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260" r:id="rId4"/>
    <p:sldId id="267" r:id="rId5"/>
    <p:sldId id="261" r:id="rId6"/>
    <p:sldId id="262" r:id="rId7"/>
    <p:sldId id="263" r:id="rId8"/>
    <p:sldId id="264" r:id="rId9"/>
    <p:sldId id="265" r:id="rId10"/>
    <p:sldId id="287" r:id="rId11"/>
    <p:sldId id="288" r:id="rId12"/>
    <p:sldId id="266" r:id="rId13"/>
    <p:sldId id="268" r:id="rId14"/>
    <p:sldId id="269" r:id="rId15"/>
    <p:sldId id="270" r:id="rId16"/>
    <p:sldId id="271" r:id="rId17"/>
    <p:sldId id="286" r:id="rId18"/>
    <p:sldId id="272" r:id="rId19"/>
    <p:sldId id="273" r:id="rId20"/>
    <p:sldId id="274" r:id="rId21"/>
    <p:sldId id="275" r:id="rId22"/>
    <p:sldId id="284" r:id="rId23"/>
    <p:sldId id="278" r:id="rId24"/>
    <p:sldId id="279" r:id="rId25"/>
    <p:sldId id="280" r:id="rId26"/>
    <p:sldId id="281" r:id="rId27"/>
    <p:sldId id="282" r:id="rId28"/>
    <p:sldId id="289" r:id="rId29"/>
    <p:sldId id="285"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DC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79604" autoAdjust="0"/>
  </p:normalViewPr>
  <p:slideViewPr>
    <p:cSldViewPr snapToGrid="0">
      <p:cViewPr varScale="1">
        <p:scale>
          <a:sx n="133" d="100"/>
          <a:sy n="133" d="100"/>
        </p:scale>
        <p:origin x="107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FBCB0-1C98-4E8B-9F9A-A5482A7B9E9F}"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229AE-6AEB-4F21-A1DA-6575E4C1243B}" type="slidenum">
              <a:rPr lang="en-US" smtClean="0"/>
              <a:t>‹#›</a:t>
            </a:fld>
            <a:endParaRPr lang="en-US"/>
          </a:p>
        </p:txBody>
      </p:sp>
    </p:spTree>
    <p:extLst>
      <p:ext uri="{BB962C8B-B14F-4D97-AF65-F5344CB8AC3E}">
        <p14:creationId xmlns:p14="http://schemas.microsoft.com/office/powerpoint/2010/main" val="725030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229AE-6AEB-4F21-A1DA-6575E4C1243B}" type="slidenum">
              <a:rPr lang="en-US" smtClean="0"/>
              <a:t>1</a:t>
            </a:fld>
            <a:endParaRPr lang="en-US"/>
          </a:p>
        </p:txBody>
      </p:sp>
    </p:spTree>
    <p:extLst>
      <p:ext uri="{BB962C8B-B14F-4D97-AF65-F5344CB8AC3E}">
        <p14:creationId xmlns:p14="http://schemas.microsoft.com/office/powerpoint/2010/main" val="3044629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229AE-6AEB-4F21-A1DA-6575E4C1243B}" type="slidenum">
              <a:rPr lang="en-US" smtClean="0"/>
              <a:t>10</a:t>
            </a:fld>
            <a:endParaRPr lang="en-US"/>
          </a:p>
        </p:txBody>
      </p:sp>
    </p:spTree>
    <p:extLst>
      <p:ext uri="{BB962C8B-B14F-4D97-AF65-F5344CB8AC3E}">
        <p14:creationId xmlns:p14="http://schemas.microsoft.com/office/powerpoint/2010/main" val="736461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get me wrong, I’m a big fan of scanners. I’ve been listening since the late 80s and have owned probably seven or eight different units since then. But with both scanners and computer-based scanners, there are some deficiencies, especially as it pertains to creating a custom experience around monitoring. I’ve always longed to have a monitoring solution that meets my personal needs and feature list. Like, I want to be able to create lists of channel groups of interest that can be switched between quickly for different incident types. So if I hear sirens from the firehouse about a quarter mile from my house, I want to select a group with </a:t>
            </a:r>
            <a:r>
              <a:rPr lang="en-US" dirty="0" err="1"/>
              <a:t>Firecom</a:t>
            </a:r>
            <a:r>
              <a:rPr lang="en-US" dirty="0"/>
              <a:t> North, </a:t>
            </a:r>
            <a:r>
              <a:rPr lang="en-US" dirty="0" err="1"/>
              <a:t>Medcom</a:t>
            </a:r>
            <a:r>
              <a:rPr lang="en-US" dirty="0"/>
              <a:t> North, the sheriff’s office, and other channels where the action is likely to be heard.</a:t>
            </a:r>
          </a:p>
        </p:txBody>
      </p:sp>
      <p:sp>
        <p:nvSpPr>
          <p:cNvPr id="4" name="Slide Number Placeholder 3"/>
          <p:cNvSpPr>
            <a:spLocks noGrp="1"/>
          </p:cNvSpPr>
          <p:nvPr>
            <p:ph type="sldNum" sz="quarter" idx="5"/>
          </p:nvPr>
        </p:nvSpPr>
        <p:spPr/>
        <p:txBody>
          <a:bodyPr/>
          <a:lstStyle/>
          <a:p>
            <a:fld id="{6EB229AE-6AEB-4F21-A1DA-6575E4C1243B}" type="slidenum">
              <a:rPr lang="en-US" smtClean="0"/>
              <a:t>11</a:t>
            </a:fld>
            <a:endParaRPr lang="en-US"/>
          </a:p>
        </p:txBody>
      </p:sp>
    </p:spTree>
    <p:extLst>
      <p:ext uri="{BB962C8B-B14F-4D97-AF65-F5344CB8AC3E}">
        <p14:creationId xmlns:p14="http://schemas.microsoft.com/office/powerpoint/2010/main" val="2046200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 I presented as part of my A Look at P25 Digital Radio Systems presentations that I mentioned in my intro. It’s something I’ve always wanted to do, and in the six and a half free minutes I get per day as the father of two kids under the age of 5, I’ve been trying to take small steps in this direction. And what better way to force action than to submit a </a:t>
            </a:r>
            <a:r>
              <a:rPr lang="en-US" dirty="0" err="1"/>
              <a:t>GRCon</a:t>
            </a:r>
            <a:r>
              <a:rPr lang="en-US" dirty="0"/>
              <a:t> abstract!</a:t>
            </a:r>
          </a:p>
        </p:txBody>
      </p:sp>
      <p:sp>
        <p:nvSpPr>
          <p:cNvPr id="4" name="Slide Number Placeholder 3"/>
          <p:cNvSpPr>
            <a:spLocks noGrp="1"/>
          </p:cNvSpPr>
          <p:nvPr>
            <p:ph type="sldNum" sz="quarter" idx="5"/>
          </p:nvPr>
        </p:nvSpPr>
        <p:spPr/>
        <p:txBody>
          <a:bodyPr/>
          <a:lstStyle/>
          <a:p>
            <a:fld id="{6EB229AE-6AEB-4F21-A1DA-6575E4C1243B}" type="slidenum">
              <a:rPr lang="en-US" smtClean="0"/>
              <a:t>12</a:t>
            </a:fld>
            <a:endParaRPr lang="en-US"/>
          </a:p>
        </p:txBody>
      </p:sp>
    </p:spTree>
    <p:extLst>
      <p:ext uri="{BB962C8B-B14F-4D97-AF65-F5344CB8AC3E}">
        <p14:creationId xmlns:p14="http://schemas.microsoft.com/office/powerpoint/2010/main" val="2463508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nothing against GNU Radio Companion and the code it generates, but I want only to have to use GRC if I need to modify the front end. The goal of separating the front and back ends as much as possible is to allow me to make changes to the back </a:t>
            </a:r>
            <a:r>
              <a:rPr lang="en-US" i="0" dirty="0"/>
              <a:t>end without having to regenerate the GRC code each time. In that vein, another goal was to make the front end code complete without the need for modifications to the generated Python.</a:t>
            </a:r>
          </a:p>
        </p:txBody>
      </p:sp>
      <p:sp>
        <p:nvSpPr>
          <p:cNvPr id="4" name="Slide Number Placeholder 3"/>
          <p:cNvSpPr>
            <a:spLocks noGrp="1"/>
          </p:cNvSpPr>
          <p:nvPr>
            <p:ph type="sldNum" sz="quarter" idx="5"/>
          </p:nvPr>
        </p:nvSpPr>
        <p:spPr/>
        <p:txBody>
          <a:bodyPr/>
          <a:lstStyle/>
          <a:p>
            <a:fld id="{6EB229AE-6AEB-4F21-A1DA-6575E4C1243B}" type="slidenum">
              <a:rPr lang="en-US" smtClean="0"/>
              <a:t>13</a:t>
            </a:fld>
            <a:endParaRPr lang="en-US"/>
          </a:p>
        </p:txBody>
      </p:sp>
    </p:spTree>
    <p:extLst>
      <p:ext uri="{BB962C8B-B14F-4D97-AF65-F5344CB8AC3E}">
        <p14:creationId xmlns:p14="http://schemas.microsoft.com/office/powerpoint/2010/main" val="3206730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 stands for ‘GNU Radio’, not ‘grandpa’, as you might infer from this image…</a:t>
            </a:r>
          </a:p>
          <a:p>
            <a:endParaRPr lang="en-US" dirty="0"/>
          </a:p>
          <a:p>
            <a:r>
              <a:rPr lang="en-US" dirty="0"/>
              <a:t>I will readily admit that while the framework has as a goal to be as flexible as possible as it pertains to communication types, whether conventional analog, trunked analog (Motorola Type 2, EDACS, etc.), or P25, I have but limited resources to work on this, and so I’ve been focusing mainly on capabilities that I want to build custom monitoring solutions that meet my needs.</a:t>
            </a:r>
          </a:p>
        </p:txBody>
      </p:sp>
      <p:sp>
        <p:nvSpPr>
          <p:cNvPr id="4" name="Slide Number Placeholder 3"/>
          <p:cNvSpPr>
            <a:spLocks noGrp="1"/>
          </p:cNvSpPr>
          <p:nvPr>
            <p:ph type="sldNum" sz="quarter" idx="5"/>
          </p:nvPr>
        </p:nvSpPr>
        <p:spPr/>
        <p:txBody>
          <a:bodyPr/>
          <a:lstStyle/>
          <a:p>
            <a:fld id="{6EB229AE-6AEB-4F21-A1DA-6575E4C1243B}" type="slidenum">
              <a:rPr lang="en-US" smtClean="0"/>
              <a:t>14</a:t>
            </a:fld>
            <a:endParaRPr lang="en-US"/>
          </a:p>
        </p:txBody>
      </p:sp>
    </p:spTree>
    <p:extLst>
      <p:ext uri="{BB962C8B-B14F-4D97-AF65-F5344CB8AC3E}">
        <p14:creationId xmlns:p14="http://schemas.microsoft.com/office/powerpoint/2010/main" val="195340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where credit is due.</a:t>
            </a:r>
          </a:p>
        </p:txBody>
      </p:sp>
      <p:sp>
        <p:nvSpPr>
          <p:cNvPr id="4" name="Slide Number Placeholder 3"/>
          <p:cNvSpPr>
            <a:spLocks noGrp="1"/>
          </p:cNvSpPr>
          <p:nvPr>
            <p:ph type="sldNum" sz="quarter" idx="5"/>
          </p:nvPr>
        </p:nvSpPr>
        <p:spPr/>
        <p:txBody>
          <a:bodyPr/>
          <a:lstStyle/>
          <a:p>
            <a:fld id="{6EB229AE-6AEB-4F21-A1DA-6575E4C1243B}" type="slidenum">
              <a:rPr lang="en-US" smtClean="0"/>
              <a:t>16</a:t>
            </a:fld>
            <a:endParaRPr lang="en-US"/>
          </a:p>
        </p:txBody>
      </p:sp>
    </p:spTree>
    <p:extLst>
      <p:ext uri="{BB962C8B-B14F-4D97-AF65-F5344CB8AC3E}">
        <p14:creationId xmlns:p14="http://schemas.microsoft.com/office/powerpoint/2010/main" val="1368623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look at the acquisition part of the front end. It’s a pretty wide diagram, so I’ve split it into two.</a:t>
            </a:r>
          </a:p>
          <a:p>
            <a:endParaRPr lang="en-US" dirty="0"/>
          </a:p>
          <a:p>
            <a:r>
              <a:rPr lang="en-US" dirty="0" err="1"/>
              <a:t>RFNoC</a:t>
            </a:r>
            <a:r>
              <a:rPr lang="en-US" dirty="0"/>
              <a:t> domain: This portion of the flowgraph runs in the E310 and its FPGA using the </a:t>
            </a:r>
            <a:r>
              <a:rPr lang="en-US" dirty="0" err="1"/>
              <a:t>RFNoC</a:t>
            </a:r>
            <a:r>
              <a:rPr lang="en-US" dirty="0"/>
              <a:t> framework. See some of my other </a:t>
            </a:r>
            <a:r>
              <a:rPr lang="en-US" dirty="0" err="1"/>
              <a:t>GRCon</a:t>
            </a:r>
            <a:r>
              <a:rPr lang="en-US" dirty="0"/>
              <a:t> presentations for more information on this. The radio tunes 10 MHz worth of spectrum, then splits the I/Q data into two streams, both of which go through a separate DDC block which </a:t>
            </a:r>
            <a:r>
              <a:rPr lang="en-US" dirty="0" err="1"/>
              <a:t>downconverts</a:t>
            </a:r>
            <a:r>
              <a:rPr lang="en-US" dirty="0"/>
              <a:t> part of that spectrum to about 88 kHz of baseband centered around a given frequency.</a:t>
            </a:r>
          </a:p>
          <a:p>
            <a:endParaRPr lang="en-US" dirty="0"/>
          </a:p>
          <a:p>
            <a:r>
              <a:rPr lang="en-US" dirty="0"/>
              <a:t>While only a small part of the overall graph lives in the </a:t>
            </a:r>
            <a:r>
              <a:rPr lang="en-US" dirty="0" err="1"/>
              <a:t>RFNoC</a:t>
            </a:r>
            <a:r>
              <a:rPr lang="en-US" dirty="0"/>
              <a:t> domain, that’s primarily because the E310 has a relatively modestly sized FPGA, and the end application is simple. But the concept is what’s important here, though. You can imagine that with more FPGA fabric resources, like you might find on the N3xx or X410, you could put more capabilities into the FPGA, such as a polyphase channelizer, quadrature decoder, and a 4FSK demodulator, and output a stream of </a:t>
            </a:r>
            <a:r>
              <a:rPr lang="en-US" dirty="0" err="1"/>
              <a:t>dibits</a:t>
            </a:r>
            <a:r>
              <a:rPr lang="en-US" dirty="0"/>
              <a:t> per radio system channel. That would free up the compute resources for the remainder of the application, and unlocks some incredible abilities.</a:t>
            </a:r>
          </a:p>
          <a:p>
            <a:endParaRPr lang="en-US" dirty="0"/>
          </a:p>
          <a:p>
            <a:r>
              <a:rPr lang="en-US" dirty="0"/>
              <a:t>The streamer acts the bridge between the </a:t>
            </a:r>
            <a:r>
              <a:rPr lang="en-US" dirty="0" err="1"/>
              <a:t>RFNoC</a:t>
            </a:r>
            <a:r>
              <a:rPr lang="en-US" dirty="0"/>
              <a:t> domain and the rest of the GNU Radio flowgraph, where the remainder of the processing takes place.</a:t>
            </a:r>
          </a:p>
        </p:txBody>
      </p:sp>
      <p:sp>
        <p:nvSpPr>
          <p:cNvPr id="4" name="Slide Number Placeholder 3"/>
          <p:cNvSpPr>
            <a:spLocks noGrp="1"/>
          </p:cNvSpPr>
          <p:nvPr>
            <p:ph type="sldNum" sz="quarter" idx="5"/>
          </p:nvPr>
        </p:nvSpPr>
        <p:spPr/>
        <p:txBody>
          <a:bodyPr/>
          <a:lstStyle/>
          <a:p>
            <a:fld id="{6EB229AE-6AEB-4F21-A1DA-6575E4C1243B}" type="slidenum">
              <a:rPr lang="en-US" smtClean="0"/>
              <a:t>17</a:t>
            </a:fld>
            <a:endParaRPr lang="en-US"/>
          </a:p>
        </p:txBody>
      </p:sp>
    </p:spTree>
    <p:extLst>
      <p:ext uri="{BB962C8B-B14F-4D97-AF65-F5344CB8AC3E}">
        <p14:creationId xmlns:p14="http://schemas.microsoft.com/office/powerpoint/2010/main" val="2851608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half rest of the GNU Radio front end is pretty standard. It is written to perform quadrature demodulation on both channel streams, perform RRC filtering, 4FSK demodulation, then passes the data to a custom GR C++ block which performs P25 frame decoding. That said, there’s nothing preventing this diagram from being modified to do FM demodulation, or Motorola trunked system control channel framing; it’s just set up for a P25 Phase I use case. Also, I used an E310 because I had access to one, but the front end could be rewritten for any supported device with enough tuning range and bandwidth to support the use case.</a:t>
            </a:r>
          </a:p>
          <a:p>
            <a:endParaRPr lang="en-US" dirty="0"/>
          </a:p>
          <a:p>
            <a:r>
              <a:rPr lang="en-US" dirty="0"/>
              <a:t>The FSK 4-level demodulator and P25 frame decoder are based heavily on the gr-op25 implementations of each and were used as a starting point because that code already had P25 framing, error checking and correcting, and IMBE vocoding abilities.</a:t>
            </a:r>
          </a:p>
          <a:p>
            <a:endParaRPr lang="en-US" dirty="0"/>
          </a:p>
          <a:p>
            <a:r>
              <a:rPr lang="en-US" dirty="0"/>
              <a:t>The results of the frame decoder, in the form of PDU messages, go to the unimaginatively named ‘front end interface’ block, but it’s really the lynchpin to how this all should come together.</a:t>
            </a:r>
          </a:p>
        </p:txBody>
      </p:sp>
      <p:sp>
        <p:nvSpPr>
          <p:cNvPr id="4" name="Slide Number Placeholder 3"/>
          <p:cNvSpPr>
            <a:spLocks noGrp="1"/>
          </p:cNvSpPr>
          <p:nvPr>
            <p:ph type="sldNum" sz="quarter" idx="5"/>
          </p:nvPr>
        </p:nvSpPr>
        <p:spPr/>
        <p:txBody>
          <a:bodyPr/>
          <a:lstStyle/>
          <a:p>
            <a:fld id="{6EB229AE-6AEB-4F21-A1DA-6575E4C1243B}" type="slidenum">
              <a:rPr lang="en-US" smtClean="0"/>
              <a:t>18</a:t>
            </a:fld>
            <a:endParaRPr lang="en-US"/>
          </a:p>
        </p:txBody>
      </p:sp>
    </p:spTree>
    <p:extLst>
      <p:ext uri="{BB962C8B-B14F-4D97-AF65-F5344CB8AC3E}">
        <p14:creationId xmlns:p14="http://schemas.microsoft.com/office/powerpoint/2010/main" val="4247589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parameters that get passed to the back end module, in the case of my front end flowgraph, come from the command-line parameters passed to it. So when invoking the front-end code via the command line, it’s possible to switch out back ends and pass it band end-specific parameters based on the application needs.</a:t>
            </a:r>
          </a:p>
        </p:txBody>
      </p:sp>
      <p:sp>
        <p:nvSpPr>
          <p:cNvPr id="4" name="Slide Number Placeholder 3"/>
          <p:cNvSpPr>
            <a:spLocks noGrp="1"/>
          </p:cNvSpPr>
          <p:nvPr>
            <p:ph type="sldNum" sz="quarter" idx="5"/>
          </p:nvPr>
        </p:nvSpPr>
        <p:spPr/>
        <p:txBody>
          <a:bodyPr/>
          <a:lstStyle/>
          <a:p>
            <a:fld id="{6EB229AE-6AEB-4F21-A1DA-6575E4C1243B}" type="slidenum">
              <a:rPr lang="en-US" smtClean="0"/>
              <a:t>19</a:t>
            </a:fld>
            <a:endParaRPr lang="en-US"/>
          </a:p>
        </p:txBody>
      </p:sp>
    </p:spTree>
    <p:extLst>
      <p:ext uri="{BB962C8B-B14F-4D97-AF65-F5344CB8AC3E}">
        <p14:creationId xmlns:p14="http://schemas.microsoft.com/office/powerpoint/2010/main" val="210890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229AE-6AEB-4F21-A1DA-6575E4C1243B}" type="slidenum">
              <a:rPr lang="en-US" smtClean="0"/>
              <a:t>20</a:t>
            </a:fld>
            <a:endParaRPr lang="en-US"/>
          </a:p>
        </p:txBody>
      </p:sp>
    </p:spTree>
    <p:extLst>
      <p:ext uri="{BB962C8B-B14F-4D97-AF65-F5344CB8AC3E}">
        <p14:creationId xmlns:p14="http://schemas.microsoft.com/office/powerpoint/2010/main" val="2162859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I mean by public safety monitoring enthusiast? What exactly does that entail?</a:t>
            </a:r>
          </a:p>
          <a:p>
            <a:endParaRPr lang="en-US" dirty="0"/>
          </a:p>
        </p:txBody>
      </p:sp>
      <p:sp>
        <p:nvSpPr>
          <p:cNvPr id="4" name="Slide Number Placeholder 3"/>
          <p:cNvSpPr>
            <a:spLocks noGrp="1"/>
          </p:cNvSpPr>
          <p:nvPr>
            <p:ph type="sldNum" sz="quarter" idx="5"/>
          </p:nvPr>
        </p:nvSpPr>
        <p:spPr/>
        <p:txBody>
          <a:bodyPr/>
          <a:lstStyle/>
          <a:p>
            <a:fld id="{6EB229AE-6AEB-4F21-A1DA-6575E4C1243B}" type="slidenum">
              <a:rPr lang="en-US" smtClean="0"/>
              <a:t>2</a:t>
            </a:fld>
            <a:endParaRPr lang="en-US"/>
          </a:p>
        </p:txBody>
      </p:sp>
    </p:spTree>
    <p:extLst>
      <p:ext uri="{BB962C8B-B14F-4D97-AF65-F5344CB8AC3E}">
        <p14:creationId xmlns:p14="http://schemas.microsoft.com/office/powerpoint/2010/main" val="274363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its own, the back end P25 scanner class isn’t very useful. But it does provide a lot of value for creating applications by handling a lot of common system decoding and control tasks.</a:t>
            </a:r>
          </a:p>
          <a:p>
            <a:endParaRPr lang="en-US" dirty="0"/>
          </a:p>
          <a:p>
            <a:r>
              <a:rPr lang="en-US" dirty="0"/>
              <a:t>By the way, I’m not the world’s most skilled Python guy. I’m more comfortable in C/C++, but in the years that I helped maintain UHD, I came to really love the flexibility of the language. So while my Python may not be the most idiomatic, I’m getting better at it!</a:t>
            </a:r>
          </a:p>
          <a:p>
            <a:endParaRPr lang="en-US" dirty="0"/>
          </a:p>
          <a:p>
            <a:r>
              <a:rPr lang="en-US" dirty="0"/>
              <a:t>Which is more than I can say for my JavaScript skills. 😐</a:t>
            </a:r>
          </a:p>
        </p:txBody>
      </p:sp>
      <p:sp>
        <p:nvSpPr>
          <p:cNvPr id="4" name="Slide Number Placeholder 3"/>
          <p:cNvSpPr>
            <a:spLocks noGrp="1"/>
          </p:cNvSpPr>
          <p:nvPr>
            <p:ph type="sldNum" sz="quarter" idx="5"/>
          </p:nvPr>
        </p:nvSpPr>
        <p:spPr/>
        <p:txBody>
          <a:bodyPr/>
          <a:lstStyle/>
          <a:p>
            <a:fld id="{6EB229AE-6AEB-4F21-A1DA-6575E4C1243B}" type="slidenum">
              <a:rPr lang="en-US" smtClean="0"/>
              <a:t>21</a:t>
            </a:fld>
            <a:endParaRPr lang="en-US"/>
          </a:p>
        </p:txBody>
      </p:sp>
    </p:spTree>
    <p:extLst>
      <p:ext uri="{BB962C8B-B14F-4D97-AF65-F5344CB8AC3E}">
        <p14:creationId xmlns:p14="http://schemas.microsoft.com/office/powerpoint/2010/main" val="131995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through the TIAA specs for </a:t>
            </a:r>
            <a:r>
              <a:rPr lang="en-US" dirty="0" err="1"/>
              <a:t>trunking</a:t>
            </a:r>
            <a:r>
              <a:rPr lang="en-US" dirty="0"/>
              <a:t> control messages and writing decoders for each field sucks, so the scanner back end has a decoder ring which is a way to more succinctly describe how to isolate fields from the TSBK messages by specifying byte offsets, masks, and shifts for each field. For some fields that need a bit more than that, however, a lambda may be provided with the code to compute the value of the field.</a:t>
            </a:r>
          </a:p>
          <a:p>
            <a:endParaRPr lang="en-US" dirty="0"/>
          </a:p>
          <a:p>
            <a:r>
              <a:rPr lang="en-US" dirty="0"/>
              <a:t>Then one of the coolest thing about Python is that the keys in each entry of the decoder map turn into parameter that are passed to a function with the name of the TSBK’s opcode. If the P25 scanner base class finds an appropriately named method in the subclass, it will call it with those parameters. Otherwise, it calls a generic method which just passes down the raw TSBK. That way, application developers need only concern themselves with handling messages that are relevant to their application.</a:t>
            </a:r>
          </a:p>
        </p:txBody>
      </p:sp>
      <p:sp>
        <p:nvSpPr>
          <p:cNvPr id="4" name="Slide Number Placeholder 3"/>
          <p:cNvSpPr>
            <a:spLocks noGrp="1"/>
          </p:cNvSpPr>
          <p:nvPr>
            <p:ph type="sldNum" sz="quarter" idx="5"/>
          </p:nvPr>
        </p:nvSpPr>
        <p:spPr/>
        <p:txBody>
          <a:bodyPr/>
          <a:lstStyle/>
          <a:p>
            <a:fld id="{6EB229AE-6AEB-4F21-A1DA-6575E4C1243B}" type="slidenum">
              <a:rPr lang="en-US" smtClean="0"/>
              <a:t>22</a:t>
            </a:fld>
            <a:endParaRPr lang="en-US"/>
          </a:p>
        </p:txBody>
      </p:sp>
    </p:spTree>
    <p:extLst>
      <p:ext uri="{BB962C8B-B14F-4D97-AF65-F5344CB8AC3E}">
        <p14:creationId xmlns:p14="http://schemas.microsoft.com/office/powerpoint/2010/main" val="375961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229AE-6AEB-4F21-A1DA-6575E4C1243B}" type="slidenum">
              <a:rPr lang="en-US" smtClean="0"/>
              <a:t>26</a:t>
            </a:fld>
            <a:endParaRPr lang="en-US"/>
          </a:p>
        </p:txBody>
      </p:sp>
    </p:spTree>
    <p:extLst>
      <p:ext uri="{BB962C8B-B14F-4D97-AF65-F5344CB8AC3E}">
        <p14:creationId xmlns:p14="http://schemas.microsoft.com/office/powerpoint/2010/main" val="3351227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229AE-6AEB-4F21-A1DA-6575E4C1243B}" type="slidenum">
              <a:rPr lang="en-US" smtClean="0"/>
              <a:t>27</a:t>
            </a:fld>
            <a:endParaRPr lang="en-US"/>
          </a:p>
        </p:txBody>
      </p:sp>
    </p:spTree>
    <p:extLst>
      <p:ext uri="{BB962C8B-B14F-4D97-AF65-F5344CB8AC3E}">
        <p14:creationId xmlns:p14="http://schemas.microsoft.com/office/powerpoint/2010/main" val="2845465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229AE-6AEB-4F21-A1DA-6575E4C1243B}" type="slidenum">
              <a:rPr lang="en-US" smtClean="0"/>
              <a:t>29</a:t>
            </a:fld>
            <a:endParaRPr lang="en-US"/>
          </a:p>
        </p:txBody>
      </p:sp>
    </p:spTree>
    <p:extLst>
      <p:ext uri="{BB962C8B-B14F-4D97-AF65-F5344CB8AC3E}">
        <p14:creationId xmlns:p14="http://schemas.microsoft.com/office/powerpoint/2010/main" val="1953329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for any number of reasons: entertainment, information, governmental oversight, etc.</a:t>
            </a:r>
          </a:p>
        </p:txBody>
      </p:sp>
      <p:sp>
        <p:nvSpPr>
          <p:cNvPr id="4" name="Slide Number Placeholder 3"/>
          <p:cNvSpPr>
            <a:spLocks noGrp="1"/>
          </p:cNvSpPr>
          <p:nvPr>
            <p:ph type="sldNum" sz="quarter" idx="5"/>
          </p:nvPr>
        </p:nvSpPr>
        <p:spPr/>
        <p:txBody>
          <a:bodyPr/>
          <a:lstStyle/>
          <a:p>
            <a:fld id="{6EB229AE-6AEB-4F21-A1DA-6575E4C1243B}" type="slidenum">
              <a:rPr lang="en-US" smtClean="0"/>
              <a:t>3</a:t>
            </a:fld>
            <a:endParaRPr lang="en-US"/>
          </a:p>
        </p:txBody>
      </p:sp>
    </p:spTree>
    <p:extLst>
      <p:ext uri="{BB962C8B-B14F-4D97-AF65-F5344CB8AC3E}">
        <p14:creationId xmlns:p14="http://schemas.microsoft.com/office/powerpoint/2010/main" val="3109702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need to know how to tune into the radio communications of the agencies of interest. Back in the day, you’d get a copy of a publication like Police Call or Action Frequencies for your area and look up the frequencies they used. These days, online databases like Radio Reference provide quick, searchable access to frequencies worldwide.</a:t>
            </a:r>
          </a:p>
          <a:p>
            <a:endParaRPr lang="en-US" dirty="0"/>
          </a:p>
          <a:p>
            <a:r>
              <a:rPr lang="en-US" dirty="0"/>
              <a:t>But listening to public safety communications is a little different that tuning in your favorite rock ‘n’ roll or news stations and keeping the dial there. Agencies have their own unique frequencies which they use and it’s simply impossible for a human to jog a tuning knob between more than just a few channels. Thus, specialized receivers known as ‘scanners’ were created to do just that.</a:t>
            </a:r>
          </a:p>
        </p:txBody>
      </p:sp>
      <p:sp>
        <p:nvSpPr>
          <p:cNvPr id="4" name="Slide Number Placeholder 3"/>
          <p:cNvSpPr>
            <a:spLocks noGrp="1"/>
          </p:cNvSpPr>
          <p:nvPr>
            <p:ph type="sldNum" sz="quarter" idx="5"/>
          </p:nvPr>
        </p:nvSpPr>
        <p:spPr/>
        <p:txBody>
          <a:bodyPr/>
          <a:lstStyle/>
          <a:p>
            <a:fld id="{6EB229AE-6AEB-4F21-A1DA-6575E4C1243B}" type="slidenum">
              <a:rPr lang="en-US" smtClean="0"/>
              <a:t>4</a:t>
            </a:fld>
            <a:endParaRPr lang="en-US"/>
          </a:p>
        </p:txBody>
      </p:sp>
    </p:spTree>
    <p:extLst>
      <p:ext uri="{BB962C8B-B14F-4D97-AF65-F5344CB8AC3E}">
        <p14:creationId xmlns:p14="http://schemas.microsoft.com/office/powerpoint/2010/main" val="214383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scanner gets its name because it is can quickly and automatically tune to a set of frequencies very quickly in succession, looking for the presence of a signal above a certain strength (the squelch threshold) that would indicate communications happening on that frequency. When the frequency is in use, it unmutes the speaker and plays the communications, then returns to scanning once the communication is over. Here are some classic examples from the 70s, which used crystals to tune each frequency. You’d go down to your local Radio Shack (remember them?) and order crystals for the frequencies of the agencies you’d want to monitor, pop them in the scanner, and you’re good to go.</a:t>
            </a:r>
          </a:p>
          <a:p>
            <a:endParaRPr lang="en-US" dirty="0"/>
          </a:p>
        </p:txBody>
      </p:sp>
      <p:sp>
        <p:nvSpPr>
          <p:cNvPr id="4" name="Slide Number Placeholder 3"/>
          <p:cNvSpPr>
            <a:spLocks noGrp="1"/>
          </p:cNvSpPr>
          <p:nvPr>
            <p:ph type="sldNum" sz="quarter" idx="5"/>
          </p:nvPr>
        </p:nvSpPr>
        <p:spPr/>
        <p:txBody>
          <a:bodyPr/>
          <a:lstStyle/>
          <a:p>
            <a:fld id="{6EB229AE-6AEB-4F21-A1DA-6575E4C1243B}" type="slidenum">
              <a:rPr lang="en-US" smtClean="0"/>
              <a:t>5</a:t>
            </a:fld>
            <a:endParaRPr lang="en-US"/>
          </a:p>
        </p:txBody>
      </p:sp>
    </p:spTree>
    <p:extLst>
      <p:ext uri="{BB962C8B-B14F-4D97-AF65-F5344CB8AC3E}">
        <p14:creationId xmlns:p14="http://schemas.microsoft.com/office/powerpoint/2010/main" val="3282501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80s, most scanners had microprocessors and digital synthesizers that allowed for faster scanning speeds and direct keypad entries of frequencies. They also began to incorporate interfaces for computer command and control of scanning operations. Scanner manufacturers also began to build capabilities for monitoring trunked radio systems, where many agencies share a pool of frequencies and a computer arbitrates the assignment of frequencies to users dynamically by sending messages to a digital control channel that all radios tune and constantly monitor.</a:t>
            </a:r>
          </a:p>
        </p:txBody>
      </p:sp>
      <p:sp>
        <p:nvSpPr>
          <p:cNvPr id="4" name="Slide Number Placeholder 3"/>
          <p:cNvSpPr>
            <a:spLocks noGrp="1"/>
          </p:cNvSpPr>
          <p:nvPr>
            <p:ph type="sldNum" sz="quarter" idx="5"/>
          </p:nvPr>
        </p:nvSpPr>
        <p:spPr/>
        <p:txBody>
          <a:bodyPr/>
          <a:lstStyle/>
          <a:p>
            <a:fld id="{6EB229AE-6AEB-4F21-A1DA-6575E4C1243B}" type="slidenum">
              <a:rPr lang="en-US" smtClean="0"/>
              <a:t>6</a:t>
            </a:fld>
            <a:endParaRPr lang="en-US"/>
          </a:p>
        </p:txBody>
      </p:sp>
    </p:spTree>
    <p:extLst>
      <p:ext uri="{BB962C8B-B14F-4D97-AF65-F5344CB8AC3E}">
        <p14:creationId xmlns:p14="http://schemas.microsoft.com/office/powerpoint/2010/main" val="5988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of the art includes touch screens and information-rich displays sourced from databases such as Radio Reference, and incorporates modern radio receiver techniques like software-defined radio to allow monitoring of trunked systems which use digital data streams to convey voice and control information.</a:t>
            </a:r>
          </a:p>
        </p:txBody>
      </p:sp>
      <p:sp>
        <p:nvSpPr>
          <p:cNvPr id="4" name="Slide Number Placeholder 3"/>
          <p:cNvSpPr>
            <a:spLocks noGrp="1"/>
          </p:cNvSpPr>
          <p:nvPr>
            <p:ph type="sldNum" sz="quarter" idx="5"/>
          </p:nvPr>
        </p:nvSpPr>
        <p:spPr/>
        <p:txBody>
          <a:bodyPr/>
          <a:lstStyle/>
          <a:p>
            <a:fld id="{6EB229AE-6AEB-4F21-A1DA-6575E4C1243B}" type="slidenum">
              <a:rPr lang="en-US" smtClean="0"/>
              <a:t>7</a:t>
            </a:fld>
            <a:endParaRPr lang="en-US"/>
          </a:p>
        </p:txBody>
      </p:sp>
    </p:spTree>
    <p:extLst>
      <p:ext uri="{BB962C8B-B14F-4D97-AF65-F5344CB8AC3E}">
        <p14:creationId xmlns:p14="http://schemas.microsoft.com/office/powerpoint/2010/main" val="666636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for the more adventurous and tech-savvy public safety communications monitor, there are excellent computer-based solutions like </a:t>
            </a:r>
            <a:r>
              <a:rPr lang="en-US" dirty="0" err="1"/>
              <a:t>UniTrunker</a:t>
            </a:r>
            <a:r>
              <a:rPr lang="en-US" dirty="0"/>
              <a:t> and DSD Plus.</a:t>
            </a:r>
          </a:p>
        </p:txBody>
      </p:sp>
      <p:sp>
        <p:nvSpPr>
          <p:cNvPr id="4" name="Slide Number Placeholder 3"/>
          <p:cNvSpPr>
            <a:spLocks noGrp="1"/>
          </p:cNvSpPr>
          <p:nvPr>
            <p:ph type="sldNum" sz="quarter" idx="5"/>
          </p:nvPr>
        </p:nvSpPr>
        <p:spPr/>
        <p:txBody>
          <a:bodyPr/>
          <a:lstStyle/>
          <a:p>
            <a:fld id="{6EB229AE-6AEB-4F21-A1DA-6575E4C1243B}" type="slidenum">
              <a:rPr lang="en-US" smtClean="0"/>
              <a:t>8</a:t>
            </a:fld>
            <a:endParaRPr lang="en-US"/>
          </a:p>
        </p:txBody>
      </p:sp>
    </p:spTree>
    <p:extLst>
      <p:ext uri="{BB962C8B-B14F-4D97-AF65-F5344CB8AC3E}">
        <p14:creationId xmlns:p14="http://schemas.microsoft.com/office/powerpoint/2010/main" val="2765631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taken to the ridiculous extreme…</a:t>
            </a:r>
          </a:p>
        </p:txBody>
      </p:sp>
      <p:sp>
        <p:nvSpPr>
          <p:cNvPr id="4" name="Slide Number Placeholder 3"/>
          <p:cNvSpPr>
            <a:spLocks noGrp="1"/>
          </p:cNvSpPr>
          <p:nvPr>
            <p:ph type="sldNum" sz="quarter" idx="5"/>
          </p:nvPr>
        </p:nvSpPr>
        <p:spPr/>
        <p:txBody>
          <a:bodyPr/>
          <a:lstStyle/>
          <a:p>
            <a:fld id="{6EB229AE-6AEB-4F21-A1DA-6575E4C1243B}" type="slidenum">
              <a:rPr lang="en-US" smtClean="0"/>
              <a:t>9</a:t>
            </a:fld>
            <a:endParaRPr lang="en-US"/>
          </a:p>
        </p:txBody>
      </p:sp>
    </p:spTree>
    <p:extLst>
      <p:ext uri="{BB962C8B-B14F-4D97-AF65-F5344CB8AC3E}">
        <p14:creationId xmlns:p14="http://schemas.microsoft.com/office/powerpoint/2010/main" val="8094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58112-2BB3-38CD-ACFD-1C94B15066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C1E714-F548-F822-90E7-01535FB67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E5608-BDCE-F083-C5F9-91D066F133B9}"/>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a:extLst>
              <a:ext uri="{FF2B5EF4-FFF2-40B4-BE49-F238E27FC236}">
                <a16:creationId xmlns:a16="http://schemas.microsoft.com/office/drawing/2014/main" id="{FBFBEB73-FEB1-88B6-36F2-757712201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7AB6D-18D3-34D0-D642-626DBD5D8E9B}"/>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87112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9775-53C1-1D19-4990-CA9687D92F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C2613C-1BA8-FAED-D8FB-FB1312B63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E9682-FE9D-A054-2042-CE7CA8DB5249}"/>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a:extLst>
              <a:ext uri="{FF2B5EF4-FFF2-40B4-BE49-F238E27FC236}">
                <a16:creationId xmlns:a16="http://schemas.microsoft.com/office/drawing/2014/main" id="{B6632A54-C09E-A5DA-215F-8049CB82F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AD8D5-EDBA-F0E9-74D7-665F235168FB}"/>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207314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A995F-7FF4-118C-66B4-797EBB33F9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DFAD0B-11A7-B429-7D0E-AE2D710B5E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7FB60-B299-AFCE-9458-E72218706846}"/>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a:extLst>
              <a:ext uri="{FF2B5EF4-FFF2-40B4-BE49-F238E27FC236}">
                <a16:creationId xmlns:a16="http://schemas.microsoft.com/office/drawing/2014/main" id="{E118C314-63E0-D405-4228-F8C2A3407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641FB-2C45-974F-53F3-BE5BCC450504}"/>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80555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1381370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1507000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4070799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59810F-73C4-4AFD-9BC3-6F86D9E3B1FD}"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1132730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59810F-73C4-4AFD-9BC3-6F86D9E3B1FD}"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482301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2223005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439823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4113320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49A0-944E-271A-C64B-959FCB7E3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AD56E-0632-E33F-DE2D-C321B6C994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560B1-3919-2630-23C6-762DF12FA29B}"/>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a:extLst>
              <a:ext uri="{FF2B5EF4-FFF2-40B4-BE49-F238E27FC236}">
                <a16:creationId xmlns:a16="http://schemas.microsoft.com/office/drawing/2014/main" id="{C1846B41-BEB4-37D5-186C-2B7B764E1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91DDB-D894-5BC5-7166-0D5A655505CB}"/>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2138227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59810F-73C4-4AFD-9BC3-6F86D9E3B1FD}"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64774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59810F-73C4-4AFD-9BC3-6F86D9E3B1FD}"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316809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4185239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BC74D-EC5F-41C3-B94F-0B3229AD94EF}"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85112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3279272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E59810F-73C4-4AFD-9BC3-6F86D9E3B1FD}" type="datetimeFigureOut">
              <a:rPr lang="en-US" smtClean="0"/>
              <a:t>9/21/2022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2984894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E59810F-73C4-4AFD-9BC3-6F86D9E3B1FD}" type="datetimeFigureOut">
              <a:rPr lang="en-US" smtClean="0"/>
              <a:t>9/21/2022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3540597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762273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3142429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9790-665E-C705-D496-031BE9AACB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DBE0FB-B8E0-9BBA-3A11-07F78E0A74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C9E547-7104-918B-B20D-792D82365FDC}"/>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5" name="Footer Placeholder 4">
            <a:extLst>
              <a:ext uri="{FF2B5EF4-FFF2-40B4-BE49-F238E27FC236}">
                <a16:creationId xmlns:a16="http://schemas.microsoft.com/office/drawing/2014/main" id="{60416C04-0D8A-E13B-8975-F93FB6757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3DFAC-C338-7F72-CA46-12B21473C77B}"/>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131701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B557-D60E-6E79-B812-83DEAA068B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2F4B5-CAEC-DAE0-546D-595A6201EB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E2923E-7AB5-85A3-EB80-A941537B79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707FC0-71D1-4171-9B48-E1BECEB83146}"/>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6" name="Footer Placeholder 5">
            <a:extLst>
              <a:ext uri="{FF2B5EF4-FFF2-40B4-BE49-F238E27FC236}">
                <a16:creationId xmlns:a16="http://schemas.microsoft.com/office/drawing/2014/main" id="{85C72E78-10F9-4D9F-9A42-6A10EE6CFC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7FAE87-8995-E969-4E5A-8799CDB8C770}"/>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261221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725E-11F5-9A9A-0470-E2AF24B52A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9DD366-D664-3042-DB1D-302C2BD33D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7A8F3-2BA9-C3A0-27E9-48540286CB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750B7F-9D60-9284-C3C6-5D3BAA090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30997-1850-206E-8B30-9233E0BC9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7ED818-C50F-921E-6B10-4DD2E1E10A10}"/>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8" name="Footer Placeholder 7">
            <a:extLst>
              <a:ext uri="{FF2B5EF4-FFF2-40B4-BE49-F238E27FC236}">
                <a16:creationId xmlns:a16="http://schemas.microsoft.com/office/drawing/2014/main" id="{883206EC-C47B-51F1-66E8-25153F12A2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92DF1B-4583-7C9E-AD6D-13ADDDBCA6DE}"/>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3698433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44AE8-6438-4E69-63CB-A3F4DF3E8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C030AB-670F-DDE1-BFF0-ECC63EE2D8F7}"/>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4" name="Footer Placeholder 3">
            <a:extLst>
              <a:ext uri="{FF2B5EF4-FFF2-40B4-BE49-F238E27FC236}">
                <a16:creationId xmlns:a16="http://schemas.microsoft.com/office/drawing/2014/main" id="{E5D8F7F8-E071-03A6-593B-77661CEAF5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AE7FE3-FD52-2ABD-77AF-05C3D08D6C60}"/>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3942644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F76A26-B69C-0362-B5C4-2B4916B2F864}"/>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3" name="Footer Placeholder 2">
            <a:extLst>
              <a:ext uri="{FF2B5EF4-FFF2-40B4-BE49-F238E27FC236}">
                <a16:creationId xmlns:a16="http://schemas.microsoft.com/office/drawing/2014/main" id="{91C46CD7-94BA-BDCF-86DC-5162599DAA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DE76A2-11FA-6813-1B11-F653E5A1CB61}"/>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198132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A98C5-C10A-7AB8-2745-897C165D8C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5F4924-695C-102B-270A-D669E0F92D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04D545-C70D-0060-826B-E8A84ECEB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5BB974-D8A9-A42F-F13C-B50916277C4F}"/>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6" name="Footer Placeholder 5">
            <a:extLst>
              <a:ext uri="{FF2B5EF4-FFF2-40B4-BE49-F238E27FC236}">
                <a16:creationId xmlns:a16="http://schemas.microsoft.com/office/drawing/2014/main" id="{71B3EB6C-35D2-F9B1-71E9-F562587A5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A4185-A788-AD8E-E0B8-C1F125382570}"/>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284998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A5882-FACC-CECB-1917-9B21416E81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BC60E6-738C-5EEA-5887-9E3857E7CD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AD518F-6260-61B4-6413-87BC45179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360C5C-C04D-B60D-EB75-ABD3D1A46516}"/>
              </a:ext>
            </a:extLst>
          </p:cNvPr>
          <p:cNvSpPr>
            <a:spLocks noGrp="1"/>
          </p:cNvSpPr>
          <p:nvPr>
            <p:ph type="dt" sz="half" idx="10"/>
          </p:nvPr>
        </p:nvSpPr>
        <p:spPr/>
        <p:txBody>
          <a:bodyPr/>
          <a:lstStyle/>
          <a:p>
            <a:fld id="{3E59810F-73C4-4AFD-9BC3-6F86D9E3B1FD}" type="datetimeFigureOut">
              <a:rPr lang="en-US" smtClean="0"/>
              <a:t>9/21/2022</a:t>
            </a:fld>
            <a:endParaRPr lang="en-US"/>
          </a:p>
        </p:txBody>
      </p:sp>
      <p:sp>
        <p:nvSpPr>
          <p:cNvPr id="6" name="Footer Placeholder 5">
            <a:extLst>
              <a:ext uri="{FF2B5EF4-FFF2-40B4-BE49-F238E27FC236}">
                <a16:creationId xmlns:a16="http://schemas.microsoft.com/office/drawing/2014/main" id="{F336B004-2A1C-BEF1-76C7-93E6C18CB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32FC6-E47C-BF2E-C011-5251DAFF52E1}"/>
              </a:ext>
            </a:extLst>
          </p:cNvPr>
          <p:cNvSpPr>
            <a:spLocks noGrp="1"/>
          </p:cNvSpPr>
          <p:nvPr>
            <p:ph type="sldNum" sz="quarter" idx="12"/>
          </p:nvPr>
        </p:nvSpPr>
        <p:spPr/>
        <p:txBody>
          <a:bodyPr/>
          <a:lstStyle/>
          <a:p>
            <a:fld id="{15FBC74D-EC5F-41C3-B94F-0B3229AD94EF}" type="slidenum">
              <a:rPr lang="en-US" smtClean="0"/>
              <a:t>‹#›</a:t>
            </a:fld>
            <a:endParaRPr lang="en-US"/>
          </a:p>
        </p:txBody>
      </p:sp>
    </p:spTree>
    <p:extLst>
      <p:ext uri="{BB962C8B-B14F-4D97-AF65-F5344CB8AC3E}">
        <p14:creationId xmlns:p14="http://schemas.microsoft.com/office/powerpoint/2010/main" val="360476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D1F897-3AE5-62F6-D900-3ABFE1E0B7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F26938-66BF-0528-81E9-5418F99DE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FAF0A-9EB4-7298-A007-2A89D5499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9810F-73C4-4AFD-9BC3-6F86D9E3B1FD}" type="datetimeFigureOut">
              <a:rPr lang="en-US" smtClean="0"/>
              <a:t>9/21/2022</a:t>
            </a:fld>
            <a:endParaRPr lang="en-US"/>
          </a:p>
        </p:txBody>
      </p:sp>
      <p:sp>
        <p:nvSpPr>
          <p:cNvPr id="5" name="Footer Placeholder 4">
            <a:extLst>
              <a:ext uri="{FF2B5EF4-FFF2-40B4-BE49-F238E27FC236}">
                <a16:creationId xmlns:a16="http://schemas.microsoft.com/office/drawing/2014/main" id="{24C10A6C-479D-635A-5694-3608C78A1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4BA575-1CF3-F3F1-DF37-7394CF399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BC74D-EC5F-41C3-B94F-0B3229AD94EF}" type="slidenum">
              <a:rPr lang="en-US" smtClean="0"/>
              <a:t>‹#›</a:t>
            </a:fld>
            <a:endParaRPr lang="en-US"/>
          </a:p>
        </p:txBody>
      </p:sp>
    </p:spTree>
    <p:extLst>
      <p:ext uri="{BB962C8B-B14F-4D97-AF65-F5344CB8AC3E}">
        <p14:creationId xmlns:p14="http://schemas.microsoft.com/office/powerpoint/2010/main" val="2410731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E59810F-73C4-4AFD-9BC3-6F86D9E3B1FD}" type="datetimeFigureOut">
              <a:rPr lang="en-US" smtClean="0"/>
              <a:t>9/21/2022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5FBC74D-EC5F-41C3-B94F-0B3229AD94EF}" type="slidenum">
              <a:rPr lang="en-US" smtClean="0"/>
              <a:t>‹#›</a:t>
            </a:fld>
            <a:endParaRPr lang="en-US"/>
          </a:p>
        </p:txBody>
      </p:sp>
    </p:spTree>
    <p:extLst>
      <p:ext uri="{BB962C8B-B14F-4D97-AF65-F5344CB8AC3E}">
        <p14:creationId xmlns:p14="http://schemas.microsoft.com/office/powerpoint/2010/main" val="17468906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fbcxm7f-Tj0"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hyperlink" Target="https://www.youtube.com/watch?v=9_Bb7g3_-7E&amp;t=4s" TargetMode="External"/><Relationship Id="rId4" Type="http://schemas.openxmlformats.org/officeDocument/2006/relationships/hyperlink" Target="https://www.youtube.com/watch?v=4XXqk0yGvC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github.com/meowdul8/gr-scanner"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old.reddit.com/r/RTLSDR/comments/xf9v16/steam_deck_portable_trunking_setup_using_sdrtrunk/"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all antenna with clouds in the background&#10;&#10;Description automatically generated with low confidence">
            <a:extLst>
              <a:ext uri="{FF2B5EF4-FFF2-40B4-BE49-F238E27FC236}">
                <a16:creationId xmlns:a16="http://schemas.microsoft.com/office/drawing/2014/main" id="{10E77916-87BA-9914-C7C6-1543000FAC6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DCFB57-0B5B-6EB4-A0A3-D5459FFEFAA7}"/>
              </a:ext>
            </a:extLst>
          </p:cNvPr>
          <p:cNvSpPr>
            <a:spLocks noGrp="1"/>
          </p:cNvSpPr>
          <p:nvPr>
            <p:ph type="ctrTitle"/>
          </p:nvPr>
        </p:nvSpPr>
        <p:spPr>
          <a:xfrm>
            <a:off x="1524000" y="2136742"/>
            <a:ext cx="9144000" cy="3672074"/>
          </a:xfrm>
          <a:effectLst>
            <a:outerShdw blurRad="50800" dist="38100" dir="2700000" algn="tl" rotWithShape="0">
              <a:prstClr val="black">
                <a:alpha val="40000"/>
              </a:prstClr>
            </a:outerShdw>
          </a:effectLst>
        </p:spPr>
        <p:txBody>
          <a:bodyPr>
            <a:normAutofit fontScale="90000"/>
          </a:bodyPr>
          <a:lstStyle/>
          <a:p>
            <a:r>
              <a:rPr lang="en-US" dirty="0">
                <a:solidFill>
                  <a:schemeClr val="bg1"/>
                </a:solidFill>
                <a:latin typeface="Century Gothic" panose="020B0502020202020204" pitchFamily="34" charset="0"/>
              </a:rPr>
              <a:t>A Flexible Architecture for Monitoring Public Safety Communications using GNU Radio, </a:t>
            </a:r>
            <a:r>
              <a:rPr lang="en-US" dirty="0" err="1">
                <a:solidFill>
                  <a:schemeClr val="bg1"/>
                </a:solidFill>
                <a:latin typeface="Century Gothic" panose="020B0502020202020204" pitchFamily="34" charset="0"/>
              </a:rPr>
              <a:t>RFNoC</a:t>
            </a:r>
            <a:r>
              <a:rPr lang="en-US" dirty="0">
                <a:solidFill>
                  <a:schemeClr val="bg1"/>
                </a:solidFill>
                <a:latin typeface="Century Gothic" panose="020B0502020202020204" pitchFamily="34" charset="0"/>
              </a:rPr>
              <a:t>, and Python</a:t>
            </a:r>
          </a:p>
        </p:txBody>
      </p:sp>
      <p:sp>
        <p:nvSpPr>
          <p:cNvPr id="3" name="Subtitle 2">
            <a:extLst>
              <a:ext uri="{FF2B5EF4-FFF2-40B4-BE49-F238E27FC236}">
                <a16:creationId xmlns:a16="http://schemas.microsoft.com/office/drawing/2014/main" id="{646A2317-74E2-A12F-4F9A-A10E8AEC3D64}"/>
              </a:ext>
            </a:extLst>
          </p:cNvPr>
          <p:cNvSpPr>
            <a:spLocks noGrp="1"/>
          </p:cNvSpPr>
          <p:nvPr>
            <p:ph type="subTitle" idx="1"/>
          </p:nvPr>
        </p:nvSpPr>
        <p:spPr>
          <a:xfrm>
            <a:off x="1524000" y="5951764"/>
            <a:ext cx="9144000" cy="530678"/>
          </a:xfrm>
          <a:effectLst>
            <a:outerShdw blurRad="50800" dist="38100" dir="2700000" algn="tl" rotWithShape="0">
              <a:prstClr val="black">
                <a:alpha val="40000"/>
              </a:prstClr>
            </a:outerShdw>
          </a:effectLst>
        </p:spPr>
        <p:txBody>
          <a:bodyPr/>
          <a:lstStyle/>
          <a:p>
            <a:r>
              <a:rPr lang="en-US" dirty="0">
                <a:solidFill>
                  <a:schemeClr val="bg1"/>
                </a:solidFill>
                <a:latin typeface="Century Gothic" panose="020B0502020202020204" pitchFamily="34" charset="0"/>
              </a:rPr>
              <a:t>Aaron Rossetto</a:t>
            </a:r>
          </a:p>
        </p:txBody>
      </p:sp>
      <p:pic>
        <p:nvPicPr>
          <p:cNvPr id="10" name="Graphic 9">
            <a:extLst>
              <a:ext uri="{FF2B5EF4-FFF2-40B4-BE49-F238E27FC236}">
                <a16:creationId xmlns:a16="http://schemas.microsoft.com/office/drawing/2014/main" id="{7CDAAF2E-D78A-2C0C-A08B-3C58C6BF70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107" y="200706"/>
            <a:ext cx="4601035" cy="1761750"/>
          </a:xfrm>
          <a:prstGeom prst="rect">
            <a:avLst/>
          </a:prstGeom>
        </p:spPr>
      </p:pic>
    </p:spTree>
    <p:extLst>
      <p:ext uri="{BB962C8B-B14F-4D97-AF65-F5344CB8AC3E}">
        <p14:creationId xmlns:p14="http://schemas.microsoft.com/office/powerpoint/2010/main" val="2814759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window&#10;&#10;Description automatically generated">
            <a:extLst>
              <a:ext uri="{FF2B5EF4-FFF2-40B4-BE49-F238E27FC236}">
                <a16:creationId xmlns:a16="http://schemas.microsoft.com/office/drawing/2014/main" id="{01F357C2-51FC-8745-3528-35F58E647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81" y="0"/>
            <a:ext cx="12413381" cy="6858000"/>
          </a:xfrm>
          <a:prstGeom prst="rect">
            <a:avLst/>
          </a:prstGeom>
        </p:spPr>
      </p:pic>
      <p:pic>
        <p:nvPicPr>
          <p:cNvPr id="8" name="Picture 7" descr="A picture containing text, wall, indoor, electronics&#10;&#10;Description automatically generated">
            <a:extLst>
              <a:ext uri="{FF2B5EF4-FFF2-40B4-BE49-F238E27FC236}">
                <a16:creationId xmlns:a16="http://schemas.microsoft.com/office/drawing/2014/main" id="{CB1E0AE6-3935-050C-E96A-C4DC20936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983" y="316660"/>
            <a:ext cx="3609967" cy="2705671"/>
          </a:xfrm>
          <a:prstGeom prst="rect">
            <a:avLst/>
          </a:prstGeom>
        </p:spPr>
      </p:pic>
      <p:sp>
        <p:nvSpPr>
          <p:cNvPr id="9" name="TextBox 8">
            <a:extLst>
              <a:ext uri="{FF2B5EF4-FFF2-40B4-BE49-F238E27FC236}">
                <a16:creationId xmlns:a16="http://schemas.microsoft.com/office/drawing/2014/main" id="{324D6445-28A8-CFD7-9DA2-1C345D3A8E5B}"/>
              </a:ext>
            </a:extLst>
          </p:cNvPr>
          <p:cNvSpPr txBox="1"/>
          <p:nvPr/>
        </p:nvSpPr>
        <p:spPr>
          <a:xfrm>
            <a:off x="5985309" y="6070600"/>
            <a:ext cx="1490921" cy="584775"/>
          </a:xfrm>
          <a:prstGeom prst="rect">
            <a:avLst/>
          </a:prstGeom>
          <a:solidFill>
            <a:schemeClr val="tx1"/>
          </a:solidFill>
        </p:spPr>
        <p:txBody>
          <a:bodyPr wrap="none" rtlCol="0">
            <a:spAutoFit/>
          </a:bodyPr>
          <a:lstStyle/>
          <a:p>
            <a:r>
              <a:rPr lang="en-US" sz="3200" dirty="0">
                <a:solidFill>
                  <a:schemeClr val="bg1"/>
                </a:solidFill>
              </a:rPr>
              <a:t>scanner</a:t>
            </a:r>
          </a:p>
        </p:txBody>
      </p:sp>
    </p:spTree>
    <p:extLst>
      <p:ext uri="{BB962C8B-B14F-4D97-AF65-F5344CB8AC3E}">
        <p14:creationId xmlns:p14="http://schemas.microsoft.com/office/powerpoint/2010/main" val="2050297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3E01-D05D-6769-99A6-2C527E63279A}"/>
              </a:ext>
            </a:extLst>
          </p:cNvPr>
          <p:cNvSpPr>
            <a:spLocks noGrp="1"/>
          </p:cNvSpPr>
          <p:nvPr>
            <p:ph type="title"/>
          </p:nvPr>
        </p:nvSpPr>
        <p:spPr/>
        <p:txBody>
          <a:bodyPr/>
          <a:lstStyle/>
          <a:p>
            <a:r>
              <a:rPr lang="en-US" dirty="0"/>
              <a:t>Monitoring Option Deficiencies</a:t>
            </a:r>
          </a:p>
        </p:txBody>
      </p:sp>
      <p:sp>
        <p:nvSpPr>
          <p:cNvPr id="3" name="Content Placeholder 2">
            <a:extLst>
              <a:ext uri="{FF2B5EF4-FFF2-40B4-BE49-F238E27FC236}">
                <a16:creationId xmlns:a16="http://schemas.microsoft.com/office/drawing/2014/main" id="{DEABD7D5-0B13-79A9-80F6-AEFB9C4DA411}"/>
              </a:ext>
            </a:extLst>
          </p:cNvPr>
          <p:cNvSpPr>
            <a:spLocks noGrp="1"/>
          </p:cNvSpPr>
          <p:nvPr>
            <p:ph idx="1"/>
          </p:nvPr>
        </p:nvSpPr>
        <p:spPr>
          <a:xfrm>
            <a:off x="838200" y="1825625"/>
            <a:ext cx="4513446" cy="4351338"/>
          </a:xfrm>
        </p:spPr>
        <p:txBody>
          <a:bodyPr/>
          <a:lstStyle/>
          <a:p>
            <a:pPr marL="0" indent="0">
              <a:buNone/>
            </a:pPr>
            <a:r>
              <a:rPr lang="en-US" sz="2400" dirty="0"/>
              <a:t>Scanners</a:t>
            </a:r>
          </a:p>
          <a:p>
            <a:r>
              <a:rPr lang="en-US" dirty="0"/>
              <a:t>Made for broad audiences and common use cases</a:t>
            </a:r>
          </a:p>
          <a:p>
            <a:r>
              <a:rPr lang="en-US" dirty="0"/>
              <a:t>No or only limited customization possible</a:t>
            </a:r>
          </a:p>
          <a:p>
            <a:r>
              <a:rPr lang="en-US" dirty="0"/>
              <a:t>Typically have a single tuner</a:t>
            </a:r>
          </a:p>
          <a:p>
            <a:r>
              <a:rPr lang="en-US" dirty="0"/>
              <a:t>Inscrutable UI/UX design choices</a:t>
            </a:r>
            <a:endParaRPr lang="en-US" sz="1800" dirty="0"/>
          </a:p>
        </p:txBody>
      </p:sp>
      <p:sp>
        <p:nvSpPr>
          <p:cNvPr id="5" name="Content Placeholder 2">
            <a:extLst>
              <a:ext uri="{FF2B5EF4-FFF2-40B4-BE49-F238E27FC236}">
                <a16:creationId xmlns:a16="http://schemas.microsoft.com/office/drawing/2014/main" id="{EC93EB04-FB33-1F3F-281C-BE81D99565C8}"/>
              </a:ext>
            </a:extLst>
          </p:cNvPr>
          <p:cNvSpPr txBox="1">
            <a:spLocks/>
          </p:cNvSpPr>
          <p:nvPr/>
        </p:nvSpPr>
        <p:spPr>
          <a:xfrm>
            <a:off x="6840356" y="1853248"/>
            <a:ext cx="4513446" cy="43513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dirty="0"/>
              <a:t>Computer-Based Scanners</a:t>
            </a:r>
          </a:p>
          <a:p>
            <a:r>
              <a:rPr lang="en-US" dirty="0"/>
              <a:t>Often difficult for novices to use/configure</a:t>
            </a:r>
          </a:p>
          <a:p>
            <a:r>
              <a:rPr lang="en-US" dirty="0"/>
              <a:t>Require dedicated compute resources</a:t>
            </a:r>
          </a:p>
          <a:p>
            <a:r>
              <a:rPr lang="en-US" dirty="0"/>
              <a:t>Customization possible with specific knowledge and/or toolset</a:t>
            </a:r>
          </a:p>
          <a:p>
            <a:r>
              <a:rPr lang="en-US" dirty="0"/>
              <a:t>Inscrutable UI/UX design choices</a:t>
            </a:r>
            <a:endParaRPr lang="en-US" sz="1800" dirty="0"/>
          </a:p>
        </p:txBody>
      </p:sp>
    </p:spTree>
    <p:extLst>
      <p:ext uri="{BB962C8B-B14F-4D97-AF65-F5344CB8AC3E}">
        <p14:creationId xmlns:p14="http://schemas.microsoft.com/office/powerpoint/2010/main" val="745458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4E8219-598E-3213-21B9-3A564256CE1A}"/>
              </a:ext>
            </a:extLst>
          </p:cNvPr>
          <p:cNvPicPr>
            <a:picLocks noChangeAspect="1"/>
          </p:cNvPicPr>
          <p:nvPr/>
        </p:nvPicPr>
        <p:blipFill>
          <a:blip r:embed="rId3"/>
          <a:stretch>
            <a:fillRect/>
          </a:stretch>
        </p:blipFill>
        <p:spPr>
          <a:xfrm>
            <a:off x="648763" y="330110"/>
            <a:ext cx="10894474" cy="6197780"/>
          </a:xfrm>
          <a:prstGeom prst="rect">
            <a:avLst/>
          </a:prstGeom>
          <a:ln>
            <a:solidFill>
              <a:schemeClr val="tx1"/>
            </a:solidFill>
          </a:ln>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4ED94542-2F77-ADCD-0F38-21CDA4A346A0}"/>
              </a:ext>
            </a:extLst>
          </p:cNvPr>
          <p:cNvSpPr/>
          <p:nvPr/>
        </p:nvSpPr>
        <p:spPr>
          <a:xfrm>
            <a:off x="807868" y="5202315"/>
            <a:ext cx="5140171" cy="10209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204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ECC8-AEB7-8022-7CDF-176BD16C0242}"/>
              </a:ext>
            </a:extLst>
          </p:cNvPr>
          <p:cNvSpPr>
            <a:spLocks noGrp="1"/>
          </p:cNvSpPr>
          <p:nvPr>
            <p:ph type="title"/>
          </p:nvPr>
        </p:nvSpPr>
        <p:spPr/>
        <p:txBody>
          <a:bodyPr/>
          <a:lstStyle/>
          <a:p>
            <a:r>
              <a:rPr lang="en-US" dirty="0"/>
              <a:t>DIY Scanner Goals</a:t>
            </a:r>
          </a:p>
        </p:txBody>
      </p:sp>
      <p:sp>
        <p:nvSpPr>
          <p:cNvPr id="3" name="Content Placeholder 2">
            <a:extLst>
              <a:ext uri="{FF2B5EF4-FFF2-40B4-BE49-F238E27FC236}">
                <a16:creationId xmlns:a16="http://schemas.microsoft.com/office/drawing/2014/main" id="{19A3C21C-7821-C337-5EF9-4D12CEAE3935}"/>
              </a:ext>
            </a:extLst>
          </p:cNvPr>
          <p:cNvSpPr>
            <a:spLocks noGrp="1"/>
          </p:cNvSpPr>
          <p:nvPr>
            <p:ph idx="1"/>
          </p:nvPr>
        </p:nvSpPr>
        <p:spPr/>
        <p:txBody>
          <a:bodyPr/>
          <a:lstStyle/>
          <a:p>
            <a:r>
              <a:rPr lang="en-US" dirty="0"/>
              <a:t>Flexibility above all</a:t>
            </a:r>
          </a:p>
          <a:p>
            <a:pPr lvl="1"/>
            <a:r>
              <a:rPr lang="en-US" dirty="0"/>
              <a:t>Front end flexibility (radio, channel selection, demodulation)</a:t>
            </a:r>
          </a:p>
          <a:p>
            <a:pPr lvl="1"/>
            <a:r>
              <a:rPr lang="en-US" dirty="0"/>
              <a:t>Back end flexibility (the ‘business logic’)</a:t>
            </a:r>
          </a:p>
          <a:p>
            <a:r>
              <a:rPr lang="en-US" dirty="0"/>
              <a:t>Leverage modern SDR techniques/hardware and software packages</a:t>
            </a:r>
          </a:p>
          <a:p>
            <a:r>
              <a:rPr lang="en-US" dirty="0"/>
              <a:t>Simplify back end development (the ‘user experience’ bits)</a:t>
            </a:r>
          </a:p>
          <a:p>
            <a:pPr lvl="1"/>
            <a:r>
              <a:rPr lang="en-US" dirty="0"/>
              <a:t>Decouple from and abstract away front end</a:t>
            </a:r>
          </a:p>
          <a:p>
            <a:pPr lvl="1"/>
            <a:r>
              <a:rPr lang="en-US" dirty="0"/>
              <a:t>Insulate implementer as much as possible from communications protocol</a:t>
            </a:r>
          </a:p>
          <a:p>
            <a:pPr lvl="1"/>
            <a:r>
              <a:rPr lang="en-US" dirty="0"/>
              <a:t>Accelerate development via interpreted language and a rich library ecosystem for building monitoring applications</a:t>
            </a:r>
          </a:p>
        </p:txBody>
      </p:sp>
    </p:spTree>
    <p:extLst>
      <p:ext uri="{BB962C8B-B14F-4D97-AF65-F5344CB8AC3E}">
        <p14:creationId xmlns:p14="http://schemas.microsoft.com/office/powerpoint/2010/main" val="1939080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8B7F73-39F4-4D57-3063-0FFC0195F84F}"/>
              </a:ext>
            </a:extLst>
          </p:cNvPr>
          <p:cNvPicPr>
            <a:picLocks noChangeAspect="1"/>
          </p:cNvPicPr>
          <p:nvPr/>
        </p:nvPicPr>
        <p:blipFill>
          <a:blip r:embed="rId3"/>
          <a:stretch>
            <a:fillRect/>
          </a:stretch>
        </p:blipFill>
        <p:spPr>
          <a:xfrm>
            <a:off x="0" y="-632277"/>
            <a:ext cx="12192000" cy="8122553"/>
          </a:xfrm>
          <a:prstGeom prst="rect">
            <a:avLst/>
          </a:prstGeom>
        </p:spPr>
      </p:pic>
      <p:sp>
        <p:nvSpPr>
          <p:cNvPr id="2" name="Title 1">
            <a:extLst>
              <a:ext uri="{FF2B5EF4-FFF2-40B4-BE49-F238E27FC236}">
                <a16:creationId xmlns:a16="http://schemas.microsoft.com/office/drawing/2014/main" id="{18BE1A36-664D-36D1-2247-1C077927DD4F}"/>
              </a:ext>
            </a:extLst>
          </p:cNvPr>
          <p:cNvSpPr>
            <a:spLocks noGrp="1"/>
          </p:cNvSpPr>
          <p:nvPr>
            <p:ph type="title"/>
          </p:nvPr>
        </p:nvSpPr>
        <p:spPr>
          <a:effectLst>
            <a:outerShdw blurRad="50800" dist="38100" dir="5400000" algn="t" rotWithShape="0">
              <a:prstClr val="black">
                <a:alpha val="40000"/>
              </a:prstClr>
            </a:outerShdw>
          </a:effectLst>
        </p:spPr>
        <p:txBody>
          <a:bodyPr/>
          <a:lstStyle/>
          <a:p>
            <a:r>
              <a:rPr lang="en-US" dirty="0">
                <a:solidFill>
                  <a:schemeClr val="bg1"/>
                </a:solidFill>
                <a:latin typeface="Century Gothic" panose="020B0502020202020204" pitchFamily="34" charset="0"/>
              </a:rPr>
              <a:t>Introducing gr-scanner!</a:t>
            </a:r>
          </a:p>
        </p:txBody>
      </p:sp>
      <p:sp>
        <p:nvSpPr>
          <p:cNvPr id="3" name="Content Placeholder 2">
            <a:extLst>
              <a:ext uri="{FF2B5EF4-FFF2-40B4-BE49-F238E27FC236}">
                <a16:creationId xmlns:a16="http://schemas.microsoft.com/office/drawing/2014/main" id="{71CD5D93-54B3-4375-031F-2AF8729CE019}"/>
              </a:ext>
            </a:extLst>
          </p:cNvPr>
          <p:cNvSpPr>
            <a:spLocks noGrp="1"/>
          </p:cNvSpPr>
          <p:nvPr>
            <p:ph idx="1"/>
          </p:nvPr>
        </p:nvSpPr>
        <p:spPr>
          <a:xfrm>
            <a:off x="838200" y="4962055"/>
            <a:ext cx="10515600" cy="1454043"/>
          </a:xfrm>
          <a:effectLst>
            <a:outerShdw blurRad="50800" dist="38100" dir="5400000" algn="t" rotWithShape="0">
              <a:prstClr val="black">
                <a:alpha val="40000"/>
              </a:prstClr>
            </a:outerShdw>
          </a:effectLst>
        </p:spPr>
        <p:txBody>
          <a:bodyPr/>
          <a:lstStyle/>
          <a:p>
            <a:pPr marL="0" indent="0">
              <a:buNone/>
            </a:pPr>
            <a:r>
              <a:rPr lang="en-US" dirty="0">
                <a:solidFill>
                  <a:schemeClr val="bg1"/>
                </a:solidFill>
                <a:latin typeface="Century Gothic" panose="020B0502020202020204" pitchFamily="34" charset="0"/>
              </a:rPr>
              <a:t>A GNU Radio module to simplify the creation of customized listener-oriented monitoring solutions focusing on P25 trunked public safety radio systems</a:t>
            </a:r>
          </a:p>
        </p:txBody>
      </p:sp>
      <p:pic>
        <p:nvPicPr>
          <p:cNvPr id="6" name="Picture 5" descr="Icon&#10;&#10;Description automatically generated">
            <a:extLst>
              <a:ext uri="{FF2B5EF4-FFF2-40B4-BE49-F238E27FC236}">
                <a16:creationId xmlns:a16="http://schemas.microsoft.com/office/drawing/2014/main" id="{51FCAE72-E523-FC25-0FAE-087B90CF6317}"/>
              </a:ext>
            </a:extLst>
          </p:cNvPr>
          <p:cNvPicPr>
            <a:picLocks noChangeAspect="1"/>
          </p:cNvPicPr>
          <p:nvPr/>
        </p:nvPicPr>
        <p:blipFill>
          <a:blip r:embed="rId4">
            <a:alphaModFix amt="52000"/>
            <a:extLst>
              <a:ext uri="{28A0092B-C50C-407E-A947-70E740481C1C}">
                <a14:useLocalDpi xmlns:a14="http://schemas.microsoft.com/office/drawing/2010/main" val="0"/>
              </a:ext>
            </a:extLst>
          </a:blip>
          <a:stretch>
            <a:fillRect/>
          </a:stretch>
        </p:blipFill>
        <p:spPr>
          <a:xfrm rot="1334133">
            <a:off x="2977793" y="3221585"/>
            <a:ext cx="936595" cy="936595"/>
          </a:xfrm>
          <a:prstGeom prst="rect">
            <a:avLst/>
          </a:prstGeom>
          <a:effectLst>
            <a:softEdge rad="12700"/>
          </a:effectLst>
        </p:spPr>
      </p:pic>
    </p:spTree>
    <p:extLst>
      <p:ext uri="{BB962C8B-B14F-4D97-AF65-F5344CB8AC3E}">
        <p14:creationId xmlns:p14="http://schemas.microsoft.com/office/powerpoint/2010/main" val="2118984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4F09-4B2E-D4AB-ED78-005A006ACCEA}"/>
              </a:ext>
            </a:extLst>
          </p:cNvPr>
          <p:cNvSpPr>
            <a:spLocks noGrp="1"/>
          </p:cNvSpPr>
          <p:nvPr>
            <p:ph type="title"/>
          </p:nvPr>
        </p:nvSpPr>
        <p:spPr/>
        <p:txBody>
          <a:bodyPr/>
          <a:lstStyle/>
          <a:p>
            <a:r>
              <a:rPr lang="en-US" dirty="0"/>
              <a:t>gr-scanner Overview</a:t>
            </a:r>
          </a:p>
        </p:txBody>
      </p:sp>
      <p:sp>
        <p:nvSpPr>
          <p:cNvPr id="3" name="Content Placeholder 2">
            <a:extLst>
              <a:ext uri="{FF2B5EF4-FFF2-40B4-BE49-F238E27FC236}">
                <a16:creationId xmlns:a16="http://schemas.microsoft.com/office/drawing/2014/main" id="{6DABA87C-FD9A-3811-0148-FB316C70E2D3}"/>
              </a:ext>
            </a:extLst>
          </p:cNvPr>
          <p:cNvSpPr>
            <a:spLocks noGrp="1"/>
          </p:cNvSpPr>
          <p:nvPr>
            <p:ph idx="1"/>
          </p:nvPr>
        </p:nvSpPr>
        <p:spPr/>
        <p:txBody>
          <a:bodyPr/>
          <a:lstStyle/>
          <a:p>
            <a:r>
              <a:rPr lang="en-US" dirty="0"/>
              <a:t>Front end</a:t>
            </a:r>
          </a:p>
          <a:p>
            <a:pPr lvl="1"/>
            <a:r>
              <a:rPr lang="en-US" dirty="0"/>
              <a:t>GNU Radio flowgraph for signal acquisition, channel selection, 4FSK demodulation, and P25 message framing</a:t>
            </a:r>
          </a:p>
          <a:p>
            <a:pPr lvl="1"/>
            <a:r>
              <a:rPr lang="en-US" dirty="0"/>
              <a:t>Designed to support multiple simultaneous channel acquisition (e.g., a control channel and a separate traffic channel)</a:t>
            </a:r>
          </a:p>
          <a:p>
            <a:r>
              <a:rPr lang="en-US" dirty="0"/>
              <a:t>Back end</a:t>
            </a:r>
          </a:p>
          <a:p>
            <a:pPr lvl="1"/>
            <a:r>
              <a:rPr lang="en-US" dirty="0"/>
              <a:t>Python module implementing the ‘business logic’ of the monitoring application</a:t>
            </a:r>
          </a:p>
          <a:p>
            <a:pPr lvl="1"/>
            <a:r>
              <a:rPr lang="en-US" dirty="0"/>
              <a:t>Designed to be decoupled from GNU Radio and front end flowgraph</a:t>
            </a:r>
          </a:p>
          <a:p>
            <a:pPr lvl="1"/>
            <a:r>
              <a:rPr lang="en-US" dirty="0"/>
              <a:t>Data exchange accomplished via </a:t>
            </a:r>
            <a:r>
              <a:rPr lang="en-US" i="1" dirty="0"/>
              <a:t>lingua franca</a:t>
            </a:r>
            <a:r>
              <a:rPr lang="en-US" dirty="0"/>
              <a:t> of JSON messages</a:t>
            </a:r>
          </a:p>
          <a:p>
            <a:pPr lvl="1"/>
            <a:endParaRPr lang="en-US" dirty="0"/>
          </a:p>
        </p:txBody>
      </p:sp>
    </p:spTree>
    <p:extLst>
      <p:ext uri="{BB962C8B-B14F-4D97-AF65-F5344CB8AC3E}">
        <p14:creationId xmlns:p14="http://schemas.microsoft.com/office/powerpoint/2010/main" val="3458455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rowd of people in a room&#10;&#10;Description automatically generated with medium confidence">
            <a:extLst>
              <a:ext uri="{FF2B5EF4-FFF2-40B4-BE49-F238E27FC236}">
                <a16:creationId xmlns:a16="http://schemas.microsoft.com/office/drawing/2014/main" id="{FB67D0DE-E309-1A8D-A097-B7606A9E2BA8}"/>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39000" contrast="-17000"/>
                    </a14:imgEffect>
                  </a14:imgLayer>
                </a14:imgProps>
              </a:ext>
              <a:ext uri="{28A0092B-C50C-407E-A947-70E740481C1C}">
                <a14:useLocalDpi xmlns:a14="http://schemas.microsoft.com/office/drawing/2010/main" val="0"/>
              </a:ext>
            </a:extLst>
          </a:blip>
          <a:stretch>
            <a:fillRect/>
          </a:stretch>
        </p:blipFill>
        <p:spPr>
          <a:xfrm>
            <a:off x="-57600" y="-79274"/>
            <a:ext cx="12249600" cy="7091768"/>
          </a:xfrm>
        </p:spPr>
      </p:pic>
      <p:sp>
        <p:nvSpPr>
          <p:cNvPr id="2" name="Title 1">
            <a:extLst>
              <a:ext uri="{FF2B5EF4-FFF2-40B4-BE49-F238E27FC236}">
                <a16:creationId xmlns:a16="http://schemas.microsoft.com/office/drawing/2014/main" id="{8DD18969-C2C5-0EA3-CBBE-E243D095AE07}"/>
              </a:ext>
            </a:extLst>
          </p:cNvPr>
          <p:cNvSpPr>
            <a:spLocks noGrp="1"/>
          </p:cNvSpPr>
          <p:nvPr>
            <p:ph type="title"/>
          </p:nvPr>
        </p:nvSpPr>
        <p:spPr>
          <a:effectLst>
            <a:outerShdw blurRad="50800" dist="38100" dir="5400000" algn="t" rotWithShape="0">
              <a:prstClr val="black">
                <a:alpha val="40000"/>
              </a:prstClr>
            </a:outerShdw>
          </a:effectLst>
        </p:spPr>
        <p:txBody>
          <a:bodyPr/>
          <a:lstStyle/>
          <a:p>
            <a:r>
              <a:rPr lang="en-US" dirty="0">
                <a:solidFill>
                  <a:schemeClr val="bg1"/>
                </a:solidFill>
                <a:latin typeface="Century Gothic" panose="020B0502020202020204" pitchFamily="34" charset="0"/>
              </a:rPr>
              <a:t>Credit Where Credit Is Due</a:t>
            </a:r>
          </a:p>
        </p:txBody>
      </p:sp>
      <p:sp>
        <p:nvSpPr>
          <p:cNvPr id="6" name="Content Placeholder 2">
            <a:extLst>
              <a:ext uri="{FF2B5EF4-FFF2-40B4-BE49-F238E27FC236}">
                <a16:creationId xmlns:a16="http://schemas.microsoft.com/office/drawing/2014/main" id="{4A4DEBBE-5B93-304D-8F18-3E81B5E542F3}"/>
              </a:ext>
            </a:extLst>
          </p:cNvPr>
          <p:cNvSpPr txBox="1">
            <a:spLocks/>
          </p:cNvSpPr>
          <p:nvPr/>
        </p:nvSpPr>
        <p:spPr>
          <a:xfrm>
            <a:off x="838200" y="1825625"/>
            <a:ext cx="10515600" cy="4351338"/>
          </a:xfrm>
          <a:prstGeom prst="rect">
            <a:avLst/>
          </a:prstGeom>
          <a:effectLst>
            <a:outerShdw blurRad="50800" dist="38100" dir="5400000" algn="t"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Century Gothic" panose="020B0502020202020204" pitchFamily="34" charset="0"/>
              </a:rPr>
              <a:t>Credit to OP25 project authors and contributors from which I based much of the P25 framer code</a:t>
            </a:r>
          </a:p>
          <a:p>
            <a:pPr lvl="1"/>
            <a:r>
              <a:rPr lang="en-US" dirty="0">
                <a:solidFill>
                  <a:schemeClr val="bg1"/>
                </a:solidFill>
                <a:latin typeface="Century Gothic" panose="020B0502020202020204" pitchFamily="34" charset="0"/>
              </a:rPr>
              <a:t>gr-op25 uses many similar techniques</a:t>
            </a:r>
          </a:p>
          <a:p>
            <a:pPr lvl="1"/>
            <a:r>
              <a:rPr lang="en-US" dirty="0">
                <a:solidFill>
                  <a:schemeClr val="bg1"/>
                </a:solidFill>
                <a:latin typeface="Century Gothic" panose="020B0502020202020204" pitchFamily="34" charset="0"/>
              </a:rPr>
              <a:t>Supports more than P25 phase 1</a:t>
            </a:r>
            <a:br>
              <a:rPr lang="en-US" dirty="0">
                <a:solidFill>
                  <a:schemeClr val="bg1"/>
                </a:solidFill>
                <a:latin typeface="Century Gothic" panose="020B0502020202020204" pitchFamily="34" charset="0"/>
              </a:rPr>
            </a:b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Max H. Parke, KA1RBI		Pavel </a:t>
            </a:r>
            <a:r>
              <a:rPr lang="en-US" dirty="0" err="1">
                <a:solidFill>
                  <a:schemeClr val="bg1"/>
                </a:solidFill>
                <a:latin typeface="Century Gothic" panose="020B0502020202020204" pitchFamily="34" charset="0"/>
              </a:rPr>
              <a:t>Yazev</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Jonathan Naylor, G4KLX		Hard Consulting Corporation</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Michael </a:t>
            </a:r>
            <a:r>
              <a:rPr lang="en-US" dirty="0" err="1">
                <a:solidFill>
                  <a:schemeClr val="bg1"/>
                </a:solidFill>
                <a:latin typeface="Century Gothic" panose="020B0502020202020204" pitchFamily="34" charset="0"/>
              </a:rPr>
              <a:t>Ossmann</a:t>
            </a:r>
            <a:r>
              <a:rPr lang="en-US" dirty="0">
                <a:solidFill>
                  <a:schemeClr val="bg1"/>
                </a:solidFill>
                <a:latin typeface="Century Gothic" panose="020B0502020202020204" pitchFamily="34" charset="0"/>
              </a:rPr>
              <a:t> 			&lt;+YOU OR YOUR COMPANY+&gt;</a:t>
            </a:r>
            <a:br>
              <a:rPr lang="en-US" dirty="0">
                <a:solidFill>
                  <a:schemeClr val="bg1"/>
                </a:solidFill>
                <a:latin typeface="Century Gothic" panose="020B0502020202020204" pitchFamily="34" charset="0"/>
              </a:rPr>
            </a:br>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rPr>
              <a:t>And all the other contributors to GR, UHD, </a:t>
            </a:r>
            <a:r>
              <a:rPr lang="en-US" dirty="0" err="1">
                <a:solidFill>
                  <a:schemeClr val="bg1"/>
                </a:solidFill>
                <a:latin typeface="Century Gothic" panose="020B0502020202020204" pitchFamily="34" charset="0"/>
              </a:rPr>
              <a:t>cmake</a:t>
            </a:r>
            <a:r>
              <a:rPr lang="en-US" dirty="0">
                <a:solidFill>
                  <a:schemeClr val="bg1"/>
                </a:solidFill>
                <a:latin typeface="Century Gothic" panose="020B0502020202020204" pitchFamily="34" charset="0"/>
              </a:rPr>
              <a:t>, etc. 👍</a:t>
            </a:r>
          </a:p>
          <a:p>
            <a:endParaRPr lang="en-US" dirty="0">
              <a:solidFill>
                <a:schemeClr val="bg1"/>
              </a:solidFill>
            </a:endParaRPr>
          </a:p>
          <a:p>
            <a:pPr lvl="1"/>
            <a:endParaRPr lang="en-US" dirty="0">
              <a:solidFill>
                <a:schemeClr val="bg1"/>
              </a:solidFill>
            </a:endParaRPr>
          </a:p>
          <a:p>
            <a:pPr lvl="1"/>
            <a:endParaRPr lang="en-US" dirty="0"/>
          </a:p>
        </p:txBody>
      </p:sp>
    </p:spTree>
    <p:extLst>
      <p:ext uri="{BB962C8B-B14F-4D97-AF65-F5344CB8AC3E}">
        <p14:creationId xmlns:p14="http://schemas.microsoft.com/office/powerpoint/2010/main" val="743810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D75D19ED-5DCA-D5AE-7716-5F9BB2422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521"/>
            <a:ext cx="12192000" cy="6444958"/>
          </a:xfrm>
          <a:prstGeom prst="rect">
            <a:avLst/>
          </a:prstGeom>
        </p:spPr>
      </p:pic>
      <p:cxnSp>
        <p:nvCxnSpPr>
          <p:cNvPr id="7" name="Straight Connector 6">
            <a:extLst>
              <a:ext uri="{FF2B5EF4-FFF2-40B4-BE49-F238E27FC236}">
                <a16:creationId xmlns:a16="http://schemas.microsoft.com/office/drawing/2014/main" id="{2A47161B-2EA9-1563-82C9-BC3CC3049FD1}"/>
              </a:ext>
            </a:extLst>
          </p:cNvPr>
          <p:cNvCxnSpPr/>
          <p:nvPr/>
        </p:nvCxnSpPr>
        <p:spPr>
          <a:xfrm>
            <a:off x="8287164" y="206521"/>
            <a:ext cx="0" cy="6294922"/>
          </a:xfrm>
          <a:prstGeom prst="line">
            <a:avLst/>
          </a:prstGeom>
          <a:ln w="76200">
            <a:solidFill>
              <a:srgbClr val="FF0000">
                <a:alpha val="38000"/>
              </a:srgbClr>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454D284-39BF-7527-E42B-A56F47965A9A}"/>
              </a:ext>
            </a:extLst>
          </p:cNvPr>
          <p:cNvSpPr txBox="1"/>
          <p:nvPr/>
        </p:nvSpPr>
        <p:spPr>
          <a:xfrm>
            <a:off x="1012054" y="5690587"/>
            <a:ext cx="1893467" cy="369332"/>
          </a:xfrm>
          <a:prstGeom prst="rect">
            <a:avLst/>
          </a:prstGeom>
          <a:noFill/>
        </p:spPr>
        <p:txBody>
          <a:bodyPr wrap="none" rtlCol="0">
            <a:spAutoFit/>
          </a:bodyPr>
          <a:lstStyle/>
          <a:p>
            <a:r>
              <a:rPr lang="en-US" dirty="0" err="1">
                <a:latin typeface="Century Gothic" panose="020B0502020202020204" pitchFamily="34" charset="0"/>
              </a:rPr>
              <a:t>RFNoC</a:t>
            </a:r>
            <a:r>
              <a:rPr lang="en-US" dirty="0">
                <a:latin typeface="Century Gothic" panose="020B0502020202020204" pitchFamily="34" charset="0"/>
              </a:rPr>
              <a:t> Domain</a:t>
            </a:r>
          </a:p>
        </p:txBody>
      </p:sp>
      <p:sp>
        <p:nvSpPr>
          <p:cNvPr id="9" name="TextBox 8">
            <a:extLst>
              <a:ext uri="{FF2B5EF4-FFF2-40B4-BE49-F238E27FC236}">
                <a16:creationId xmlns:a16="http://schemas.microsoft.com/office/drawing/2014/main" id="{1FD96333-7330-0A6D-8D6E-A7C1E195C043}"/>
              </a:ext>
            </a:extLst>
          </p:cNvPr>
          <p:cNvSpPr txBox="1"/>
          <p:nvPr/>
        </p:nvSpPr>
        <p:spPr>
          <a:xfrm>
            <a:off x="9343337" y="5690587"/>
            <a:ext cx="2372765" cy="369332"/>
          </a:xfrm>
          <a:prstGeom prst="rect">
            <a:avLst/>
          </a:prstGeom>
          <a:noFill/>
        </p:spPr>
        <p:txBody>
          <a:bodyPr wrap="none" rtlCol="0">
            <a:spAutoFit/>
          </a:bodyPr>
          <a:lstStyle/>
          <a:p>
            <a:r>
              <a:rPr lang="en-US" dirty="0">
                <a:latin typeface="Century Gothic" panose="020B0502020202020204" pitchFamily="34" charset="0"/>
              </a:rPr>
              <a:t>GNU Radio Domain</a:t>
            </a:r>
          </a:p>
        </p:txBody>
      </p:sp>
    </p:spTree>
    <p:extLst>
      <p:ext uri="{BB962C8B-B14F-4D97-AF65-F5344CB8AC3E}">
        <p14:creationId xmlns:p14="http://schemas.microsoft.com/office/powerpoint/2010/main" val="447335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355AE61-79E6-6C55-0481-953E79E40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9709"/>
            <a:ext cx="12192000" cy="4218582"/>
          </a:xfrm>
          <a:prstGeom prst="rect">
            <a:avLst/>
          </a:prstGeom>
        </p:spPr>
      </p:pic>
      <p:sp>
        <p:nvSpPr>
          <p:cNvPr id="2" name="Rectangle 1">
            <a:extLst>
              <a:ext uri="{FF2B5EF4-FFF2-40B4-BE49-F238E27FC236}">
                <a16:creationId xmlns:a16="http://schemas.microsoft.com/office/drawing/2014/main" id="{EEE7AA66-89CE-19D2-1B31-2CC19C5EEFC6}"/>
              </a:ext>
            </a:extLst>
          </p:cNvPr>
          <p:cNvSpPr/>
          <p:nvPr/>
        </p:nvSpPr>
        <p:spPr>
          <a:xfrm>
            <a:off x="7138219" y="3008671"/>
            <a:ext cx="3392130" cy="2470356"/>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Century Gothic" panose="020B0502020202020204" pitchFamily="34" charset="0"/>
              </a:rPr>
              <a:t>gr-scanner modules</a:t>
            </a:r>
          </a:p>
        </p:txBody>
      </p:sp>
      <p:sp>
        <p:nvSpPr>
          <p:cNvPr id="4" name="TextBox 3">
            <a:extLst>
              <a:ext uri="{FF2B5EF4-FFF2-40B4-BE49-F238E27FC236}">
                <a16:creationId xmlns:a16="http://schemas.microsoft.com/office/drawing/2014/main" id="{E92583C1-EAA3-1B62-477B-CBDAF21370A6}"/>
              </a:ext>
            </a:extLst>
          </p:cNvPr>
          <p:cNvSpPr txBox="1"/>
          <p:nvPr/>
        </p:nvSpPr>
        <p:spPr>
          <a:xfrm>
            <a:off x="3187337" y="5690587"/>
            <a:ext cx="2372765" cy="369332"/>
          </a:xfrm>
          <a:prstGeom prst="rect">
            <a:avLst/>
          </a:prstGeom>
          <a:noFill/>
        </p:spPr>
        <p:txBody>
          <a:bodyPr wrap="none" rtlCol="0">
            <a:spAutoFit/>
          </a:bodyPr>
          <a:lstStyle/>
          <a:p>
            <a:r>
              <a:rPr lang="en-US" dirty="0">
                <a:latin typeface="Century Gothic" panose="020B0502020202020204" pitchFamily="34" charset="0"/>
              </a:rPr>
              <a:t>GNU Radio Domain</a:t>
            </a:r>
          </a:p>
        </p:txBody>
      </p:sp>
      <p:sp>
        <p:nvSpPr>
          <p:cNvPr id="3" name="Rectangle 2">
            <a:extLst>
              <a:ext uri="{FF2B5EF4-FFF2-40B4-BE49-F238E27FC236}">
                <a16:creationId xmlns:a16="http://schemas.microsoft.com/office/drawing/2014/main" id="{B40CF83B-2CCC-6E87-B898-110EECE92500}"/>
              </a:ext>
            </a:extLst>
          </p:cNvPr>
          <p:cNvSpPr/>
          <p:nvPr/>
        </p:nvSpPr>
        <p:spPr>
          <a:xfrm>
            <a:off x="10530349" y="3429000"/>
            <a:ext cx="1661651" cy="1334729"/>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dirty="0">
              <a:solidFill>
                <a:schemeClr val="tx1"/>
              </a:solidFill>
            </a:endParaRPr>
          </a:p>
        </p:txBody>
      </p:sp>
    </p:spTree>
    <p:extLst>
      <p:ext uri="{BB962C8B-B14F-4D97-AF65-F5344CB8AC3E}">
        <p14:creationId xmlns:p14="http://schemas.microsoft.com/office/powerpoint/2010/main" val="3444195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C45D-4F6A-4450-3F4F-17DBD030C40B}"/>
              </a:ext>
            </a:extLst>
          </p:cNvPr>
          <p:cNvSpPr>
            <a:spLocks noGrp="1"/>
          </p:cNvSpPr>
          <p:nvPr>
            <p:ph type="title"/>
          </p:nvPr>
        </p:nvSpPr>
        <p:spPr/>
        <p:txBody>
          <a:bodyPr/>
          <a:lstStyle/>
          <a:p>
            <a:r>
              <a:rPr lang="en-US" dirty="0"/>
              <a:t>Front End Interface</a:t>
            </a:r>
          </a:p>
        </p:txBody>
      </p:sp>
      <p:sp>
        <p:nvSpPr>
          <p:cNvPr id="3" name="Content Placeholder 2">
            <a:extLst>
              <a:ext uri="{FF2B5EF4-FFF2-40B4-BE49-F238E27FC236}">
                <a16:creationId xmlns:a16="http://schemas.microsoft.com/office/drawing/2014/main" id="{A027802F-F7A8-6BA0-543D-F1767C040F81}"/>
              </a:ext>
            </a:extLst>
          </p:cNvPr>
          <p:cNvSpPr>
            <a:spLocks noGrp="1"/>
          </p:cNvSpPr>
          <p:nvPr>
            <p:ph idx="1"/>
          </p:nvPr>
        </p:nvSpPr>
        <p:spPr>
          <a:xfrm>
            <a:off x="838200" y="1825625"/>
            <a:ext cx="6087609" cy="4351338"/>
          </a:xfrm>
        </p:spPr>
        <p:txBody>
          <a:bodyPr/>
          <a:lstStyle/>
          <a:p>
            <a:r>
              <a:rPr lang="en-US" dirty="0"/>
              <a:t>GNU Radio Python block connecting front and back ends</a:t>
            </a:r>
          </a:p>
          <a:p>
            <a:pPr lvl="1"/>
            <a:r>
              <a:rPr lang="en-US" dirty="0"/>
              <a:t>Loads Python module and instantiates named class with given parameters</a:t>
            </a:r>
          </a:p>
          <a:p>
            <a:pPr lvl="1"/>
            <a:r>
              <a:rPr lang="en-US" dirty="0"/>
              <a:t>Accepts PDUs from input ports and proxies to </a:t>
            </a:r>
            <a:r>
              <a:rPr lang="en-US" dirty="0" err="1">
                <a:latin typeface="Source Code Pro" panose="020B0309030403020204" pitchFamily="49" charset="0"/>
                <a:ea typeface="Source Code Pro" panose="020B0309030403020204" pitchFamily="49" charset="0"/>
              </a:rPr>
              <a:t>receive_pdu</a:t>
            </a:r>
            <a:r>
              <a:rPr lang="en-US" dirty="0">
                <a:latin typeface="Source Code Pro" panose="020B0309030403020204" pitchFamily="49" charset="0"/>
                <a:ea typeface="Source Code Pro" panose="020B0309030403020204" pitchFamily="49" charset="0"/>
              </a:rPr>
              <a:t>()</a:t>
            </a:r>
            <a:r>
              <a:rPr lang="en-US" dirty="0">
                <a:ea typeface="Source Code Pro" panose="020B0309030403020204" pitchFamily="49" charset="0"/>
              </a:rPr>
              <a:t> </a:t>
            </a:r>
            <a:r>
              <a:rPr lang="en-US" dirty="0"/>
              <a:t>on class</a:t>
            </a:r>
          </a:p>
          <a:p>
            <a:pPr lvl="1"/>
            <a:r>
              <a:rPr lang="en-US" dirty="0"/>
              <a:t>Outputs PDUs on output ports from back end via </a:t>
            </a:r>
            <a:r>
              <a:rPr lang="en-US" dirty="0" err="1">
                <a:latin typeface="Source Code Pro" panose="020B0309030403020204" pitchFamily="49" charset="0"/>
                <a:ea typeface="Source Code Pro" panose="020B0309030403020204" pitchFamily="49" charset="0"/>
              </a:rPr>
              <a:t>send_pdu</a:t>
            </a:r>
            <a:r>
              <a:rPr lang="en-US" dirty="0">
                <a:latin typeface="Source Code Pro" panose="020B0309030403020204" pitchFamily="49" charset="0"/>
                <a:ea typeface="Source Code Pro" panose="020B0309030403020204" pitchFamily="49" charset="0"/>
              </a:rPr>
              <a:t>()</a:t>
            </a:r>
            <a:r>
              <a:rPr lang="en-US" dirty="0">
                <a:ea typeface="Source Code Pro" panose="020B0309030403020204" pitchFamily="49" charset="0"/>
              </a:rPr>
              <a:t> </a:t>
            </a:r>
            <a:r>
              <a:rPr lang="en-US" dirty="0"/>
              <a:t>method</a:t>
            </a:r>
          </a:p>
          <a:p>
            <a:pPr lvl="1"/>
            <a:r>
              <a:rPr lang="en-US" dirty="0"/>
              <a:t>Maps </a:t>
            </a:r>
            <a:r>
              <a:rPr lang="en-US" dirty="0" err="1"/>
              <a:t>in</a:t>
            </a:r>
            <a:r>
              <a:rPr lang="en-US" i="1" dirty="0" err="1"/>
              <a:t>N</a:t>
            </a:r>
            <a:r>
              <a:rPr lang="en-US" dirty="0"/>
              <a:t> and </a:t>
            </a:r>
            <a:r>
              <a:rPr lang="en-US" dirty="0" err="1"/>
              <a:t>out</a:t>
            </a:r>
            <a:r>
              <a:rPr lang="en-US" i="1" dirty="0" err="1"/>
              <a:t>N</a:t>
            </a:r>
            <a:r>
              <a:rPr lang="en-US" dirty="0"/>
              <a:t> ports to names provided in input and output channel lists</a:t>
            </a:r>
          </a:p>
        </p:txBody>
      </p:sp>
      <p:pic>
        <p:nvPicPr>
          <p:cNvPr id="5" name="Picture 4" descr="Graphical user interface, text, application, Teams&#10;&#10;Description automatically generated">
            <a:extLst>
              <a:ext uri="{FF2B5EF4-FFF2-40B4-BE49-F238E27FC236}">
                <a16:creationId xmlns:a16="http://schemas.microsoft.com/office/drawing/2014/main" id="{A5C15A3F-9468-F0F4-7FB2-C34B6FB3F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924" y="2425809"/>
            <a:ext cx="4427992" cy="3965366"/>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DB67CDA3-F017-E3AF-11F5-698CC623C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4123" y="347251"/>
            <a:ext cx="3209594" cy="1710997"/>
          </a:xfrm>
          <a:prstGeom prst="rect">
            <a:avLst/>
          </a:prstGeom>
        </p:spPr>
      </p:pic>
    </p:spTree>
    <p:extLst>
      <p:ext uri="{BB962C8B-B14F-4D97-AF65-F5344CB8AC3E}">
        <p14:creationId xmlns:p14="http://schemas.microsoft.com/office/powerpoint/2010/main" val="3941793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65C8-2D22-DAFE-C9E3-CDF66B11BB2D}"/>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B95710A2-899A-366E-A5B1-175AF4537A14}"/>
              </a:ext>
            </a:extLst>
          </p:cNvPr>
          <p:cNvSpPr>
            <a:spLocks noGrp="1"/>
          </p:cNvSpPr>
          <p:nvPr>
            <p:ph idx="1"/>
          </p:nvPr>
        </p:nvSpPr>
        <p:spPr>
          <a:xfrm>
            <a:off x="838200" y="1825625"/>
            <a:ext cx="6311995" cy="4351338"/>
          </a:xfrm>
        </p:spPr>
        <p:txBody>
          <a:bodyPr/>
          <a:lstStyle/>
          <a:p>
            <a:r>
              <a:rPr lang="en-US"/>
              <a:t>Former NI/Ettus employee and UHD maintainer</a:t>
            </a:r>
          </a:p>
          <a:p>
            <a:r>
              <a:rPr lang="en-US"/>
              <a:t>GRCon presentations</a:t>
            </a:r>
          </a:p>
          <a:p>
            <a:pPr lvl="1"/>
            <a:r>
              <a:rPr lang="en-US">
                <a:hlinkClick r:id="rId3"/>
              </a:rPr>
              <a:t>Exploring RFNoC with the UHD Python API</a:t>
            </a:r>
            <a:endParaRPr lang="en-US"/>
          </a:p>
          <a:p>
            <a:pPr lvl="1"/>
            <a:r>
              <a:rPr lang="en-US">
                <a:hlinkClick r:id="rId4"/>
              </a:rPr>
              <a:t>Meet the Family: RFNoC Blocks in UHD</a:t>
            </a:r>
            <a:endParaRPr lang="en-US"/>
          </a:p>
          <a:p>
            <a:pPr lvl="1"/>
            <a:r>
              <a:rPr lang="en-US"/>
              <a:t>Amateur Radio Meetup: </a:t>
            </a:r>
            <a:r>
              <a:rPr lang="en-US">
                <a:hlinkClick r:id="rId5"/>
              </a:rPr>
              <a:t>A Look at Project 25 Digital Radio</a:t>
            </a:r>
            <a:endParaRPr lang="en-US"/>
          </a:p>
          <a:p>
            <a:r>
              <a:rPr lang="en-US"/>
              <a:t>Long-time SDR and public safety monitoring enthusiast</a:t>
            </a:r>
          </a:p>
          <a:p>
            <a:endParaRPr lang="en-US"/>
          </a:p>
          <a:p>
            <a:endParaRPr lang="en-US"/>
          </a:p>
          <a:p>
            <a:endParaRPr lang="en-US" dirty="0"/>
          </a:p>
        </p:txBody>
      </p:sp>
      <p:pic>
        <p:nvPicPr>
          <p:cNvPr id="5" name="Picture 4">
            <a:extLst>
              <a:ext uri="{FF2B5EF4-FFF2-40B4-BE49-F238E27FC236}">
                <a16:creationId xmlns:a16="http://schemas.microsoft.com/office/drawing/2014/main" id="{016EF6D1-99E6-ABEA-EE94-25AA92015E34}"/>
              </a:ext>
            </a:extLst>
          </p:cNvPr>
          <p:cNvPicPr>
            <a:picLocks noChangeAspect="1"/>
          </p:cNvPicPr>
          <p:nvPr/>
        </p:nvPicPr>
        <p:blipFill>
          <a:blip r:embed="rId6"/>
          <a:stretch>
            <a:fillRect/>
          </a:stretch>
        </p:blipFill>
        <p:spPr>
          <a:xfrm>
            <a:off x="7329484" y="752870"/>
            <a:ext cx="4024316" cy="5352259"/>
          </a:xfrm>
          <a:prstGeom prst="rect">
            <a:avLst/>
          </a:prstGeom>
        </p:spPr>
      </p:pic>
    </p:spTree>
    <p:extLst>
      <p:ext uri="{BB962C8B-B14F-4D97-AF65-F5344CB8AC3E}">
        <p14:creationId xmlns:p14="http://schemas.microsoft.com/office/powerpoint/2010/main" val="44157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7CA5-BDB5-1BC0-3C7F-292313EAE1E9}"/>
              </a:ext>
            </a:extLst>
          </p:cNvPr>
          <p:cNvSpPr>
            <a:spLocks noGrp="1"/>
          </p:cNvSpPr>
          <p:nvPr>
            <p:ph type="title"/>
          </p:nvPr>
        </p:nvSpPr>
        <p:spPr/>
        <p:txBody>
          <a:bodyPr/>
          <a:lstStyle/>
          <a:p>
            <a:r>
              <a:rPr lang="en-US" dirty="0"/>
              <a:t>Front End Interface in P25 Scanner Front End</a:t>
            </a:r>
          </a:p>
        </p:txBody>
      </p:sp>
      <p:pic>
        <p:nvPicPr>
          <p:cNvPr id="6" name="Content Placeholder 5" descr="Graphical user interface, text, application&#10;&#10;Description automatically generated">
            <a:extLst>
              <a:ext uri="{FF2B5EF4-FFF2-40B4-BE49-F238E27FC236}">
                <a16:creationId xmlns:a16="http://schemas.microsoft.com/office/drawing/2014/main" id="{5BFA3EA2-FCBD-15FC-211A-94B496D1CA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1265" y="1839306"/>
            <a:ext cx="5327276" cy="2839908"/>
          </a:xfrm>
          <a:prstGeom prst="rect">
            <a:avLst/>
          </a:prstGeom>
        </p:spPr>
      </p:pic>
      <p:sp>
        <p:nvSpPr>
          <p:cNvPr id="7" name="Arrow: Right 6">
            <a:extLst>
              <a:ext uri="{FF2B5EF4-FFF2-40B4-BE49-F238E27FC236}">
                <a16:creationId xmlns:a16="http://schemas.microsoft.com/office/drawing/2014/main" id="{14CD51E8-BCAC-5209-7016-1E4B8A3DF1D6}"/>
              </a:ext>
            </a:extLst>
          </p:cNvPr>
          <p:cNvSpPr/>
          <p:nvPr/>
        </p:nvSpPr>
        <p:spPr>
          <a:xfrm>
            <a:off x="1006261" y="2053841"/>
            <a:ext cx="2464067" cy="10106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PDUs (JSON strings) from P25 framer #1</a:t>
            </a:r>
          </a:p>
        </p:txBody>
      </p:sp>
      <p:sp>
        <p:nvSpPr>
          <p:cNvPr id="8" name="Arrow: Right 7">
            <a:extLst>
              <a:ext uri="{FF2B5EF4-FFF2-40B4-BE49-F238E27FC236}">
                <a16:creationId xmlns:a16="http://schemas.microsoft.com/office/drawing/2014/main" id="{739CE759-D4E8-9900-31B3-4B9A7C4C1189}"/>
              </a:ext>
            </a:extLst>
          </p:cNvPr>
          <p:cNvSpPr/>
          <p:nvPr/>
        </p:nvSpPr>
        <p:spPr>
          <a:xfrm>
            <a:off x="1006261" y="3479249"/>
            <a:ext cx="2464067" cy="10106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PDUs (JSON strings) from P25 framer #2</a:t>
            </a:r>
          </a:p>
        </p:txBody>
      </p:sp>
      <p:sp>
        <p:nvSpPr>
          <p:cNvPr id="9" name="TextBox 8">
            <a:extLst>
              <a:ext uri="{FF2B5EF4-FFF2-40B4-BE49-F238E27FC236}">
                <a16:creationId xmlns:a16="http://schemas.microsoft.com/office/drawing/2014/main" id="{3F1F301B-7B9F-D155-25FA-FE018C46C996}"/>
              </a:ext>
            </a:extLst>
          </p:cNvPr>
          <p:cNvSpPr txBox="1"/>
          <p:nvPr/>
        </p:nvSpPr>
        <p:spPr>
          <a:xfrm>
            <a:off x="3551705" y="3841752"/>
            <a:ext cx="1149674" cy="369332"/>
          </a:xfrm>
          <a:prstGeom prst="rect">
            <a:avLst/>
          </a:prstGeom>
          <a:solidFill>
            <a:schemeClr val="accent1">
              <a:lumMod val="40000"/>
              <a:lumOff val="60000"/>
            </a:schemeClr>
          </a:solidFill>
        </p:spPr>
        <p:txBody>
          <a:bodyPr wrap="none" rtlCol="0">
            <a:spAutoFit/>
          </a:bodyPr>
          <a:lstStyle/>
          <a:p>
            <a:r>
              <a:rPr lang="en-US" dirty="0" err="1">
                <a:solidFill>
                  <a:schemeClr val="bg1"/>
                </a:solidFill>
                <a:latin typeface="Source Code Pro" panose="020B0309030403020204" pitchFamily="49" charset="0"/>
                <a:ea typeface="Source Code Pro" panose="020B0309030403020204" pitchFamily="49" charset="0"/>
              </a:rPr>
              <a:t>tc_pdus</a:t>
            </a:r>
            <a:endParaRPr lang="en-US" dirty="0">
              <a:solidFill>
                <a:schemeClr val="bg1"/>
              </a:solidFill>
              <a:latin typeface="Source Code Pro" panose="020B0309030403020204" pitchFamily="49" charset="0"/>
              <a:ea typeface="Source Code Pro" panose="020B0309030403020204" pitchFamily="49" charset="0"/>
            </a:endParaRPr>
          </a:p>
        </p:txBody>
      </p:sp>
      <p:sp>
        <p:nvSpPr>
          <p:cNvPr id="10" name="TextBox 9">
            <a:extLst>
              <a:ext uri="{FF2B5EF4-FFF2-40B4-BE49-F238E27FC236}">
                <a16:creationId xmlns:a16="http://schemas.microsoft.com/office/drawing/2014/main" id="{8CAAACB9-351C-4576-9AC2-07ACC12DF882}"/>
              </a:ext>
            </a:extLst>
          </p:cNvPr>
          <p:cNvSpPr txBox="1"/>
          <p:nvPr/>
        </p:nvSpPr>
        <p:spPr>
          <a:xfrm>
            <a:off x="3551705" y="2315946"/>
            <a:ext cx="1149674" cy="369332"/>
          </a:xfrm>
          <a:prstGeom prst="rect">
            <a:avLst/>
          </a:prstGeom>
          <a:solidFill>
            <a:schemeClr val="accent1">
              <a:lumMod val="40000"/>
              <a:lumOff val="60000"/>
            </a:schemeClr>
          </a:solidFill>
        </p:spPr>
        <p:txBody>
          <a:bodyPr wrap="none" rtlCol="0">
            <a:spAutoFit/>
          </a:bodyPr>
          <a:lstStyle/>
          <a:p>
            <a:r>
              <a:rPr lang="en-US" dirty="0" err="1">
                <a:solidFill>
                  <a:schemeClr val="bg1"/>
                </a:solidFill>
                <a:latin typeface="Source Code Pro" panose="020B0309030403020204" pitchFamily="49" charset="0"/>
                <a:ea typeface="Source Code Pro" panose="020B0309030403020204" pitchFamily="49" charset="0"/>
              </a:rPr>
              <a:t>cc_pdus</a:t>
            </a:r>
            <a:endParaRPr lang="en-US" dirty="0">
              <a:solidFill>
                <a:schemeClr val="bg1"/>
              </a:solidFill>
              <a:latin typeface="Source Code Pro" panose="020B0309030403020204" pitchFamily="49" charset="0"/>
              <a:ea typeface="Source Code Pro" panose="020B0309030403020204" pitchFamily="49" charset="0"/>
            </a:endParaRPr>
          </a:p>
        </p:txBody>
      </p:sp>
      <p:sp>
        <p:nvSpPr>
          <p:cNvPr id="11" name="TextBox 10">
            <a:extLst>
              <a:ext uri="{FF2B5EF4-FFF2-40B4-BE49-F238E27FC236}">
                <a16:creationId xmlns:a16="http://schemas.microsoft.com/office/drawing/2014/main" id="{5A777B35-6CE5-C142-2755-9BCE43AD573D}"/>
              </a:ext>
            </a:extLst>
          </p:cNvPr>
          <p:cNvSpPr txBox="1"/>
          <p:nvPr/>
        </p:nvSpPr>
        <p:spPr>
          <a:xfrm>
            <a:off x="8034928" y="1769550"/>
            <a:ext cx="1563248" cy="369332"/>
          </a:xfrm>
          <a:prstGeom prst="rect">
            <a:avLst/>
          </a:prstGeom>
          <a:solidFill>
            <a:schemeClr val="accent1">
              <a:lumMod val="40000"/>
              <a:lumOff val="60000"/>
            </a:schemeClr>
          </a:solidFill>
        </p:spPr>
        <p:txBody>
          <a:bodyPr wrap="none" rtlCol="0">
            <a:spAutoFit/>
          </a:bodyPr>
          <a:lstStyle/>
          <a:p>
            <a:r>
              <a:rPr lang="en-US" dirty="0" err="1">
                <a:solidFill>
                  <a:schemeClr val="bg1"/>
                </a:solidFill>
                <a:latin typeface="Source Code Pro" panose="020B0309030403020204" pitchFamily="49" charset="0"/>
                <a:ea typeface="Source Code Pro" panose="020B0309030403020204" pitchFamily="49" charset="0"/>
              </a:rPr>
              <a:t>radio_freq</a:t>
            </a:r>
            <a:endParaRPr lang="en-US" dirty="0">
              <a:solidFill>
                <a:schemeClr val="bg1"/>
              </a:solidFill>
              <a:latin typeface="Source Code Pro" panose="020B0309030403020204" pitchFamily="49" charset="0"/>
              <a:ea typeface="Source Code Pro" panose="020B0309030403020204" pitchFamily="49" charset="0"/>
            </a:endParaRPr>
          </a:p>
        </p:txBody>
      </p:sp>
      <p:sp>
        <p:nvSpPr>
          <p:cNvPr id="12" name="TextBox 11">
            <a:extLst>
              <a:ext uri="{FF2B5EF4-FFF2-40B4-BE49-F238E27FC236}">
                <a16:creationId xmlns:a16="http://schemas.microsoft.com/office/drawing/2014/main" id="{A81706F1-A5A1-E149-23D6-43404EDDA6C0}"/>
              </a:ext>
            </a:extLst>
          </p:cNvPr>
          <p:cNvSpPr txBox="1"/>
          <p:nvPr/>
        </p:nvSpPr>
        <p:spPr>
          <a:xfrm>
            <a:off x="8034928" y="2500612"/>
            <a:ext cx="1563248" cy="369332"/>
          </a:xfrm>
          <a:prstGeom prst="rect">
            <a:avLst/>
          </a:prstGeom>
          <a:solidFill>
            <a:schemeClr val="accent1">
              <a:lumMod val="40000"/>
              <a:lumOff val="60000"/>
            </a:schemeClr>
          </a:solidFill>
        </p:spPr>
        <p:txBody>
          <a:bodyPr wrap="none" rtlCol="0">
            <a:spAutoFit/>
          </a:bodyPr>
          <a:lstStyle/>
          <a:p>
            <a:r>
              <a:rPr lang="en-US" dirty="0" err="1">
                <a:solidFill>
                  <a:schemeClr val="bg1"/>
                </a:solidFill>
                <a:latin typeface="Source Code Pro" panose="020B0309030403020204" pitchFamily="49" charset="0"/>
                <a:ea typeface="Source Code Pro" panose="020B0309030403020204" pitchFamily="49" charset="0"/>
              </a:rPr>
              <a:t>radio_gain</a:t>
            </a:r>
            <a:endParaRPr lang="en-US" dirty="0">
              <a:solidFill>
                <a:schemeClr val="bg1"/>
              </a:solidFill>
              <a:latin typeface="Source Code Pro" panose="020B0309030403020204" pitchFamily="49" charset="0"/>
              <a:ea typeface="Source Code Pro" panose="020B0309030403020204" pitchFamily="49" charset="0"/>
            </a:endParaRPr>
          </a:p>
        </p:txBody>
      </p:sp>
      <p:sp>
        <p:nvSpPr>
          <p:cNvPr id="13" name="TextBox 12">
            <a:extLst>
              <a:ext uri="{FF2B5EF4-FFF2-40B4-BE49-F238E27FC236}">
                <a16:creationId xmlns:a16="http://schemas.microsoft.com/office/drawing/2014/main" id="{7A499C60-C15A-DBD4-6BA3-CC97EADEF818}"/>
              </a:ext>
            </a:extLst>
          </p:cNvPr>
          <p:cNvSpPr txBox="1"/>
          <p:nvPr/>
        </p:nvSpPr>
        <p:spPr>
          <a:xfrm>
            <a:off x="8034928" y="3132049"/>
            <a:ext cx="1425390" cy="369332"/>
          </a:xfrm>
          <a:prstGeom prst="rect">
            <a:avLst/>
          </a:prstGeom>
          <a:solidFill>
            <a:schemeClr val="accent1">
              <a:lumMod val="40000"/>
              <a:lumOff val="60000"/>
            </a:schemeClr>
          </a:solidFill>
        </p:spPr>
        <p:txBody>
          <a:bodyPr wrap="none" rtlCol="0">
            <a:spAutoFit/>
          </a:bodyPr>
          <a:lstStyle/>
          <a:p>
            <a:r>
              <a:rPr lang="en-US" dirty="0" err="1">
                <a:solidFill>
                  <a:schemeClr val="bg1"/>
                </a:solidFill>
                <a:latin typeface="Source Code Pro" panose="020B0309030403020204" pitchFamily="49" charset="0"/>
                <a:ea typeface="Source Code Pro" panose="020B0309030403020204" pitchFamily="49" charset="0"/>
              </a:rPr>
              <a:t>cc_offset</a:t>
            </a:r>
            <a:endParaRPr lang="en-US" dirty="0">
              <a:solidFill>
                <a:schemeClr val="bg1"/>
              </a:solidFill>
              <a:latin typeface="Source Code Pro" panose="020B0309030403020204" pitchFamily="49" charset="0"/>
              <a:ea typeface="Source Code Pro" panose="020B0309030403020204" pitchFamily="49" charset="0"/>
            </a:endParaRPr>
          </a:p>
        </p:txBody>
      </p:sp>
      <p:sp>
        <p:nvSpPr>
          <p:cNvPr id="14" name="TextBox 13">
            <a:extLst>
              <a:ext uri="{FF2B5EF4-FFF2-40B4-BE49-F238E27FC236}">
                <a16:creationId xmlns:a16="http://schemas.microsoft.com/office/drawing/2014/main" id="{03B0F0F8-7490-5100-1958-6EBAFAA50818}"/>
              </a:ext>
            </a:extLst>
          </p:cNvPr>
          <p:cNvSpPr txBox="1"/>
          <p:nvPr/>
        </p:nvSpPr>
        <p:spPr>
          <a:xfrm>
            <a:off x="8029890" y="3763486"/>
            <a:ext cx="1425390" cy="369332"/>
          </a:xfrm>
          <a:prstGeom prst="rect">
            <a:avLst/>
          </a:prstGeom>
          <a:solidFill>
            <a:schemeClr val="accent1">
              <a:lumMod val="40000"/>
              <a:lumOff val="60000"/>
            </a:schemeClr>
          </a:solidFill>
        </p:spPr>
        <p:txBody>
          <a:bodyPr wrap="none" rtlCol="0">
            <a:spAutoFit/>
          </a:bodyPr>
          <a:lstStyle/>
          <a:p>
            <a:r>
              <a:rPr lang="en-US" dirty="0" err="1">
                <a:solidFill>
                  <a:schemeClr val="bg1"/>
                </a:solidFill>
                <a:latin typeface="Source Code Pro" panose="020B0309030403020204" pitchFamily="49" charset="0"/>
                <a:ea typeface="Source Code Pro" panose="020B0309030403020204" pitchFamily="49" charset="0"/>
              </a:rPr>
              <a:t>tc_offset</a:t>
            </a:r>
            <a:endParaRPr lang="en-US" dirty="0">
              <a:solidFill>
                <a:schemeClr val="bg1"/>
              </a:solidFill>
              <a:latin typeface="Source Code Pro" panose="020B0309030403020204" pitchFamily="49" charset="0"/>
              <a:ea typeface="Source Code Pro" panose="020B0309030403020204" pitchFamily="49" charset="0"/>
            </a:endParaRPr>
          </a:p>
        </p:txBody>
      </p:sp>
      <p:sp>
        <p:nvSpPr>
          <p:cNvPr id="16" name="Arrow: Right 15">
            <a:extLst>
              <a:ext uri="{FF2B5EF4-FFF2-40B4-BE49-F238E27FC236}">
                <a16:creationId xmlns:a16="http://schemas.microsoft.com/office/drawing/2014/main" id="{014B4597-2630-DFE9-B5B3-944790FFC14E}"/>
              </a:ext>
            </a:extLst>
          </p:cNvPr>
          <p:cNvSpPr/>
          <p:nvPr/>
        </p:nvSpPr>
        <p:spPr>
          <a:xfrm>
            <a:off x="9652635" y="1915710"/>
            <a:ext cx="1978307" cy="800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PDUs (floats) to </a:t>
            </a:r>
            <a:r>
              <a:rPr lang="en-US" sz="1100" dirty="0" err="1"/>
              <a:t>RFNoC</a:t>
            </a:r>
            <a:r>
              <a:rPr lang="en-US" sz="1100" dirty="0"/>
              <a:t> Rx Radio block</a:t>
            </a:r>
          </a:p>
        </p:txBody>
      </p:sp>
      <p:sp>
        <p:nvSpPr>
          <p:cNvPr id="18" name="Arrow: Right 17">
            <a:extLst>
              <a:ext uri="{FF2B5EF4-FFF2-40B4-BE49-F238E27FC236}">
                <a16:creationId xmlns:a16="http://schemas.microsoft.com/office/drawing/2014/main" id="{043A1044-26BD-FC5A-DD33-8055EA0E7733}"/>
              </a:ext>
            </a:extLst>
          </p:cNvPr>
          <p:cNvSpPr/>
          <p:nvPr/>
        </p:nvSpPr>
        <p:spPr>
          <a:xfrm>
            <a:off x="9652635" y="3259260"/>
            <a:ext cx="1978307" cy="800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PDUs (floats) to </a:t>
            </a:r>
            <a:r>
              <a:rPr lang="en-US" sz="1100" dirty="0" err="1"/>
              <a:t>RFNoC</a:t>
            </a:r>
            <a:r>
              <a:rPr lang="en-US" sz="1100" dirty="0"/>
              <a:t> DDC block</a:t>
            </a:r>
          </a:p>
        </p:txBody>
      </p:sp>
      <p:sp>
        <p:nvSpPr>
          <p:cNvPr id="19" name="TextBox 18">
            <a:extLst>
              <a:ext uri="{FF2B5EF4-FFF2-40B4-BE49-F238E27FC236}">
                <a16:creationId xmlns:a16="http://schemas.microsoft.com/office/drawing/2014/main" id="{C3DED2A5-5CA1-A3D4-8DA1-324F89EA8058}"/>
              </a:ext>
            </a:extLst>
          </p:cNvPr>
          <p:cNvSpPr txBox="1"/>
          <p:nvPr/>
        </p:nvSpPr>
        <p:spPr>
          <a:xfrm>
            <a:off x="1532433" y="5445756"/>
            <a:ext cx="5492209" cy="1077218"/>
          </a:xfrm>
          <a:prstGeom prst="rect">
            <a:avLst/>
          </a:prstGeom>
          <a:noFill/>
        </p:spPr>
        <p:txBody>
          <a:bodyPr wrap="none" rtlCol="0">
            <a:spAutoFit/>
          </a:bodyPr>
          <a:lstStyle/>
          <a:p>
            <a:r>
              <a:rPr lang="en-US" sz="1600" dirty="0" err="1">
                <a:latin typeface="Source Code Pro" panose="020B0309030403020204" pitchFamily="49" charset="0"/>
                <a:ea typeface="Source Code Pro" panose="020B0309030403020204" pitchFamily="49" charset="0"/>
              </a:rPr>
              <a:t>back_end_class.receive_pdu</a:t>
            </a:r>
            <a:r>
              <a:rPr lang="en-US" sz="1600" dirty="0">
                <a:latin typeface="Source Code Pro" panose="020B0309030403020204" pitchFamily="49" charset="0"/>
                <a:ea typeface="Source Code Pro" panose="020B0309030403020204" pitchFamily="49" charset="0"/>
              </a:rPr>
              <a:t>(‘</a:t>
            </a:r>
            <a:r>
              <a:rPr lang="en-US" sz="1600" dirty="0" err="1">
                <a:latin typeface="Source Code Pro" panose="020B0309030403020204" pitchFamily="49" charset="0"/>
                <a:ea typeface="Source Code Pro" panose="020B0309030403020204" pitchFamily="49" charset="0"/>
              </a:rPr>
              <a:t>cc_pdus</a:t>
            </a:r>
            <a:r>
              <a:rPr lang="en-US" sz="1600" dirty="0">
                <a:latin typeface="Source Code Pro" panose="020B0309030403020204" pitchFamily="49" charset="0"/>
                <a:ea typeface="Source Code Pro" panose="020B0309030403020204" pitchFamily="49" charset="0"/>
              </a:rPr>
              <a:t>’,</a:t>
            </a:r>
          </a:p>
          <a:p>
            <a:r>
              <a:rPr lang="en-US" sz="1600" dirty="0">
                <a:latin typeface="Source Code Pro" panose="020B0309030403020204" pitchFamily="49" charset="0"/>
                <a:ea typeface="Source Code Pro" panose="020B0309030403020204" pitchFamily="49" charset="0"/>
              </a:rPr>
              <a:t>{‘p25_du’: {‘</a:t>
            </a:r>
            <a:r>
              <a:rPr lang="en-US" sz="1600" dirty="0" err="1">
                <a:latin typeface="Source Code Pro" panose="020B0309030403020204" pitchFamily="49" charset="0"/>
                <a:ea typeface="Source Code Pro" panose="020B0309030403020204" pitchFamily="49" charset="0"/>
              </a:rPr>
              <a:t>nac</a:t>
            </a:r>
            <a:r>
              <a:rPr lang="en-US" sz="1600" dirty="0">
                <a:latin typeface="Source Code Pro" panose="020B0309030403020204" pitchFamily="49" charset="0"/>
                <a:ea typeface="Source Code Pro" panose="020B0309030403020204" pitchFamily="49" charset="0"/>
              </a:rPr>
              <a:t>’: ‘0x137’, ‘</a:t>
            </a:r>
            <a:r>
              <a:rPr lang="en-US" sz="1600" dirty="0" err="1">
                <a:latin typeface="Source Code Pro" panose="020B0309030403020204" pitchFamily="49" charset="0"/>
                <a:ea typeface="Source Code Pro" panose="020B0309030403020204" pitchFamily="49" charset="0"/>
              </a:rPr>
              <a:t>duid</a:t>
            </a:r>
            <a:r>
              <a:rPr lang="en-US" sz="1600" dirty="0">
                <a:latin typeface="Source Code Pro" panose="020B0309030403020204" pitchFamily="49" charset="0"/>
                <a:ea typeface="Source Code Pro" panose="020B0309030403020204" pitchFamily="49" charset="0"/>
              </a:rPr>
              <a:t>’: ‘0x7’, </a:t>
            </a:r>
          </a:p>
          <a:p>
            <a:r>
              <a:rPr lang="en-US" sz="1600" dirty="0">
                <a:latin typeface="Source Code Pro" panose="020B0309030403020204" pitchFamily="49" charset="0"/>
                <a:ea typeface="Source Code Pro" panose="020B0309030403020204" pitchFamily="49" charset="0"/>
              </a:rPr>
              <a:t>‘</a:t>
            </a:r>
            <a:r>
              <a:rPr lang="en-US" sz="1600" dirty="0" err="1">
                <a:latin typeface="Source Code Pro" panose="020B0309030403020204" pitchFamily="49" charset="0"/>
                <a:ea typeface="Source Code Pro" panose="020B0309030403020204" pitchFamily="49" charset="0"/>
              </a:rPr>
              <a:t>tsbk</a:t>
            </a:r>
            <a:r>
              <a:rPr lang="en-US" sz="1600" dirty="0">
                <a:latin typeface="Source Code Pro" panose="020B0309030403020204" pitchFamily="49" charset="0"/>
                <a:ea typeface="Source Code Pro" panose="020B0309030403020204" pitchFamily="49" charset="0"/>
              </a:rPr>
              <a:t>’: ‘90005235FAE30A5761E1C01264’,</a:t>
            </a:r>
            <a:br>
              <a:rPr lang="en-US" sz="1600" dirty="0">
                <a:latin typeface="Source Code Pro" panose="020B0309030403020204" pitchFamily="49" charset="0"/>
                <a:ea typeface="Source Code Pro" panose="020B0309030403020204" pitchFamily="49" charset="0"/>
              </a:rPr>
            </a:br>
            <a:r>
              <a:rPr lang="en-US" sz="1600" dirty="0">
                <a:latin typeface="Source Code Pro" panose="020B0309030403020204" pitchFamily="49" charset="0"/>
                <a:ea typeface="Source Code Pro" panose="020B0309030403020204" pitchFamily="49" charset="0"/>
              </a:rPr>
              <a:t>‘ok’: 1}}</a:t>
            </a:r>
          </a:p>
        </p:txBody>
      </p:sp>
      <p:sp>
        <p:nvSpPr>
          <p:cNvPr id="20" name="TextBox 19">
            <a:extLst>
              <a:ext uri="{FF2B5EF4-FFF2-40B4-BE49-F238E27FC236}">
                <a16:creationId xmlns:a16="http://schemas.microsoft.com/office/drawing/2014/main" id="{A1669795-5C83-DE19-0BD2-BDE283F8CCA0}"/>
              </a:ext>
            </a:extLst>
          </p:cNvPr>
          <p:cNvSpPr txBox="1"/>
          <p:nvPr/>
        </p:nvSpPr>
        <p:spPr>
          <a:xfrm>
            <a:off x="7696236" y="5454136"/>
            <a:ext cx="3306061" cy="830997"/>
          </a:xfrm>
          <a:prstGeom prst="rect">
            <a:avLst/>
          </a:prstGeom>
          <a:noFill/>
        </p:spPr>
        <p:txBody>
          <a:bodyPr wrap="square" rtlCol="0">
            <a:spAutoFit/>
          </a:bodyPr>
          <a:lstStyle/>
          <a:p>
            <a:r>
              <a:rPr lang="en-US" sz="1600" dirty="0" err="1">
                <a:latin typeface="Source Code Pro" panose="020B0309030403020204" pitchFamily="49" charset="0"/>
                <a:ea typeface="Source Code Pro" panose="020B0309030403020204" pitchFamily="49" charset="0"/>
              </a:rPr>
              <a:t>send_pdu_fn</a:t>
            </a:r>
            <a:r>
              <a:rPr lang="en-US" sz="1600" dirty="0">
                <a:latin typeface="Source Code Pro" panose="020B0309030403020204" pitchFamily="49" charset="0"/>
                <a:ea typeface="Source Code Pro" panose="020B0309030403020204" pitchFamily="49" charset="0"/>
              </a:rPr>
              <a:t>(‘</a:t>
            </a:r>
            <a:r>
              <a:rPr lang="en-US" sz="1600" dirty="0" err="1">
                <a:latin typeface="Source Code Pro" panose="020B0309030403020204" pitchFamily="49" charset="0"/>
                <a:ea typeface="Source Code Pro" panose="020B0309030403020204" pitchFamily="49" charset="0"/>
              </a:rPr>
              <a:t>tc_offset</a:t>
            </a:r>
            <a:r>
              <a:rPr lang="en-US" sz="1600" dirty="0">
                <a:latin typeface="Source Code Pro" panose="020B0309030403020204" pitchFamily="49" charset="0"/>
                <a:ea typeface="Source Code Pro" panose="020B0309030403020204" pitchFamily="49" charset="0"/>
              </a:rPr>
              <a:t>’,</a:t>
            </a:r>
          </a:p>
          <a:p>
            <a:r>
              <a:rPr lang="en-US" sz="1600" dirty="0">
                <a:latin typeface="Source Code Pro" panose="020B0309030403020204" pitchFamily="49" charset="0"/>
                <a:ea typeface="Source Code Pro" panose="020B0309030403020204" pitchFamily="49" charset="0"/>
              </a:rPr>
              <a:t>{‘type’: ‘float’,</a:t>
            </a:r>
          </a:p>
          <a:p>
            <a:r>
              <a:rPr lang="en-US" sz="1600" dirty="0">
                <a:latin typeface="Source Code Pro" panose="020B0309030403020204" pitchFamily="49" charset="0"/>
                <a:ea typeface="Source Code Pro" panose="020B0309030403020204" pitchFamily="49" charset="0"/>
              </a:rPr>
              <a:t>‘value’: ‘-161500’})</a:t>
            </a:r>
          </a:p>
        </p:txBody>
      </p:sp>
      <p:sp>
        <p:nvSpPr>
          <p:cNvPr id="21" name="Arrow: Right 20">
            <a:extLst>
              <a:ext uri="{FF2B5EF4-FFF2-40B4-BE49-F238E27FC236}">
                <a16:creationId xmlns:a16="http://schemas.microsoft.com/office/drawing/2014/main" id="{6919A342-0B86-54FF-D3F5-D83E4C1C78D1}"/>
              </a:ext>
            </a:extLst>
          </p:cNvPr>
          <p:cNvSpPr/>
          <p:nvPr/>
        </p:nvSpPr>
        <p:spPr>
          <a:xfrm rot="7857290">
            <a:off x="4370994" y="4525919"/>
            <a:ext cx="1443004" cy="584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Arrow: Right 21">
            <a:extLst>
              <a:ext uri="{FF2B5EF4-FFF2-40B4-BE49-F238E27FC236}">
                <a16:creationId xmlns:a16="http://schemas.microsoft.com/office/drawing/2014/main" id="{A035E598-3891-AC54-8EBD-D9C42559DBE4}"/>
              </a:ext>
            </a:extLst>
          </p:cNvPr>
          <p:cNvSpPr/>
          <p:nvPr/>
        </p:nvSpPr>
        <p:spPr>
          <a:xfrm rot="13455963">
            <a:off x="6989100" y="4450261"/>
            <a:ext cx="1461143" cy="584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78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581-AF2C-F746-9020-05B3D26B06E0}"/>
              </a:ext>
            </a:extLst>
          </p:cNvPr>
          <p:cNvSpPr>
            <a:spLocks noGrp="1"/>
          </p:cNvSpPr>
          <p:nvPr>
            <p:ph type="title"/>
          </p:nvPr>
        </p:nvSpPr>
        <p:spPr/>
        <p:txBody>
          <a:bodyPr/>
          <a:lstStyle/>
          <a:p>
            <a:r>
              <a:rPr lang="en-US" dirty="0"/>
              <a:t>Back End: P25 Scanner</a:t>
            </a:r>
          </a:p>
        </p:txBody>
      </p:sp>
      <p:sp>
        <p:nvSpPr>
          <p:cNvPr id="3" name="Content Placeholder 2">
            <a:extLst>
              <a:ext uri="{FF2B5EF4-FFF2-40B4-BE49-F238E27FC236}">
                <a16:creationId xmlns:a16="http://schemas.microsoft.com/office/drawing/2014/main" id="{DF76FD70-C013-A1F4-25E1-2155C60F7AD3}"/>
              </a:ext>
            </a:extLst>
          </p:cNvPr>
          <p:cNvSpPr>
            <a:spLocks noGrp="1"/>
          </p:cNvSpPr>
          <p:nvPr>
            <p:ph idx="1"/>
          </p:nvPr>
        </p:nvSpPr>
        <p:spPr>
          <a:xfrm>
            <a:off x="838200" y="1825625"/>
            <a:ext cx="5998763" cy="4351338"/>
          </a:xfrm>
        </p:spPr>
        <p:txBody>
          <a:bodyPr>
            <a:normAutofit fontScale="92500" lnSpcReduction="10000"/>
          </a:bodyPr>
          <a:lstStyle/>
          <a:p>
            <a:r>
              <a:rPr lang="en-US" dirty="0"/>
              <a:t>Python module; no GR dependencies</a:t>
            </a:r>
          </a:p>
          <a:p>
            <a:r>
              <a:rPr lang="en-US" dirty="0"/>
              <a:t>Base class handling common P25 trunked system decoding tasks</a:t>
            </a:r>
          </a:p>
          <a:p>
            <a:pPr lvl="1"/>
            <a:r>
              <a:rPr lang="en-US" dirty="0"/>
              <a:t>Configures front end radio for trunked system reception</a:t>
            </a:r>
          </a:p>
          <a:p>
            <a:pPr lvl="1"/>
            <a:r>
              <a:rPr lang="en-US" dirty="0"/>
              <a:t>Interprets trunked control channel messages and calls user-defined functions</a:t>
            </a:r>
          </a:p>
          <a:p>
            <a:pPr lvl="1"/>
            <a:r>
              <a:rPr lang="en-US" dirty="0"/>
              <a:t>Decodes digital voice packets on traffic channels to PCM data</a:t>
            </a:r>
          </a:p>
          <a:p>
            <a:pPr lvl="1"/>
            <a:r>
              <a:rPr lang="en-US" dirty="0"/>
              <a:t>Parses trunked system data files from Radio Reference database and provides access via dictionaries</a:t>
            </a:r>
          </a:p>
          <a:p>
            <a:r>
              <a:rPr lang="en-US" dirty="0"/>
              <a:t>Intended to be subclassed to implement application-specific behaviors</a:t>
            </a:r>
          </a:p>
        </p:txBody>
      </p:sp>
      <p:sp>
        <p:nvSpPr>
          <p:cNvPr id="4" name="Arrow: Right 3">
            <a:extLst>
              <a:ext uri="{FF2B5EF4-FFF2-40B4-BE49-F238E27FC236}">
                <a16:creationId xmlns:a16="http://schemas.microsoft.com/office/drawing/2014/main" id="{0E8F0EF6-545D-C836-3D45-559FE135D16F}"/>
              </a:ext>
            </a:extLst>
          </p:cNvPr>
          <p:cNvSpPr/>
          <p:nvPr/>
        </p:nvSpPr>
        <p:spPr>
          <a:xfrm rot="5400000">
            <a:off x="6721503" y="1635345"/>
            <a:ext cx="1612751" cy="818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TSBKs from control channel</a:t>
            </a:r>
          </a:p>
        </p:txBody>
      </p:sp>
      <p:sp>
        <p:nvSpPr>
          <p:cNvPr id="5" name="Arrow: Right 4">
            <a:extLst>
              <a:ext uri="{FF2B5EF4-FFF2-40B4-BE49-F238E27FC236}">
                <a16:creationId xmlns:a16="http://schemas.microsoft.com/office/drawing/2014/main" id="{57C2012C-E814-758A-682C-0A8BD63971ED}"/>
              </a:ext>
            </a:extLst>
          </p:cNvPr>
          <p:cNvSpPr/>
          <p:nvPr/>
        </p:nvSpPr>
        <p:spPr>
          <a:xfrm rot="5400000">
            <a:off x="7540463" y="1635345"/>
            <a:ext cx="1612750" cy="818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LDUs from traffic channel</a:t>
            </a:r>
          </a:p>
        </p:txBody>
      </p:sp>
      <p:sp>
        <p:nvSpPr>
          <p:cNvPr id="6" name="Arrow: Down 5">
            <a:extLst>
              <a:ext uri="{FF2B5EF4-FFF2-40B4-BE49-F238E27FC236}">
                <a16:creationId xmlns:a16="http://schemas.microsoft.com/office/drawing/2014/main" id="{C50ACC70-2F2E-6970-176F-926AA11A1AF5}"/>
              </a:ext>
            </a:extLst>
          </p:cNvPr>
          <p:cNvSpPr/>
          <p:nvPr/>
        </p:nvSpPr>
        <p:spPr>
          <a:xfrm rot="10800000">
            <a:off x="8956175" y="1238449"/>
            <a:ext cx="871115" cy="16127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en-US" sz="1100" dirty="0"/>
              <a:t>Tuning instructions to radio</a:t>
            </a:r>
          </a:p>
        </p:txBody>
      </p:sp>
      <p:sp>
        <p:nvSpPr>
          <p:cNvPr id="7" name="Rectangle 6">
            <a:extLst>
              <a:ext uri="{FF2B5EF4-FFF2-40B4-BE49-F238E27FC236}">
                <a16:creationId xmlns:a16="http://schemas.microsoft.com/office/drawing/2014/main" id="{4790A59F-FBB0-4C29-8D72-0DDD2E23F90E}"/>
              </a:ext>
            </a:extLst>
          </p:cNvPr>
          <p:cNvSpPr/>
          <p:nvPr/>
        </p:nvSpPr>
        <p:spPr>
          <a:xfrm>
            <a:off x="7032310" y="2851200"/>
            <a:ext cx="2946890" cy="122400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P25 Scanner</a:t>
            </a:r>
          </a:p>
        </p:txBody>
      </p:sp>
      <p:sp>
        <p:nvSpPr>
          <p:cNvPr id="8" name="Rectangle 7">
            <a:extLst>
              <a:ext uri="{FF2B5EF4-FFF2-40B4-BE49-F238E27FC236}">
                <a16:creationId xmlns:a16="http://schemas.microsoft.com/office/drawing/2014/main" id="{6AFCA497-36A4-AEEA-8473-ED4623788F00}"/>
              </a:ext>
            </a:extLst>
          </p:cNvPr>
          <p:cNvSpPr/>
          <p:nvPr/>
        </p:nvSpPr>
        <p:spPr>
          <a:xfrm>
            <a:off x="7118399" y="5230751"/>
            <a:ext cx="2946890" cy="1089324"/>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a:p>
            <a:pPr algn="ctr"/>
            <a:r>
              <a:rPr lang="en-US" sz="1600" dirty="0">
                <a:solidFill>
                  <a:schemeClr val="tx1"/>
                </a:solidFill>
              </a:rPr>
              <a:t>P25 Scanner</a:t>
            </a:r>
          </a:p>
          <a:p>
            <a:pPr algn="ctr"/>
            <a:r>
              <a:rPr lang="en-US" sz="1600" dirty="0">
                <a:solidFill>
                  <a:schemeClr val="tx1"/>
                </a:solidFill>
              </a:rPr>
              <a:t>subclass (application-specific)</a:t>
            </a:r>
          </a:p>
        </p:txBody>
      </p:sp>
      <p:sp>
        <p:nvSpPr>
          <p:cNvPr id="9" name="Cylinder 8">
            <a:extLst>
              <a:ext uri="{FF2B5EF4-FFF2-40B4-BE49-F238E27FC236}">
                <a16:creationId xmlns:a16="http://schemas.microsoft.com/office/drawing/2014/main" id="{D38CD915-2D8F-6AF4-10E1-21A1B89532AB}"/>
              </a:ext>
            </a:extLst>
          </p:cNvPr>
          <p:cNvSpPr/>
          <p:nvPr/>
        </p:nvSpPr>
        <p:spPr>
          <a:xfrm>
            <a:off x="11304764" y="3056400"/>
            <a:ext cx="662400" cy="813600"/>
          </a:xfrm>
          <a:prstGeom prst="can">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dirty="0">
                <a:solidFill>
                  <a:schemeClr val="bg1"/>
                </a:solidFill>
              </a:rPr>
              <a:t>Trunked</a:t>
            </a:r>
          </a:p>
          <a:p>
            <a:pPr algn="ctr"/>
            <a:r>
              <a:rPr lang="en-US" dirty="0">
                <a:solidFill>
                  <a:schemeClr val="bg1"/>
                </a:solidFill>
              </a:rPr>
              <a:t>System</a:t>
            </a:r>
          </a:p>
          <a:p>
            <a:pPr algn="ctr"/>
            <a:r>
              <a:rPr lang="en-US" dirty="0">
                <a:solidFill>
                  <a:schemeClr val="bg1"/>
                </a:solidFill>
              </a:rPr>
              <a:t>Data</a:t>
            </a:r>
          </a:p>
        </p:txBody>
      </p:sp>
      <p:sp>
        <p:nvSpPr>
          <p:cNvPr id="10" name="Arrow: Down 9">
            <a:extLst>
              <a:ext uri="{FF2B5EF4-FFF2-40B4-BE49-F238E27FC236}">
                <a16:creationId xmlns:a16="http://schemas.microsoft.com/office/drawing/2014/main" id="{2B598F2C-C4B3-2FC3-A058-3E4DCA938FDF}"/>
              </a:ext>
            </a:extLst>
          </p:cNvPr>
          <p:cNvSpPr/>
          <p:nvPr/>
        </p:nvSpPr>
        <p:spPr>
          <a:xfrm rot="5400000">
            <a:off x="10335801" y="2800419"/>
            <a:ext cx="612363" cy="13255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noAutofit/>
          </a:bodyPr>
          <a:lstStyle/>
          <a:p>
            <a:pPr algn="ctr"/>
            <a:r>
              <a:rPr lang="en-US" sz="1000" dirty="0"/>
              <a:t>Site info</a:t>
            </a:r>
            <a:br>
              <a:rPr lang="en-US" sz="1000" dirty="0"/>
            </a:br>
            <a:r>
              <a:rPr lang="en-US" sz="1000" dirty="0" err="1"/>
              <a:t>Talkgroup</a:t>
            </a:r>
            <a:r>
              <a:rPr lang="en-US" sz="1000" dirty="0"/>
              <a:t> info</a:t>
            </a:r>
          </a:p>
        </p:txBody>
      </p:sp>
      <p:sp>
        <p:nvSpPr>
          <p:cNvPr id="11" name="TextBox 10">
            <a:extLst>
              <a:ext uri="{FF2B5EF4-FFF2-40B4-BE49-F238E27FC236}">
                <a16:creationId xmlns:a16="http://schemas.microsoft.com/office/drawing/2014/main" id="{47F54E46-FC88-DD24-525F-7C9C36A3E30A}"/>
              </a:ext>
            </a:extLst>
          </p:cNvPr>
          <p:cNvSpPr txBox="1"/>
          <p:nvPr/>
        </p:nvSpPr>
        <p:spPr>
          <a:xfrm>
            <a:off x="7302709" y="2895408"/>
            <a:ext cx="1289135" cy="261610"/>
          </a:xfrm>
          <a:prstGeom prst="rect">
            <a:avLst/>
          </a:prstGeom>
          <a:noFill/>
        </p:spPr>
        <p:txBody>
          <a:bodyPr wrap="none" rtlCol="0">
            <a:spAutoFit/>
          </a:bodyPr>
          <a:lstStyle/>
          <a:p>
            <a:r>
              <a:rPr lang="en-US" sz="1100" dirty="0" err="1">
                <a:solidFill>
                  <a:schemeClr val="bg1"/>
                </a:solidFill>
                <a:latin typeface="Source Code Pro" panose="020B0309030403020204" pitchFamily="49" charset="0"/>
                <a:ea typeface="Source Code Pro" panose="020B0309030403020204" pitchFamily="49" charset="0"/>
              </a:rPr>
              <a:t>receive_pdu</a:t>
            </a:r>
            <a:r>
              <a:rPr lang="en-US" sz="1100" dirty="0">
                <a:solidFill>
                  <a:schemeClr val="bg1"/>
                </a:solidFill>
                <a:latin typeface="Source Code Pro" panose="020B0309030403020204" pitchFamily="49" charset="0"/>
                <a:ea typeface="Source Code Pro" panose="020B0309030403020204" pitchFamily="49" charset="0"/>
              </a:rPr>
              <a:t>()</a:t>
            </a:r>
            <a:endParaRPr lang="en-US" dirty="0">
              <a:solidFill>
                <a:schemeClr val="bg1"/>
              </a:solidFill>
              <a:latin typeface="Source Code Pro" panose="020B0309030403020204" pitchFamily="49" charset="0"/>
              <a:ea typeface="Source Code Pro" panose="020B0309030403020204" pitchFamily="49" charset="0"/>
            </a:endParaRPr>
          </a:p>
        </p:txBody>
      </p:sp>
      <p:sp>
        <p:nvSpPr>
          <p:cNvPr id="12" name="TextBox 11">
            <a:extLst>
              <a:ext uri="{FF2B5EF4-FFF2-40B4-BE49-F238E27FC236}">
                <a16:creationId xmlns:a16="http://schemas.microsoft.com/office/drawing/2014/main" id="{8A8FFD53-E4B9-F058-D13B-1C3558A6ACD4}"/>
              </a:ext>
            </a:extLst>
          </p:cNvPr>
          <p:cNvSpPr txBox="1"/>
          <p:nvPr/>
        </p:nvSpPr>
        <p:spPr>
          <a:xfrm>
            <a:off x="8883150" y="2895408"/>
            <a:ext cx="1034257" cy="261610"/>
          </a:xfrm>
          <a:prstGeom prst="rect">
            <a:avLst/>
          </a:prstGeom>
          <a:noFill/>
        </p:spPr>
        <p:txBody>
          <a:bodyPr wrap="none" rtlCol="0">
            <a:spAutoFit/>
          </a:bodyPr>
          <a:lstStyle/>
          <a:p>
            <a:r>
              <a:rPr lang="en-US" sz="1100" dirty="0" err="1">
                <a:solidFill>
                  <a:schemeClr val="bg1"/>
                </a:solidFill>
                <a:latin typeface="Source Code Pro" panose="020B0309030403020204" pitchFamily="49" charset="0"/>
                <a:ea typeface="Source Code Pro" panose="020B0309030403020204" pitchFamily="49" charset="0"/>
              </a:rPr>
              <a:t>send_pdu</a:t>
            </a:r>
            <a:r>
              <a:rPr lang="en-US" sz="1100" dirty="0">
                <a:solidFill>
                  <a:schemeClr val="bg1"/>
                </a:solidFill>
                <a:latin typeface="Source Code Pro" panose="020B0309030403020204" pitchFamily="49" charset="0"/>
                <a:ea typeface="Source Code Pro" panose="020B0309030403020204" pitchFamily="49" charset="0"/>
              </a:rPr>
              <a:t>()</a:t>
            </a:r>
            <a:endParaRPr lang="en-US" dirty="0">
              <a:solidFill>
                <a:schemeClr val="bg1"/>
              </a:solidFill>
              <a:latin typeface="Source Code Pro" panose="020B0309030403020204" pitchFamily="49" charset="0"/>
              <a:ea typeface="Source Code Pro" panose="020B0309030403020204" pitchFamily="49" charset="0"/>
            </a:endParaRPr>
          </a:p>
        </p:txBody>
      </p:sp>
      <p:sp>
        <p:nvSpPr>
          <p:cNvPr id="13" name="TextBox 12">
            <a:extLst>
              <a:ext uri="{FF2B5EF4-FFF2-40B4-BE49-F238E27FC236}">
                <a16:creationId xmlns:a16="http://schemas.microsoft.com/office/drawing/2014/main" id="{6271FE95-D703-45A1-2716-6F1B1B4515AF}"/>
              </a:ext>
            </a:extLst>
          </p:cNvPr>
          <p:cNvSpPr txBox="1"/>
          <p:nvPr/>
        </p:nvSpPr>
        <p:spPr>
          <a:xfrm>
            <a:off x="7087679" y="5230750"/>
            <a:ext cx="805029" cy="230832"/>
          </a:xfrm>
          <a:prstGeom prst="rect">
            <a:avLst/>
          </a:prstGeom>
          <a:noFill/>
        </p:spPr>
        <p:txBody>
          <a:bodyPr wrap="none" rtlCol="0">
            <a:spAutoFit/>
          </a:bodyPr>
          <a:lstStyle/>
          <a:p>
            <a:r>
              <a:rPr lang="en-US" sz="900" dirty="0">
                <a:latin typeface="Source Code Pro" panose="020B0309030403020204" pitchFamily="49" charset="0"/>
                <a:ea typeface="Source Code Pro" panose="020B0309030403020204" pitchFamily="49" charset="0"/>
              </a:rPr>
              <a:t>OSP_...()</a:t>
            </a:r>
          </a:p>
        </p:txBody>
      </p:sp>
      <p:sp>
        <p:nvSpPr>
          <p:cNvPr id="14" name="Arrow: Right 13">
            <a:extLst>
              <a:ext uri="{FF2B5EF4-FFF2-40B4-BE49-F238E27FC236}">
                <a16:creationId xmlns:a16="http://schemas.microsoft.com/office/drawing/2014/main" id="{F3E2F411-FE93-9F7E-2680-96535113EC7D}"/>
              </a:ext>
            </a:extLst>
          </p:cNvPr>
          <p:cNvSpPr/>
          <p:nvPr/>
        </p:nvSpPr>
        <p:spPr>
          <a:xfrm rot="5400000">
            <a:off x="6836327" y="4243497"/>
            <a:ext cx="1155552" cy="818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CC messages</a:t>
            </a:r>
          </a:p>
        </p:txBody>
      </p:sp>
      <p:sp>
        <p:nvSpPr>
          <p:cNvPr id="15" name="Arrow: Right 14">
            <a:extLst>
              <a:ext uri="{FF2B5EF4-FFF2-40B4-BE49-F238E27FC236}">
                <a16:creationId xmlns:a16="http://schemas.microsoft.com/office/drawing/2014/main" id="{6CC2E586-688B-3D0D-C56D-2C26C3F8DD50}"/>
              </a:ext>
            </a:extLst>
          </p:cNvPr>
          <p:cNvSpPr/>
          <p:nvPr/>
        </p:nvSpPr>
        <p:spPr>
          <a:xfrm rot="5400000">
            <a:off x="7927978" y="4243496"/>
            <a:ext cx="1155552" cy="818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PCM voice data</a:t>
            </a:r>
          </a:p>
        </p:txBody>
      </p:sp>
      <p:sp>
        <p:nvSpPr>
          <p:cNvPr id="16" name="TextBox 15">
            <a:extLst>
              <a:ext uri="{FF2B5EF4-FFF2-40B4-BE49-F238E27FC236}">
                <a16:creationId xmlns:a16="http://schemas.microsoft.com/office/drawing/2014/main" id="{13C4A300-CEF8-BF29-0197-4B93121AF8CD}"/>
              </a:ext>
            </a:extLst>
          </p:cNvPr>
          <p:cNvSpPr txBox="1"/>
          <p:nvPr/>
        </p:nvSpPr>
        <p:spPr>
          <a:xfrm>
            <a:off x="7861988" y="5230750"/>
            <a:ext cx="1287532" cy="230832"/>
          </a:xfrm>
          <a:prstGeom prst="rect">
            <a:avLst/>
          </a:prstGeom>
          <a:noFill/>
        </p:spPr>
        <p:txBody>
          <a:bodyPr wrap="none" rtlCol="0">
            <a:spAutoFit/>
          </a:bodyPr>
          <a:lstStyle/>
          <a:p>
            <a:r>
              <a:rPr lang="en-US" sz="900" dirty="0" err="1">
                <a:latin typeface="Source Code Pro" panose="020B0309030403020204" pitchFamily="49" charset="0"/>
                <a:ea typeface="Source Code Pro" panose="020B0309030403020204" pitchFamily="49" charset="0"/>
              </a:rPr>
              <a:t>voice_pcm_data</a:t>
            </a:r>
            <a:r>
              <a:rPr lang="en-US" sz="900" dirty="0">
                <a:latin typeface="Source Code Pro" panose="020B0309030403020204" pitchFamily="49" charset="0"/>
                <a:ea typeface="Source Code Pro" panose="020B0309030403020204" pitchFamily="49" charset="0"/>
              </a:rPr>
              <a:t>()</a:t>
            </a:r>
            <a:endParaRPr lang="en-US" sz="1200" dirty="0">
              <a:latin typeface="Source Code Pro" panose="020B0309030403020204" pitchFamily="49" charset="0"/>
              <a:ea typeface="Source Code Pro" panose="020B0309030403020204" pitchFamily="49" charset="0"/>
            </a:endParaRPr>
          </a:p>
        </p:txBody>
      </p:sp>
      <p:sp>
        <p:nvSpPr>
          <p:cNvPr id="17" name="TextBox 16">
            <a:extLst>
              <a:ext uri="{FF2B5EF4-FFF2-40B4-BE49-F238E27FC236}">
                <a16:creationId xmlns:a16="http://schemas.microsoft.com/office/drawing/2014/main" id="{CF938331-D4D6-7493-698C-3FC1C49E46CE}"/>
              </a:ext>
            </a:extLst>
          </p:cNvPr>
          <p:cNvSpPr txBox="1"/>
          <p:nvPr/>
        </p:nvSpPr>
        <p:spPr>
          <a:xfrm>
            <a:off x="8959819" y="3737625"/>
            <a:ext cx="1080745" cy="369332"/>
          </a:xfrm>
          <a:prstGeom prst="rect">
            <a:avLst/>
          </a:prstGeom>
          <a:noFill/>
        </p:spPr>
        <p:txBody>
          <a:bodyPr wrap="none" rtlCol="0">
            <a:spAutoFit/>
          </a:bodyPr>
          <a:lstStyle/>
          <a:p>
            <a:pPr algn="ctr"/>
            <a:r>
              <a:rPr lang="en-US" sz="900" dirty="0" err="1">
                <a:solidFill>
                  <a:schemeClr val="bg1"/>
                </a:solidFill>
                <a:latin typeface="Source Code Pro" panose="020B0309030403020204" pitchFamily="49" charset="0"/>
                <a:ea typeface="Source Code Pro" panose="020B0309030403020204" pitchFamily="49" charset="0"/>
              </a:rPr>
              <a:t>tune_traffic</a:t>
            </a:r>
            <a:r>
              <a:rPr lang="en-US" sz="900" dirty="0">
                <a:solidFill>
                  <a:schemeClr val="bg1"/>
                </a:solidFill>
                <a:latin typeface="Source Code Pro" panose="020B0309030403020204" pitchFamily="49" charset="0"/>
                <a:ea typeface="Source Code Pro" panose="020B0309030403020204" pitchFamily="49" charset="0"/>
              </a:rPr>
              <a:t>_</a:t>
            </a:r>
            <a:br>
              <a:rPr lang="en-US" sz="900" dirty="0">
                <a:solidFill>
                  <a:schemeClr val="bg1"/>
                </a:solidFill>
                <a:latin typeface="Source Code Pro" panose="020B0309030403020204" pitchFamily="49" charset="0"/>
                <a:ea typeface="Source Code Pro" panose="020B0309030403020204" pitchFamily="49" charset="0"/>
              </a:rPr>
            </a:br>
            <a:r>
              <a:rPr lang="en-US" sz="900" dirty="0">
                <a:solidFill>
                  <a:schemeClr val="bg1"/>
                </a:solidFill>
                <a:latin typeface="Source Code Pro" panose="020B0309030403020204" pitchFamily="49" charset="0"/>
                <a:ea typeface="Source Code Pro" panose="020B0309030403020204" pitchFamily="49" charset="0"/>
              </a:rPr>
              <a:t>channel()</a:t>
            </a:r>
            <a:endParaRPr lang="en-US" sz="1200" dirty="0">
              <a:solidFill>
                <a:schemeClr val="bg1"/>
              </a:solidFill>
              <a:latin typeface="Source Code Pro" panose="020B0309030403020204" pitchFamily="49" charset="0"/>
              <a:ea typeface="Source Code Pro" panose="020B0309030403020204" pitchFamily="49" charset="0"/>
            </a:endParaRPr>
          </a:p>
        </p:txBody>
      </p:sp>
      <p:sp>
        <p:nvSpPr>
          <p:cNvPr id="18" name="Arrow: Right 17">
            <a:extLst>
              <a:ext uri="{FF2B5EF4-FFF2-40B4-BE49-F238E27FC236}">
                <a16:creationId xmlns:a16="http://schemas.microsoft.com/office/drawing/2014/main" id="{D5689D36-4BA4-8B86-94EA-EB778F482511}"/>
              </a:ext>
            </a:extLst>
          </p:cNvPr>
          <p:cNvSpPr/>
          <p:nvPr/>
        </p:nvSpPr>
        <p:spPr>
          <a:xfrm rot="16200000">
            <a:off x="8929246" y="4247688"/>
            <a:ext cx="1147165" cy="818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Traffic channel  selection</a:t>
            </a:r>
          </a:p>
        </p:txBody>
      </p:sp>
      <p:cxnSp>
        <p:nvCxnSpPr>
          <p:cNvPr id="19" name="Connector: Curved 18">
            <a:extLst>
              <a:ext uri="{FF2B5EF4-FFF2-40B4-BE49-F238E27FC236}">
                <a16:creationId xmlns:a16="http://schemas.microsoft.com/office/drawing/2014/main" id="{DD6EDAED-1F15-75EF-2C6C-48824CF0074A}"/>
              </a:ext>
            </a:extLst>
          </p:cNvPr>
          <p:cNvCxnSpPr>
            <a:stCxn id="8" idx="3"/>
            <a:endCxn id="9" idx="3"/>
          </p:cNvCxnSpPr>
          <p:nvPr/>
        </p:nvCxnSpPr>
        <p:spPr>
          <a:xfrm flipV="1">
            <a:off x="10065289" y="3870000"/>
            <a:ext cx="1570675" cy="1905413"/>
          </a:xfrm>
          <a:prstGeom prst="curvedConnector2">
            <a:avLst/>
          </a:prstGeom>
          <a:ln w="28575">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40DC002-4BA0-9323-8D0C-827F8F009074}"/>
              </a:ext>
            </a:extLst>
          </p:cNvPr>
          <p:cNvSpPr txBox="1"/>
          <p:nvPr/>
        </p:nvSpPr>
        <p:spPr>
          <a:xfrm>
            <a:off x="10210864" y="4383518"/>
            <a:ext cx="1119217" cy="600164"/>
          </a:xfrm>
          <a:prstGeom prst="rect">
            <a:avLst/>
          </a:prstGeom>
          <a:noFill/>
        </p:spPr>
        <p:txBody>
          <a:bodyPr wrap="none" rtlCol="0">
            <a:spAutoFit/>
          </a:bodyPr>
          <a:lstStyle/>
          <a:p>
            <a:r>
              <a:rPr lang="en-US" sz="1100" dirty="0" err="1">
                <a:latin typeface="Source Code Pro" panose="020B0309030403020204" pitchFamily="49" charset="0"/>
                <a:ea typeface="Source Code Pro" panose="020B0309030403020204" pitchFamily="49" charset="0"/>
              </a:rPr>
              <a:t>self.sites</a:t>
            </a:r>
            <a:endParaRPr lang="en-US" sz="1100" dirty="0">
              <a:latin typeface="Source Code Pro" panose="020B0309030403020204" pitchFamily="49" charset="0"/>
              <a:ea typeface="Source Code Pro" panose="020B0309030403020204" pitchFamily="49" charset="0"/>
            </a:endParaRPr>
          </a:p>
          <a:p>
            <a:r>
              <a:rPr lang="en-US" sz="1100" dirty="0" err="1">
                <a:latin typeface="Source Code Pro" panose="020B0309030403020204" pitchFamily="49" charset="0"/>
                <a:ea typeface="Source Code Pro" panose="020B0309030403020204" pitchFamily="49" charset="0"/>
              </a:rPr>
              <a:t>self.tgs</a:t>
            </a:r>
            <a:endParaRPr lang="en-US" sz="1100" dirty="0">
              <a:latin typeface="Source Code Pro" panose="020B0309030403020204" pitchFamily="49" charset="0"/>
              <a:ea typeface="Source Code Pro" panose="020B0309030403020204" pitchFamily="49" charset="0"/>
            </a:endParaRPr>
          </a:p>
          <a:p>
            <a:r>
              <a:rPr lang="en-US" sz="1100" dirty="0" err="1">
                <a:latin typeface="Source Code Pro" panose="020B0309030403020204" pitchFamily="49" charset="0"/>
                <a:ea typeface="Source Code Pro" panose="020B0309030403020204" pitchFamily="49" charset="0"/>
              </a:rPr>
              <a:t>self.idents</a:t>
            </a:r>
            <a:endParaRPr lang="en-US" dirty="0">
              <a:latin typeface="Source Code Pro" panose="020B0309030403020204" pitchFamily="49" charset="0"/>
              <a:ea typeface="Source Code Pro" panose="020B0309030403020204" pitchFamily="49" charset="0"/>
            </a:endParaRPr>
          </a:p>
        </p:txBody>
      </p:sp>
      <p:grpSp>
        <p:nvGrpSpPr>
          <p:cNvPr id="24" name="Group 23">
            <a:extLst>
              <a:ext uri="{FF2B5EF4-FFF2-40B4-BE49-F238E27FC236}">
                <a16:creationId xmlns:a16="http://schemas.microsoft.com/office/drawing/2014/main" id="{91C6F52F-0C9C-264F-481E-B1881C1100A4}"/>
              </a:ext>
            </a:extLst>
          </p:cNvPr>
          <p:cNvGrpSpPr/>
          <p:nvPr/>
        </p:nvGrpSpPr>
        <p:grpSpPr>
          <a:xfrm>
            <a:off x="10065289" y="204725"/>
            <a:ext cx="1774990" cy="1755723"/>
            <a:chOff x="10328210" y="382677"/>
            <a:chExt cx="1307025" cy="1325563"/>
          </a:xfrm>
        </p:grpSpPr>
        <p:sp>
          <p:nvSpPr>
            <p:cNvPr id="22" name="Star: 32 Points 21">
              <a:extLst>
                <a:ext uri="{FF2B5EF4-FFF2-40B4-BE49-F238E27FC236}">
                  <a16:creationId xmlns:a16="http://schemas.microsoft.com/office/drawing/2014/main" id="{21938F5F-243D-7F30-2080-77ADF3642A02}"/>
                </a:ext>
              </a:extLst>
            </p:cNvPr>
            <p:cNvSpPr/>
            <p:nvPr/>
          </p:nvSpPr>
          <p:spPr>
            <a:xfrm>
              <a:off x="10328210" y="382677"/>
              <a:ext cx="1307025" cy="1325563"/>
            </a:xfrm>
            <a:prstGeom prst="star32">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781CF8A-62A1-A28E-AB62-34F1ADB86823}"/>
                </a:ext>
              </a:extLst>
            </p:cNvPr>
            <p:cNvSpPr txBox="1"/>
            <p:nvPr/>
          </p:nvSpPr>
          <p:spPr>
            <a:xfrm rot="1538965">
              <a:off x="10490303" y="853112"/>
              <a:ext cx="976411" cy="487977"/>
            </a:xfrm>
            <a:prstGeom prst="rect">
              <a:avLst/>
            </a:prstGeom>
            <a:noFill/>
          </p:spPr>
          <p:txBody>
            <a:bodyPr wrap="none" tIns="0" bIns="0" rtlCol="0">
              <a:spAutoFit/>
            </a:bodyPr>
            <a:lstStyle/>
            <a:p>
              <a:pPr algn="ctr"/>
              <a:r>
                <a:rPr lang="en-US" sz="1400" dirty="0">
                  <a:solidFill>
                    <a:schemeClr val="bg1"/>
                  </a:solidFill>
                </a:rPr>
                <a:t>REASONABLY</a:t>
              </a:r>
            </a:p>
            <a:p>
              <a:pPr algn="ctr"/>
              <a:r>
                <a:rPr lang="en-US" sz="1400" dirty="0">
                  <a:solidFill>
                    <a:schemeClr val="bg1"/>
                  </a:solidFill>
                </a:rPr>
                <a:t>IDIOMATIC</a:t>
              </a:r>
            </a:p>
            <a:p>
              <a:pPr algn="ctr"/>
              <a:r>
                <a:rPr lang="en-US" sz="1400" dirty="0">
                  <a:solidFill>
                    <a:schemeClr val="bg1"/>
                  </a:solidFill>
                </a:rPr>
                <a:t>PYTHON!</a:t>
              </a:r>
            </a:p>
          </p:txBody>
        </p:sp>
      </p:grpSp>
    </p:spTree>
    <p:extLst>
      <p:ext uri="{BB962C8B-B14F-4D97-AF65-F5344CB8AC3E}">
        <p14:creationId xmlns:p14="http://schemas.microsoft.com/office/powerpoint/2010/main" val="3638788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581-AF2C-F746-9020-05B3D26B06E0}"/>
              </a:ext>
            </a:extLst>
          </p:cNvPr>
          <p:cNvSpPr>
            <a:spLocks noGrp="1"/>
          </p:cNvSpPr>
          <p:nvPr>
            <p:ph type="title"/>
          </p:nvPr>
        </p:nvSpPr>
        <p:spPr/>
        <p:txBody>
          <a:bodyPr/>
          <a:lstStyle/>
          <a:p>
            <a:r>
              <a:rPr lang="en-US" dirty="0"/>
              <a:t>Back End: P25 Decoder Ring</a:t>
            </a:r>
          </a:p>
        </p:txBody>
      </p:sp>
      <p:sp>
        <p:nvSpPr>
          <p:cNvPr id="3" name="Content Placeholder 2">
            <a:extLst>
              <a:ext uri="{FF2B5EF4-FFF2-40B4-BE49-F238E27FC236}">
                <a16:creationId xmlns:a16="http://schemas.microsoft.com/office/drawing/2014/main" id="{DF76FD70-C013-A1F4-25E1-2155C60F7AD3}"/>
              </a:ext>
            </a:extLst>
          </p:cNvPr>
          <p:cNvSpPr>
            <a:spLocks noGrp="1"/>
          </p:cNvSpPr>
          <p:nvPr>
            <p:ph idx="1"/>
          </p:nvPr>
        </p:nvSpPr>
        <p:spPr>
          <a:xfrm>
            <a:off x="838200" y="1825625"/>
            <a:ext cx="5100484" cy="3473962"/>
          </a:xfrm>
        </p:spPr>
        <p:txBody>
          <a:bodyPr>
            <a:normAutofit/>
          </a:bodyPr>
          <a:lstStyle/>
          <a:p>
            <a:r>
              <a:rPr lang="en-US" dirty="0"/>
              <a:t>Map of TSBK messages to field names and decoders</a:t>
            </a:r>
          </a:p>
          <a:p>
            <a:pPr lvl="1"/>
            <a:r>
              <a:rPr lang="en-US" dirty="0"/>
              <a:t>List of byte offset, masks, and shifts for each field, or lambda with decoding code</a:t>
            </a:r>
          </a:p>
          <a:p>
            <a:r>
              <a:rPr lang="en-US" dirty="0"/>
              <a:t>Method with same name as message called on subclass with fields as parameters</a:t>
            </a:r>
          </a:p>
          <a:p>
            <a:pPr lvl="1"/>
            <a:endParaRPr lang="en-US" dirty="0"/>
          </a:p>
        </p:txBody>
      </p:sp>
      <p:pic>
        <p:nvPicPr>
          <p:cNvPr id="5" name="Picture 4">
            <a:extLst>
              <a:ext uri="{FF2B5EF4-FFF2-40B4-BE49-F238E27FC236}">
                <a16:creationId xmlns:a16="http://schemas.microsoft.com/office/drawing/2014/main" id="{BE2C3E88-CF7B-10A8-0E4E-EF15FB8953BF}"/>
              </a:ext>
            </a:extLst>
          </p:cNvPr>
          <p:cNvPicPr>
            <a:picLocks noChangeAspect="1"/>
          </p:cNvPicPr>
          <p:nvPr/>
        </p:nvPicPr>
        <p:blipFill>
          <a:blip r:embed="rId3"/>
          <a:stretch>
            <a:fillRect/>
          </a:stretch>
        </p:blipFill>
        <p:spPr>
          <a:xfrm>
            <a:off x="6096000" y="2566988"/>
            <a:ext cx="5346807" cy="3838328"/>
          </a:xfrm>
          <a:prstGeom prst="rect">
            <a:avLst/>
          </a:prstGeom>
        </p:spPr>
      </p:pic>
      <p:sp>
        <p:nvSpPr>
          <p:cNvPr id="6" name="TextBox 5">
            <a:extLst>
              <a:ext uri="{FF2B5EF4-FFF2-40B4-BE49-F238E27FC236}">
                <a16:creationId xmlns:a16="http://schemas.microsoft.com/office/drawing/2014/main" id="{3E5CA146-7DA7-E8A6-16B3-59CC71499ED6}"/>
              </a:ext>
            </a:extLst>
          </p:cNvPr>
          <p:cNvSpPr txBox="1"/>
          <p:nvPr/>
        </p:nvSpPr>
        <p:spPr>
          <a:xfrm>
            <a:off x="1085283" y="5004753"/>
            <a:ext cx="4263189" cy="1077218"/>
          </a:xfrm>
          <a:prstGeom prst="rect">
            <a:avLst/>
          </a:prstGeom>
          <a:noFill/>
        </p:spPr>
        <p:txBody>
          <a:bodyPr wrap="square" rtlCol="0">
            <a:spAutoFit/>
          </a:bodyPr>
          <a:lstStyle/>
          <a:p>
            <a:r>
              <a:rPr lang="en-US" sz="1600" dirty="0">
                <a:latin typeface="Source Code Pro" panose="020B0309030403020204" pitchFamily="49" charset="0"/>
                <a:ea typeface="Source Code Pro" panose="020B0309030403020204" pitchFamily="49" charset="0"/>
              </a:rPr>
              <a:t>def OSP_GRP_V_CHANNEL_GRANT(self, </a:t>
            </a:r>
            <a:r>
              <a:rPr lang="en-US" sz="1600" dirty="0" err="1">
                <a:latin typeface="Source Code Pro" panose="020B0309030403020204" pitchFamily="49" charset="0"/>
                <a:ea typeface="Source Code Pro" panose="020B0309030403020204" pitchFamily="49" charset="0"/>
              </a:rPr>
              <a:t>service_opts</a:t>
            </a:r>
            <a:r>
              <a:rPr lang="en-US" sz="1600" dirty="0">
                <a:latin typeface="Source Code Pro" panose="020B0309030403020204" pitchFamily="49" charset="0"/>
                <a:ea typeface="Source Code Pro" panose="020B0309030403020204" pitchFamily="49" charset="0"/>
              </a:rPr>
              <a:t>, </a:t>
            </a:r>
            <a:r>
              <a:rPr lang="en-US" sz="1600" dirty="0" err="1">
                <a:latin typeface="Source Code Pro" panose="020B0309030403020204" pitchFamily="49" charset="0"/>
                <a:ea typeface="Source Code Pro" panose="020B0309030403020204" pitchFamily="49" charset="0"/>
              </a:rPr>
              <a:t>freq</a:t>
            </a:r>
            <a:r>
              <a:rPr lang="en-US" sz="1600" dirty="0">
                <a:latin typeface="Source Code Pro" panose="020B0309030403020204" pitchFamily="49" charset="0"/>
                <a:ea typeface="Source Code Pro" panose="020B0309030403020204" pitchFamily="49" charset="0"/>
              </a:rPr>
              <a:t>, group, source):</a:t>
            </a:r>
          </a:p>
          <a:p>
            <a:r>
              <a:rPr lang="en-US" sz="1600" dirty="0">
                <a:latin typeface="Source Code Pro" panose="020B0309030403020204" pitchFamily="49" charset="0"/>
                <a:ea typeface="Source Code Pro" panose="020B0309030403020204" pitchFamily="49" charset="0"/>
              </a:rPr>
              <a:t>  ...</a:t>
            </a:r>
          </a:p>
        </p:txBody>
      </p:sp>
      <p:pic>
        <p:nvPicPr>
          <p:cNvPr id="8" name="Picture 7">
            <a:extLst>
              <a:ext uri="{FF2B5EF4-FFF2-40B4-BE49-F238E27FC236}">
                <a16:creationId xmlns:a16="http://schemas.microsoft.com/office/drawing/2014/main" id="{C746D980-2F50-2B37-FA2F-7A9A7DFF04BA}"/>
              </a:ext>
            </a:extLst>
          </p:cNvPr>
          <p:cNvPicPr>
            <a:picLocks noChangeAspect="1"/>
          </p:cNvPicPr>
          <p:nvPr/>
        </p:nvPicPr>
        <p:blipFill>
          <a:blip r:embed="rId4"/>
          <a:stretch>
            <a:fillRect/>
          </a:stretch>
        </p:blipFill>
        <p:spPr>
          <a:xfrm>
            <a:off x="6096000" y="1600143"/>
            <a:ext cx="3439005" cy="819264"/>
          </a:xfrm>
          <a:prstGeom prst="rect">
            <a:avLst/>
          </a:prstGeom>
        </p:spPr>
      </p:pic>
      <p:sp>
        <p:nvSpPr>
          <p:cNvPr id="4" name="Left Brace 3">
            <a:extLst>
              <a:ext uri="{FF2B5EF4-FFF2-40B4-BE49-F238E27FC236}">
                <a16:creationId xmlns:a16="http://schemas.microsoft.com/office/drawing/2014/main" id="{D0C0347F-67DF-E200-A894-A04F41605221}"/>
              </a:ext>
            </a:extLst>
          </p:cNvPr>
          <p:cNvSpPr/>
          <p:nvPr/>
        </p:nvSpPr>
        <p:spPr>
          <a:xfrm>
            <a:off x="5976189" y="3327069"/>
            <a:ext cx="395723" cy="1870587"/>
          </a:xfrm>
          <a:prstGeom prst="leftBrace">
            <a:avLst>
              <a:gd name="adj1" fmla="val 5121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21D5B2-2369-A123-5763-E058E64544F7}"/>
              </a:ext>
            </a:extLst>
          </p:cNvPr>
          <p:cNvSpPr/>
          <p:nvPr/>
        </p:nvSpPr>
        <p:spPr>
          <a:xfrm>
            <a:off x="5099901" y="4270343"/>
            <a:ext cx="857839" cy="537328"/>
          </a:xfrm>
          <a:custGeom>
            <a:avLst/>
            <a:gdLst>
              <a:gd name="connsiteX0" fmla="*/ 857839 w 857839"/>
              <a:gd name="connsiteY0" fmla="*/ 13523 h 550851"/>
              <a:gd name="connsiteX1" fmla="*/ 575035 w 857839"/>
              <a:gd name="connsiteY1" fmla="*/ 13523 h 550851"/>
              <a:gd name="connsiteX2" fmla="*/ 537328 w 857839"/>
              <a:gd name="connsiteY2" fmla="*/ 22950 h 550851"/>
              <a:gd name="connsiteX3" fmla="*/ 471340 w 857839"/>
              <a:gd name="connsiteY3" fmla="*/ 32377 h 550851"/>
              <a:gd name="connsiteX4" fmla="*/ 405353 w 857839"/>
              <a:gd name="connsiteY4" fmla="*/ 51230 h 550851"/>
              <a:gd name="connsiteX5" fmla="*/ 377072 w 857839"/>
              <a:gd name="connsiteY5" fmla="*/ 70084 h 550851"/>
              <a:gd name="connsiteX6" fmla="*/ 339365 w 857839"/>
              <a:gd name="connsiteY6" fmla="*/ 107791 h 550851"/>
              <a:gd name="connsiteX7" fmla="*/ 282804 w 857839"/>
              <a:gd name="connsiteY7" fmla="*/ 183206 h 550851"/>
              <a:gd name="connsiteX8" fmla="*/ 254524 w 857839"/>
              <a:gd name="connsiteY8" fmla="*/ 211486 h 550851"/>
              <a:gd name="connsiteX9" fmla="*/ 207390 w 857839"/>
              <a:gd name="connsiteY9" fmla="*/ 268047 h 550851"/>
              <a:gd name="connsiteX10" fmla="*/ 188536 w 857839"/>
              <a:gd name="connsiteY10" fmla="*/ 296327 h 550851"/>
              <a:gd name="connsiteX11" fmla="*/ 150829 w 857839"/>
              <a:gd name="connsiteY11" fmla="*/ 343461 h 550851"/>
              <a:gd name="connsiteX12" fmla="*/ 141402 w 857839"/>
              <a:gd name="connsiteY12" fmla="*/ 371742 h 550851"/>
              <a:gd name="connsiteX13" fmla="*/ 65988 w 857839"/>
              <a:gd name="connsiteY13" fmla="*/ 447156 h 550851"/>
              <a:gd name="connsiteX14" fmla="*/ 18854 w 857839"/>
              <a:gd name="connsiteY14" fmla="*/ 522571 h 550851"/>
              <a:gd name="connsiteX15" fmla="*/ 0 w 857839"/>
              <a:gd name="connsiteY15" fmla="*/ 550851 h 550851"/>
              <a:gd name="connsiteX0" fmla="*/ 857839 w 857839"/>
              <a:gd name="connsiteY0" fmla="*/ 13523 h 550851"/>
              <a:gd name="connsiteX1" fmla="*/ 575035 w 857839"/>
              <a:gd name="connsiteY1" fmla="*/ 13523 h 550851"/>
              <a:gd name="connsiteX2" fmla="*/ 537328 w 857839"/>
              <a:gd name="connsiteY2" fmla="*/ 22950 h 550851"/>
              <a:gd name="connsiteX3" fmla="*/ 471340 w 857839"/>
              <a:gd name="connsiteY3" fmla="*/ 32377 h 550851"/>
              <a:gd name="connsiteX4" fmla="*/ 405353 w 857839"/>
              <a:gd name="connsiteY4" fmla="*/ 51230 h 550851"/>
              <a:gd name="connsiteX5" fmla="*/ 377072 w 857839"/>
              <a:gd name="connsiteY5" fmla="*/ 70084 h 550851"/>
              <a:gd name="connsiteX6" fmla="*/ 339365 w 857839"/>
              <a:gd name="connsiteY6" fmla="*/ 107791 h 550851"/>
              <a:gd name="connsiteX7" fmla="*/ 282804 w 857839"/>
              <a:gd name="connsiteY7" fmla="*/ 183206 h 550851"/>
              <a:gd name="connsiteX8" fmla="*/ 254524 w 857839"/>
              <a:gd name="connsiteY8" fmla="*/ 211486 h 550851"/>
              <a:gd name="connsiteX9" fmla="*/ 207390 w 857839"/>
              <a:gd name="connsiteY9" fmla="*/ 268047 h 550851"/>
              <a:gd name="connsiteX10" fmla="*/ 188536 w 857839"/>
              <a:gd name="connsiteY10" fmla="*/ 296327 h 550851"/>
              <a:gd name="connsiteX11" fmla="*/ 150829 w 857839"/>
              <a:gd name="connsiteY11" fmla="*/ 343461 h 550851"/>
              <a:gd name="connsiteX12" fmla="*/ 141402 w 857839"/>
              <a:gd name="connsiteY12" fmla="*/ 371742 h 550851"/>
              <a:gd name="connsiteX13" fmla="*/ 65988 w 857839"/>
              <a:gd name="connsiteY13" fmla="*/ 447156 h 550851"/>
              <a:gd name="connsiteX14" fmla="*/ 18854 w 857839"/>
              <a:gd name="connsiteY14" fmla="*/ 522571 h 550851"/>
              <a:gd name="connsiteX15" fmla="*/ 0 w 857839"/>
              <a:gd name="connsiteY15" fmla="*/ 550851 h 550851"/>
              <a:gd name="connsiteX0" fmla="*/ 857839 w 857839"/>
              <a:gd name="connsiteY0" fmla="*/ 13523 h 550851"/>
              <a:gd name="connsiteX1" fmla="*/ 575035 w 857839"/>
              <a:gd name="connsiteY1" fmla="*/ 13523 h 550851"/>
              <a:gd name="connsiteX2" fmla="*/ 537328 w 857839"/>
              <a:gd name="connsiteY2" fmla="*/ 22950 h 550851"/>
              <a:gd name="connsiteX3" fmla="*/ 471340 w 857839"/>
              <a:gd name="connsiteY3" fmla="*/ 32377 h 550851"/>
              <a:gd name="connsiteX4" fmla="*/ 405353 w 857839"/>
              <a:gd name="connsiteY4" fmla="*/ 51230 h 550851"/>
              <a:gd name="connsiteX5" fmla="*/ 377072 w 857839"/>
              <a:gd name="connsiteY5" fmla="*/ 70084 h 550851"/>
              <a:gd name="connsiteX6" fmla="*/ 339365 w 857839"/>
              <a:gd name="connsiteY6" fmla="*/ 107791 h 550851"/>
              <a:gd name="connsiteX7" fmla="*/ 282804 w 857839"/>
              <a:gd name="connsiteY7" fmla="*/ 183206 h 550851"/>
              <a:gd name="connsiteX8" fmla="*/ 207390 w 857839"/>
              <a:gd name="connsiteY8" fmla="*/ 268047 h 550851"/>
              <a:gd name="connsiteX9" fmla="*/ 188536 w 857839"/>
              <a:gd name="connsiteY9" fmla="*/ 296327 h 550851"/>
              <a:gd name="connsiteX10" fmla="*/ 150829 w 857839"/>
              <a:gd name="connsiteY10" fmla="*/ 343461 h 550851"/>
              <a:gd name="connsiteX11" fmla="*/ 141402 w 857839"/>
              <a:gd name="connsiteY11" fmla="*/ 371742 h 550851"/>
              <a:gd name="connsiteX12" fmla="*/ 65988 w 857839"/>
              <a:gd name="connsiteY12" fmla="*/ 447156 h 550851"/>
              <a:gd name="connsiteX13" fmla="*/ 18854 w 857839"/>
              <a:gd name="connsiteY13" fmla="*/ 522571 h 550851"/>
              <a:gd name="connsiteX14" fmla="*/ 0 w 857839"/>
              <a:gd name="connsiteY14" fmla="*/ 550851 h 550851"/>
              <a:gd name="connsiteX0" fmla="*/ 857839 w 857839"/>
              <a:gd name="connsiteY0" fmla="*/ 13523 h 550851"/>
              <a:gd name="connsiteX1" fmla="*/ 575035 w 857839"/>
              <a:gd name="connsiteY1" fmla="*/ 13523 h 550851"/>
              <a:gd name="connsiteX2" fmla="*/ 537328 w 857839"/>
              <a:gd name="connsiteY2" fmla="*/ 22950 h 550851"/>
              <a:gd name="connsiteX3" fmla="*/ 471340 w 857839"/>
              <a:gd name="connsiteY3" fmla="*/ 32377 h 550851"/>
              <a:gd name="connsiteX4" fmla="*/ 405353 w 857839"/>
              <a:gd name="connsiteY4" fmla="*/ 51230 h 550851"/>
              <a:gd name="connsiteX5" fmla="*/ 377072 w 857839"/>
              <a:gd name="connsiteY5" fmla="*/ 70084 h 550851"/>
              <a:gd name="connsiteX6" fmla="*/ 339365 w 857839"/>
              <a:gd name="connsiteY6" fmla="*/ 107791 h 550851"/>
              <a:gd name="connsiteX7" fmla="*/ 282804 w 857839"/>
              <a:gd name="connsiteY7" fmla="*/ 183206 h 550851"/>
              <a:gd name="connsiteX8" fmla="*/ 207390 w 857839"/>
              <a:gd name="connsiteY8" fmla="*/ 268047 h 550851"/>
              <a:gd name="connsiteX9" fmla="*/ 150829 w 857839"/>
              <a:gd name="connsiteY9" fmla="*/ 343461 h 550851"/>
              <a:gd name="connsiteX10" fmla="*/ 141402 w 857839"/>
              <a:gd name="connsiteY10" fmla="*/ 371742 h 550851"/>
              <a:gd name="connsiteX11" fmla="*/ 65988 w 857839"/>
              <a:gd name="connsiteY11" fmla="*/ 447156 h 550851"/>
              <a:gd name="connsiteX12" fmla="*/ 18854 w 857839"/>
              <a:gd name="connsiteY12" fmla="*/ 522571 h 550851"/>
              <a:gd name="connsiteX13" fmla="*/ 0 w 857839"/>
              <a:gd name="connsiteY13" fmla="*/ 550851 h 550851"/>
              <a:gd name="connsiteX0" fmla="*/ 857839 w 857839"/>
              <a:gd name="connsiteY0" fmla="*/ 13523 h 550851"/>
              <a:gd name="connsiteX1" fmla="*/ 575035 w 857839"/>
              <a:gd name="connsiteY1" fmla="*/ 13523 h 550851"/>
              <a:gd name="connsiteX2" fmla="*/ 537328 w 857839"/>
              <a:gd name="connsiteY2" fmla="*/ 22950 h 550851"/>
              <a:gd name="connsiteX3" fmla="*/ 471340 w 857839"/>
              <a:gd name="connsiteY3" fmla="*/ 32377 h 550851"/>
              <a:gd name="connsiteX4" fmla="*/ 405353 w 857839"/>
              <a:gd name="connsiteY4" fmla="*/ 51230 h 550851"/>
              <a:gd name="connsiteX5" fmla="*/ 377072 w 857839"/>
              <a:gd name="connsiteY5" fmla="*/ 70084 h 550851"/>
              <a:gd name="connsiteX6" fmla="*/ 339365 w 857839"/>
              <a:gd name="connsiteY6" fmla="*/ 107791 h 550851"/>
              <a:gd name="connsiteX7" fmla="*/ 282804 w 857839"/>
              <a:gd name="connsiteY7" fmla="*/ 183206 h 550851"/>
              <a:gd name="connsiteX8" fmla="*/ 207390 w 857839"/>
              <a:gd name="connsiteY8" fmla="*/ 268047 h 550851"/>
              <a:gd name="connsiteX9" fmla="*/ 150829 w 857839"/>
              <a:gd name="connsiteY9" fmla="*/ 343461 h 550851"/>
              <a:gd name="connsiteX10" fmla="*/ 65988 w 857839"/>
              <a:gd name="connsiteY10" fmla="*/ 447156 h 550851"/>
              <a:gd name="connsiteX11" fmla="*/ 18854 w 857839"/>
              <a:gd name="connsiteY11" fmla="*/ 522571 h 550851"/>
              <a:gd name="connsiteX12" fmla="*/ 0 w 857839"/>
              <a:gd name="connsiteY12" fmla="*/ 550851 h 550851"/>
              <a:gd name="connsiteX0" fmla="*/ 857839 w 857839"/>
              <a:gd name="connsiteY0" fmla="*/ 13523 h 550851"/>
              <a:gd name="connsiteX1" fmla="*/ 575035 w 857839"/>
              <a:gd name="connsiteY1" fmla="*/ 13523 h 550851"/>
              <a:gd name="connsiteX2" fmla="*/ 537328 w 857839"/>
              <a:gd name="connsiteY2" fmla="*/ 22950 h 550851"/>
              <a:gd name="connsiteX3" fmla="*/ 471340 w 857839"/>
              <a:gd name="connsiteY3" fmla="*/ 32377 h 550851"/>
              <a:gd name="connsiteX4" fmla="*/ 405353 w 857839"/>
              <a:gd name="connsiteY4" fmla="*/ 51230 h 550851"/>
              <a:gd name="connsiteX5" fmla="*/ 377072 w 857839"/>
              <a:gd name="connsiteY5" fmla="*/ 70084 h 550851"/>
              <a:gd name="connsiteX6" fmla="*/ 339365 w 857839"/>
              <a:gd name="connsiteY6" fmla="*/ 107791 h 550851"/>
              <a:gd name="connsiteX7" fmla="*/ 282804 w 857839"/>
              <a:gd name="connsiteY7" fmla="*/ 183206 h 550851"/>
              <a:gd name="connsiteX8" fmla="*/ 207390 w 857839"/>
              <a:gd name="connsiteY8" fmla="*/ 268047 h 550851"/>
              <a:gd name="connsiteX9" fmla="*/ 150829 w 857839"/>
              <a:gd name="connsiteY9" fmla="*/ 343461 h 550851"/>
              <a:gd name="connsiteX10" fmla="*/ 65988 w 857839"/>
              <a:gd name="connsiteY10" fmla="*/ 447156 h 550851"/>
              <a:gd name="connsiteX11" fmla="*/ 0 w 857839"/>
              <a:gd name="connsiteY11" fmla="*/ 550851 h 550851"/>
              <a:gd name="connsiteX0" fmla="*/ 857839 w 857839"/>
              <a:gd name="connsiteY0" fmla="*/ 13523 h 550851"/>
              <a:gd name="connsiteX1" fmla="*/ 575035 w 857839"/>
              <a:gd name="connsiteY1" fmla="*/ 13523 h 550851"/>
              <a:gd name="connsiteX2" fmla="*/ 537328 w 857839"/>
              <a:gd name="connsiteY2" fmla="*/ 22950 h 550851"/>
              <a:gd name="connsiteX3" fmla="*/ 471340 w 857839"/>
              <a:gd name="connsiteY3" fmla="*/ 32377 h 550851"/>
              <a:gd name="connsiteX4" fmla="*/ 405353 w 857839"/>
              <a:gd name="connsiteY4" fmla="*/ 51230 h 550851"/>
              <a:gd name="connsiteX5" fmla="*/ 377072 w 857839"/>
              <a:gd name="connsiteY5" fmla="*/ 70084 h 550851"/>
              <a:gd name="connsiteX6" fmla="*/ 339365 w 857839"/>
              <a:gd name="connsiteY6" fmla="*/ 107791 h 550851"/>
              <a:gd name="connsiteX7" fmla="*/ 282804 w 857839"/>
              <a:gd name="connsiteY7" fmla="*/ 183206 h 550851"/>
              <a:gd name="connsiteX8" fmla="*/ 150829 w 857839"/>
              <a:gd name="connsiteY8" fmla="*/ 343461 h 550851"/>
              <a:gd name="connsiteX9" fmla="*/ 65988 w 857839"/>
              <a:gd name="connsiteY9" fmla="*/ 447156 h 550851"/>
              <a:gd name="connsiteX10" fmla="*/ 0 w 857839"/>
              <a:gd name="connsiteY10" fmla="*/ 550851 h 550851"/>
              <a:gd name="connsiteX0" fmla="*/ 857839 w 857839"/>
              <a:gd name="connsiteY0" fmla="*/ 13523 h 550851"/>
              <a:gd name="connsiteX1" fmla="*/ 575035 w 857839"/>
              <a:gd name="connsiteY1" fmla="*/ 13523 h 550851"/>
              <a:gd name="connsiteX2" fmla="*/ 537328 w 857839"/>
              <a:gd name="connsiteY2" fmla="*/ 22950 h 550851"/>
              <a:gd name="connsiteX3" fmla="*/ 471340 w 857839"/>
              <a:gd name="connsiteY3" fmla="*/ 32377 h 550851"/>
              <a:gd name="connsiteX4" fmla="*/ 405353 w 857839"/>
              <a:gd name="connsiteY4" fmla="*/ 51230 h 550851"/>
              <a:gd name="connsiteX5" fmla="*/ 377072 w 857839"/>
              <a:gd name="connsiteY5" fmla="*/ 70084 h 550851"/>
              <a:gd name="connsiteX6" fmla="*/ 282804 w 857839"/>
              <a:gd name="connsiteY6" fmla="*/ 183206 h 550851"/>
              <a:gd name="connsiteX7" fmla="*/ 150829 w 857839"/>
              <a:gd name="connsiteY7" fmla="*/ 343461 h 550851"/>
              <a:gd name="connsiteX8" fmla="*/ 65988 w 857839"/>
              <a:gd name="connsiteY8" fmla="*/ 447156 h 550851"/>
              <a:gd name="connsiteX9" fmla="*/ 0 w 857839"/>
              <a:gd name="connsiteY9" fmla="*/ 550851 h 550851"/>
              <a:gd name="connsiteX0" fmla="*/ 857839 w 857839"/>
              <a:gd name="connsiteY0" fmla="*/ 13523 h 550851"/>
              <a:gd name="connsiteX1" fmla="*/ 575035 w 857839"/>
              <a:gd name="connsiteY1" fmla="*/ 13523 h 550851"/>
              <a:gd name="connsiteX2" fmla="*/ 537328 w 857839"/>
              <a:gd name="connsiteY2" fmla="*/ 22950 h 550851"/>
              <a:gd name="connsiteX3" fmla="*/ 471340 w 857839"/>
              <a:gd name="connsiteY3" fmla="*/ 32377 h 550851"/>
              <a:gd name="connsiteX4" fmla="*/ 405353 w 857839"/>
              <a:gd name="connsiteY4" fmla="*/ 51230 h 550851"/>
              <a:gd name="connsiteX5" fmla="*/ 282804 w 857839"/>
              <a:gd name="connsiteY5" fmla="*/ 183206 h 550851"/>
              <a:gd name="connsiteX6" fmla="*/ 150829 w 857839"/>
              <a:gd name="connsiteY6" fmla="*/ 343461 h 550851"/>
              <a:gd name="connsiteX7" fmla="*/ 65988 w 857839"/>
              <a:gd name="connsiteY7" fmla="*/ 447156 h 550851"/>
              <a:gd name="connsiteX8" fmla="*/ 0 w 857839"/>
              <a:gd name="connsiteY8" fmla="*/ 550851 h 550851"/>
              <a:gd name="connsiteX0" fmla="*/ 857839 w 857839"/>
              <a:gd name="connsiteY0" fmla="*/ 13523 h 550851"/>
              <a:gd name="connsiteX1" fmla="*/ 575035 w 857839"/>
              <a:gd name="connsiteY1" fmla="*/ 13523 h 550851"/>
              <a:gd name="connsiteX2" fmla="*/ 537328 w 857839"/>
              <a:gd name="connsiteY2" fmla="*/ 22950 h 550851"/>
              <a:gd name="connsiteX3" fmla="*/ 405353 w 857839"/>
              <a:gd name="connsiteY3" fmla="*/ 51230 h 550851"/>
              <a:gd name="connsiteX4" fmla="*/ 282804 w 857839"/>
              <a:gd name="connsiteY4" fmla="*/ 183206 h 550851"/>
              <a:gd name="connsiteX5" fmla="*/ 150829 w 857839"/>
              <a:gd name="connsiteY5" fmla="*/ 343461 h 550851"/>
              <a:gd name="connsiteX6" fmla="*/ 65988 w 857839"/>
              <a:gd name="connsiteY6" fmla="*/ 447156 h 550851"/>
              <a:gd name="connsiteX7" fmla="*/ 0 w 857839"/>
              <a:gd name="connsiteY7" fmla="*/ 550851 h 550851"/>
              <a:gd name="connsiteX0" fmla="*/ 857839 w 857839"/>
              <a:gd name="connsiteY0" fmla="*/ 10693 h 548021"/>
              <a:gd name="connsiteX1" fmla="*/ 575035 w 857839"/>
              <a:gd name="connsiteY1" fmla="*/ 10693 h 548021"/>
              <a:gd name="connsiteX2" fmla="*/ 405353 w 857839"/>
              <a:gd name="connsiteY2" fmla="*/ 48400 h 548021"/>
              <a:gd name="connsiteX3" fmla="*/ 282804 w 857839"/>
              <a:gd name="connsiteY3" fmla="*/ 180376 h 548021"/>
              <a:gd name="connsiteX4" fmla="*/ 150829 w 857839"/>
              <a:gd name="connsiteY4" fmla="*/ 340631 h 548021"/>
              <a:gd name="connsiteX5" fmla="*/ 65988 w 857839"/>
              <a:gd name="connsiteY5" fmla="*/ 444326 h 548021"/>
              <a:gd name="connsiteX6" fmla="*/ 0 w 857839"/>
              <a:gd name="connsiteY6" fmla="*/ 548021 h 548021"/>
              <a:gd name="connsiteX0" fmla="*/ 857839 w 857839"/>
              <a:gd name="connsiteY0" fmla="*/ 0 h 537328"/>
              <a:gd name="connsiteX1" fmla="*/ 405353 w 857839"/>
              <a:gd name="connsiteY1" fmla="*/ 37707 h 537328"/>
              <a:gd name="connsiteX2" fmla="*/ 282804 w 857839"/>
              <a:gd name="connsiteY2" fmla="*/ 169683 h 537328"/>
              <a:gd name="connsiteX3" fmla="*/ 150829 w 857839"/>
              <a:gd name="connsiteY3" fmla="*/ 329938 h 537328"/>
              <a:gd name="connsiteX4" fmla="*/ 65988 w 857839"/>
              <a:gd name="connsiteY4" fmla="*/ 433633 h 537328"/>
              <a:gd name="connsiteX5" fmla="*/ 0 w 857839"/>
              <a:gd name="connsiteY5" fmla="*/ 537328 h 537328"/>
              <a:gd name="connsiteX0" fmla="*/ 857839 w 857839"/>
              <a:gd name="connsiteY0" fmla="*/ 0 h 537328"/>
              <a:gd name="connsiteX1" fmla="*/ 405353 w 857839"/>
              <a:gd name="connsiteY1" fmla="*/ 37707 h 537328"/>
              <a:gd name="connsiteX2" fmla="*/ 229538 w 857839"/>
              <a:gd name="connsiteY2" fmla="*/ 125295 h 537328"/>
              <a:gd name="connsiteX3" fmla="*/ 150829 w 857839"/>
              <a:gd name="connsiteY3" fmla="*/ 329938 h 537328"/>
              <a:gd name="connsiteX4" fmla="*/ 65988 w 857839"/>
              <a:gd name="connsiteY4" fmla="*/ 433633 h 537328"/>
              <a:gd name="connsiteX5" fmla="*/ 0 w 857839"/>
              <a:gd name="connsiteY5" fmla="*/ 537328 h 537328"/>
              <a:gd name="connsiteX0" fmla="*/ 857839 w 857839"/>
              <a:gd name="connsiteY0" fmla="*/ 0 h 537328"/>
              <a:gd name="connsiteX1" fmla="*/ 405353 w 857839"/>
              <a:gd name="connsiteY1" fmla="*/ 37707 h 537328"/>
              <a:gd name="connsiteX2" fmla="*/ 229538 w 857839"/>
              <a:gd name="connsiteY2" fmla="*/ 125295 h 537328"/>
              <a:gd name="connsiteX3" fmla="*/ 79808 w 857839"/>
              <a:gd name="connsiteY3" fmla="*/ 312183 h 537328"/>
              <a:gd name="connsiteX4" fmla="*/ 65988 w 857839"/>
              <a:gd name="connsiteY4" fmla="*/ 433633 h 537328"/>
              <a:gd name="connsiteX5" fmla="*/ 0 w 857839"/>
              <a:gd name="connsiteY5" fmla="*/ 537328 h 537328"/>
              <a:gd name="connsiteX0" fmla="*/ 857839 w 857839"/>
              <a:gd name="connsiteY0" fmla="*/ 0 h 537328"/>
              <a:gd name="connsiteX1" fmla="*/ 405353 w 857839"/>
              <a:gd name="connsiteY1" fmla="*/ 37707 h 537328"/>
              <a:gd name="connsiteX2" fmla="*/ 229538 w 857839"/>
              <a:gd name="connsiteY2" fmla="*/ 125295 h 537328"/>
              <a:gd name="connsiteX3" fmla="*/ 79808 w 857839"/>
              <a:gd name="connsiteY3" fmla="*/ 312183 h 537328"/>
              <a:gd name="connsiteX4" fmla="*/ 39355 w 857839"/>
              <a:gd name="connsiteY4" fmla="*/ 424755 h 537328"/>
              <a:gd name="connsiteX5" fmla="*/ 0 w 857839"/>
              <a:gd name="connsiteY5" fmla="*/ 537328 h 53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839" h="537328">
                <a:moveTo>
                  <a:pt x="857839" y="0"/>
                </a:moveTo>
                <a:cubicBezTo>
                  <a:pt x="763571" y="7856"/>
                  <a:pt x="510070" y="16825"/>
                  <a:pt x="405353" y="37707"/>
                </a:cubicBezTo>
                <a:cubicBezTo>
                  <a:pt x="300636" y="58589"/>
                  <a:pt x="283795" y="79549"/>
                  <a:pt x="229538" y="125295"/>
                </a:cubicBezTo>
                <a:cubicBezTo>
                  <a:pt x="175281" y="171041"/>
                  <a:pt x="111505" y="262273"/>
                  <a:pt x="79808" y="312183"/>
                </a:cubicBezTo>
                <a:cubicBezTo>
                  <a:pt x="48111" y="362093"/>
                  <a:pt x="64493" y="390190"/>
                  <a:pt x="39355" y="424755"/>
                </a:cubicBezTo>
                <a:cubicBezTo>
                  <a:pt x="14217" y="459320"/>
                  <a:pt x="13747" y="515725"/>
                  <a:pt x="0" y="537328"/>
                </a:cubicBezTo>
              </a:path>
            </a:pathLst>
          </a:custGeom>
          <a:noFill/>
          <a:ln w="28575">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128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581-AF2C-F746-9020-05B3D26B06E0}"/>
              </a:ext>
            </a:extLst>
          </p:cNvPr>
          <p:cNvSpPr>
            <a:spLocks noGrp="1"/>
          </p:cNvSpPr>
          <p:nvPr>
            <p:ph type="title"/>
          </p:nvPr>
        </p:nvSpPr>
        <p:spPr/>
        <p:txBody>
          <a:bodyPr/>
          <a:lstStyle/>
          <a:p>
            <a:r>
              <a:rPr lang="en-US" dirty="0"/>
              <a:t>Back End: IMBE Audio Decoder</a:t>
            </a:r>
          </a:p>
        </p:txBody>
      </p:sp>
      <p:sp>
        <p:nvSpPr>
          <p:cNvPr id="3" name="Content Placeholder 2">
            <a:extLst>
              <a:ext uri="{FF2B5EF4-FFF2-40B4-BE49-F238E27FC236}">
                <a16:creationId xmlns:a16="http://schemas.microsoft.com/office/drawing/2014/main" id="{DF76FD70-C013-A1F4-25E1-2155C60F7AD3}"/>
              </a:ext>
            </a:extLst>
          </p:cNvPr>
          <p:cNvSpPr>
            <a:spLocks noGrp="1"/>
          </p:cNvSpPr>
          <p:nvPr>
            <p:ph idx="1"/>
          </p:nvPr>
        </p:nvSpPr>
        <p:spPr>
          <a:xfrm>
            <a:off x="838200" y="1825625"/>
            <a:ext cx="10587361" cy="3838328"/>
          </a:xfrm>
        </p:spPr>
        <p:txBody>
          <a:bodyPr>
            <a:normAutofit/>
          </a:bodyPr>
          <a:lstStyle/>
          <a:p>
            <a:r>
              <a:rPr lang="en-US" dirty="0"/>
              <a:t>LDU1/2 P25 DUs on traffic channel port sent to IMBE decoder</a:t>
            </a:r>
          </a:p>
          <a:p>
            <a:pPr lvl="1"/>
            <a:r>
              <a:rPr lang="en-US" dirty="0"/>
              <a:t>Fixed point implementation by Pavel </a:t>
            </a:r>
            <a:r>
              <a:rPr lang="en-US" dirty="0" err="1"/>
              <a:t>Yazev</a:t>
            </a:r>
            <a:endParaRPr lang="en-US" dirty="0"/>
          </a:p>
          <a:p>
            <a:pPr lvl="1"/>
            <a:r>
              <a:rPr lang="en-US" dirty="0"/>
              <a:t>Decoder is standalone shared library built alongside gr-scanner</a:t>
            </a:r>
          </a:p>
          <a:p>
            <a:r>
              <a:rPr lang="en-US" dirty="0"/>
              <a:t>Calls subclass </a:t>
            </a:r>
            <a:r>
              <a:rPr lang="en-US" dirty="0" err="1">
                <a:latin typeface="Source Code Pro" panose="020B0309030403020204" pitchFamily="49" charset="0"/>
                <a:ea typeface="Source Code Pro" panose="020B0309030403020204" pitchFamily="49" charset="0"/>
              </a:rPr>
              <a:t>voice_pcm_data</a:t>
            </a:r>
            <a:r>
              <a:rPr lang="en-US" dirty="0">
                <a:latin typeface="Source Code Pro" panose="020B0309030403020204" pitchFamily="49" charset="0"/>
                <a:ea typeface="Source Code Pro" panose="020B0309030403020204" pitchFamily="49" charset="0"/>
              </a:rPr>
              <a:t>()</a:t>
            </a:r>
            <a:r>
              <a:rPr lang="en-US" dirty="0">
                <a:ea typeface="Source Code Pro" panose="020B0309030403020204" pitchFamily="49" charset="0"/>
              </a:rPr>
              <a:t> </a:t>
            </a:r>
            <a:r>
              <a:rPr lang="en-US" dirty="0"/>
              <a:t>with raw 16-bit PCM data at 8 kHz</a:t>
            </a:r>
          </a:p>
        </p:txBody>
      </p:sp>
    </p:spTree>
    <p:extLst>
      <p:ext uri="{BB962C8B-B14F-4D97-AF65-F5344CB8AC3E}">
        <p14:creationId xmlns:p14="http://schemas.microsoft.com/office/powerpoint/2010/main" val="2378617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10ABA-9DC9-66A2-55BA-147725593004}"/>
              </a:ext>
            </a:extLst>
          </p:cNvPr>
          <p:cNvSpPr>
            <a:spLocks noGrp="1"/>
          </p:cNvSpPr>
          <p:nvPr>
            <p:ph type="title"/>
          </p:nvPr>
        </p:nvSpPr>
        <p:spPr/>
        <p:txBody>
          <a:bodyPr/>
          <a:lstStyle/>
          <a:p>
            <a:r>
              <a:rPr lang="en-US" dirty="0"/>
              <a:t>Back End: Out Of Process Proxy</a:t>
            </a:r>
          </a:p>
        </p:txBody>
      </p:sp>
      <p:sp>
        <p:nvSpPr>
          <p:cNvPr id="3" name="Content Placeholder 2">
            <a:extLst>
              <a:ext uri="{FF2B5EF4-FFF2-40B4-BE49-F238E27FC236}">
                <a16:creationId xmlns:a16="http://schemas.microsoft.com/office/drawing/2014/main" id="{BA32CEBB-D490-EBD2-712C-8A483989DBA5}"/>
              </a:ext>
            </a:extLst>
          </p:cNvPr>
          <p:cNvSpPr>
            <a:spLocks noGrp="1"/>
          </p:cNvSpPr>
          <p:nvPr>
            <p:ph idx="1"/>
          </p:nvPr>
        </p:nvSpPr>
        <p:spPr/>
        <p:txBody>
          <a:bodyPr/>
          <a:lstStyle/>
          <a:p>
            <a:r>
              <a:rPr lang="en-US" dirty="0"/>
              <a:t>Spawns child process and loads specified module and instantiates named class</a:t>
            </a:r>
          </a:p>
          <a:p>
            <a:pPr lvl="1"/>
            <a:r>
              <a:rPr lang="en-US" dirty="0"/>
              <a:t>Creates pipes for IPC with proxy</a:t>
            </a:r>
          </a:p>
          <a:p>
            <a:pPr lvl="1"/>
            <a:r>
              <a:rPr lang="en-US" dirty="0"/>
              <a:t>Provides class with port names and input/output pipe handles</a:t>
            </a:r>
          </a:p>
          <a:p>
            <a:pPr lvl="1"/>
            <a:r>
              <a:rPr lang="en-US" dirty="0"/>
              <a:t>Calls class </a:t>
            </a:r>
            <a:r>
              <a:rPr lang="en-US" dirty="0" err="1">
                <a:latin typeface="Source Code Pro" panose="020B0309030403020204" pitchFamily="49" charset="0"/>
                <a:ea typeface="Source Code Pro" panose="020B0309030403020204" pitchFamily="49" charset="0"/>
              </a:rPr>
              <a:t>main_loop</a:t>
            </a:r>
            <a:r>
              <a:rPr lang="en-US" dirty="0">
                <a:latin typeface="Source Code Pro" panose="020B0309030403020204" pitchFamily="49" charset="0"/>
                <a:ea typeface="Source Code Pro" panose="020B0309030403020204" pitchFamily="49" charset="0"/>
              </a:rPr>
              <a:t>()</a:t>
            </a:r>
          </a:p>
          <a:p>
            <a:r>
              <a:rPr lang="en-US" dirty="0"/>
              <a:t>Serializes </a:t>
            </a:r>
            <a:r>
              <a:rPr lang="en-US" dirty="0" err="1">
                <a:latin typeface="Source Code Pro" panose="020B0309030403020204" pitchFamily="49" charset="0"/>
                <a:ea typeface="Source Code Pro" panose="020B0309030403020204" pitchFamily="49" charset="0"/>
              </a:rPr>
              <a:t>receive_pdu</a:t>
            </a:r>
            <a:r>
              <a:rPr lang="en-US" dirty="0">
                <a:latin typeface="Source Code Pro" panose="020B0309030403020204" pitchFamily="49" charset="0"/>
                <a:ea typeface="Source Code Pro" panose="020B0309030403020204" pitchFamily="49" charset="0"/>
              </a:rPr>
              <a:t>()</a:t>
            </a:r>
            <a:r>
              <a:rPr lang="en-US" dirty="0"/>
              <a:t> and </a:t>
            </a:r>
            <a:r>
              <a:rPr lang="en-US" dirty="0" err="1">
                <a:latin typeface="Source Code Pro" panose="020B0309030403020204" pitchFamily="49" charset="0"/>
                <a:ea typeface="Source Code Pro" panose="020B0309030403020204" pitchFamily="49" charset="0"/>
              </a:rPr>
              <a:t>send_pdu</a:t>
            </a:r>
            <a:r>
              <a:rPr lang="en-US" dirty="0">
                <a:latin typeface="Source Code Pro" panose="020B0309030403020204" pitchFamily="49" charset="0"/>
                <a:ea typeface="Source Code Pro" panose="020B0309030403020204" pitchFamily="49" charset="0"/>
              </a:rPr>
              <a:t>()</a:t>
            </a:r>
            <a:r>
              <a:rPr lang="en-US" dirty="0">
                <a:ea typeface="Source Code Pro" panose="020B0309030403020204" pitchFamily="49" charset="0"/>
              </a:rPr>
              <a:t> calls</a:t>
            </a:r>
            <a:r>
              <a:rPr lang="en-US" dirty="0"/>
              <a:t> via pipes</a:t>
            </a:r>
          </a:p>
          <a:p>
            <a:r>
              <a:rPr lang="en-US" dirty="0"/>
              <a:t>Isolates back end from GR Python process</a:t>
            </a:r>
          </a:p>
        </p:txBody>
      </p:sp>
    </p:spTree>
    <p:extLst>
      <p:ext uri="{BB962C8B-B14F-4D97-AF65-F5344CB8AC3E}">
        <p14:creationId xmlns:p14="http://schemas.microsoft.com/office/powerpoint/2010/main" val="2878610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012D-7B71-AB20-8159-161DB2D3EEF5}"/>
              </a:ext>
            </a:extLst>
          </p:cNvPr>
          <p:cNvSpPr>
            <a:spLocks noGrp="1"/>
          </p:cNvSpPr>
          <p:nvPr>
            <p:ph type="title"/>
          </p:nvPr>
        </p:nvSpPr>
        <p:spPr/>
        <p:txBody>
          <a:bodyPr/>
          <a:lstStyle/>
          <a:p>
            <a:r>
              <a:rPr lang="en-US" dirty="0"/>
              <a:t>Example: Simple Web Scanner</a:t>
            </a:r>
          </a:p>
        </p:txBody>
      </p:sp>
      <p:pic>
        <p:nvPicPr>
          <p:cNvPr id="5" name="Content Placeholder 4" descr="Logo, icon&#10;&#10;Description automatically generated">
            <a:extLst>
              <a:ext uri="{FF2B5EF4-FFF2-40B4-BE49-F238E27FC236}">
                <a16:creationId xmlns:a16="http://schemas.microsoft.com/office/drawing/2014/main" id="{38F31A50-D64D-A57E-F1A7-57C206837F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45199" y="3016115"/>
            <a:ext cx="1608599" cy="1608599"/>
          </a:xfrm>
        </p:spPr>
      </p:pic>
      <p:pic>
        <p:nvPicPr>
          <p:cNvPr id="6" name="Graphic 5">
            <a:extLst>
              <a:ext uri="{FF2B5EF4-FFF2-40B4-BE49-F238E27FC236}">
                <a16:creationId xmlns:a16="http://schemas.microsoft.com/office/drawing/2014/main" id="{BBFDA21D-AB56-A0BD-C72E-FAFC8B262E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67507" y="1235547"/>
            <a:ext cx="2363981" cy="1575987"/>
          </a:xfrm>
          <a:prstGeom prst="rect">
            <a:avLst/>
          </a:prstGeom>
        </p:spPr>
      </p:pic>
      <p:pic>
        <p:nvPicPr>
          <p:cNvPr id="8" name="Picture 7" descr="Logo&#10;&#10;Description automatically generated">
            <a:extLst>
              <a:ext uri="{FF2B5EF4-FFF2-40B4-BE49-F238E27FC236}">
                <a16:creationId xmlns:a16="http://schemas.microsoft.com/office/drawing/2014/main" id="{7DE95967-C4C7-269A-7B11-2D0D302DE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3347" y="4624714"/>
            <a:ext cx="1752305" cy="1780568"/>
          </a:xfrm>
          <a:prstGeom prst="rect">
            <a:avLst/>
          </a:prstGeom>
        </p:spPr>
      </p:pic>
      <p:sp>
        <p:nvSpPr>
          <p:cNvPr id="9" name="Content Placeholder 2">
            <a:extLst>
              <a:ext uri="{FF2B5EF4-FFF2-40B4-BE49-F238E27FC236}">
                <a16:creationId xmlns:a16="http://schemas.microsoft.com/office/drawing/2014/main" id="{7D85FC8A-29E0-FFDA-1F96-50A767584455}"/>
              </a:ext>
            </a:extLst>
          </p:cNvPr>
          <p:cNvSpPr txBox="1">
            <a:spLocks/>
          </p:cNvSpPr>
          <p:nvPr/>
        </p:nvSpPr>
        <p:spPr>
          <a:xfrm>
            <a:off x="838200" y="1825625"/>
            <a:ext cx="81463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PoC of mobile-oriented web-based P25 scanner written in Python</a:t>
            </a:r>
          </a:p>
          <a:p>
            <a:pPr lvl="1"/>
            <a:r>
              <a:rPr lang="en-US" dirty="0"/>
              <a:t>View real-time site activity with users</a:t>
            </a:r>
          </a:p>
          <a:p>
            <a:pPr lvl="1"/>
            <a:r>
              <a:rPr lang="en-US" dirty="0"/>
              <a:t>Monitor audio</a:t>
            </a:r>
          </a:p>
          <a:p>
            <a:pPr lvl="1"/>
            <a:r>
              <a:rPr lang="en-US" dirty="0"/>
              <a:t>Lock out or prioritize specific </a:t>
            </a:r>
            <a:r>
              <a:rPr lang="en-US" dirty="0" err="1"/>
              <a:t>talkgroups</a:t>
            </a:r>
            <a:endParaRPr lang="en-US" dirty="0"/>
          </a:p>
          <a:p>
            <a:pPr lvl="1"/>
            <a:r>
              <a:rPr lang="en-US" dirty="0"/>
              <a:t>Visual feedback of signal quality</a:t>
            </a:r>
          </a:p>
          <a:p>
            <a:r>
              <a:rPr lang="en-US" dirty="0"/>
              <a:t>Playground to try out UI/UX ideas and refine framework</a:t>
            </a:r>
          </a:p>
        </p:txBody>
      </p:sp>
    </p:spTree>
    <p:extLst>
      <p:ext uri="{BB962C8B-B14F-4D97-AF65-F5344CB8AC3E}">
        <p14:creationId xmlns:p14="http://schemas.microsoft.com/office/powerpoint/2010/main" val="3850880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640B-D86B-8C6B-1390-C3DE5027087A}"/>
              </a:ext>
            </a:extLst>
          </p:cNvPr>
          <p:cNvSpPr>
            <a:spLocks noGrp="1"/>
          </p:cNvSpPr>
          <p:nvPr>
            <p:ph type="title"/>
          </p:nvPr>
        </p:nvSpPr>
        <p:spPr>
          <a:xfrm>
            <a:off x="838200" y="365125"/>
            <a:ext cx="4081129" cy="1325563"/>
          </a:xfrm>
        </p:spPr>
        <p:txBody>
          <a:bodyPr/>
          <a:lstStyle/>
          <a:p>
            <a:r>
              <a:rPr lang="en-US" dirty="0"/>
              <a:t>Web Scanner Architecture</a:t>
            </a:r>
          </a:p>
        </p:txBody>
      </p:sp>
      <p:sp>
        <p:nvSpPr>
          <p:cNvPr id="7" name="Rectangle 6">
            <a:extLst>
              <a:ext uri="{FF2B5EF4-FFF2-40B4-BE49-F238E27FC236}">
                <a16:creationId xmlns:a16="http://schemas.microsoft.com/office/drawing/2014/main" id="{948BC1F9-6BC9-233F-B6BB-015FB5AC48DB}"/>
              </a:ext>
            </a:extLst>
          </p:cNvPr>
          <p:cNvSpPr/>
          <p:nvPr/>
        </p:nvSpPr>
        <p:spPr>
          <a:xfrm>
            <a:off x="1095153" y="1775637"/>
            <a:ext cx="5252484" cy="415733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bg1"/>
                </a:solidFill>
              </a:rPr>
              <a:t>GNU Radio process</a:t>
            </a:r>
          </a:p>
        </p:txBody>
      </p:sp>
      <p:sp>
        <p:nvSpPr>
          <p:cNvPr id="8" name="Rectangle 7">
            <a:extLst>
              <a:ext uri="{FF2B5EF4-FFF2-40B4-BE49-F238E27FC236}">
                <a16:creationId xmlns:a16="http://schemas.microsoft.com/office/drawing/2014/main" id="{C4131C4A-0E35-C6B8-FB22-999697A0A00B}"/>
              </a:ext>
            </a:extLst>
          </p:cNvPr>
          <p:cNvSpPr/>
          <p:nvPr/>
        </p:nvSpPr>
        <p:spPr>
          <a:xfrm>
            <a:off x="1371600" y="2041452"/>
            <a:ext cx="1839433" cy="1222744"/>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Front end</a:t>
            </a:r>
          </a:p>
        </p:txBody>
      </p:sp>
      <p:sp>
        <p:nvSpPr>
          <p:cNvPr id="9" name="Rectangle 8">
            <a:extLst>
              <a:ext uri="{FF2B5EF4-FFF2-40B4-BE49-F238E27FC236}">
                <a16:creationId xmlns:a16="http://schemas.microsoft.com/office/drawing/2014/main" id="{50BB8F2C-85CB-CCEF-78BF-DE3E1939D9B5}"/>
              </a:ext>
            </a:extLst>
          </p:cNvPr>
          <p:cNvSpPr/>
          <p:nvPr/>
        </p:nvSpPr>
        <p:spPr>
          <a:xfrm>
            <a:off x="4146698" y="2041452"/>
            <a:ext cx="1949302" cy="1222744"/>
          </a:xfrm>
          <a:prstGeom prst="rect">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Front end</a:t>
            </a:r>
          </a:p>
          <a:p>
            <a:pPr algn="ctr"/>
            <a:r>
              <a:rPr lang="en-US" dirty="0"/>
              <a:t>interface</a:t>
            </a:r>
          </a:p>
        </p:txBody>
      </p:sp>
      <p:sp>
        <p:nvSpPr>
          <p:cNvPr id="10" name="Arrow: Left-Right 9">
            <a:extLst>
              <a:ext uri="{FF2B5EF4-FFF2-40B4-BE49-F238E27FC236}">
                <a16:creationId xmlns:a16="http://schemas.microsoft.com/office/drawing/2014/main" id="{D43A4700-5F6E-9044-D24B-910EDF1FA55D}"/>
              </a:ext>
            </a:extLst>
          </p:cNvPr>
          <p:cNvSpPr/>
          <p:nvPr/>
        </p:nvSpPr>
        <p:spPr>
          <a:xfrm>
            <a:off x="3211033" y="2461547"/>
            <a:ext cx="935665" cy="404038"/>
          </a:xfrm>
          <a:prstGeom prst="lef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PDUs</a:t>
            </a:r>
            <a:endParaRPr lang="en-US" dirty="0">
              <a:solidFill>
                <a:schemeClr val="bg1"/>
              </a:solidFill>
            </a:endParaRPr>
          </a:p>
        </p:txBody>
      </p:sp>
      <p:sp>
        <p:nvSpPr>
          <p:cNvPr id="11" name="Rectangle 10">
            <a:extLst>
              <a:ext uri="{FF2B5EF4-FFF2-40B4-BE49-F238E27FC236}">
                <a16:creationId xmlns:a16="http://schemas.microsoft.com/office/drawing/2014/main" id="{8937FFDE-E59E-CC1F-1226-1BCAAAC1BA6F}"/>
              </a:ext>
            </a:extLst>
          </p:cNvPr>
          <p:cNvSpPr/>
          <p:nvPr/>
        </p:nvSpPr>
        <p:spPr>
          <a:xfrm>
            <a:off x="4146698" y="4298157"/>
            <a:ext cx="1949302" cy="1222744"/>
          </a:xfrm>
          <a:prstGeom prst="rect">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scanner.</a:t>
            </a:r>
            <a:br>
              <a:rPr lang="en-US" dirty="0"/>
            </a:br>
            <a:r>
              <a:rPr lang="en-US" dirty="0"/>
              <a:t>p25_scanner.</a:t>
            </a:r>
            <a:br>
              <a:rPr lang="en-US" dirty="0"/>
            </a:br>
            <a:r>
              <a:rPr lang="en-US" dirty="0" err="1"/>
              <a:t>scanner_oop_ws</a:t>
            </a:r>
            <a:endParaRPr lang="en-US" dirty="0"/>
          </a:p>
        </p:txBody>
      </p:sp>
      <p:sp>
        <p:nvSpPr>
          <p:cNvPr id="12" name="Arrow: Left-Right 11">
            <a:extLst>
              <a:ext uri="{FF2B5EF4-FFF2-40B4-BE49-F238E27FC236}">
                <a16:creationId xmlns:a16="http://schemas.microsoft.com/office/drawing/2014/main" id="{F1C66CEF-6880-4654-31B3-6A1D35C033D8}"/>
              </a:ext>
            </a:extLst>
          </p:cNvPr>
          <p:cNvSpPr/>
          <p:nvPr/>
        </p:nvSpPr>
        <p:spPr>
          <a:xfrm rot="16200000">
            <a:off x="4604369" y="3579158"/>
            <a:ext cx="1033959" cy="404038"/>
          </a:xfrm>
          <a:prstGeom prst="lef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JSON</a:t>
            </a:r>
          </a:p>
        </p:txBody>
      </p:sp>
      <p:sp>
        <p:nvSpPr>
          <p:cNvPr id="13" name="Rectangle 12">
            <a:extLst>
              <a:ext uri="{FF2B5EF4-FFF2-40B4-BE49-F238E27FC236}">
                <a16:creationId xmlns:a16="http://schemas.microsoft.com/office/drawing/2014/main" id="{B730D355-8663-4BD6-C41C-214E7788989E}"/>
              </a:ext>
            </a:extLst>
          </p:cNvPr>
          <p:cNvSpPr/>
          <p:nvPr/>
        </p:nvSpPr>
        <p:spPr>
          <a:xfrm>
            <a:off x="6772940" y="4317895"/>
            <a:ext cx="2541181" cy="1615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a:t>Scanner server process</a:t>
            </a:r>
          </a:p>
        </p:txBody>
      </p:sp>
      <p:sp>
        <p:nvSpPr>
          <p:cNvPr id="14" name="Rectangle 13">
            <a:extLst>
              <a:ext uri="{FF2B5EF4-FFF2-40B4-BE49-F238E27FC236}">
                <a16:creationId xmlns:a16="http://schemas.microsoft.com/office/drawing/2014/main" id="{111B742E-3636-9AEB-FEA8-E454CE0CCBFA}"/>
              </a:ext>
            </a:extLst>
          </p:cNvPr>
          <p:cNvSpPr/>
          <p:nvPr/>
        </p:nvSpPr>
        <p:spPr>
          <a:xfrm>
            <a:off x="4146697" y="4298157"/>
            <a:ext cx="1949302" cy="1222744"/>
          </a:xfrm>
          <a:prstGeom prst="rect">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scanner.</a:t>
            </a:r>
            <a:br>
              <a:rPr lang="en-US" sz="1200" dirty="0"/>
            </a:br>
            <a:r>
              <a:rPr lang="en-US" sz="1200" dirty="0" err="1"/>
              <a:t>out_of_process_proxy</a:t>
            </a:r>
            <a:endParaRPr lang="en-US" sz="1200" dirty="0"/>
          </a:p>
        </p:txBody>
      </p:sp>
      <p:sp>
        <p:nvSpPr>
          <p:cNvPr id="15" name="Rectangle 14">
            <a:extLst>
              <a:ext uri="{FF2B5EF4-FFF2-40B4-BE49-F238E27FC236}">
                <a16:creationId xmlns:a16="http://schemas.microsoft.com/office/drawing/2014/main" id="{A237EFE0-EC80-72C6-1A3B-9A2BBFD27941}"/>
              </a:ext>
            </a:extLst>
          </p:cNvPr>
          <p:cNvSpPr/>
          <p:nvPr/>
        </p:nvSpPr>
        <p:spPr>
          <a:xfrm>
            <a:off x="7031664" y="4557821"/>
            <a:ext cx="1949302" cy="963080"/>
          </a:xfrm>
          <a:prstGeom prst="rect">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scanner.p25_scanner.</a:t>
            </a:r>
            <a:br>
              <a:rPr lang="en-US" sz="1200" dirty="0"/>
            </a:br>
            <a:r>
              <a:rPr lang="en-US" sz="1200" dirty="0" err="1"/>
              <a:t>scanner_oop_ws</a:t>
            </a:r>
            <a:endParaRPr lang="en-US" sz="1200" dirty="0"/>
          </a:p>
        </p:txBody>
      </p:sp>
      <p:sp>
        <p:nvSpPr>
          <p:cNvPr id="17" name="Arrow: Left-Right 16">
            <a:extLst>
              <a:ext uri="{FF2B5EF4-FFF2-40B4-BE49-F238E27FC236}">
                <a16:creationId xmlns:a16="http://schemas.microsoft.com/office/drawing/2014/main" id="{43E93A7C-681B-F2D4-7E4B-E17878488037}"/>
              </a:ext>
            </a:extLst>
          </p:cNvPr>
          <p:cNvSpPr/>
          <p:nvPr/>
        </p:nvSpPr>
        <p:spPr>
          <a:xfrm>
            <a:off x="6095999" y="4704905"/>
            <a:ext cx="935665" cy="404038"/>
          </a:xfrm>
          <a:prstGeom prst="lef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IPC</a:t>
            </a:r>
          </a:p>
        </p:txBody>
      </p:sp>
      <p:pic>
        <p:nvPicPr>
          <p:cNvPr id="19" name="Picture 18" descr="Shape&#10;&#10;Description automatically generated with low confidence">
            <a:extLst>
              <a:ext uri="{FF2B5EF4-FFF2-40B4-BE49-F238E27FC236}">
                <a16:creationId xmlns:a16="http://schemas.microsoft.com/office/drawing/2014/main" id="{C6EB659A-75CB-1404-D82E-499482460125}"/>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804541" y="4438650"/>
            <a:ext cx="568959" cy="568959"/>
          </a:xfrm>
          <a:prstGeom prst="rect">
            <a:avLst/>
          </a:prstGeom>
        </p:spPr>
      </p:pic>
      <p:sp>
        <p:nvSpPr>
          <p:cNvPr id="33" name="Oval 32">
            <a:extLst>
              <a:ext uri="{FF2B5EF4-FFF2-40B4-BE49-F238E27FC236}">
                <a16:creationId xmlns:a16="http://schemas.microsoft.com/office/drawing/2014/main" id="{93529DA5-E79B-DB29-67D5-19CD84335D30}"/>
              </a:ext>
            </a:extLst>
          </p:cNvPr>
          <p:cNvSpPr/>
          <p:nvPr/>
        </p:nvSpPr>
        <p:spPr>
          <a:xfrm>
            <a:off x="8319734" y="4076644"/>
            <a:ext cx="138223" cy="1382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27D4C0FF-27F5-BFBB-B56F-0F7B2863EDA5}"/>
              </a:ext>
            </a:extLst>
          </p:cNvPr>
          <p:cNvCxnSpPr>
            <a:cxnSpLocks/>
          </p:cNvCxnSpPr>
          <p:nvPr/>
        </p:nvCxnSpPr>
        <p:spPr>
          <a:xfrm>
            <a:off x="8388846" y="4215255"/>
            <a:ext cx="0" cy="3425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7EB94E7-C2A3-08D1-F031-E0F18AFEEFB8}"/>
              </a:ext>
            </a:extLst>
          </p:cNvPr>
          <p:cNvSpPr txBox="1"/>
          <p:nvPr/>
        </p:nvSpPr>
        <p:spPr>
          <a:xfrm>
            <a:off x="8741615" y="2344277"/>
            <a:ext cx="784125" cy="276999"/>
          </a:xfrm>
          <a:prstGeom prst="rect">
            <a:avLst/>
          </a:prstGeom>
          <a:noFill/>
        </p:spPr>
        <p:txBody>
          <a:bodyPr wrap="none" rtlCol="0">
            <a:spAutoFit/>
          </a:bodyPr>
          <a:lstStyle/>
          <a:p>
            <a:r>
              <a:rPr lang="en-US" sz="1200" dirty="0"/>
              <a:t>TCP/8000</a:t>
            </a:r>
          </a:p>
        </p:txBody>
      </p:sp>
      <p:sp>
        <p:nvSpPr>
          <p:cNvPr id="36" name="TextBox 35">
            <a:extLst>
              <a:ext uri="{FF2B5EF4-FFF2-40B4-BE49-F238E27FC236}">
                <a16:creationId xmlns:a16="http://schemas.microsoft.com/office/drawing/2014/main" id="{8A9B499E-E201-33E2-D53B-AD0211A72503}"/>
              </a:ext>
            </a:extLst>
          </p:cNvPr>
          <p:cNvSpPr txBox="1"/>
          <p:nvPr/>
        </p:nvSpPr>
        <p:spPr>
          <a:xfrm>
            <a:off x="8431647" y="4044519"/>
            <a:ext cx="784125" cy="276999"/>
          </a:xfrm>
          <a:prstGeom prst="rect">
            <a:avLst/>
          </a:prstGeom>
          <a:noFill/>
        </p:spPr>
        <p:txBody>
          <a:bodyPr wrap="none" rtlCol="0">
            <a:spAutoFit/>
          </a:bodyPr>
          <a:lstStyle/>
          <a:p>
            <a:r>
              <a:rPr lang="en-US" sz="1200" dirty="0"/>
              <a:t>TCP/8001</a:t>
            </a:r>
          </a:p>
        </p:txBody>
      </p:sp>
      <p:sp>
        <p:nvSpPr>
          <p:cNvPr id="6" name="Left Brace 5">
            <a:extLst>
              <a:ext uri="{FF2B5EF4-FFF2-40B4-BE49-F238E27FC236}">
                <a16:creationId xmlns:a16="http://schemas.microsoft.com/office/drawing/2014/main" id="{D7C556ED-53E4-4D45-3305-E27D289792E5}"/>
              </a:ext>
            </a:extLst>
          </p:cNvPr>
          <p:cNvSpPr/>
          <p:nvPr/>
        </p:nvSpPr>
        <p:spPr>
          <a:xfrm>
            <a:off x="9525740" y="4298157"/>
            <a:ext cx="306417" cy="1516717"/>
          </a:xfrm>
          <a:prstGeom prst="leftBrace">
            <a:avLst>
              <a:gd name="adj1" fmla="val 9087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D75AC140-2508-DBA6-D124-9AEEA16EF732}"/>
              </a:ext>
            </a:extLst>
          </p:cNvPr>
          <p:cNvCxnSpPr>
            <a:cxnSpLocks/>
            <a:stCxn id="6" idx="1"/>
          </p:cNvCxnSpPr>
          <p:nvPr/>
        </p:nvCxnSpPr>
        <p:spPr>
          <a:xfrm flipH="1">
            <a:off x="8980966" y="5056516"/>
            <a:ext cx="54477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4110E98-30E6-A7F1-345F-F924804BA1DD}"/>
              </a:ext>
            </a:extLst>
          </p:cNvPr>
          <p:cNvSpPr txBox="1"/>
          <p:nvPr/>
        </p:nvSpPr>
        <p:spPr>
          <a:xfrm>
            <a:off x="10371102" y="4804910"/>
            <a:ext cx="1321067" cy="523220"/>
          </a:xfrm>
          <a:prstGeom prst="rect">
            <a:avLst/>
          </a:prstGeom>
          <a:noFill/>
        </p:spPr>
        <p:txBody>
          <a:bodyPr wrap="none" rtlCol="0">
            <a:spAutoFit/>
          </a:bodyPr>
          <a:lstStyle/>
          <a:p>
            <a:pPr algn="ctr"/>
            <a:r>
              <a:rPr lang="en-US" sz="1400" dirty="0"/>
              <a:t>Trunked system</a:t>
            </a:r>
          </a:p>
          <a:p>
            <a:pPr algn="ctr"/>
            <a:r>
              <a:rPr lang="en-US" sz="1400" dirty="0"/>
              <a:t>metadata</a:t>
            </a:r>
          </a:p>
        </p:txBody>
      </p:sp>
      <p:grpSp>
        <p:nvGrpSpPr>
          <p:cNvPr id="29" name="Group 28">
            <a:extLst>
              <a:ext uri="{FF2B5EF4-FFF2-40B4-BE49-F238E27FC236}">
                <a16:creationId xmlns:a16="http://schemas.microsoft.com/office/drawing/2014/main" id="{CB20EF79-7A09-94B2-F885-F2C5B1949B06}"/>
              </a:ext>
            </a:extLst>
          </p:cNvPr>
          <p:cNvGrpSpPr/>
          <p:nvPr/>
        </p:nvGrpSpPr>
        <p:grpSpPr>
          <a:xfrm>
            <a:off x="8797201" y="894396"/>
            <a:ext cx="3870644" cy="2825571"/>
            <a:chOff x="8682652" y="984833"/>
            <a:chExt cx="3870644" cy="2825571"/>
          </a:xfrm>
        </p:grpSpPr>
        <p:pic>
          <p:nvPicPr>
            <p:cNvPr id="4" name="Picture 3" descr="A picture containing electronics, black, different&#10;&#10;Description automatically generated">
              <a:extLst>
                <a:ext uri="{FF2B5EF4-FFF2-40B4-BE49-F238E27FC236}">
                  <a16:creationId xmlns:a16="http://schemas.microsoft.com/office/drawing/2014/main" id="{579AA2C0-B8F1-6AA7-03D2-2A5DEC6EE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2652" y="984833"/>
              <a:ext cx="3870644" cy="2825571"/>
            </a:xfrm>
            <a:prstGeom prst="rect">
              <a:avLst/>
            </a:prstGeom>
          </p:spPr>
        </p:pic>
        <p:pic>
          <p:nvPicPr>
            <p:cNvPr id="27" name="Picture 26" descr="Graphical user interface, website&#10;&#10;Description automatically generated">
              <a:extLst>
                <a:ext uri="{FF2B5EF4-FFF2-40B4-BE49-F238E27FC236}">
                  <a16:creationId xmlns:a16="http://schemas.microsoft.com/office/drawing/2014/main" id="{7DCD5982-543E-055B-FDCB-4A60E1D6B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6708" y="1117051"/>
              <a:ext cx="1162531" cy="2583402"/>
            </a:xfrm>
            <a:prstGeom prst="rect">
              <a:avLst/>
            </a:prstGeom>
          </p:spPr>
        </p:pic>
      </p:grpSp>
      <p:sp>
        <p:nvSpPr>
          <p:cNvPr id="30" name="Arrow: Left-Up 29">
            <a:extLst>
              <a:ext uri="{FF2B5EF4-FFF2-40B4-BE49-F238E27FC236}">
                <a16:creationId xmlns:a16="http://schemas.microsoft.com/office/drawing/2014/main" id="{51D8DE61-BE4F-D64B-2117-2AAE27EF4B1C}"/>
              </a:ext>
            </a:extLst>
          </p:cNvPr>
          <p:cNvSpPr/>
          <p:nvPr/>
        </p:nvSpPr>
        <p:spPr>
          <a:xfrm rot="10800000">
            <a:off x="8248454" y="3343795"/>
            <a:ext cx="1862786" cy="732462"/>
          </a:xfrm>
          <a:prstGeom prst="leftUpArrow">
            <a:avLst>
              <a:gd name="adj1" fmla="val 23863"/>
              <a:gd name="adj2" fmla="val 20087"/>
              <a:gd name="adj3" fmla="val 27459"/>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E646EAD6-EF7D-B35E-E721-4CF11A251070}"/>
              </a:ext>
            </a:extLst>
          </p:cNvPr>
          <p:cNvSpPr txBox="1"/>
          <p:nvPr/>
        </p:nvSpPr>
        <p:spPr>
          <a:xfrm>
            <a:off x="8582376" y="3344220"/>
            <a:ext cx="1101584" cy="276999"/>
          </a:xfrm>
          <a:prstGeom prst="rect">
            <a:avLst/>
          </a:prstGeom>
          <a:noFill/>
        </p:spPr>
        <p:txBody>
          <a:bodyPr wrap="none" rtlCol="0">
            <a:spAutoFit/>
          </a:bodyPr>
          <a:lstStyle/>
          <a:p>
            <a:r>
              <a:rPr lang="en-US" sz="1200" dirty="0" err="1">
                <a:solidFill>
                  <a:schemeClr val="bg1"/>
                </a:solidFill>
              </a:rPr>
              <a:t>WebSockets</a:t>
            </a:r>
            <a:endParaRPr lang="en-US" sz="1200" dirty="0">
              <a:solidFill>
                <a:schemeClr val="bg1"/>
              </a:solidFill>
            </a:endParaRPr>
          </a:p>
        </p:txBody>
      </p:sp>
      <p:sp>
        <p:nvSpPr>
          <p:cNvPr id="37" name="Rectangle 36">
            <a:extLst>
              <a:ext uri="{FF2B5EF4-FFF2-40B4-BE49-F238E27FC236}">
                <a16:creationId xmlns:a16="http://schemas.microsoft.com/office/drawing/2014/main" id="{DA72898E-4E38-2053-DDDD-FC605B6C359E}"/>
              </a:ext>
            </a:extLst>
          </p:cNvPr>
          <p:cNvSpPr/>
          <p:nvPr/>
        </p:nvSpPr>
        <p:spPr>
          <a:xfrm>
            <a:off x="6706739" y="2041452"/>
            <a:ext cx="2050450" cy="1089944"/>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tx1"/>
                </a:solidFill>
              </a:rPr>
              <a:t>Python </a:t>
            </a:r>
            <a:r>
              <a:rPr lang="en-US" dirty="0" err="1">
                <a:solidFill>
                  <a:schemeClr val="tx1"/>
                </a:solidFill>
              </a:rPr>
              <a:t>http.server</a:t>
            </a:r>
            <a:r>
              <a:rPr lang="en-US" dirty="0">
                <a:solidFill>
                  <a:schemeClr val="tx1"/>
                </a:solidFill>
              </a:rPr>
              <a:t> process</a:t>
            </a:r>
          </a:p>
        </p:txBody>
      </p:sp>
      <p:grpSp>
        <p:nvGrpSpPr>
          <p:cNvPr id="41" name="Group 40">
            <a:extLst>
              <a:ext uri="{FF2B5EF4-FFF2-40B4-BE49-F238E27FC236}">
                <a16:creationId xmlns:a16="http://schemas.microsoft.com/office/drawing/2014/main" id="{084D9DAF-2E3A-426A-CA08-9062FADB394C}"/>
              </a:ext>
            </a:extLst>
          </p:cNvPr>
          <p:cNvGrpSpPr/>
          <p:nvPr/>
        </p:nvGrpSpPr>
        <p:grpSpPr>
          <a:xfrm rot="5400000">
            <a:off x="9018979" y="1964138"/>
            <a:ext cx="138223" cy="661803"/>
            <a:chOff x="8837212" y="1089723"/>
            <a:chExt cx="138223" cy="661803"/>
          </a:xfrm>
        </p:grpSpPr>
        <p:sp>
          <p:nvSpPr>
            <p:cNvPr id="38" name="Oval 37">
              <a:extLst>
                <a:ext uri="{FF2B5EF4-FFF2-40B4-BE49-F238E27FC236}">
                  <a16:creationId xmlns:a16="http://schemas.microsoft.com/office/drawing/2014/main" id="{795F1707-C984-7B8A-0D07-F5702125F6E7}"/>
                </a:ext>
              </a:extLst>
            </p:cNvPr>
            <p:cNvSpPr/>
            <p:nvPr/>
          </p:nvSpPr>
          <p:spPr>
            <a:xfrm>
              <a:off x="8837212" y="1089723"/>
              <a:ext cx="138223" cy="1382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9A8F0885-BC75-3D66-8EEC-5633B09BB931}"/>
                </a:ext>
              </a:extLst>
            </p:cNvPr>
            <p:cNvCxnSpPr>
              <a:cxnSpLocks/>
              <a:stCxn id="38" idx="4"/>
            </p:cNvCxnSpPr>
            <p:nvPr/>
          </p:nvCxnSpPr>
          <p:spPr>
            <a:xfrm flipH="1">
              <a:off x="8899900" y="1227947"/>
              <a:ext cx="6424" cy="5235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Arrow: Left-Right 43">
            <a:extLst>
              <a:ext uri="{FF2B5EF4-FFF2-40B4-BE49-F238E27FC236}">
                <a16:creationId xmlns:a16="http://schemas.microsoft.com/office/drawing/2014/main" id="{FD6014F5-2547-AE38-0BAE-3FCDCF491319}"/>
              </a:ext>
            </a:extLst>
          </p:cNvPr>
          <p:cNvSpPr/>
          <p:nvPr/>
        </p:nvSpPr>
        <p:spPr>
          <a:xfrm>
            <a:off x="9434727" y="2084469"/>
            <a:ext cx="676513" cy="404038"/>
          </a:xfrm>
          <a:prstGeom prst="lef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rPr>
              <a:t>HTTP</a:t>
            </a:r>
            <a:endParaRPr lang="en-US" sz="1400" dirty="0">
              <a:solidFill>
                <a:schemeClr val="bg1"/>
              </a:solidFill>
            </a:endParaRPr>
          </a:p>
        </p:txBody>
      </p:sp>
      <p:cxnSp>
        <p:nvCxnSpPr>
          <p:cNvPr id="46" name="Straight Arrow Connector 45">
            <a:extLst>
              <a:ext uri="{FF2B5EF4-FFF2-40B4-BE49-F238E27FC236}">
                <a16:creationId xmlns:a16="http://schemas.microsoft.com/office/drawing/2014/main" id="{D4C50A74-1AA9-9032-CE9E-4068D8BB10C2}"/>
              </a:ext>
            </a:extLst>
          </p:cNvPr>
          <p:cNvCxnSpPr>
            <a:cxnSpLocks/>
          </p:cNvCxnSpPr>
          <p:nvPr/>
        </p:nvCxnSpPr>
        <p:spPr>
          <a:xfrm flipV="1">
            <a:off x="6095999" y="5434981"/>
            <a:ext cx="676941" cy="428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7E49A64-E3ED-527C-33BC-41C4C33C756B}"/>
              </a:ext>
            </a:extLst>
          </p:cNvPr>
          <p:cNvSpPr txBox="1"/>
          <p:nvPr/>
        </p:nvSpPr>
        <p:spPr>
          <a:xfrm>
            <a:off x="6087223" y="5434981"/>
            <a:ext cx="650114" cy="276999"/>
          </a:xfrm>
          <a:prstGeom prst="rect">
            <a:avLst/>
          </a:prstGeom>
          <a:noFill/>
        </p:spPr>
        <p:txBody>
          <a:bodyPr wrap="none" rtlCol="0">
            <a:spAutoFit/>
          </a:bodyPr>
          <a:lstStyle/>
          <a:p>
            <a:r>
              <a:rPr lang="en-US" sz="1200" i="1" dirty="0"/>
              <a:t>spawns</a:t>
            </a:r>
          </a:p>
        </p:txBody>
      </p:sp>
      <p:pic>
        <p:nvPicPr>
          <p:cNvPr id="48" name="Picture 47" descr="Icon&#10;&#10;Description automatically generated">
            <a:extLst>
              <a:ext uri="{FF2B5EF4-FFF2-40B4-BE49-F238E27FC236}">
                <a16:creationId xmlns:a16="http://schemas.microsoft.com/office/drawing/2014/main" id="{3D6B5B91-DEB1-E028-03E4-D8AF1E92EC43}"/>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1263011" y="4853984"/>
            <a:ext cx="936595" cy="936595"/>
          </a:xfrm>
          <a:prstGeom prst="rect">
            <a:avLst/>
          </a:prstGeom>
          <a:effectLst>
            <a:softEdge rad="12700"/>
          </a:effectLst>
        </p:spPr>
      </p:pic>
      <p:cxnSp>
        <p:nvCxnSpPr>
          <p:cNvPr id="49" name="Straight Arrow Connector 48">
            <a:extLst>
              <a:ext uri="{FF2B5EF4-FFF2-40B4-BE49-F238E27FC236}">
                <a16:creationId xmlns:a16="http://schemas.microsoft.com/office/drawing/2014/main" id="{32A8349A-DCF1-D874-F5A3-0463F684FBDF}"/>
              </a:ext>
            </a:extLst>
          </p:cNvPr>
          <p:cNvCxnSpPr>
            <a:cxnSpLocks/>
          </p:cNvCxnSpPr>
          <p:nvPr/>
        </p:nvCxnSpPr>
        <p:spPr>
          <a:xfrm flipV="1">
            <a:off x="7131909" y="3131396"/>
            <a:ext cx="0" cy="142642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F1A47D3-53DA-8C37-CA5F-E2922FC155E9}"/>
              </a:ext>
            </a:extLst>
          </p:cNvPr>
          <p:cNvSpPr txBox="1"/>
          <p:nvPr/>
        </p:nvSpPr>
        <p:spPr>
          <a:xfrm>
            <a:off x="6440638" y="3685695"/>
            <a:ext cx="650114" cy="276999"/>
          </a:xfrm>
          <a:prstGeom prst="rect">
            <a:avLst/>
          </a:prstGeom>
          <a:noFill/>
        </p:spPr>
        <p:txBody>
          <a:bodyPr wrap="none" rtlCol="0">
            <a:spAutoFit/>
          </a:bodyPr>
          <a:lstStyle/>
          <a:p>
            <a:r>
              <a:rPr lang="en-US" sz="1200" i="1" dirty="0"/>
              <a:t>spawns</a:t>
            </a:r>
          </a:p>
        </p:txBody>
      </p:sp>
      <p:pic>
        <p:nvPicPr>
          <p:cNvPr id="60" name="Picture 59" descr="Icon&#10;&#10;Description automatically generated">
            <a:extLst>
              <a:ext uri="{FF2B5EF4-FFF2-40B4-BE49-F238E27FC236}">
                <a16:creationId xmlns:a16="http://schemas.microsoft.com/office/drawing/2014/main" id="{EDE6DB87-65B6-1028-9433-C29E363DF2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4448" y="1354924"/>
            <a:ext cx="534922" cy="534922"/>
          </a:xfrm>
          <a:prstGeom prst="rect">
            <a:avLst/>
          </a:prstGeom>
        </p:spPr>
      </p:pic>
      <p:pic>
        <p:nvPicPr>
          <p:cNvPr id="62" name="Picture 61" descr="Text&#10;&#10;Description automatically generated">
            <a:extLst>
              <a:ext uri="{FF2B5EF4-FFF2-40B4-BE49-F238E27FC236}">
                <a16:creationId xmlns:a16="http://schemas.microsoft.com/office/drawing/2014/main" id="{1C3748DB-DDBF-4040-A6A6-BE89811DE8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186" y="1359745"/>
            <a:ext cx="414995" cy="539283"/>
          </a:xfrm>
          <a:prstGeom prst="rect">
            <a:avLst/>
          </a:prstGeom>
        </p:spPr>
      </p:pic>
      <p:pic>
        <p:nvPicPr>
          <p:cNvPr id="64" name="Picture 63" descr="Icon&#10;&#10;Description automatically generated">
            <a:extLst>
              <a:ext uri="{FF2B5EF4-FFF2-40B4-BE49-F238E27FC236}">
                <a16:creationId xmlns:a16="http://schemas.microsoft.com/office/drawing/2014/main" id="{32FF5F92-9AD9-51DC-A764-5945C368D6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4250" y="1335116"/>
            <a:ext cx="568959" cy="568959"/>
          </a:xfrm>
          <a:prstGeom prst="rect">
            <a:avLst/>
          </a:prstGeom>
        </p:spPr>
      </p:pic>
      <p:sp>
        <p:nvSpPr>
          <p:cNvPr id="68" name="Left Brace 67">
            <a:extLst>
              <a:ext uri="{FF2B5EF4-FFF2-40B4-BE49-F238E27FC236}">
                <a16:creationId xmlns:a16="http://schemas.microsoft.com/office/drawing/2014/main" id="{43755333-2C61-C217-8624-47CE50E1ADF8}"/>
              </a:ext>
            </a:extLst>
          </p:cNvPr>
          <p:cNvSpPr/>
          <p:nvPr/>
        </p:nvSpPr>
        <p:spPr>
          <a:xfrm rot="16200000">
            <a:off x="7580751" y="1106227"/>
            <a:ext cx="236402" cy="1766849"/>
          </a:xfrm>
          <a:prstGeom prst="leftBrace">
            <a:avLst>
              <a:gd name="adj1" fmla="val 75765"/>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a:extLst>
              <a:ext uri="{FF2B5EF4-FFF2-40B4-BE49-F238E27FC236}">
                <a16:creationId xmlns:a16="http://schemas.microsoft.com/office/drawing/2014/main" id="{19EA82B2-1CEC-19BB-4A45-55137F07899F}"/>
              </a:ext>
            </a:extLst>
          </p:cNvPr>
          <p:cNvSpPr txBox="1"/>
          <p:nvPr/>
        </p:nvSpPr>
        <p:spPr>
          <a:xfrm>
            <a:off x="8662684" y="3540925"/>
            <a:ext cx="1143262" cy="400110"/>
          </a:xfrm>
          <a:prstGeom prst="rect">
            <a:avLst/>
          </a:prstGeom>
          <a:noFill/>
        </p:spPr>
        <p:txBody>
          <a:bodyPr wrap="none" rtlCol="0">
            <a:spAutoFit/>
          </a:bodyPr>
          <a:lstStyle/>
          <a:p>
            <a:pPr algn="ctr"/>
            <a:r>
              <a:rPr lang="en-US" sz="1000" dirty="0"/>
              <a:t>Events</a:t>
            </a:r>
          </a:p>
          <a:p>
            <a:pPr algn="ctr"/>
            <a:r>
              <a:rPr lang="en-US" sz="1000" dirty="0"/>
              <a:t>PCM audio stream</a:t>
            </a:r>
          </a:p>
        </p:txBody>
      </p:sp>
      <p:pic>
        <p:nvPicPr>
          <p:cNvPr id="71" name="Picture 70" descr="Shape&#10;&#10;Description automatically generated with low confidence">
            <a:extLst>
              <a:ext uri="{FF2B5EF4-FFF2-40B4-BE49-F238E27FC236}">
                <a16:creationId xmlns:a16="http://schemas.microsoft.com/office/drawing/2014/main" id="{8BD801AA-608E-6F30-84B3-2999ECD523C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802143" y="5125430"/>
            <a:ext cx="568959" cy="568959"/>
          </a:xfrm>
          <a:prstGeom prst="rect">
            <a:avLst/>
          </a:prstGeom>
        </p:spPr>
      </p:pic>
      <p:sp>
        <p:nvSpPr>
          <p:cNvPr id="72" name="TextBox 71">
            <a:extLst>
              <a:ext uri="{FF2B5EF4-FFF2-40B4-BE49-F238E27FC236}">
                <a16:creationId xmlns:a16="http://schemas.microsoft.com/office/drawing/2014/main" id="{FA49B8CB-7249-67E5-B997-9DF0964D24AC}"/>
              </a:ext>
            </a:extLst>
          </p:cNvPr>
          <p:cNvSpPr txBox="1"/>
          <p:nvPr/>
        </p:nvSpPr>
        <p:spPr>
          <a:xfrm>
            <a:off x="6432502" y="1015803"/>
            <a:ext cx="2434331" cy="307777"/>
          </a:xfrm>
          <a:prstGeom prst="rect">
            <a:avLst/>
          </a:prstGeom>
          <a:noFill/>
        </p:spPr>
        <p:txBody>
          <a:bodyPr wrap="square" rtlCol="0">
            <a:spAutoFit/>
          </a:bodyPr>
          <a:lstStyle/>
          <a:p>
            <a:pPr algn="ctr"/>
            <a:r>
              <a:rPr lang="en-US" sz="1400" dirty="0"/>
              <a:t>Static presentation data</a:t>
            </a:r>
          </a:p>
        </p:txBody>
      </p:sp>
      <p:pic>
        <p:nvPicPr>
          <p:cNvPr id="5" name="Picture 4" descr="Icon&#10;&#10;Description automatically generated">
            <a:extLst>
              <a:ext uri="{FF2B5EF4-FFF2-40B4-BE49-F238E27FC236}">
                <a16:creationId xmlns:a16="http://schemas.microsoft.com/office/drawing/2014/main" id="{9E5C84A3-7EA7-7D22-0887-D8927DC87F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4023" y="2939472"/>
            <a:ext cx="255688" cy="280176"/>
          </a:xfrm>
          <a:prstGeom prst="rect">
            <a:avLst/>
          </a:prstGeom>
        </p:spPr>
      </p:pic>
      <p:pic>
        <p:nvPicPr>
          <p:cNvPr id="16" name="Picture 15" descr="Icon&#10;&#10;Description automatically generated">
            <a:extLst>
              <a:ext uri="{FF2B5EF4-FFF2-40B4-BE49-F238E27FC236}">
                <a16:creationId xmlns:a16="http://schemas.microsoft.com/office/drawing/2014/main" id="{94FA8140-191E-C61A-FC62-530F303291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4023" y="5196177"/>
            <a:ext cx="255688" cy="280176"/>
          </a:xfrm>
          <a:prstGeom prst="rect">
            <a:avLst/>
          </a:prstGeom>
        </p:spPr>
      </p:pic>
      <p:pic>
        <p:nvPicPr>
          <p:cNvPr id="20" name="Picture 19" descr="Icon&#10;&#10;Description automatically generated">
            <a:extLst>
              <a:ext uri="{FF2B5EF4-FFF2-40B4-BE49-F238E27FC236}">
                <a16:creationId xmlns:a16="http://schemas.microsoft.com/office/drawing/2014/main" id="{400DD1C9-6185-BDCD-4FB1-3DCB1DD09F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77862" y="5205116"/>
            <a:ext cx="255688" cy="280176"/>
          </a:xfrm>
          <a:prstGeom prst="rect">
            <a:avLst/>
          </a:prstGeom>
        </p:spPr>
      </p:pic>
      <p:pic>
        <p:nvPicPr>
          <p:cNvPr id="21" name="Picture 20" descr="Icon&#10;&#10;Description automatically generated">
            <a:extLst>
              <a:ext uri="{FF2B5EF4-FFF2-40B4-BE49-F238E27FC236}">
                <a16:creationId xmlns:a16="http://schemas.microsoft.com/office/drawing/2014/main" id="{9A6AF588-8763-948F-AF8D-DC65425F07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34101" y="2778744"/>
            <a:ext cx="255688" cy="280176"/>
          </a:xfrm>
          <a:prstGeom prst="rect">
            <a:avLst/>
          </a:prstGeom>
        </p:spPr>
      </p:pic>
      <p:pic>
        <p:nvPicPr>
          <p:cNvPr id="22" name="Picture 21" descr="Icon&#10;&#10;Description automatically generated">
            <a:extLst>
              <a:ext uri="{FF2B5EF4-FFF2-40B4-BE49-F238E27FC236}">
                <a16:creationId xmlns:a16="http://schemas.microsoft.com/office/drawing/2014/main" id="{4010DDAB-9052-7912-33CD-1E6EBD41A5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9762" y="2939472"/>
            <a:ext cx="255688" cy="280176"/>
          </a:xfrm>
          <a:prstGeom prst="rect">
            <a:avLst/>
          </a:prstGeom>
        </p:spPr>
      </p:pic>
      <p:pic>
        <p:nvPicPr>
          <p:cNvPr id="25" name="Graphic 24">
            <a:extLst>
              <a:ext uri="{FF2B5EF4-FFF2-40B4-BE49-F238E27FC236}">
                <a16:creationId xmlns:a16="http://schemas.microsoft.com/office/drawing/2014/main" id="{542AA293-E2C9-9A7A-8C44-D8A1DF92DEE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85800" y="2939472"/>
            <a:ext cx="249021" cy="280177"/>
          </a:xfrm>
          <a:prstGeom prst="rect">
            <a:avLst/>
          </a:prstGeom>
        </p:spPr>
      </p:pic>
    </p:spTree>
    <p:extLst>
      <p:ext uri="{BB962C8B-B14F-4D97-AF65-F5344CB8AC3E}">
        <p14:creationId xmlns:p14="http://schemas.microsoft.com/office/powerpoint/2010/main" val="711085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CE6833-BECE-935E-7F25-327AEB3028EB}"/>
              </a:ext>
            </a:extLst>
          </p:cNvPr>
          <p:cNvSpPr/>
          <p:nvPr/>
        </p:nvSpPr>
        <p:spPr>
          <a:xfrm>
            <a:off x="-103695" y="-103695"/>
            <a:ext cx="12452808" cy="71455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creen-20220920-074142">
            <a:hlinkClick r:id="" action="ppaction://media"/>
            <a:extLst>
              <a:ext uri="{FF2B5EF4-FFF2-40B4-BE49-F238E27FC236}">
                <a16:creationId xmlns:a16="http://schemas.microsoft.com/office/drawing/2014/main" id="{21E8177D-D537-0545-D71F-4E94CDB2C1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0062" y="238027"/>
            <a:ext cx="2871876" cy="6381946"/>
          </a:xfrm>
          <a:prstGeom prst="rect">
            <a:avLst/>
          </a:prstGeom>
        </p:spPr>
      </p:pic>
      <p:sp>
        <p:nvSpPr>
          <p:cNvPr id="2" name="Title 1">
            <a:extLst>
              <a:ext uri="{FF2B5EF4-FFF2-40B4-BE49-F238E27FC236}">
                <a16:creationId xmlns:a16="http://schemas.microsoft.com/office/drawing/2014/main" id="{95B4E862-3B9D-7058-0B9F-7A9D40C82728}"/>
              </a:ext>
            </a:extLst>
          </p:cNvPr>
          <p:cNvSpPr>
            <a:spLocks noGrp="1"/>
          </p:cNvSpPr>
          <p:nvPr>
            <p:ph type="title"/>
          </p:nvPr>
        </p:nvSpPr>
        <p:spPr>
          <a:xfrm>
            <a:off x="838201" y="365125"/>
            <a:ext cx="1869000" cy="1325563"/>
          </a:xfrm>
        </p:spPr>
        <p:txBody>
          <a:bodyPr/>
          <a:lstStyle/>
          <a:p>
            <a:r>
              <a:rPr lang="en-US" dirty="0">
                <a:solidFill>
                  <a:schemeClr val="bg1"/>
                </a:solidFill>
                <a:latin typeface="Century Gothic" panose="020B0502020202020204" pitchFamily="34" charset="0"/>
              </a:rPr>
              <a:t>Demo</a:t>
            </a:r>
          </a:p>
        </p:txBody>
      </p:sp>
    </p:spTree>
    <p:extLst>
      <p:ext uri="{BB962C8B-B14F-4D97-AF65-F5344CB8AC3E}">
        <p14:creationId xmlns:p14="http://schemas.microsoft.com/office/powerpoint/2010/main" val="240224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640B-D86B-8C6B-1390-C3DE5027087A}"/>
              </a:ext>
            </a:extLst>
          </p:cNvPr>
          <p:cNvSpPr>
            <a:spLocks noGrp="1"/>
          </p:cNvSpPr>
          <p:nvPr>
            <p:ph type="title"/>
          </p:nvPr>
        </p:nvSpPr>
        <p:spPr>
          <a:xfrm>
            <a:off x="838200" y="365125"/>
            <a:ext cx="7944465" cy="1325563"/>
          </a:xfrm>
        </p:spPr>
        <p:txBody>
          <a:bodyPr/>
          <a:lstStyle/>
          <a:p>
            <a:r>
              <a:rPr lang="en-US" dirty="0"/>
              <a:t>How To Play Along</a:t>
            </a:r>
          </a:p>
        </p:txBody>
      </p:sp>
      <p:sp>
        <p:nvSpPr>
          <p:cNvPr id="3" name="Content Placeholder 2">
            <a:extLst>
              <a:ext uri="{FF2B5EF4-FFF2-40B4-BE49-F238E27FC236}">
                <a16:creationId xmlns:a16="http://schemas.microsoft.com/office/drawing/2014/main" id="{54E640E6-033C-90E2-383E-3688D4148906}"/>
              </a:ext>
            </a:extLst>
          </p:cNvPr>
          <p:cNvSpPr>
            <a:spLocks noGrp="1"/>
          </p:cNvSpPr>
          <p:nvPr>
            <p:ph idx="1"/>
          </p:nvPr>
        </p:nvSpPr>
        <p:spPr>
          <a:xfrm>
            <a:off x="838200" y="1825625"/>
            <a:ext cx="7796753" cy="4351338"/>
          </a:xfrm>
        </p:spPr>
        <p:txBody>
          <a:bodyPr/>
          <a:lstStyle/>
          <a:p>
            <a:r>
              <a:rPr lang="en-US" dirty="0">
                <a:hlinkClick r:id="rId2"/>
              </a:rPr>
              <a:t>https://github.com/meowdul8/gr-scanner</a:t>
            </a:r>
            <a:endParaRPr lang="en-US" dirty="0"/>
          </a:p>
          <a:p>
            <a:pPr lvl="1"/>
            <a:r>
              <a:rPr lang="en-US" dirty="0"/>
              <a:t>Fork it, improve it, send me your PRs!</a:t>
            </a:r>
          </a:p>
          <a:p>
            <a:pPr lvl="1"/>
            <a:r>
              <a:rPr lang="en-US" dirty="0"/>
              <a:t>Do cool things!</a:t>
            </a:r>
          </a:p>
          <a:p>
            <a:r>
              <a:rPr lang="en-US" dirty="0"/>
              <a:t>Potential areas of improvement/feature additions:</a:t>
            </a:r>
          </a:p>
          <a:p>
            <a:pPr lvl="1"/>
            <a:r>
              <a:rPr lang="en-US" dirty="0"/>
              <a:t>TLC for the overall repo</a:t>
            </a:r>
          </a:p>
          <a:p>
            <a:pPr lvl="1"/>
            <a:r>
              <a:rPr lang="en-US" dirty="0"/>
              <a:t>Flowgraphs for other SDRs out of the box</a:t>
            </a:r>
          </a:p>
          <a:p>
            <a:pPr lvl="1"/>
            <a:r>
              <a:rPr lang="en-US" dirty="0"/>
              <a:t>Support for other trunked system types</a:t>
            </a:r>
          </a:p>
          <a:p>
            <a:pPr lvl="1"/>
            <a:r>
              <a:rPr lang="en-US" dirty="0"/>
              <a:t>Examples for different applications</a:t>
            </a:r>
          </a:p>
          <a:p>
            <a:pPr lvl="1"/>
            <a:r>
              <a:rPr lang="en-US" dirty="0"/>
              <a:t>Laugh at, then improve, my </a:t>
            </a:r>
            <a:r>
              <a:rPr lang="en-US" dirty="0" err="1"/>
              <a:t>Javascript</a:t>
            </a:r>
            <a:r>
              <a:rPr lang="en-US" dirty="0"/>
              <a:t> code</a:t>
            </a:r>
          </a:p>
          <a:p>
            <a:pPr lvl="1"/>
            <a:r>
              <a:rPr lang="en-US" dirty="0"/>
              <a:t>etc. etc. etc.</a:t>
            </a:r>
          </a:p>
        </p:txBody>
      </p:sp>
      <p:pic>
        <p:nvPicPr>
          <p:cNvPr id="5" name="Picture 4">
            <a:extLst>
              <a:ext uri="{FF2B5EF4-FFF2-40B4-BE49-F238E27FC236}">
                <a16:creationId xmlns:a16="http://schemas.microsoft.com/office/drawing/2014/main" id="{2982A387-1634-120C-2BF2-4015CF42933A}"/>
              </a:ext>
            </a:extLst>
          </p:cNvPr>
          <p:cNvPicPr>
            <a:picLocks noChangeAspect="1"/>
          </p:cNvPicPr>
          <p:nvPr/>
        </p:nvPicPr>
        <p:blipFill>
          <a:blip r:embed="rId3"/>
          <a:stretch>
            <a:fillRect/>
          </a:stretch>
        </p:blipFill>
        <p:spPr>
          <a:xfrm>
            <a:off x="8511970" y="1027906"/>
            <a:ext cx="3181350" cy="4552950"/>
          </a:xfrm>
          <a:prstGeom prst="rect">
            <a:avLst/>
          </a:prstGeom>
        </p:spPr>
      </p:pic>
    </p:spTree>
    <p:extLst>
      <p:ext uri="{BB962C8B-B14F-4D97-AF65-F5344CB8AC3E}">
        <p14:creationId xmlns:p14="http://schemas.microsoft.com/office/powerpoint/2010/main" val="2899678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A0A3FA-925A-BFEC-51C8-A13F21B2A89D}"/>
              </a:ext>
            </a:extLst>
          </p:cNvPr>
          <p:cNvPicPr>
            <a:picLocks noChangeAspect="1"/>
          </p:cNvPicPr>
          <p:nvPr/>
        </p:nvPicPr>
        <p:blipFill>
          <a:blip r:embed="rId3"/>
          <a:stretch>
            <a:fillRect/>
          </a:stretch>
        </p:blipFill>
        <p:spPr>
          <a:xfrm>
            <a:off x="-366992" y="-715297"/>
            <a:ext cx="12925984" cy="8288594"/>
          </a:xfrm>
          <a:prstGeom prst="rect">
            <a:avLst/>
          </a:prstGeom>
        </p:spPr>
      </p:pic>
      <p:sp>
        <p:nvSpPr>
          <p:cNvPr id="3" name="Title 1">
            <a:extLst>
              <a:ext uri="{FF2B5EF4-FFF2-40B4-BE49-F238E27FC236}">
                <a16:creationId xmlns:a16="http://schemas.microsoft.com/office/drawing/2014/main" id="{C64D369B-611E-E439-F801-50F16A802620}"/>
              </a:ext>
            </a:extLst>
          </p:cNvPr>
          <p:cNvSpPr>
            <a:spLocks noGrp="1"/>
          </p:cNvSpPr>
          <p:nvPr>
            <p:ph type="title"/>
          </p:nvPr>
        </p:nvSpPr>
        <p:spPr>
          <a:xfrm>
            <a:off x="838200" y="2766218"/>
            <a:ext cx="10515600" cy="1325563"/>
          </a:xfrm>
          <a:effectLst>
            <a:outerShdw blurRad="50800" dist="38100" dir="5400000" algn="t" rotWithShape="0">
              <a:prstClr val="black"/>
            </a:outerShdw>
          </a:effectLst>
        </p:spPr>
        <p:txBody>
          <a:bodyPr>
            <a:normAutofit/>
          </a:bodyPr>
          <a:lstStyle/>
          <a:p>
            <a:pPr algn="ctr"/>
            <a:r>
              <a:rPr lang="en-US" sz="8000" dirty="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279259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retruck on a street at night&#10;&#10;Description automatically generated with medium confidence">
            <a:extLst>
              <a:ext uri="{FF2B5EF4-FFF2-40B4-BE49-F238E27FC236}">
                <a16:creationId xmlns:a16="http://schemas.microsoft.com/office/drawing/2014/main" id="{EFA11938-32F5-CC06-32C2-3C0FC6213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13716000" cy="6858000"/>
          </a:xfrm>
          <a:prstGeom prst="rect">
            <a:avLst/>
          </a:prstGeom>
        </p:spPr>
      </p:pic>
      <p:sp>
        <p:nvSpPr>
          <p:cNvPr id="2" name="Title 1">
            <a:extLst>
              <a:ext uri="{FF2B5EF4-FFF2-40B4-BE49-F238E27FC236}">
                <a16:creationId xmlns:a16="http://schemas.microsoft.com/office/drawing/2014/main" id="{E55ADFF3-D571-7F6F-B3C7-592DC00E09BF}"/>
              </a:ext>
            </a:extLst>
          </p:cNvPr>
          <p:cNvSpPr>
            <a:spLocks noGrp="1"/>
          </p:cNvSpPr>
          <p:nvPr>
            <p:ph type="title"/>
          </p:nvPr>
        </p:nvSpPr>
        <p:spPr/>
        <p:txBody>
          <a:bodyPr/>
          <a:lstStyle/>
          <a:p>
            <a:r>
              <a:rPr lang="en-US" dirty="0">
                <a:solidFill>
                  <a:schemeClr val="bg1"/>
                </a:solidFill>
                <a:latin typeface="Century Gothic" panose="020B0502020202020204" pitchFamily="34" charset="0"/>
              </a:rPr>
              <a:t>Public Safety Monitoring</a:t>
            </a:r>
          </a:p>
        </p:txBody>
      </p:sp>
      <p:sp>
        <p:nvSpPr>
          <p:cNvPr id="3" name="Content Placeholder 2">
            <a:extLst>
              <a:ext uri="{FF2B5EF4-FFF2-40B4-BE49-F238E27FC236}">
                <a16:creationId xmlns:a16="http://schemas.microsoft.com/office/drawing/2014/main" id="{45406D0C-38B5-0562-7B31-A83ACE3DB02C}"/>
              </a:ext>
            </a:extLst>
          </p:cNvPr>
          <p:cNvSpPr>
            <a:spLocks noGrp="1"/>
          </p:cNvSpPr>
          <p:nvPr>
            <p:ph idx="1"/>
          </p:nvPr>
        </p:nvSpPr>
        <p:spPr>
          <a:xfrm>
            <a:off x="838200" y="4518733"/>
            <a:ext cx="10515600" cy="1658229"/>
          </a:xfrm>
          <a:effectLst>
            <a:outerShdw blurRad="50800" dist="38100" dir="2700000" algn="tl" rotWithShape="0">
              <a:prstClr val="black">
                <a:alpha val="40000"/>
              </a:prstClr>
            </a:outerShdw>
          </a:effectLst>
        </p:spPr>
        <p:txBody>
          <a:bodyPr>
            <a:normAutofit fontScale="92500"/>
          </a:bodyPr>
          <a:lstStyle/>
          <a:p>
            <a:pPr marL="0" indent="0">
              <a:buNone/>
            </a:pPr>
            <a:r>
              <a:rPr lang="en-US" dirty="0">
                <a:solidFill>
                  <a:schemeClr val="bg1"/>
                </a:solidFill>
                <a:latin typeface="Century Gothic" panose="020B0502020202020204" pitchFamily="34" charset="0"/>
              </a:rPr>
              <a:t>Listening to the radio communications of first responders, local, state, and federal agencies, and other governmental and community organizations as they respond to emergent situations, and the equipment and techniques used to do so</a:t>
            </a:r>
          </a:p>
        </p:txBody>
      </p:sp>
    </p:spTree>
    <p:extLst>
      <p:ext uri="{BB962C8B-B14F-4D97-AF65-F5344CB8AC3E}">
        <p14:creationId xmlns:p14="http://schemas.microsoft.com/office/powerpoint/2010/main" val="368843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ard&#10;&#10;Description automatically generated with low confidence">
            <a:extLst>
              <a:ext uri="{FF2B5EF4-FFF2-40B4-BE49-F238E27FC236}">
                <a16:creationId xmlns:a16="http://schemas.microsoft.com/office/drawing/2014/main" id="{03CB0637-8924-14DB-97DD-88F4C89BA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455" y="1362656"/>
            <a:ext cx="4805395" cy="3434619"/>
          </a:xfrm>
          <a:prstGeom prst="rect">
            <a:avLst/>
          </a:prstGeom>
        </p:spPr>
      </p:pic>
      <p:pic>
        <p:nvPicPr>
          <p:cNvPr id="7" name="Picture 6" descr="Calendar&#10;&#10;Description automatically generated">
            <a:extLst>
              <a:ext uri="{FF2B5EF4-FFF2-40B4-BE49-F238E27FC236}">
                <a16:creationId xmlns:a16="http://schemas.microsoft.com/office/drawing/2014/main" id="{8726952F-B111-147E-829C-DF9CF4F47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245" y="1300616"/>
            <a:ext cx="5101088" cy="5220100"/>
          </a:xfrm>
          <a:prstGeom prst="rect">
            <a:avLst/>
          </a:prstGeom>
        </p:spPr>
      </p:pic>
      <p:sp>
        <p:nvSpPr>
          <p:cNvPr id="10" name="Title 1">
            <a:extLst>
              <a:ext uri="{FF2B5EF4-FFF2-40B4-BE49-F238E27FC236}">
                <a16:creationId xmlns:a16="http://schemas.microsoft.com/office/drawing/2014/main" id="{7612AF7A-EB97-8E1D-2AE3-1E9359A55633}"/>
              </a:ext>
            </a:extLst>
          </p:cNvPr>
          <p:cNvSpPr>
            <a:spLocks noGrp="1"/>
          </p:cNvSpPr>
          <p:nvPr>
            <p:ph type="title"/>
          </p:nvPr>
        </p:nvSpPr>
        <p:spPr/>
        <p:txBody>
          <a:bodyPr/>
          <a:lstStyle/>
          <a:p>
            <a:r>
              <a:rPr lang="en-US" dirty="0"/>
              <a:t>Public Safety Monitoring</a:t>
            </a:r>
          </a:p>
        </p:txBody>
      </p:sp>
      <p:pic>
        <p:nvPicPr>
          <p:cNvPr id="12" name="Picture 11" descr="Graphical user interface, text&#10;&#10;Description automatically generated">
            <a:extLst>
              <a:ext uri="{FF2B5EF4-FFF2-40B4-BE49-F238E27FC236}">
                <a16:creationId xmlns:a16="http://schemas.microsoft.com/office/drawing/2014/main" id="{C672924F-4140-A7CE-671E-E2D15DB3B9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92" y="5030258"/>
            <a:ext cx="6725589" cy="1257475"/>
          </a:xfrm>
          <a:prstGeom prst="rect">
            <a:avLst/>
          </a:prstGeom>
        </p:spPr>
      </p:pic>
    </p:spTree>
    <p:extLst>
      <p:ext uri="{BB962C8B-B14F-4D97-AF65-F5344CB8AC3E}">
        <p14:creationId xmlns:p14="http://schemas.microsoft.com/office/powerpoint/2010/main" val="4275643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10;&#10;Description automatically generated">
            <a:extLst>
              <a:ext uri="{FF2B5EF4-FFF2-40B4-BE49-F238E27FC236}">
                <a16:creationId xmlns:a16="http://schemas.microsoft.com/office/drawing/2014/main" id="{87DA62B6-5728-605D-99F5-219480893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25" y="1593390"/>
            <a:ext cx="6523802" cy="472092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3AC79DB2-4242-8B49-5506-C74C5A23B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779" y="1357297"/>
            <a:ext cx="4017596" cy="5193115"/>
          </a:xfrm>
          <a:prstGeom prst="rect">
            <a:avLst/>
          </a:prstGeom>
        </p:spPr>
      </p:pic>
      <p:sp>
        <p:nvSpPr>
          <p:cNvPr id="15" name="Title 1">
            <a:extLst>
              <a:ext uri="{FF2B5EF4-FFF2-40B4-BE49-F238E27FC236}">
                <a16:creationId xmlns:a16="http://schemas.microsoft.com/office/drawing/2014/main" id="{F9E9E149-8454-FCE7-493C-7D0F1077D870}"/>
              </a:ext>
            </a:extLst>
          </p:cNvPr>
          <p:cNvSpPr>
            <a:spLocks noGrp="1"/>
          </p:cNvSpPr>
          <p:nvPr>
            <p:ph type="title"/>
          </p:nvPr>
        </p:nvSpPr>
        <p:spPr/>
        <p:txBody>
          <a:bodyPr/>
          <a:lstStyle/>
          <a:p>
            <a:r>
              <a:rPr lang="en-US" dirty="0"/>
              <a:t>Scanners</a:t>
            </a:r>
          </a:p>
        </p:txBody>
      </p:sp>
    </p:spTree>
    <p:extLst>
      <p:ext uri="{BB962C8B-B14F-4D97-AF65-F5344CB8AC3E}">
        <p14:creationId xmlns:p14="http://schemas.microsoft.com/office/powerpoint/2010/main" val="2630346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black, control panel&#10;&#10;Description automatically generated">
            <a:extLst>
              <a:ext uri="{FF2B5EF4-FFF2-40B4-BE49-F238E27FC236}">
                <a16:creationId xmlns:a16="http://schemas.microsoft.com/office/drawing/2014/main" id="{2743BC03-DD88-B7AC-6DF1-4E450CAAD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257" y="2630336"/>
            <a:ext cx="5783861" cy="3945523"/>
          </a:xfrm>
          <a:prstGeom prst="rect">
            <a:avLst/>
          </a:prstGeom>
        </p:spPr>
      </p:pic>
      <p:sp>
        <p:nvSpPr>
          <p:cNvPr id="8" name="Title 1">
            <a:extLst>
              <a:ext uri="{FF2B5EF4-FFF2-40B4-BE49-F238E27FC236}">
                <a16:creationId xmlns:a16="http://schemas.microsoft.com/office/drawing/2014/main" id="{79F14ECC-310F-FCB6-2999-D4FBFCB870C9}"/>
              </a:ext>
            </a:extLst>
          </p:cNvPr>
          <p:cNvSpPr>
            <a:spLocks noGrp="1"/>
          </p:cNvSpPr>
          <p:nvPr>
            <p:ph type="title"/>
          </p:nvPr>
        </p:nvSpPr>
        <p:spPr/>
        <p:txBody>
          <a:bodyPr/>
          <a:lstStyle/>
          <a:p>
            <a:r>
              <a:rPr lang="en-US" dirty="0"/>
              <a:t>Scanners</a:t>
            </a:r>
          </a:p>
        </p:txBody>
      </p:sp>
      <p:pic>
        <p:nvPicPr>
          <p:cNvPr id="3" name="Picture 2" descr="Graphical user interface&#10;&#10;Description automatically generated">
            <a:extLst>
              <a:ext uri="{FF2B5EF4-FFF2-40B4-BE49-F238E27FC236}">
                <a16:creationId xmlns:a16="http://schemas.microsoft.com/office/drawing/2014/main" id="{49585AFC-A2DD-7BCC-4756-DCAD9AABF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68" y="1591432"/>
            <a:ext cx="7138761" cy="3011665"/>
          </a:xfrm>
          <a:prstGeom prst="rect">
            <a:avLst/>
          </a:prstGeom>
        </p:spPr>
      </p:pic>
    </p:spTree>
    <p:extLst>
      <p:ext uri="{BB962C8B-B14F-4D97-AF65-F5344CB8AC3E}">
        <p14:creationId xmlns:p14="http://schemas.microsoft.com/office/powerpoint/2010/main" val="151546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30862101-E955-1069-405E-FE0470ECA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012" y="2149742"/>
            <a:ext cx="8323482" cy="4486877"/>
          </a:xfrm>
          <a:prstGeom prst="rect">
            <a:avLst/>
          </a:prstGeom>
        </p:spPr>
      </p:pic>
      <p:pic>
        <p:nvPicPr>
          <p:cNvPr id="4" name="Picture 3" descr="A picture containing monitor, indoor, black&#10;&#10;Description automatically generated">
            <a:extLst>
              <a:ext uri="{FF2B5EF4-FFF2-40B4-BE49-F238E27FC236}">
                <a16:creationId xmlns:a16="http://schemas.microsoft.com/office/drawing/2014/main" id="{266E2579-EDDA-8657-C666-E519D2E93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24" y="742491"/>
            <a:ext cx="5157461" cy="4138863"/>
          </a:xfrm>
          <a:prstGeom prst="rect">
            <a:avLst/>
          </a:prstGeom>
        </p:spPr>
      </p:pic>
      <p:sp>
        <p:nvSpPr>
          <p:cNvPr id="8" name="Title 1">
            <a:extLst>
              <a:ext uri="{FF2B5EF4-FFF2-40B4-BE49-F238E27FC236}">
                <a16:creationId xmlns:a16="http://schemas.microsoft.com/office/drawing/2014/main" id="{7D7CB0C8-1870-0FA5-0BAB-B0AD77707D14}"/>
              </a:ext>
            </a:extLst>
          </p:cNvPr>
          <p:cNvSpPr>
            <a:spLocks noGrp="1"/>
          </p:cNvSpPr>
          <p:nvPr>
            <p:ph type="title"/>
          </p:nvPr>
        </p:nvSpPr>
        <p:spPr/>
        <p:txBody>
          <a:bodyPr/>
          <a:lstStyle/>
          <a:p>
            <a:r>
              <a:rPr lang="en-US" dirty="0"/>
              <a:t>Scanners</a:t>
            </a:r>
          </a:p>
        </p:txBody>
      </p:sp>
    </p:spTree>
    <p:extLst>
      <p:ext uri="{BB962C8B-B14F-4D97-AF65-F5344CB8AC3E}">
        <p14:creationId xmlns:p14="http://schemas.microsoft.com/office/powerpoint/2010/main" val="2927045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9E7B-FA84-22B7-00BA-0D7564289A17}"/>
              </a:ext>
            </a:extLst>
          </p:cNvPr>
          <p:cNvSpPr>
            <a:spLocks noGrp="1"/>
          </p:cNvSpPr>
          <p:nvPr>
            <p:ph type="title"/>
          </p:nvPr>
        </p:nvSpPr>
        <p:spPr/>
        <p:txBody>
          <a:bodyPr/>
          <a:lstStyle/>
          <a:p>
            <a:r>
              <a:rPr lang="en-US" dirty="0"/>
              <a:t>Computer-Based Solutions</a:t>
            </a:r>
          </a:p>
        </p:txBody>
      </p:sp>
      <p:pic>
        <p:nvPicPr>
          <p:cNvPr id="10" name="Picture 9" descr="Graphical user interface&#10;&#10;Description automatically generated">
            <a:extLst>
              <a:ext uri="{FF2B5EF4-FFF2-40B4-BE49-F238E27FC236}">
                <a16:creationId xmlns:a16="http://schemas.microsoft.com/office/drawing/2014/main" id="{050667B6-2D57-6921-A31F-18F9B82A3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66" y="1635125"/>
            <a:ext cx="6334125" cy="4857750"/>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DB3A5D9E-B9D5-B63A-A55A-B381E4124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327" y="2940686"/>
            <a:ext cx="6561993" cy="3691121"/>
          </a:xfrm>
          <a:prstGeom prst="rect">
            <a:avLst/>
          </a:prstGeom>
        </p:spPr>
      </p:pic>
    </p:spTree>
    <p:extLst>
      <p:ext uri="{BB962C8B-B14F-4D97-AF65-F5344CB8AC3E}">
        <p14:creationId xmlns:p14="http://schemas.microsoft.com/office/powerpoint/2010/main" val="188937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FC38-1D89-ECD2-831C-5F2A002F3FA5}"/>
              </a:ext>
            </a:extLst>
          </p:cNvPr>
          <p:cNvSpPr>
            <a:spLocks noGrp="1"/>
          </p:cNvSpPr>
          <p:nvPr>
            <p:ph type="title"/>
          </p:nvPr>
        </p:nvSpPr>
        <p:spPr/>
        <p:txBody>
          <a:bodyPr/>
          <a:lstStyle/>
          <a:p>
            <a:r>
              <a:rPr lang="en-US" dirty="0"/>
              <a:t>Gaming Platform-Based Solutions</a:t>
            </a:r>
          </a:p>
        </p:txBody>
      </p:sp>
      <p:sp>
        <p:nvSpPr>
          <p:cNvPr id="3" name="Content Placeholder 2">
            <a:extLst>
              <a:ext uri="{FF2B5EF4-FFF2-40B4-BE49-F238E27FC236}">
                <a16:creationId xmlns:a16="http://schemas.microsoft.com/office/drawing/2014/main" id="{275F85DB-BCEE-E8A6-0744-96696DB4E949}"/>
              </a:ext>
            </a:extLst>
          </p:cNvPr>
          <p:cNvSpPr>
            <a:spLocks noGrp="1"/>
          </p:cNvSpPr>
          <p:nvPr>
            <p:ph idx="1"/>
          </p:nvPr>
        </p:nvSpPr>
        <p:spPr>
          <a:xfrm>
            <a:off x="838200" y="5273963"/>
            <a:ext cx="10515600" cy="902999"/>
          </a:xfrm>
        </p:spPr>
        <p:txBody>
          <a:bodyPr/>
          <a:lstStyle/>
          <a:p>
            <a:pPr marL="0" indent="0">
              <a:buNone/>
            </a:pPr>
            <a:r>
              <a:rPr lang="en-US" dirty="0">
                <a:hlinkClick r:id="rId3"/>
              </a:rPr>
              <a:t>https://old.reddit.com/r/RTLSDR/comments/xf9v16/steam_deck_portable_trunking_setup_using_sdrtrunk/</a:t>
            </a:r>
            <a:endParaRPr lang="en-US" dirty="0"/>
          </a:p>
        </p:txBody>
      </p:sp>
      <p:pic>
        <p:nvPicPr>
          <p:cNvPr id="5" name="Picture 4" descr="A picture containing text, wall, indoor, electronics&#10;&#10;Description automatically generated">
            <a:extLst>
              <a:ext uri="{FF2B5EF4-FFF2-40B4-BE49-F238E27FC236}">
                <a16:creationId xmlns:a16="http://schemas.microsoft.com/office/drawing/2014/main" id="{6D761766-4A1B-104F-49E8-E96BA6628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77" y="1394690"/>
            <a:ext cx="4898323" cy="3671293"/>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90318C38-33DD-81DB-52E4-9020E7728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5477" y="1392241"/>
            <a:ext cx="4898323" cy="3673742"/>
          </a:xfrm>
          <a:prstGeom prst="rect">
            <a:avLst/>
          </a:prstGeom>
        </p:spPr>
      </p:pic>
    </p:spTree>
    <p:extLst>
      <p:ext uri="{BB962C8B-B14F-4D97-AF65-F5344CB8AC3E}">
        <p14:creationId xmlns:p14="http://schemas.microsoft.com/office/powerpoint/2010/main" val="357787945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2187</TotalTime>
  <Words>2894</Words>
  <Application>Microsoft Office PowerPoint</Application>
  <PresentationFormat>Widescreen</PresentationFormat>
  <Paragraphs>241</Paragraphs>
  <Slides>29</Slides>
  <Notes>24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Light</vt:lpstr>
      <vt:lpstr>Century Gothic</vt:lpstr>
      <vt:lpstr>Source Code Pro</vt:lpstr>
      <vt:lpstr>Wingdings 3</vt:lpstr>
      <vt:lpstr>Office Theme</vt:lpstr>
      <vt:lpstr>Ion</vt:lpstr>
      <vt:lpstr>A Flexible Architecture for Monitoring Public Safety Communications using GNU Radio, RFNoC, and Python</vt:lpstr>
      <vt:lpstr>About Me</vt:lpstr>
      <vt:lpstr>Public Safety Monitoring</vt:lpstr>
      <vt:lpstr>Public Safety Monitoring</vt:lpstr>
      <vt:lpstr>Scanners</vt:lpstr>
      <vt:lpstr>Scanners</vt:lpstr>
      <vt:lpstr>Scanners</vt:lpstr>
      <vt:lpstr>Computer-Based Solutions</vt:lpstr>
      <vt:lpstr>Gaming Platform-Based Solutions</vt:lpstr>
      <vt:lpstr>PowerPoint Presentation</vt:lpstr>
      <vt:lpstr>Monitoring Option Deficiencies</vt:lpstr>
      <vt:lpstr>PowerPoint Presentation</vt:lpstr>
      <vt:lpstr>DIY Scanner Goals</vt:lpstr>
      <vt:lpstr>Introducing gr-scanner!</vt:lpstr>
      <vt:lpstr>gr-scanner Overview</vt:lpstr>
      <vt:lpstr>Credit Where Credit Is Due</vt:lpstr>
      <vt:lpstr>PowerPoint Presentation</vt:lpstr>
      <vt:lpstr>PowerPoint Presentation</vt:lpstr>
      <vt:lpstr>Front End Interface</vt:lpstr>
      <vt:lpstr>Front End Interface in P25 Scanner Front End</vt:lpstr>
      <vt:lpstr>Back End: P25 Scanner</vt:lpstr>
      <vt:lpstr>Back End: P25 Decoder Ring</vt:lpstr>
      <vt:lpstr>Back End: IMBE Audio Decoder</vt:lpstr>
      <vt:lpstr>Back End: Out Of Process Proxy</vt:lpstr>
      <vt:lpstr>Example: Simple Web Scanner</vt:lpstr>
      <vt:lpstr>Web Scanner Architecture</vt:lpstr>
      <vt:lpstr>Demo</vt:lpstr>
      <vt:lpstr>How To Play Along</vt:lpstr>
      <vt:lpstr>Thank you!</vt:lpstr>
    </vt:vector>
  </TitlesOfParts>
  <Company>Cirrus Logic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Flexible Architecture for Monitoring Public Safety Communications using GNU Radio, RFNoC, and Python </dc:title>
  <dc:creator>Aaron Rossetto</dc:creator>
  <cp:lastModifiedBy>Aaron Rossetto</cp:lastModifiedBy>
  <cp:revision>24</cp:revision>
  <dcterms:created xsi:type="dcterms:W3CDTF">2022-09-13T12:04:04Z</dcterms:created>
  <dcterms:modified xsi:type="dcterms:W3CDTF">2022-09-21T12:18:05Z</dcterms:modified>
</cp:coreProperties>
</file>