
<file path=[Content_Types].xml><?xml version="1.0" encoding="utf-8"?>
<Types xmlns="http://schemas.openxmlformats.org/package/2006/content-types">
  <Default Extension="fntdata" ContentType="application/x-fontdata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5143500" type="screen16x9"/>
  <p:notesSz cx="6858000" cy="9144000"/>
  <p:embeddedFontLst>
    <p:embeddedFont>
      <p:font typeface="Fira Sans" panose="020B0604020202020204" charset="0"/>
      <p:regular r:id="rId51"/>
      <p:bold r:id="rId52"/>
      <p:italic r:id="rId53"/>
      <p:boldItalic r:id="rId54"/>
    </p:embeddedFont>
    <p:embeddedFont>
      <p:font typeface="Montserrat SemiBold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34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4b1d017189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4b1d017189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531f4ca4b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531f4ca4b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531f4ca4b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531f4ca4b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of the maintenance strategies has been to make things as easy as possible for maintainers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531f4ca4b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531f4ca4b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531f4ca4b9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531f4ca4b9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531f4ca4b9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531f4ca4b9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531f4ca4b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531f4ca4b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57870f20e5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57870f20e5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5a4a5c47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5a4a5c47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5a4a5c47f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5a4a5c47f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4b1d017189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4b1d017189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5a85da076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5a85da076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531f4ca4b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531f4ca4b9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4b1d017189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4b1d017189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I wasn't a huge fan of GNU Radio I wouldn't be here, but there are many times I've been asked how to integrate GR with something, and the honest answer is - it's not the right tool, or it will add too much overhead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4b1d017189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4b1d017189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based development - many invested partners / individuals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531f4ca4b9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531f4ca4b9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survey opinions of these visions</a:t>
            </a:r>
            <a:br>
              <a:rPr lang="en"/>
            </a:br>
            <a:r>
              <a:rPr lang="en"/>
              <a:t>Needs for gnu radio ???  get feedback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easier it is to use, and more people involved/contributing, the more gain in overall value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4b1d017189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4b1d017189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4b1d017189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4b1d017189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 hasn't changed - this is the vision Bastian and I laid out a couple years ago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4b1d017189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4b1d017189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531f4ca4b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531f4ca4b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531f4ca4b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531f4ca4b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4b1d017189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4b1d017189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5330957d2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5330957d2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5330957d2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5330957d2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330957d2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330957d2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57870f20e5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57870f20e5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568a25e8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568a25e8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568a25e85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568a25e85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568a25e85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568a25e85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57870f20e5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57870f20e5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68a25e85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68a25e851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568a25e851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568a25e851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57870f20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57870f20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571a72bf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571a72bf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57870f20e5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57870f20e5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571a72bf1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571a72bf1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Beyond just the scheduler - major enhancements to GNU Radio that could broadly be lumped in with 4.0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57870f20e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57870f20e5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57870f20e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57870f20e5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57870f20e5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57870f20e5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57870f20e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57870f20e5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57870f20e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57870f20e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57870f20e5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157870f20e5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531f4ca4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531f4ca4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531f4ca4b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531f4ca4b9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531f4ca4b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531f4ca4b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Josh talks about this here at top level, process/backporting/maint will be expounded up later.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531f4ca4b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531f4ca4b9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57870f20e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57870f20e5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826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826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826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826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2800"/>
              <a:buNone/>
              <a:defRPr>
                <a:solidFill>
                  <a:srgbClr val="343A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800"/>
              <a:buChar char="●"/>
              <a:defRPr>
                <a:solidFill>
                  <a:srgbClr val="343A4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400"/>
              <a:buChar char="○"/>
              <a:defRPr>
                <a:solidFill>
                  <a:srgbClr val="343A40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400"/>
              <a:buChar char="■"/>
              <a:defRPr>
                <a:solidFill>
                  <a:srgbClr val="343A40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400"/>
              <a:buChar char="●"/>
              <a:defRPr>
                <a:solidFill>
                  <a:srgbClr val="343A40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400"/>
              <a:buChar char="○"/>
              <a:defRPr>
                <a:solidFill>
                  <a:srgbClr val="343A40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400"/>
              <a:buChar char="■"/>
              <a:defRPr>
                <a:solidFill>
                  <a:srgbClr val="343A40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400"/>
              <a:buChar char="●"/>
              <a:defRPr>
                <a:solidFill>
                  <a:srgbClr val="343A40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400"/>
              <a:buChar char="○"/>
              <a:defRPr>
                <a:solidFill>
                  <a:srgbClr val="343A40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400"/>
              <a:buChar char="■"/>
              <a:defRPr>
                <a:solidFill>
                  <a:srgbClr val="343A40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826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t="4388" b="9"/>
          <a:stretch/>
        </p:blipFill>
        <p:spPr>
          <a:xfrm>
            <a:off x="8426775" y="346576"/>
            <a:ext cx="640075" cy="8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826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826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826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826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826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826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4914900"/>
            <a:ext cx="9144300" cy="228600"/>
          </a:xfrm>
          <a:prstGeom prst="rect">
            <a:avLst/>
          </a:prstGeom>
          <a:solidFill>
            <a:srgbClr val="FF69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●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8260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</a:defRPr>
            </a:lvl1pPr>
            <a:lvl2pPr lvl="1" algn="r">
              <a:buNone/>
              <a:defRPr sz="1000">
                <a:solidFill>
                  <a:schemeClr val="dk1"/>
                </a:solidFill>
              </a:defRPr>
            </a:lvl2pPr>
            <a:lvl3pPr lvl="2" algn="r">
              <a:buNone/>
              <a:defRPr sz="1000">
                <a:solidFill>
                  <a:schemeClr val="dk1"/>
                </a:solidFill>
              </a:defRPr>
            </a:lvl3pPr>
            <a:lvl4pPr lvl="3" algn="r">
              <a:buNone/>
              <a:defRPr sz="1000">
                <a:solidFill>
                  <a:schemeClr val="dk1"/>
                </a:solidFill>
              </a:defRPr>
            </a:lvl4pPr>
            <a:lvl5pPr lvl="4" algn="r">
              <a:buNone/>
              <a:defRPr sz="1000">
                <a:solidFill>
                  <a:schemeClr val="dk1"/>
                </a:solidFill>
              </a:defRPr>
            </a:lvl5pPr>
            <a:lvl6pPr lvl="5" algn="r">
              <a:buNone/>
              <a:defRPr sz="1000">
                <a:solidFill>
                  <a:schemeClr val="dk1"/>
                </a:solidFill>
              </a:defRPr>
            </a:lvl6pPr>
            <a:lvl7pPr lvl="6" algn="r">
              <a:buNone/>
              <a:defRPr sz="1000">
                <a:solidFill>
                  <a:schemeClr val="dk1"/>
                </a:solidFill>
              </a:defRPr>
            </a:lvl7pPr>
            <a:lvl8pPr lvl="7" algn="r">
              <a:buNone/>
              <a:defRPr sz="1000">
                <a:solidFill>
                  <a:schemeClr val="dk1"/>
                </a:solidFill>
              </a:defRPr>
            </a:lvl8pPr>
            <a:lvl9pPr lvl="8" algn="r">
              <a:buNone/>
              <a:defRPr sz="10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1"/>
          <p:cNvSpPr/>
          <p:nvPr/>
        </p:nvSpPr>
        <p:spPr>
          <a:xfrm>
            <a:off x="-125" y="0"/>
            <a:ext cx="9144000" cy="228600"/>
          </a:xfrm>
          <a:prstGeom prst="rect">
            <a:avLst/>
          </a:prstGeom>
          <a:solidFill>
            <a:srgbClr val="FF69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gnuradio.org/index.php/CondaInstal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hyperlink" Target="mailto:jmorman@peratonlabs.com" TargetMode="External"/><Relationship Id="rId4" Type="http://schemas.openxmlformats.org/officeDocument/2006/relationships/hyperlink" Target="mailto:jmorman@gnuradio.or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s.gnuradio.org/event/18/surveys/9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air-acc/opencmw-cpp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gnuradio.org/#/room/#architecture:gnuradio.org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nuradio/gnuradio/issues/6182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nuradio/gnuradio/issues/6186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nuradio/gnuradio/issues/6181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github.com/gnuradio/gnuradio/issues/6037" TargetMode="External"/><Relationship Id="rId4" Type="http://schemas.openxmlformats.org/officeDocument/2006/relationships/hyperlink" Target="https://github.com/gnuradio/gnuradio/issues/6148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nuradio/gnuradio/issues/6041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11700" y="3017525"/>
            <a:ext cx="8520600" cy="12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Technical Update</a:t>
            </a:r>
            <a:br>
              <a:rPr lang="en"/>
            </a:br>
            <a:r>
              <a:rPr lang="en"/>
              <a:t>September 28, 2022</a:t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388" y="304800"/>
            <a:ext cx="6607217" cy="2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/>
          </a:blip>
          <a:srcRect b="7054"/>
          <a:stretch/>
        </p:blipFill>
        <p:spPr>
          <a:xfrm>
            <a:off x="6713225" y="2644150"/>
            <a:ext cx="2430774" cy="2259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Developer Shoutout</a:t>
            </a:r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Clayton Smith - @argilo</a:t>
            </a:r>
            <a:endParaRPr sz="23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Contributed a tremendous amount of features and cleanup for the 3.10 maintenance releases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Boost Removal</a:t>
            </a:r>
            <a:r>
              <a:rPr lang="en"/>
              <a:t> - goal being removing our dependency on most of Boost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/>
              <a:t>CI Improvements</a:t>
            </a:r>
            <a:endParaRPr u="sng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Fixed all of our intermittently failing CI tests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Makes the job of maintaining and releasing </a:t>
            </a:r>
            <a:r>
              <a:rPr lang="en" i="1"/>
              <a:t>much </a:t>
            </a:r>
            <a:r>
              <a:rPr lang="en"/>
              <a:t>easier</a:t>
            </a:r>
            <a:endParaRPr/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200" y="4145600"/>
            <a:ext cx="2794625" cy="7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5574" y="353574"/>
            <a:ext cx="1467025" cy="14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Developer Shoutout</a:t>
            </a: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058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/>
              <a:t>Bjoern Kerler - @bkerler</a:t>
            </a:r>
            <a:endParaRPr sz="23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Contributed updates to dozens (hundreds?) of OOT libraries across the ecosystem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Submitted PRs to main repos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Huge help since 3.10 will be around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Highlights improvements needed in discoverability of OOT modules across ecosystem</a:t>
            </a:r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9350" y="406225"/>
            <a:ext cx="1332650" cy="131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 rotWithShape="1">
          <a:blip r:embed="rId4">
            <a:alphaModFix/>
          </a:blip>
          <a:srcRect l="26213" r="7"/>
          <a:stretch/>
        </p:blipFill>
        <p:spPr>
          <a:xfrm>
            <a:off x="6634951" y="871337"/>
            <a:ext cx="1874050" cy="365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Installing GR</a:t>
            </a:r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Thanks to our package maintainers, it is easier than ever on most linux distros to {apt, dnf, yum, pacman, zypper, … } install gnuradio</a:t>
            </a:r>
            <a:endParaRPr/>
          </a:p>
        </p:txBody>
      </p:sp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13" y="1939125"/>
            <a:ext cx="1785125" cy="289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9537" y="1939125"/>
            <a:ext cx="1785125" cy="289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4662" y="1939126"/>
            <a:ext cx="1785125" cy="289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9787" y="1939125"/>
            <a:ext cx="1785125" cy="289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4912" y="1939125"/>
            <a:ext cx="1654675" cy="7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05220" y="1882650"/>
            <a:ext cx="4471713" cy="28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36250" y="1882650"/>
            <a:ext cx="3729949" cy="30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Installing GR</a:t>
            </a:r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Conda Install -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https://wiki.gnuradio.org/index.php/CondaInstall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Very actively maintained by </a:t>
            </a:r>
            <a:r>
              <a:rPr lang="en" b="1"/>
              <a:t>Ryan Volz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Provides Windows and Mac installation (as well as linux)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Tied into CI - so we can see when Conda/Windows/Mac is broken by commits</a:t>
            </a:r>
            <a:endParaRPr/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1700" y="287150"/>
            <a:ext cx="2586351" cy="103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Latest releases are kept up to date in Ubuntu PPA, so you are not locked into the version maintained by your distro - be careful to select the correct PPA: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gnuradio-releases</a:t>
            </a:r>
            <a:r>
              <a:rPr lang="en"/>
              <a:t> - currently 3.10.4.0</a:t>
            </a:r>
            <a:br>
              <a:rPr lang="en"/>
            </a:br>
            <a:r>
              <a:rPr lang="en" b="1"/>
              <a:t>gnuradio-releases-3.9</a:t>
            </a:r>
            <a:br>
              <a:rPr lang="en" b="1"/>
            </a:br>
            <a:r>
              <a:rPr lang="en" b="1"/>
              <a:t>gnuradio-releases-3.8</a:t>
            </a:r>
            <a:br>
              <a:rPr lang="en"/>
            </a:br>
            <a:endParaRPr/>
          </a:p>
          <a:p>
            <a:pPr marL="139700" marR="139700" lvl="0" indent="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highlight>
                  <a:srgbClr val="F9F9F9"/>
                </a:highlight>
                <a:latin typeface="Courier New"/>
                <a:ea typeface="Courier New"/>
                <a:cs typeface="Courier New"/>
                <a:sym typeface="Courier New"/>
              </a:rPr>
              <a:t>sudo add-apt-repository ppa:gnuradio/gnuradio-releases</a:t>
            </a:r>
            <a:endParaRPr sz="1050">
              <a:solidFill>
                <a:schemeClr val="dk1"/>
              </a:solidFill>
              <a:highlight>
                <a:srgbClr val="F9F9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139700" marR="1397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highlight>
                  <a:srgbClr val="F9F9F9"/>
                </a:highlight>
                <a:latin typeface="Courier New"/>
                <a:ea typeface="Courier New"/>
                <a:cs typeface="Courier New"/>
                <a:sym typeface="Courier New"/>
              </a:rPr>
              <a:t>sudo apt-get update</a:t>
            </a:r>
            <a:endParaRPr sz="1050">
              <a:solidFill>
                <a:schemeClr val="dk1"/>
              </a:solidFill>
              <a:highlight>
                <a:srgbClr val="F9F9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139700" marR="1397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highlight>
                  <a:srgbClr val="F9F9F9"/>
                </a:highlight>
                <a:latin typeface="Courier New"/>
                <a:ea typeface="Courier New"/>
                <a:cs typeface="Courier New"/>
                <a:sym typeface="Courier New"/>
              </a:rPr>
              <a:t>sudo apt install gnuradio</a:t>
            </a:r>
            <a:endParaRPr sz="1050">
              <a:solidFill>
                <a:schemeClr val="dk1"/>
              </a:solidFill>
              <a:highlight>
                <a:srgbClr val="F9F9F9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Ubuntu PPA</a:t>
            </a:r>
            <a:endParaRPr/>
          </a:p>
        </p:txBody>
      </p:sp>
      <p:pic>
        <p:nvPicPr>
          <p:cNvPr id="176" name="Google Shape;17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0797" y="375373"/>
            <a:ext cx="741128" cy="7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 rotWithShape="1">
          <a:blip r:embed="rId4">
            <a:alphaModFix/>
          </a:blip>
          <a:srcRect l="2665" t="2188" r="2466" b="6628"/>
          <a:stretch/>
        </p:blipFill>
        <p:spPr>
          <a:xfrm>
            <a:off x="5185600" y="1979350"/>
            <a:ext cx="3554175" cy="256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/>
          <p:nvPr/>
        </p:nvSpPr>
        <p:spPr>
          <a:xfrm>
            <a:off x="5491975" y="3861125"/>
            <a:ext cx="3512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Fira Sans"/>
                <a:ea typeface="Fira Sans"/>
                <a:cs typeface="Fira Sans"/>
                <a:sym typeface="Fira Sans"/>
              </a:rPr>
              <a:t>Ubuntu Maintainer</a:t>
            </a:r>
            <a:endParaRPr sz="2500"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0125" y="2571750"/>
            <a:ext cx="1183901" cy="11839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to install from source</a:t>
            </a:r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You need to modify the gnuradio codebase itself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You need multiple versions of GR installed concurrently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You want the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main</a:t>
            </a:r>
            <a:r>
              <a:rPr lang="en"/>
              <a:t> branch specifically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OOTs you need are not updated to packaged versions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PyBOMBs </a:t>
            </a:r>
            <a:r>
              <a:rPr lang="en"/>
              <a:t>- the old way to install from source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has been a mainstay for installing GR from source for many years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currently is only "lightly" maintained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recommendation is through distro packages / conda if you can</a:t>
            </a:r>
            <a:endParaRPr/>
          </a:p>
        </p:txBody>
      </p:sp>
      <p:sp>
        <p:nvSpPr>
          <p:cNvPr id="186" name="Google Shape;186;p27"/>
          <p:cNvSpPr txBox="1"/>
          <p:nvPr/>
        </p:nvSpPr>
        <p:spPr>
          <a:xfrm>
            <a:off x="453025" y="2474175"/>
            <a:ext cx="725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https://wiki.gnuradio.org/index.php?title=InstallingGR#From_Source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Packaging Dreams</a:t>
            </a:r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Ubuntu Maintainer</a:t>
            </a:r>
            <a:endParaRPr b="1" u="sng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Thanks to Maitland's efforts, Ubuntu inherits the updated Debian prior to release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We internally manage a PPA - would love a champion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Would be great to have an upstream champion to get package updates within the LTS releases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u="sng"/>
              <a:t>Automated Packaging</a:t>
            </a:r>
            <a:endParaRPr b="1" u="sng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Tied into CI, upload the latest Ubuntu to launchpad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Make our tooling less manual/fragile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Development Needs</a:t>
            </a:r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GNU Radio Binary Installers</a:t>
            </a:r>
            <a:br>
              <a:rPr lang="en"/>
            </a:br>
            <a:r>
              <a:rPr lang="en"/>
              <a:t>- Windows Packaging (gnuradio.msi)</a:t>
            </a:r>
            <a:br>
              <a:rPr lang="en"/>
            </a:br>
            <a:r>
              <a:rPr lang="en"/>
              <a:t>- MacOS</a:t>
            </a:r>
            <a:br>
              <a:rPr lang="en"/>
            </a:br>
            <a:r>
              <a:rPr lang="en"/>
              <a:t>- OOTs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/>
              <a:t>Ongoing Maintenance and Support</a:t>
            </a:r>
            <a:br>
              <a:rPr lang="en"/>
            </a:br>
            <a:r>
              <a:rPr lang="en"/>
              <a:t>- Clean up Issue Queue</a:t>
            </a:r>
            <a:br>
              <a:rPr lang="en"/>
            </a:br>
            <a:r>
              <a:rPr lang="en"/>
              <a:t>	- Many "good first issue"</a:t>
            </a:r>
            <a:br>
              <a:rPr lang="en"/>
            </a:br>
            <a:r>
              <a:rPr lang="en"/>
              <a:t>- Fix up CI</a:t>
            </a:r>
            <a:br>
              <a:rPr lang="en"/>
            </a:br>
            <a:r>
              <a:rPr lang="en"/>
              <a:t>- Add platform CI coverage</a:t>
            </a:r>
            <a:endParaRPr/>
          </a:p>
        </p:txBody>
      </p:sp>
      <p:pic>
        <p:nvPicPr>
          <p:cNvPr id="199" name="Google Shape;1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475" y="687276"/>
            <a:ext cx="2982951" cy="155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931425"/>
            <a:ext cx="3810000" cy="29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VOLK</a:t>
            </a:r>
            <a:endParaRPr/>
          </a:p>
        </p:txBody>
      </p:sp>
      <p:sp>
        <p:nvSpPr>
          <p:cNvPr id="210" name="Google Shape;210;p31"/>
          <p:cNvSpPr/>
          <p:nvPr/>
        </p:nvSpPr>
        <p:spPr>
          <a:xfrm>
            <a:off x="2467900" y="2043838"/>
            <a:ext cx="2015400" cy="11265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Latest Release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VOLK v2.5.2</a:t>
            </a:r>
            <a:endParaRPr/>
          </a:p>
        </p:txBody>
      </p:sp>
      <p:pic>
        <p:nvPicPr>
          <p:cNvPr id="211" name="Google Shape;2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0400" y="230113"/>
            <a:ext cx="1293600" cy="10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1"/>
          <p:cNvSpPr/>
          <p:nvPr/>
        </p:nvSpPr>
        <p:spPr>
          <a:xfrm>
            <a:off x="311700" y="2043838"/>
            <a:ext cx="2015400" cy="11265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LGPL re-licensing effort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-&gt; completed</a:t>
            </a:r>
            <a:endParaRPr/>
          </a:p>
        </p:txBody>
      </p:sp>
      <p:sp>
        <p:nvSpPr>
          <p:cNvPr id="213" name="Google Shape;213;p31"/>
          <p:cNvSpPr/>
          <p:nvPr/>
        </p:nvSpPr>
        <p:spPr>
          <a:xfrm>
            <a:off x="4624100" y="2043838"/>
            <a:ext cx="2015400" cy="11265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VOLK 3.0 release</a:t>
            </a:r>
            <a:endParaRPr/>
          </a:p>
        </p:txBody>
      </p:sp>
      <p:sp>
        <p:nvSpPr>
          <p:cNvPr id="214" name="Google Shape;214;p31"/>
          <p:cNvSpPr/>
          <p:nvPr/>
        </p:nvSpPr>
        <p:spPr>
          <a:xfrm>
            <a:off x="6852050" y="2043838"/>
            <a:ext cx="2015400" cy="11265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VOLK 3.0 release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-&gt; soon</a:t>
            </a:r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body" idx="4294967295"/>
          </p:nvPr>
        </p:nvSpPr>
        <p:spPr>
          <a:xfrm>
            <a:off x="2241600" y="3548900"/>
            <a:ext cx="46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SIMD optimized functions with a hardware agnostic API</a:t>
            </a:r>
            <a:endParaRPr sz="14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endParaRPr sz="14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Josh Morman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1900475" y="1301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/>
              <a:t>Wireless/SDR Research</a:t>
            </a:r>
            <a:endParaRPr sz="1900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11550"/>
            <a:ext cx="1588775" cy="15887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1703050" y="3220700"/>
            <a:ext cx="5029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CONTACT:</a:t>
            </a:r>
            <a:endParaRPr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" u="sng">
                <a:solidFill>
                  <a:schemeClr val="hlink"/>
                </a:solidFill>
                <a:latin typeface="Fira Sans"/>
                <a:ea typeface="Fira Sans"/>
                <a:cs typeface="Fira Sans"/>
                <a:sym typeface="Fira Sans"/>
                <a:hlinkClick r:id="rId4"/>
              </a:rPr>
              <a:t>jmorman@gnuradio.org</a:t>
            </a:r>
            <a:br>
              <a:rPr lang="en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" u="sng">
                <a:solidFill>
                  <a:schemeClr val="hlink"/>
                </a:solidFill>
                <a:latin typeface="Fira Sans"/>
                <a:ea typeface="Fira Sans"/>
                <a:cs typeface="Fira Sans"/>
                <a:sym typeface="Fira Sans"/>
                <a:hlinkClick r:id="rId5"/>
              </a:rPr>
              <a:t>jmorman@peratonlabs.com</a:t>
            </a:r>
            <a:br>
              <a:rPr lang="en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@mormj : Matrix / Github</a:t>
            </a:r>
            <a:endParaRPr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450" y="2228475"/>
            <a:ext cx="2481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3154675" y="2157075"/>
            <a:ext cx="45606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343A40"/>
                </a:solidFill>
                <a:latin typeface="Fira Sans"/>
                <a:ea typeface="Fira Sans"/>
                <a:cs typeface="Fira Sans"/>
                <a:sym typeface="Fira Sans"/>
              </a:rPr>
              <a:t>Co-Maintainer (with Jeff Long @willcode4)</a:t>
            </a:r>
            <a:br>
              <a:rPr lang="en" sz="1800">
                <a:solidFill>
                  <a:srgbClr val="343A40"/>
                </a:solidFill>
                <a:latin typeface="Fira Sans"/>
                <a:ea typeface="Fira Sans"/>
                <a:cs typeface="Fira Sans"/>
                <a:sym typeface="Fira Sans"/>
              </a:rPr>
            </a:br>
            <a:r>
              <a:rPr lang="en" sz="1800">
                <a:solidFill>
                  <a:srgbClr val="343A40"/>
                </a:solidFill>
                <a:latin typeface="Fira Sans"/>
                <a:ea typeface="Fira Sans"/>
                <a:cs typeface="Fira Sans"/>
                <a:sym typeface="Fira Sans"/>
              </a:rPr>
              <a:t>GR 4.0 Development Lead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to go, VOLK?</a:t>
            </a:r>
            <a:endParaRPr/>
          </a:p>
        </p:txBody>
      </p:sp>
      <p:sp>
        <p:nvSpPr>
          <p:cNvPr id="221" name="Google Shape;221;p32"/>
          <p:cNvSpPr/>
          <p:nvPr/>
        </p:nvSpPr>
        <p:spPr>
          <a:xfrm>
            <a:off x="3534700" y="1434238"/>
            <a:ext cx="2015400" cy="11265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“Complex type”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API</a:t>
            </a:r>
            <a:endParaRPr/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0400" y="230113"/>
            <a:ext cx="1293600" cy="10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2"/>
          <p:cNvSpPr/>
          <p:nvPr/>
        </p:nvSpPr>
        <p:spPr>
          <a:xfrm>
            <a:off x="311700" y="1434238"/>
            <a:ext cx="2015400" cy="11265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Overhaul tests, CI, benchmarks</a:t>
            </a:r>
            <a:endParaRPr/>
          </a:p>
        </p:txBody>
      </p:sp>
      <p:sp>
        <p:nvSpPr>
          <p:cNvPr id="224" name="Google Shape;224;p32"/>
          <p:cNvSpPr/>
          <p:nvPr/>
        </p:nvSpPr>
        <p:spPr>
          <a:xfrm>
            <a:off x="6425750" y="1434238"/>
            <a:ext cx="2015400" cy="11265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VOLK 4.0?</a:t>
            </a:r>
            <a:endParaRPr/>
          </a:p>
        </p:txBody>
      </p:sp>
      <p:sp>
        <p:nvSpPr>
          <p:cNvPr id="225" name="Google Shape;225;p32"/>
          <p:cNvSpPr txBox="1">
            <a:spLocks noGrp="1"/>
          </p:cNvSpPr>
          <p:nvPr>
            <p:ph type="body" idx="4294967295"/>
          </p:nvPr>
        </p:nvSpPr>
        <p:spPr>
          <a:xfrm>
            <a:off x="311700" y="2661075"/>
            <a:ext cx="20565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Flexibility</a:t>
            </a:r>
            <a:endParaRPr sz="1400"/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Standard tools</a:t>
            </a:r>
            <a:endParaRPr sz="1400"/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Custom tests</a:t>
            </a:r>
            <a:endParaRPr sz="14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endParaRPr sz="14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endParaRPr sz="1400"/>
          </a:p>
        </p:txBody>
      </p:sp>
      <p:sp>
        <p:nvSpPr>
          <p:cNvPr id="226" name="Google Shape;226;p32"/>
          <p:cNvSpPr txBox="1">
            <a:spLocks noGrp="1"/>
          </p:cNvSpPr>
          <p:nvPr>
            <p:ph type="body" idx="4294967295"/>
          </p:nvPr>
        </p:nvSpPr>
        <p:spPr>
          <a:xfrm>
            <a:off x="311700" y="3604275"/>
            <a:ext cx="20565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benchmark?</a:t>
            </a:r>
            <a:endParaRPr sz="1400"/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GTest?</a:t>
            </a:r>
            <a:endParaRPr sz="14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endParaRPr sz="14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endParaRPr sz="1400"/>
          </a:p>
        </p:txBody>
      </p:sp>
      <p:sp>
        <p:nvSpPr>
          <p:cNvPr id="227" name="Google Shape;227;p32"/>
          <p:cNvSpPr txBox="1">
            <a:spLocks noGrp="1"/>
          </p:cNvSpPr>
          <p:nvPr>
            <p:ph type="body" idx="4294967295"/>
          </p:nvPr>
        </p:nvSpPr>
        <p:spPr>
          <a:xfrm>
            <a:off x="3054525" y="2661075"/>
            <a:ext cx="31431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Understand history</a:t>
            </a:r>
            <a:endParaRPr sz="1400"/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Find solution for all platforms</a:t>
            </a:r>
            <a:endParaRPr sz="1400"/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Implement solution</a:t>
            </a:r>
            <a:endParaRPr sz="14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endParaRPr sz="14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endParaRPr sz="1400"/>
          </a:p>
        </p:txBody>
      </p:sp>
      <p:sp>
        <p:nvSpPr>
          <p:cNvPr id="228" name="Google Shape;228;p32"/>
          <p:cNvSpPr txBox="1">
            <a:spLocks noGrp="1"/>
          </p:cNvSpPr>
          <p:nvPr>
            <p:ph type="body" idx="4294967295"/>
          </p:nvPr>
        </p:nvSpPr>
        <p:spPr>
          <a:xfrm>
            <a:off x="6000900" y="2661075"/>
            <a:ext cx="31431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No more undefined behavior</a:t>
            </a:r>
            <a:endParaRPr sz="1400"/>
          </a:p>
          <a:p>
            <a:pPr marL="457200" lvl="0" indent="-31750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More hardware support</a:t>
            </a:r>
            <a:endParaRPr sz="14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endParaRPr sz="140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endParaRPr sz="1400"/>
          </a:p>
        </p:txBody>
      </p:sp>
      <p:sp>
        <p:nvSpPr>
          <p:cNvPr id="229" name="Google Shape;229;p32"/>
          <p:cNvSpPr txBox="1">
            <a:spLocks noGrp="1"/>
          </p:cNvSpPr>
          <p:nvPr>
            <p:ph type="title" idx="4294967295"/>
          </p:nvPr>
        </p:nvSpPr>
        <p:spPr>
          <a:xfrm>
            <a:off x="3082500" y="4227725"/>
            <a:ext cx="297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Ideas? Let us know!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>
            <a:spLocks noGrp="1"/>
          </p:cNvSpPr>
          <p:nvPr>
            <p:ph type="title"/>
          </p:nvPr>
        </p:nvSpPr>
        <p:spPr>
          <a:xfrm>
            <a:off x="311700" y="32241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GNU Radio 4.0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5" name="Google Shape;235;p33"/>
          <p:cNvSpPr txBox="1"/>
          <p:nvPr/>
        </p:nvSpPr>
        <p:spPr>
          <a:xfrm>
            <a:off x="2864475" y="1285900"/>
            <a:ext cx="4014300" cy="20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8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GR4</a:t>
            </a:r>
            <a:endParaRPr sz="1180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GNU Radio 4.0?</a:t>
            </a:r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 awesome as GNU Radio is for prototyping/implementing signal processing and integrating with real hardware …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are limitations that can only be overcome by an architectural overhaul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Scheduling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Heterogeneous Architectures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Distributed Computing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Ease of Development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GNU Radio?</a:t>
            </a:r>
            <a:endParaRPr/>
          </a:p>
        </p:txBody>
      </p:sp>
      <p:sp>
        <p:nvSpPr>
          <p:cNvPr id="247" name="Google Shape;24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source software radio toolkit - moving samples around between signal processing blocks and to/from hardware and accelerators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 is not the only solution for this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… but as a general purpose framework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Fully Open Source, Actively Maintained, Vibrant Community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one company/organization holding the keys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real value is in: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Community - people willing to help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Ecosystem - many solutions available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Block Library - use what has already been developed for your application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Ease of Use / Flexibility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 for GNU Radio</a:t>
            </a:r>
            <a:endParaRPr/>
          </a:p>
        </p:txBody>
      </p:sp>
      <p:sp>
        <p:nvSpPr>
          <p:cNvPr id="253" name="Google Shape;253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i="1" u="sng"/>
              <a:t>Rapid application deployment</a:t>
            </a:r>
            <a:r>
              <a:rPr lang="en"/>
              <a:t> to the largest number of available hardware platforms - heterogeneous architectures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i="1" u="sng"/>
              <a:t>User-friendly development methodology</a:t>
            </a:r>
            <a:r>
              <a:rPr lang="en"/>
              <a:t> that will take a novice developer from zero to deployment in minutes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i="1" u="sng"/>
              <a:t>Largest active user base</a:t>
            </a:r>
            <a:r>
              <a:rPr lang="en"/>
              <a:t> of any SDR framework - due to open source convenience and broad ecosystem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i="1" u="sng"/>
              <a:t>Pervasive footprint in academic courses and university labs</a:t>
            </a:r>
            <a:r>
              <a:rPr lang="en"/>
              <a:t> - teaching  signal processing and communications through GNU Radio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i="1" u="sng"/>
              <a:t>Supportability</a:t>
            </a:r>
            <a:r>
              <a:rPr lang="en"/>
              <a:t> through a robust network of core developers and Industry/Government partners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GNU Radio in the development workflow</a:t>
            </a:r>
            <a:endParaRPr/>
          </a:p>
        </p:txBody>
      </p:sp>
      <p:sp>
        <p:nvSpPr>
          <p:cNvPr id="259" name="Google Shape;259;p37"/>
          <p:cNvSpPr/>
          <p:nvPr/>
        </p:nvSpPr>
        <p:spPr>
          <a:xfrm>
            <a:off x="311696" y="1319925"/>
            <a:ext cx="8391600" cy="8001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5E7EF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7"/>
          <p:cNvSpPr txBox="1"/>
          <p:nvPr/>
        </p:nvSpPr>
        <p:spPr>
          <a:xfrm>
            <a:off x="421875" y="1519875"/>
            <a:ext cx="12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Simulation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1" name="Google Shape;261;p37"/>
          <p:cNvSpPr txBox="1"/>
          <p:nvPr/>
        </p:nvSpPr>
        <p:spPr>
          <a:xfrm>
            <a:off x="3613275" y="1519875"/>
            <a:ext cx="12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Prototype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7250175" y="1519875"/>
            <a:ext cx="12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Deployment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3" name="Google Shape;263;p37"/>
          <p:cNvSpPr/>
          <p:nvPr/>
        </p:nvSpPr>
        <p:spPr>
          <a:xfrm>
            <a:off x="1661175" y="1338525"/>
            <a:ext cx="3758400" cy="745200"/>
          </a:xfrm>
          <a:prstGeom prst="flowChartProcess">
            <a:avLst/>
          </a:prstGeom>
          <a:noFill/>
          <a:ln w="28575" cap="flat" cmpd="sng">
            <a:solidFill>
              <a:srgbClr val="FF690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7"/>
          <p:cNvSpPr txBox="1">
            <a:spLocks noGrp="1"/>
          </p:cNvSpPr>
          <p:nvPr>
            <p:ph type="body" idx="1"/>
          </p:nvPr>
        </p:nvSpPr>
        <p:spPr>
          <a:xfrm>
            <a:off x="311700" y="2784125"/>
            <a:ext cx="8520600" cy="17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Through the 4.0 architecture, expand feasible usage from simulation through to deployment </a:t>
            </a:r>
            <a:endParaRPr/>
          </a:p>
        </p:txBody>
      </p:sp>
      <p:sp>
        <p:nvSpPr>
          <p:cNvPr id="265" name="Google Shape;265;p37"/>
          <p:cNvSpPr/>
          <p:nvPr/>
        </p:nvSpPr>
        <p:spPr>
          <a:xfrm>
            <a:off x="468975" y="1217025"/>
            <a:ext cx="7931400" cy="974800"/>
          </a:xfrm>
          <a:prstGeom prst="flowChartProcess">
            <a:avLst/>
          </a:prstGeom>
          <a:noFill/>
          <a:ln w="28575" cap="flat" cmpd="sng">
            <a:solidFill>
              <a:srgbClr val="FF690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7"/>
          <p:cNvSpPr/>
          <p:nvPr/>
        </p:nvSpPr>
        <p:spPr>
          <a:xfrm>
            <a:off x="387025" y="2230150"/>
            <a:ext cx="1247400" cy="243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69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7"/>
          <p:cNvSpPr/>
          <p:nvPr/>
        </p:nvSpPr>
        <p:spPr>
          <a:xfrm>
            <a:off x="5384725" y="2227900"/>
            <a:ext cx="2978100" cy="24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69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7"/>
          <p:cNvSpPr txBox="1"/>
          <p:nvPr/>
        </p:nvSpPr>
        <p:spPr>
          <a:xfrm>
            <a:off x="1955425" y="2152000"/>
            <a:ext cx="310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6905"/>
                </a:solidFill>
                <a:latin typeface="Fira Sans"/>
                <a:ea typeface="Fira Sans"/>
                <a:cs typeface="Fira Sans"/>
                <a:sym typeface="Fira Sans"/>
              </a:rPr>
              <a:t>Push the bounds of feasible usage</a:t>
            </a:r>
            <a:endParaRPr b="1">
              <a:solidFill>
                <a:srgbClr val="FF690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Vision for GNU Radio 4.0</a:t>
            </a:r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ldNum" idx="12"/>
          </p:nvPr>
        </p:nvSpPr>
        <p:spPr>
          <a:xfrm>
            <a:off x="8472458" y="48260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body" idx="1"/>
          </p:nvPr>
        </p:nvSpPr>
        <p:spPr>
          <a:xfrm>
            <a:off x="161050" y="1124950"/>
            <a:ext cx="2732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Modular CPU Runtime</a:t>
            </a:r>
            <a:br>
              <a:rPr lang="en" b="1"/>
            </a:br>
            <a:endParaRPr b="1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Scheduler as plugin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Application-specific schedulers</a:t>
            </a:r>
            <a:endParaRPr/>
          </a:p>
          <a:p>
            <a:pPr marL="165100" lvl="0" indent="-88900" algn="l" rtl="0">
              <a:lnSpc>
                <a:spcPct val="115000"/>
              </a:lnSpc>
              <a:spcBef>
                <a:spcPts val="900"/>
              </a:spcBef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body" idx="1"/>
          </p:nvPr>
        </p:nvSpPr>
        <p:spPr>
          <a:xfrm>
            <a:off x="1801800" y="3968975"/>
            <a:ext cx="5540400" cy="17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b="1"/>
              <a:t>Straightforward implementation of (distributed) SDR systems that make efficient use of the platform and its accelerators</a:t>
            </a:r>
            <a:endParaRPr b="1"/>
          </a:p>
        </p:txBody>
      </p:sp>
      <p:sp>
        <p:nvSpPr>
          <p:cNvPr id="277" name="Google Shape;277;p38"/>
          <p:cNvSpPr/>
          <p:nvPr/>
        </p:nvSpPr>
        <p:spPr>
          <a:xfrm rot="-5400000">
            <a:off x="4352700" y="512125"/>
            <a:ext cx="438600" cy="59091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69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body" idx="1"/>
          </p:nvPr>
        </p:nvSpPr>
        <p:spPr>
          <a:xfrm>
            <a:off x="6252300" y="1124950"/>
            <a:ext cx="2732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Distributed DSP</a:t>
            </a:r>
            <a:br>
              <a:rPr lang="en" b="1"/>
            </a:br>
            <a:endParaRPr b="1"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Setup and manage flowgraphs that span multiple nodes</a:t>
            </a:r>
            <a:endParaRPr/>
          </a:p>
          <a:p>
            <a:pPr marL="165100" lvl="0" indent="-889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body" idx="1"/>
          </p:nvPr>
        </p:nvSpPr>
        <p:spPr>
          <a:xfrm>
            <a:off x="3168575" y="1124950"/>
            <a:ext cx="2732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Heterogeneous</a:t>
            </a:r>
            <a:br>
              <a:rPr lang="en" b="1"/>
            </a:br>
            <a:r>
              <a:rPr lang="en" b="1"/>
              <a:t>Architectures</a:t>
            </a:r>
            <a:endParaRPr b="1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Seamless integration of accelerators (e.g., FPGAs, GPUs, DSPs, SoCs)</a:t>
            </a:r>
            <a:endParaRPr/>
          </a:p>
          <a:p>
            <a:pPr marL="165100" lvl="0" indent="-889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 4.0 Highlights</a:t>
            </a:r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Improved/Additional Support for Hardware Accelerators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Modular Components - can be swapped in with custom or application specific implementations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Scheduler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Runtime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Buffers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Distributed Flowgraph Support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Centralized control of e.g. edge nodes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Streamlined Development Methodology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Lower the bar for application developers</a:t>
            </a:r>
            <a:endParaRPr/>
          </a:p>
        </p:txBody>
      </p:sp>
      <p:sp>
        <p:nvSpPr>
          <p:cNvPr id="286" name="Google Shape;286;p39"/>
          <p:cNvSpPr/>
          <p:nvPr/>
        </p:nvSpPr>
        <p:spPr>
          <a:xfrm>
            <a:off x="3895950" y="2014175"/>
            <a:ext cx="2488200" cy="7527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EAFB8"/>
              </a:gs>
              <a:gs pos="100000">
                <a:srgbClr val="616D7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Overcome the GR 3.X "Thread Per Block" limitations</a:t>
            </a:r>
            <a:endParaRPr sz="1100" b="1">
              <a:solidFill>
                <a:schemeClr val="lt1"/>
              </a:solidFill>
            </a:endParaRPr>
          </a:p>
        </p:txBody>
      </p:sp>
      <p:sp>
        <p:nvSpPr>
          <p:cNvPr id="287" name="Google Shape;287;p39"/>
          <p:cNvSpPr/>
          <p:nvPr/>
        </p:nvSpPr>
        <p:spPr>
          <a:xfrm>
            <a:off x="2209325" y="2160550"/>
            <a:ext cx="1686600" cy="271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AFB8"/>
              </a:gs>
              <a:gs pos="100000">
                <a:srgbClr val="616D7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Improved Support for Hardware Accelerators</a:t>
            </a:r>
            <a:endParaRPr/>
          </a:p>
        </p:txBody>
      </p:sp>
      <p:sp>
        <p:nvSpPr>
          <p:cNvPr id="293" name="Google Shape;293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New block API passes more buffer information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Block can have awareness of the buffer it receives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Multiple implementations per block allow graphical domain selection</a:t>
            </a:r>
            <a:endParaRPr/>
          </a:p>
        </p:txBody>
      </p:sp>
      <p:pic>
        <p:nvPicPr>
          <p:cNvPr id="294" name="Google Shape;29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101" y="2157000"/>
            <a:ext cx="4102476" cy="25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500" y="2571750"/>
            <a:ext cx="4069901" cy="16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Modular Components - Scheduler</a:t>
            </a:r>
            <a:endParaRPr/>
          </a:p>
        </p:txBody>
      </p:sp>
      <p:sp>
        <p:nvSpPr>
          <p:cNvPr id="301" name="Google Shape;301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84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shown previously, overcoming TPB limitations can give immediate performance gains …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But modular scheduling goes beyond this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Custom Scheduling for custom </a:t>
            </a:r>
            <a:r>
              <a:rPr lang="en" u="sng"/>
              <a:t>applications</a:t>
            </a:r>
            <a:r>
              <a:rPr lang="en"/>
              <a:t> or </a:t>
            </a:r>
            <a:r>
              <a:rPr lang="en" u="sng"/>
              <a:t>hardware</a:t>
            </a:r>
            <a:endParaRPr u="sng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2" name="Google Shape;30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8975" y="1166838"/>
            <a:ext cx="4414249" cy="3387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1"/>
          <p:cNvSpPr/>
          <p:nvPr/>
        </p:nvSpPr>
        <p:spPr>
          <a:xfrm>
            <a:off x="5694100" y="2439325"/>
            <a:ext cx="1080300" cy="3207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AFB8"/>
              </a:gs>
              <a:gs pos="100000">
                <a:srgbClr val="616D7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</a:rPr>
              <a:t>TPB</a:t>
            </a:r>
            <a:endParaRPr sz="1000" b="1">
              <a:solidFill>
                <a:schemeClr val="lt1"/>
              </a:solidFill>
            </a:endParaRPr>
          </a:p>
        </p:txBody>
      </p:sp>
      <p:sp>
        <p:nvSpPr>
          <p:cNvPr id="304" name="Google Shape;304;p41"/>
          <p:cNvSpPr/>
          <p:nvPr/>
        </p:nvSpPr>
        <p:spPr>
          <a:xfrm>
            <a:off x="7445400" y="3547500"/>
            <a:ext cx="1386900" cy="362400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AFB8"/>
              </a:gs>
              <a:gs pos="100000">
                <a:srgbClr val="616D7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nthreads == ncores</a:t>
            </a:r>
            <a:endParaRPr sz="900" b="1">
              <a:solidFill>
                <a:schemeClr val="lt1"/>
              </a:solidFill>
            </a:endParaRPr>
          </a:p>
        </p:txBody>
      </p:sp>
      <p:sp>
        <p:nvSpPr>
          <p:cNvPr id="305" name="Google Shape;305;p41"/>
          <p:cNvSpPr/>
          <p:nvPr/>
        </p:nvSpPr>
        <p:spPr>
          <a:xfrm>
            <a:off x="404225" y="3916875"/>
            <a:ext cx="3254700" cy="808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A7A7A"/>
              </a:gs>
              <a:gs pos="100000">
                <a:srgbClr val="393939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Examples:</a:t>
            </a:r>
            <a:endParaRPr sz="1100">
              <a:solidFill>
                <a:schemeClr val="lt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-"/>
            </a:pPr>
            <a:r>
              <a:rPr lang="en" sz="1100">
                <a:solidFill>
                  <a:schemeClr val="lt1"/>
                </a:solidFill>
              </a:rPr>
              <a:t>Threadpool Scheduler</a:t>
            </a:r>
            <a:endParaRPr sz="1100">
              <a:solidFill>
                <a:schemeClr val="lt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-"/>
            </a:pPr>
            <a:r>
              <a:rPr lang="en" sz="1100">
                <a:solidFill>
                  <a:schemeClr val="lt1"/>
                </a:solidFill>
              </a:rPr>
              <a:t>Multi-GPU Scheduler</a:t>
            </a:r>
            <a:endParaRPr sz="1100">
              <a:solidFill>
                <a:schemeClr val="lt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-"/>
            </a:pPr>
            <a:r>
              <a:rPr lang="en" sz="1100">
                <a:solidFill>
                  <a:schemeClr val="lt1"/>
                </a:solidFill>
              </a:rPr>
              <a:t>Low-Latency Scheduler</a:t>
            </a:r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207775" y="237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 Releases - Year in Review</a:t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237500" y="3755575"/>
            <a:ext cx="8594700" cy="69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690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 rot="5400000">
            <a:off x="-552900" y="2749725"/>
            <a:ext cx="1870200" cy="43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GRCON 2021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76" name="Google Shape;76;p15"/>
          <p:cNvSpPr/>
          <p:nvPr/>
        </p:nvSpPr>
        <p:spPr>
          <a:xfrm rot="5400000">
            <a:off x="7529725" y="2749725"/>
            <a:ext cx="1870200" cy="43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GRCON 2022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1226375" y="904850"/>
            <a:ext cx="2065800" cy="474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u="sng"/>
              <a:t>3.10.1.{0,1} </a:t>
            </a:r>
            <a:r>
              <a:rPr lang="en" sz="1000"/>
              <a:t>Bug Fixes</a:t>
            </a:r>
            <a:endParaRPr sz="1000"/>
          </a:p>
        </p:txBody>
      </p:sp>
      <p:sp>
        <p:nvSpPr>
          <p:cNvPr id="78" name="Google Shape;78;p15"/>
          <p:cNvSpPr/>
          <p:nvPr/>
        </p:nvSpPr>
        <p:spPr>
          <a:xfrm>
            <a:off x="2549000" y="1659338"/>
            <a:ext cx="2065800" cy="124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u="sng"/>
              <a:t>3.10.2.0 / 3.9.6.0</a:t>
            </a:r>
            <a:endParaRPr b="1" i="1" u="sng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Boost Reduction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JSON/YAML config blocks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Custom Buffer fixes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bug fixes</a:t>
            </a:r>
            <a:endParaRPr sz="1100"/>
          </a:p>
        </p:txBody>
      </p:sp>
      <p:sp>
        <p:nvSpPr>
          <p:cNvPr id="79" name="Google Shape;79;p15"/>
          <p:cNvSpPr/>
          <p:nvPr/>
        </p:nvSpPr>
        <p:spPr>
          <a:xfrm>
            <a:off x="3782350" y="725750"/>
            <a:ext cx="1779300" cy="83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u="sng"/>
              <a:t>3.10.3.0 / 3.9.7.0</a:t>
            </a:r>
            <a:endParaRPr b="1" i="1" u="sng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CI improvements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bug fixes</a:t>
            </a:r>
            <a:endParaRPr sz="1100"/>
          </a:p>
        </p:txBody>
      </p:sp>
      <p:sp>
        <p:nvSpPr>
          <p:cNvPr id="80" name="Google Shape;80;p15"/>
          <p:cNvSpPr/>
          <p:nvPr/>
        </p:nvSpPr>
        <p:spPr>
          <a:xfrm rot="-1272346">
            <a:off x="1085165" y="4227261"/>
            <a:ext cx="1870239" cy="43794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FOSDEM 2021</a:t>
            </a:r>
            <a:endParaRPr>
              <a:solidFill>
                <a:schemeClr val="lt2"/>
              </a:solidFill>
            </a:endParaRPr>
          </a:p>
        </p:txBody>
      </p:sp>
      <p:cxnSp>
        <p:nvCxnSpPr>
          <p:cNvPr id="81" name="Google Shape;81;p15"/>
          <p:cNvCxnSpPr>
            <a:stCxn id="77" idx="2"/>
          </p:cNvCxnSpPr>
          <p:nvPr/>
        </p:nvCxnSpPr>
        <p:spPr>
          <a:xfrm rot="-5400000" flipH="1">
            <a:off x="1017275" y="2621450"/>
            <a:ext cx="2705100" cy="221100"/>
          </a:xfrm>
          <a:prstGeom prst="curvedConnector3">
            <a:avLst>
              <a:gd name="adj1" fmla="val 1627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" name="Google Shape;82;p15"/>
          <p:cNvCxnSpPr>
            <a:stCxn id="78" idx="2"/>
          </p:cNvCxnSpPr>
          <p:nvPr/>
        </p:nvCxnSpPr>
        <p:spPr>
          <a:xfrm rot="-5400000" flipH="1">
            <a:off x="3164150" y="3323888"/>
            <a:ext cx="1048500" cy="213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" name="Google Shape;83;p15"/>
          <p:cNvCxnSpPr>
            <a:stCxn id="84" idx="2"/>
          </p:cNvCxnSpPr>
          <p:nvPr/>
        </p:nvCxnSpPr>
        <p:spPr>
          <a:xfrm rot="-5400000" flipH="1">
            <a:off x="6600950" y="2584850"/>
            <a:ext cx="1953000" cy="728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" name="Google Shape;85;p15"/>
          <p:cNvSpPr/>
          <p:nvPr/>
        </p:nvSpPr>
        <p:spPr>
          <a:xfrm>
            <a:off x="601200" y="1926825"/>
            <a:ext cx="1730400" cy="108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i="1" u="sng"/>
              <a:t>3.10.0.0 </a:t>
            </a:r>
            <a:r>
              <a:rPr lang="en" sz="1300" b="1" i="1" u="sng">
                <a:solidFill>
                  <a:schemeClr val="dk1"/>
                </a:solidFill>
              </a:rPr>
              <a:t>/ 3.9.5.0</a:t>
            </a:r>
            <a:endParaRPr sz="1300" b="1" i="1" u="sng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gr-pdu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gr-iio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Custom Buffers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-"/>
            </a:pPr>
            <a:r>
              <a:rPr lang="en" sz="1000"/>
              <a:t>No more Log4CPP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cxnSp>
        <p:nvCxnSpPr>
          <p:cNvPr id="86" name="Google Shape;86;p15"/>
          <p:cNvCxnSpPr>
            <a:stCxn id="85" idx="2"/>
          </p:cNvCxnSpPr>
          <p:nvPr/>
        </p:nvCxnSpPr>
        <p:spPr>
          <a:xfrm rot="-5400000" flipH="1">
            <a:off x="1410300" y="3067725"/>
            <a:ext cx="1023300" cy="911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4" name="Google Shape;84;p15"/>
          <p:cNvSpPr/>
          <p:nvPr/>
        </p:nvSpPr>
        <p:spPr>
          <a:xfrm>
            <a:off x="6323600" y="725750"/>
            <a:ext cx="1779300" cy="124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u="sng"/>
              <a:t>3.10.4.0 / 3.9.8.0</a:t>
            </a:r>
            <a:endParaRPr b="1" i="1" u="sng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our latest releases</a:t>
            </a:r>
            <a:endParaRPr sz="1100"/>
          </a:p>
        </p:txBody>
      </p:sp>
      <p:sp>
        <p:nvSpPr>
          <p:cNvPr id="87" name="Google Shape;87;p15"/>
          <p:cNvSpPr/>
          <p:nvPr/>
        </p:nvSpPr>
        <p:spPr>
          <a:xfrm>
            <a:off x="5103825" y="2088075"/>
            <a:ext cx="1779300" cy="124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u="sng"/>
              <a:t>dev-4.0 branch</a:t>
            </a:r>
            <a:endParaRPr b="1" i="1" u="sng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100"/>
              <a:t>newsched project officially moved into gnuradio repo</a:t>
            </a:r>
            <a:endParaRPr sz="1100"/>
          </a:p>
        </p:txBody>
      </p:sp>
      <p:cxnSp>
        <p:nvCxnSpPr>
          <p:cNvPr id="88" name="Google Shape;88;p15"/>
          <p:cNvCxnSpPr>
            <a:stCxn id="87" idx="2"/>
          </p:cNvCxnSpPr>
          <p:nvPr/>
        </p:nvCxnSpPr>
        <p:spPr>
          <a:xfrm rot="-5400000" flipH="1">
            <a:off x="5841375" y="3486975"/>
            <a:ext cx="654300" cy="350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" name="Google Shape;89;p15"/>
          <p:cNvCxnSpPr>
            <a:stCxn id="79" idx="2"/>
          </p:cNvCxnSpPr>
          <p:nvPr/>
        </p:nvCxnSpPr>
        <p:spPr>
          <a:xfrm rot="-5400000" flipH="1">
            <a:off x="3641050" y="2589500"/>
            <a:ext cx="2442000" cy="380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" name="Google Shape;90;p15"/>
          <p:cNvSpPr/>
          <p:nvPr/>
        </p:nvSpPr>
        <p:spPr>
          <a:xfrm>
            <a:off x="3073700" y="4400550"/>
            <a:ext cx="5029200" cy="365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74 unique contributors to the main branch since last GRCon</a:t>
            </a:r>
            <a:endParaRPr/>
          </a:p>
        </p:txBody>
      </p:sp>
      <p:sp>
        <p:nvSpPr>
          <p:cNvPr id="91" name="Google Shape;91;p15"/>
          <p:cNvSpPr/>
          <p:nvPr/>
        </p:nvSpPr>
        <p:spPr>
          <a:xfrm rot="1971535">
            <a:off x="2293380" y="3403940"/>
            <a:ext cx="1502841" cy="43787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Ubuntu 22.04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Distributed Flowgraph Support</a:t>
            </a:r>
            <a:endParaRPr/>
          </a:p>
        </p:txBody>
      </p:sp>
      <p:sp>
        <p:nvSpPr>
          <p:cNvPr id="311" name="Google Shape;311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Concept:  blocks can be executed on distributed compute nodes, but controlled from a single location - appear as a single flowgraph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i="1" u="sng"/>
              <a:t>Enabling Features:</a:t>
            </a:r>
            <a:endParaRPr i="1" u="sng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Modular Runtime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Reflection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Parameter Access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Stream/Msg Serialization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Proxy control</a:t>
            </a:r>
            <a:endParaRPr/>
          </a:p>
        </p:txBody>
      </p:sp>
      <p:pic>
        <p:nvPicPr>
          <p:cNvPr id="312" name="Google Shape;31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175" y="2386248"/>
            <a:ext cx="5011075" cy="235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3"/>
          <p:cNvSpPr txBox="1">
            <a:spLocks noGrp="1"/>
          </p:cNvSpPr>
          <p:nvPr>
            <p:ph type="title"/>
          </p:nvPr>
        </p:nvSpPr>
        <p:spPr>
          <a:xfrm>
            <a:off x="125275" y="228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420"/>
              <a:t>Containerized Runtime</a:t>
            </a:r>
            <a:endParaRPr sz="1420"/>
          </a:p>
        </p:txBody>
      </p:sp>
      <p:sp>
        <p:nvSpPr>
          <p:cNvPr id="318" name="Google Shape;318;p43"/>
          <p:cNvSpPr/>
          <p:nvPr/>
        </p:nvSpPr>
        <p:spPr>
          <a:xfrm>
            <a:off x="1921412" y="735775"/>
            <a:ext cx="3493500" cy="3836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3"/>
          <p:cNvSpPr/>
          <p:nvPr/>
        </p:nvSpPr>
        <p:spPr>
          <a:xfrm>
            <a:off x="81375" y="2475400"/>
            <a:ext cx="724800" cy="4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B1</a:t>
            </a:r>
            <a:endParaRPr sz="1100"/>
          </a:p>
        </p:txBody>
      </p:sp>
      <p:sp>
        <p:nvSpPr>
          <p:cNvPr id="320" name="Google Shape;320;p43"/>
          <p:cNvSpPr/>
          <p:nvPr/>
        </p:nvSpPr>
        <p:spPr>
          <a:xfrm>
            <a:off x="1036950" y="2475400"/>
            <a:ext cx="724800" cy="4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B2</a:t>
            </a:r>
            <a:endParaRPr sz="1100"/>
          </a:p>
        </p:txBody>
      </p:sp>
      <p:sp>
        <p:nvSpPr>
          <p:cNvPr id="321" name="Google Shape;321;p43"/>
          <p:cNvSpPr/>
          <p:nvPr/>
        </p:nvSpPr>
        <p:spPr>
          <a:xfrm>
            <a:off x="81338" y="2997975"/>
            <a:ext cx="724800" cy="4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B4</a:t>
            </a:r>
            <a:endParaRPr sz="1100"/>
          </a:p>
        </p:txBody>
      </p:sp>
      <p:sp>
        <p:nvSpPr>
          <p:cNvPr id="322" name="Google Shape;322;p43"/>
          <p:cNvSpPr/>
          <p:nvPr/>
        </p:nvSpPr>
        <p:spPr>
          <a:xfrm>
            <a:off x="1036913" y="2997975"/>
            <a:ext cx="724800" cy="4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B3</a:t>
            </a:r>
            <a:endParaRPr sz="1100"/>
          </a:p>
        </p:txBody>
      </p:sp>
      <p:cxnSp>
        <p:nvCxnSpPr>
          <p:cNvPr id="323" name="Google Shape;323;p43"/>
          <p:cNvCxnSpPr>
            <a:stCxn id="319" idx="3"/>
            <a:endCxn id="320" idx="1"/>
          </p:cNvCxnSpPr>
          <p:nvPr/>
        </p:nvCxnSpPr>
        <p:spPr>
          <a:xfrm>
            <a:off x="806175" y="2696650"/>
            <a:ext cx="230700" cy="600"/>
          </a:xfrm>
          <a:prstGeom prst="curvedConnector3">
            <a:avLst>
              <a:gd name="adj1" fmla="val 5001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4" name="Google Shape;324;p43"/>
          <p:cNvCxnSpPr>
            <a:stCxn id="321" idx="3"/>
            <a:endCxn id="322" idx="1"/>
          </p:cNvCxnSpPr>
          <p:nvPr/>
        </p:nvCxnSpPr>
        <p:spPr>
          <a:xfrm>
            <a:off x="806138" y="3219225"/>
            <a:ext cx="230700" cy="600"/>
          </a:xfrm>
          <a:prstGeom prst="curvedConnector3">
            <a:avLst>
              <a:gd name="adj1" fmla="val 50016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25" name="Google Shape;325;p43"/>
          <p:cNvCxnSpPr/>
          <p:nvPr/>
        </p:nvCxnSpPr>
        <p:spPr>
          <a:xfrm>
            <a:off x="5714863" y="442800"/>
            <a:ext cx="21300" cy="4286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6" name="Google Shape;326;p43"/>
          <p:cNvSpPr txBox="1"/>
          <p:nvPr/>
        </p:nvSpPr>
        <p:spPr>
          <a:xfrm>
            <a:off x="4128950" y="792925"/>
            <a:ext cx="1164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Fira Sans"/>
                <a:ea typeface="Fira Sans"/>
                <a:cs typeface="Fira Sans"/>
                <a:sym typeface="Fira Sans"/>
              </a:rPr>
              <a:t>Main Flowgraph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27" name="Google Shape;327;p43"/>
          <p:cNvSpPr txBox="1"/>
          <p:nvPr/>
        </p:nvSpPr>
        <p:spPr>
          <a:xfrm>
            <a:off x="4286125" y="414300"/>
            <a:ext cx="1164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Fira Sans"/>
                <a:ea typeface="Fira Sans"/>
                <a:cs typeface="Fira Sans"/>
                <a:sym typeface="Fira Sans"/>
              </a:rPr>
              <a:t>Container 1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28" name="Google Shape;328;p43"/>
          <p:cNvSpPr txBox="1"/>
          <p:nvPr/>
        </p:nvSpPr>
        <p:spPr>
          <a:xfrm>
            <a:off x="6000325" y="414300"/>
            <a:ext cx="1164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Fira Sans"/>
                <a:ea typeface="Fira Sans"/>
                <a:cs typeface="Fira Sans"/>
                <a:sym typeface="Fira Sans"/>
              </a:rPr>
              <a:t>Container 2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29" name="Google Shape;329;p43"/>
          <p:cNvSpPr/>
          <p:nvPr/>
        </p:nvSpPr>
        <p:spPr>
          <a:xfrm>
            <a:off x="6072050" y="735775"/>
            <a:ext cx="2875500" cy="3836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3"/>
          <p:cNvSpPr/>
          <p:nvPr/>
        </p:nvSpPr>
        <p:spPr>
          <a:xfrm>
            <a:off x="7172150" y="2656100"/>
            <a:ext cx="724800" cy="4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B3</a:t>
            </a:r>
            <a:endParaRPr sz="1100"/>
          </a:p>
        </p:txBody>
      </p:sp>
      <p:sp>
        <p:nvSpPr>
          <p:cNvPr id="331" name="Google Shape;331;p43"/>
          <p:cNvSpPr/>
          <p:nvPr/>
        </p:nvSpPr>
        <p:spPr>
          <a:xfrm>
            <a:off x="8127725" y="2656100"/>
            <a:ext cx="724800" cy="4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B4</a:t>
            </a:r>
            <a:endParaRPr sz="1100"/>
          </a:p>
        </p:txBody>
      </p:sp>
      <p:cxnSp>
        <p:nvCxnSpPr>
          <p:cNvPr id="332" name="Google Shape;332;p43"/>
          <p:cNvCxnSpPr>
            <a:stCxn id="330" idx="3"/>
            <a:endCxn id="331" idx="1"/>
          </p:cNvCxnSpPr>
          <p:nvPr/>
        </p:nvCxnSpPr>
        <p:spPr>
          <a:xfrm>
            <a:off x="7896950" y="2877350"/>
            <a:ext cx="230700" cy="600"/>
          </a:xfrm>
          <a:prstGeom prst="curvedConnector3">
            <a:avLst>
              <a:gd name="adj1" fmla="val 5001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3" name="Google Shape;333;p43"/>
          <p:cNvSpPr/>
          <p:nvPr/>
        </p:nvSpPr>
        <p:spPr>
          <a:xfrm>
            <a:off x="3978950" y="2819900"/>
            <a:ext cx="114300" cy="114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4" name="Google Shape;334;p43"/>
          <p:cNvCxnSpPr>
            <a:endCxn id="333" idx="2"/>
          </p:cNvCxnSpPr>
          <p:nvPr/>
        </p:nvCxnSpPr>
        <p:spPr>
          <a:xfrm>
            <a:off x="3679850" y="2877050"/>
            <a:ext cx="299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5" name="Google Shape;335;p43"/>
          <p:cNvSpPr/>
          <p:nvPr/>
        </p:nvSpPr>
        <p:spPr>
          <a:xfrm rot="10800000">
            <a:off x="6441925" y="2820200"/>
            <a:ext cx="114300" cy="114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6" name="Google Shape;336;p43"/>
          <p:cNvCxnSpPr>
            <a:stCxn id="335" idx="2"/>
          </p:cNvCxnSpPr>
          <p:nvPr/>
        </p:nvCxnSpPr>
        <p:spPr>
          <a:xfrm rot="10800000" flipH="1">
            <a:off x="6556225" y="2877050"/>
            <a:ext cx="608700" cy="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7" name="Google Shape;337;p43"/>
          <p:cNvSpPr/>
          <p:nvPr/>
        </p:nvSpPr>
        <p:spPr>
          <a:xfrm>
            <a:off x="2902875" y="792925"/>
            <a:ext cx="985800" cy="4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FGM</a:t>
            </a:r>
            <a:endParaRPr sz="1200"/>
          </a:p>
        </p:txBody>
      </p:sp>
      <p:sp>
        <p:nvSpPr>
          <p:cNvPr id="338" name="Google Shape;338;p43"/>
          <p:cNvSpPr/>
          <p:nvPr/>
        </p:nvSpPr>
        <p:spPr>
          <a:xfrm>
            <a:off x="6441925" y="815150"/>
            <a:ext cx="985800" cy="4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FGM</a:t>
            </a:r>
            <a:endParaRPr sz="1200"/>
          </a:p>
        </p:txBody>
      </p:sp>
      <p:sp>
        <p:nvSpPr>
          <p:cNvPr id="339" name="Google Shape;339;p43"/>
          <p:cNvSpPr/>
          <p:nvPr/>
        </p:nvSpPr>
        <p:spPr>
          <a:xfrm>
            <a:off x="4093250" y="1419700"/>
            <a:ext cx="985800" cy="4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FGM Proxy</a:t>
            </a:r>
            <a:endParaRPr sz="1200"/>
          </a:p>
        </p:txBody>
      </p:sp>
      <p:sp>
        <p:nvSpPr>
          <p:cNvPr id="340" name="Google Shape;340;p43"/>
          <p:cNvSpPr/>
          <p:nvPr/>
        </p:nvSpPr>
        <p:spPr>
          <a:xfrm>
            <a:off x="6441925" y="1400300"/>
            <a:ext cx="985800" cy="4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FGM Proxy</a:t>
            </a:r>
            <a:endParaRPr sz="1200"/>
          </a:p>
        </p:txBody>
      </p:sp>
      <p:sp>
        <p:nvSpPr>
          <p:cNvPr id="341" name="Google Shape;341;p43"/>
          <p:cNvSpPr/>
          <p:nvPr/>
        </p:nvSpPr>
        <p:spPr>
          <a:xfrm>
            <a:off x="3814625" y="2656100"/>
            <a:ext cx="2910300" cy="442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2" name="Google Shape;342;p43"/>
          <p:cNvCxnSpPr/>
          <p:nvPr/>
        </p:nvCxnSpPr>
        <p:spPr>
          <a:xfrm>
            <a:off x="5092538" y="1550622"/>
            <a:ext cx="1335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3" name="Google Shape;343;p43"/>
          <p:cNvCxnSpPr/>
          <p:nvPr/>
        </p:nvCxnSpPr>
        <p:spPr>
          <a:xfrm rot="10800000">
            <a:off x="5086150" y="1719822"/>
            <a:ext cx="1343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4" name="Google Shape;344;p43"/>
          <p:cNvSpPr/>
          <p:nvPr/>
        </p:nvSpPr>
        <p:spPr>
          <a:xfrm rot="-5400000">
            <a:off x="5707525" y="3788525"/>
            <a:ext cx="985800" cy="4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REST</a:t>
            </a:r>
            <a:endParaRPr sz="1200"/>
          </a:p>
        </p:txBody>
      </p:sp>
      <p:sp>
        <p:nvSpPr>
          <p:cNvPr id="345" name="Google Shape;345;p43"/>
          <p:cNvSpPr/>
          <p:nvPr/>
        </p:nvSpPr>
        <p:spPr>
          <a:xfrm>
            <a:off x="6400525" y="3571825"/>
            <a:ext cx="1827000" cy="6000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Sets Up</a:t>
            </a:r>
            <a:endParaRPr sz="600"/>
          </a:p>
        </p:txBody>
      </p:sp>
      <p:sp>
        <p:nvSpPr>
          <p:cNvPr id="346" name="Google Shape;346;p43"/>
          <p:cNvSpPr txBox="1"/>
          <p:nvPr/>
        </p:nvSpPr>
        <p:spPr>
          <a:xfrm>
            <a:off x="5193375" y="1581375"/>
            <a:ext cx="11646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Fira Sans"/>
                <a:ea typeface="Fira Sans"/>
                <a:cs typeface="Fira Sans"/>
                <a:sym typeface="Fira Sans"/>
              </a:rPr>
              <a:t>Bidirectional ZMQ</a:t>
            </a:r>
            <a:endParaRPr sz="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7" name="Google Shape;347;p43"/>
          <p:cNvSpPr txBox="1"/>
          <p:nvPr/>
        </p:nvSpPr>
        <p:spPr>
          <a:xfrm>
            <a:off x="4500350" y="2770250"/>
            <a:ext cx="11646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Fira Sans"/>
                <a:ea typeface="Fira Sans"/>
                <a:cs typeface="Fira Sans"/>
                <a:sym typeface="Fira Sans"/>
              </a:rPr>
              <a:t>ZMQ Custom Buffer</a:t>
            </a:r>
            <a:endParaRPr sz="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8" name="Google Shape;348;p43"/>
          <p:cNvSpPr txBox="1"/>
          <p:nvPr/>
        </p:nvSpPr>
        <p:spPr>
          <a:xfrm>
            <a:off x="4217525" y="2424450"/>
            <a:ext cx="1007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Fira Sans"/>
                <a:ea typeface="Fira Sans"/>
                <a:cs typeface="Fira Sans"/>
                <a:sym typeface="Fira Sans"/>
              </a:rPr>
              <a:t>Streaming Data</a:t>
            </a:r>
            <a:endParaRPr sz="9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49" name="Google Shape;349;p43"/>
          <p:cNvSpPr txBox="1"/>
          <p:nvPr/>
        </p:nvSpPr>
        <p:spPr>
          <a:xfrm>
            <a:off x="3721700" y="1139450"/>
            <a:ext cx="140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Fira Sans"/>
                <a:ea typeface="Fira Sans"/>
                <a:cs typeface="Fira Sans"/>
                <a:sym typeface="Fira Sans"/>
              </a:rPr>
              <a:t>Command and Control</a:t>
            </a:r>
            <a:endParaRPr sz="9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50" name="Google Shape;350;p43"/>
          <p:cNvSpPr/>
          <p:nvPr/>
        </p:nvSpPr>
        <p:spPr>
          <a:xfrm>
            <a:off x="1999475" y="2656400"/>
            <a:ext cx="724800" cy="4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B1</a:t>
            </a:r>
            <a:endParaRPr sz="1100"/>
          </a:p>
        </p:txBody>
      </p:sp>
      <p:sp>
        <p:nvSpPr>
          <p:cNvPr id="351" name="Google Shape;351;p43"/>
          <p:cNvSpPr/>
          <p:nvPr/>
        </p:nvSpPr>
        <p:spPr>
          <a:xfrm>
            <a:off x="2955050" y="2656400"/>
            <a:ext cx="724800" cy="442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B2</a:t>
            </a:r>
            <a:endParaRPr sz="1100"/>
          </a:p>
        </p:txBody>
      </p:sp>
      <p:sp>
        <p:nvSpPr>
          <p:cNvPr id="352" name="Google Shape;352;p43"/>
          <p:cNvSpPr/>
          <p:nvPr/>
        </p:nvSpPr>
        <p:spPr>
          <a:xfrm rot="-5400000">
            <a:off x="1573250" y="3788525"/>
            <a:ext cx="985800" cy="4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REST</a:t>
            </a:r>
            <a:endParaRPr sz="1200"/>
          </a:p>
        </p:txBody>
      </p:sp>
      <p:sp>
        <p:nvSpPr>
          <p:cNvPr id="353" name="Google Shape;353;p43"/>
          <p:cNvSpPr/>
          <p:nvPr/>
        </p:nvSpPr>
        <p:spPr>
          <a:xfrm>
            <a:off x="2266250" y="3571825"/>
            <a:ext cx="1827000" cy="6000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Sets Up</a:t>
            </a:r>
            <a:endParaRPr sz="600"/>
          </a:p>
        </p:txBody>
      </p:sp>
      <p:sp>
        <p:nvSpPr>
          <p:cNvPr id="354" name="Google Shape;354;p43"/>
          <p:cNvSpPr/>
          <p:nvPr/>
        </p:nvSpPr>
        <p:spPr>
          <a:xfrm>
            <a:off x="363225" y="3741800"/>
            <a:ext cx="1007400" cy="669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Runtime</a:t>
            </a:r>
            <a:endParaRPr sz="1100"/>
          </a:p>
        </p:txBody>
      </p:sp>
      <p:cxnSp>
        <p:nvCxnSpPr>
          <p:cNvPr id="355" name="Google Shape;355;p43"/>
          <p:cNvCxnSpPr>
            <a:stCxn id="320" idx="3"/>
            <a:endCxn id="322" idx="3"/>
          </p:cNvCxnSpPr>
          <p:nvPr/>
        </p:nvCxnSpPr>
        <p:spPr>
          <a:xfrm>
            <a:off x="1761750" y="2696650"/>
            <a:ext cx="600" cy="522600"/>
          </a:xfrm>
          <a:prstGeom prst="bentConnector3">
            <a:avLst>
              <a:gd name="adj1" fmla="val 1187083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Streamlined Development Methodology</a:t>
            </a:r>
            <a:endParaRPr/>
          </a:p>
        </p:txBody>
      </p:sp>
      <p:sp>
        <p:nvSpPr>
          <p:cNvPr id="361" name="Google Shape;361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it as easy as possible for users to integrate their algorithms into GNU Radio blocks - if it is hard, no one wants to do it, seek other options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Get straight to the </a:t>
            </a: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work()</a:t>
            </a:r>
            <a:r>
              <a:rPr lang="en"/>
              <a:t> method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Make blocks more maintainable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Reduce Boilerplate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i="1" u="sng"/>
              <a:t>For Free:</a:t>
            </a:r>
            <a:endParaRPr i="1" u="sng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Python Bindings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GRC Bindings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Constructor Args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Build System Scripts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Setters/Getters (threadsafe)</a:t>
            </a:r>
            <a:endParaRPr/>
          </a:p>
        </p:txBody>
      </p:sp>
      <p:pic>
        <p:nvPicPr>
          <p:cNvPr id="362" name="Google Shape;36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3150" y="2933025"/>
            <a:ext cx="1484525" cy="100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5" y="1895725"/>
            <a:ext cx="1400425" cy="3079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4"/>
          <p:cNvSpPr/>
          <p:nvPr/>
        </p:nvSpPr>
        <p:spPr>
          <a:xfrm>
            <a:off x="6126200" y="1909650"/>
            <a:ext cx="132300" cy="3024900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5" name="Google Shape;365;p44"/>
          <p:cNvCxnSpPr/>
          <p:nvPr/>
        </p:nvCxnSpPr>
        <p:spPr>
          <a:xfrm>
            <a:off x="6391050" y="3415050"/>
            <a:ext cx="550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mplescreenrecorder-2022-09-21_13.45.09">
            <a:hlinkClick r:id="" action="ppaction://media"/>
            <a:extLst>
              <a:ext uri="{FF2B5EF4-FFF2-40B4-BE49-F238E27FC236}">
                <a16:creationId xmlns:a16="http://schemas.microsoft.com/office/drawing/2014/main" id="{BD0F85EF-B9F2-4388-99AC-4D898726CE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88" y="0"/>
            <a:ext cx="893603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Kernel Library (Math and Signal Processing)</a:t>
            </a:r>
            <a:endParaRPr/>
          </a:p>
        </p:txBody>
      </p:sp>
      <p:sp>
        <p:nvSpPr>
          <p:cNvPr id="376" name="Google Shape;376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67500" cy="32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Reduce inter-module dependencies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Keep thing that are not blocks but separately useful out of the block library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e.g. filter, resampler, math operations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Allows core DSP and Math accessible without the entirety of GNU Radio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i.e. call signal processing without the work method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Formalization and reorganization of a concept </a:t>
            </a:r>
            <a:r>
              <a:rPr lang="en" i="1"/>
              <a:t>already in GR3.x</a:t>
            </a:r>
            <a:endParaRPr i="1"/>
          </a:p>
        </p:txBody>
      </p:sp>
      <p:pic>
        <p:nvPicPr>
          <p:cNvPr id="377" name="Google Shape;3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9200" y="1730950"/>
            <a:ext cx="4484175" cy="241165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6"/>
          <p:cNvSpPr txBox="1"/>
          <p:nvPr/>
        </p:nvSpPr>
        <p:spPr>
          <a:xfrm>
            <a:off x="5206225" y="1330750"/>
            <a:ext cx="384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GR 3.x Kernel Namespaces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"/>
          <p:cNvSpPr/>
          <p:nvPr/>
        </p:nvSpPr>
        <p:spPr>
          <a:xfrm>
            <a:off x="1196525" y="3064213"/>
            <a:ext cx="620100" cy="525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Analog</a:t>
            </a:r>
            <a:endParaRPr sz="900"/>
          </a:p>
        </p:txBody>
      </p:sp>
      <p:sp>
        <p:nvSpPr>
          <p:cNvPr id="384" name="Google Shape;384;p47"/>
          <p:cNvSpPr/>
          <p:nvPr/>
        </p:nvSpPr>
        <p:spPr>
          <a:xfrm>
            <a:off x="1991775" y="3064213"/>
            <a:ext cx="620100" cy="525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QTGui</a:t>
            </a:r>
            <a:endParaRPr sz="900"/>
          </a:p>
        </p:txBody>
      </p:sp>
      <p:sp>
        <p:nvSpPr>
          <p:cNvPr id="385" name="Google Shape;385;p47"/>
          <p:cNvSpPr/>
          <p:nvPr/>
        </p:nvSpPr>
        <p:spPr>
          <a:xfrm>
            <a:off x="3188275" y="3064213"/>
            <a:ext cx="620100" cy="525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Filter</a:t>
            </a:r>
            <a:endParaRPr sz="900"/>
          </a:p>
        </p:txBody>
      </p:sp>
      <p:sp>
        <p:nvSpPr>
          <p:cNvPr id="386" name="Google Shape;386;p47"/>
          <p:cNvSpPr/>
          <p:nvPr/>
        </p:nvSpPr>
        <p:spPr>
          <a:xfrm>
            <a:off x="5865825" y="1809188"/>
            <a:ext cx="1575900" cy="948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gnuradio-runtime</a:t>
            </a:r>
            <a:endParaRPr sz="1100"/>
          </a:p>
        </p:txBody>
      </p:sp>
      <p:sp>
        <p:nvSpPr>
          <p:cNvPr id="387" name="Google Shape;387;p47"/>
          <p:cNvSpPr/>
          <p:nvPr/>
        </p:nvSpPr>
        <p:spPr>
          <a:xfrm>
            <a:off x="970350" y="2852638"/>
            <a:ext cx="488400" cy="39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Kernel</a:t>
            </a:r>
            <a:endParaRPr sz="800"/>
          </a:p>
        </p:txBody>
      </p:sp>
      <p:sp>
        <p:nvSpPr>
          <p:cNvPr id="388" name="Google Shape;388;p47"/>
          <p:cNvSpPr/>
          <p:nvPr/>
        </p:nvSpPr>
        <p:spPr>
          <a:xfrm>
            <a:off x="3005850" y="2852638"/>
            <a:ext cx="488400" cy="39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Kernel</a:t>
            </a:r>
            <a:endParaRPr sz="800"/>
          </a:p>
        </p:txBody>
      </p:sp>
      <p:cxnSp>
        <p:nvCxnSpPr>
          <p:cNvPr id="389" name="Google Shape;389;p47"/>
          <p:cNvCxnSpPr/>
          <p:nvPr/>
        </p:nvCxnSpPr>
        <p:spPr>
          <a:xfrm>
            <a:off x="1510250" y="2465963"/>
            <a:ext cx="3122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0" name="Google Shape;390;p47"/>
          <p:cNvCxnSpPr>
            <a:endCxn id="383" idx="0"/>
          </p:cNvCxnSpPr>
          <p:nvPr/>
        </p:nvCxnSpPr>
        <p:spPr>
          <a:xfrm>
            <a:off x="1502975" y="2466013"/>
            <a:ext cx="3600" cy="59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1" name="Google Shape;391;p47"/>
          <p:cNvCxnSpPr/>
          <p:nvPr/>
        </p:nvCxnSpPr>
        <p:spPr>
          <a:xfrm>
            <a:off x="2300025" y="2466013"/>
            <a:ext cx="3600" cy="59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2" name="Google Shape;392;p47"/>
          <p:cNvCxnSpPr/>
          <p:nvPr/>
        </p:nvCxnSpPr>
        <p:spPr>
          <a:xfrm>
            <a:off x="3618650" y="2466013"/>
            <a:ext cx="3600" cy="59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3" name="Google Shape;393;p47"/>
          <p:cNvSpPr txBox="1"/>
          <p:nvPr/>
        </p:nvSpPr>
        <p:spPr>
          <a:xfrm>
            <a:off x="2677550" y="3126763"/>
            <a:ext cx="62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. . .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394" name="Google Shape;394;p47"/>
          <p:cNvCxnSpPr>
            <a:stCxn id="386" idx="1"/>
          </p:cNvCxnSpPr>
          <p:nvPr/>
        </p:nvCxnSpPr>
        <p:spPr>
          <a:xfrm flipH="1">
            <a:off x="2436825" y="2283488"/>
            <a:ext cx="3429000" cy="204300"/>
          </a:xfrm>
          <a:prstGeom prst="bentConnector3">
            <a:avLst>
              <a:gd name="adj1" fmla="val 9957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5" name="Google Shape;395;p47"/>
          <p:cNvSpPr/>
          <p:nvPr/>
        </p:nvSpPr>
        <p:spPr>
          <a:xfrm>
            <a:off x="4199975" y="3064213"/>
            <a:ext cx="620100" cy="525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FFT</a:t>
            </a:r>
            <a:endParaRPr sz="900"/>
          </a:p>
        </p:txBody>
      </p:sp>
      <p:sp>
        <p:nvSpPr>
          <p:cNvPr id="396" name="Google Shape;396;p47"/>
          <p:cNvSpPr/>
          <p:nvPr/>
        </p:nvSpPr>
        <p:spPr>
          <a:xfrm>
            <a:off x="4017550" y="2852638"/>
            <a:ext cx="488400" cy="39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Kernel</a:t>
            </a:r>
            <a:endParaRPr sz="800"/>
          </a:p>
        </p:txBody>
      </p:sp>
      <p:cxnSp>
        <p:nvCxnSpPr>
          <p:cNvPr id="397" name="Google Shape;397;p47"/>
          <p:cNvCxnSpPr/>
          <p:nvPr/>
        </p:nvCxnSpPr>
        <p:spPr>
          <a:xfrm>
            <a:off x="4629025" y="2466013"/>
            <a:ext cx="3600" cy="59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8" name="Google Shape;398;p47"/>
          <p:cNvCxnSpPr>
            <a:stCxn id="385" idx="3"/>
            <a:endCxn id="395" idx="1"/>
          </p:cNvCxnSpPr>
          <p:nvPr/>
        </p:nvCxnSpPr>
        <p:spPr>
          <a:xfrm>
            <a:off x="3808375" y="3326863"/>
            <a:ext cx="391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9" name="Google Shape;399;p47"/>
          <p:cNvSpPr/>
          <p:nvPr/>
        </p:nvSpPr>
        <p:spPr>
          <a:xfrm>
            <a:off x="970350" y="1553988"/>
            <a:ext cx="488400" cy="39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VOLK</a:t>
            </a:r>
            <a:endParaRPr sz="800"/>
          </a:p>
        </p:txBody>
      </p:sp>
      <p:cxnSp>
        <p:nvCxnSpPr>
          <p:cNvPr id="400" name="Google Shape;400;p47"/>
          <p:cNvCxnSpPr>
            <a:stCxn id="399" idx="2"/>
            <a:endCxn id="387" idx="0"/>
          </p:cNvCxnSpPr>
          <p:nvPr/>
        </p:nvCxnSpPr>
        <p:spPr>
          <a:xfrm>
            <a:off x="1214550" y="1947888"/>
            <a:ext cx="0" cy="9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401" name="Google Shape;401;p47"/>
          <p:cNvCxnSpPr>
            <a:stCxn id="399" idx="2"/>
            <a:endCxn id="388" idx="0"/>
          </p:cNvCxnSpPr>
          <p:nvPr/>
        </p:nvCxnSpPr>
        <p:spPr>
          <a:xfrm>
            <a:off x="1214550" y="1947888"/>
            <a:ext cx="2035500" cy="9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402" name="Google Shape;402;p47"/>
          <p:cNvCxnSpPr>
            <a:stCxn id="403" idx="2"/>
            <a:endCxn id="396" idx="0"/>
          </p:cNvCxnSpPr>
          <p:nvPr/>
        </p:nvCxnSpPr>
        <p:spPr>
          <a:xfrm>
            <a:off x="1893050" y="1947888"/>
            <a:ext cx="2368800" cy="90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03" name="Google Shape;403;p47"/>
          <p:cNvSpPr/>
          <p:nvPr/>
        </p:nvSpPr>
        <p:spPr>
          <a:xfrm>
            <a:off x="1648850" y="1553988"/>
            <a:ext cx="488400" cy="39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FFTW</a:t>
            </a:r>
            <a:endParaRPr sz="800"/>
          </a:p>
        </p:txBody>
      </p:sp>
      <p:sp>
        <p:nvSpPr>
          <p:cNvPr id="404" name="Google Shape;404;p47"/>
          <p:cNvSpPr/>
          <p:nvPr/>
        </p:nvSpPr>
        <p:spPr>
          <a:xfrm>
            <a:off x="5687475" y="1553988"/>
            <a:ext cx="488400" cy="39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Mathlib</a:t>
            </a:r>
            <a:endParaRPr sz="700"/>
          </a:p>
        </p:txBody>
      </p:sp>
      <p:sp>
        <p:nvSpPr>
          <p:cNvPr id="405" name="Google Shape;405;p47"/>
          <p:cNvSpPr txBox="1"/>
          <p:nvPr/>
        </p:nvSpPr>
        <p:spPr>
          <a:xfrm>
            <a:off x="540950" y="581275"/>
            <a:ext cx="507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Before: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8"/>
          <p:cNvSpPr/>
          <p:nvPr/>
        </p:nvSpPr>
        <p:spPr>
          <a:xfrm>
            <a:off x="1160050" y="3202838"/>
            <a:ext cx="620100" cy="525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Analog</a:t>
            </a:r>
            <a:endParaRPr sz="900"/>
          </a:p>
        </p:txBody>
      </p:sp>
      <p:sp>
        <p:nvSpPr>
          <p:cNvPr id="411" name="Google Shape;411;p48"/>
          <p:cNvSpPr/>
          <p:nvPr/>
        </p:nvSpPr>
        <p:spPr>
          <a:xfrm>
            <a:off x="1955300" y="3202838"/>
            <a:ext cx="620100" cy="525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QTGui</a:t>
            </a:r>
            <a:endParaRPr sz="900"/>
          </a:p>
        </p:txBody>
      </p:sp>
      <p:sp>
        <p:nvSpPr>
          <p:cNvPr id="412" name="Google Shape;412;p48"/>
          <p:cNvSpPr/>
          <p:nvPr/>
        </p:nvSpPr>
        <p:spPr>
          <a:xfrm>
            <a:off x="3151800" y="3202838"/>
            <a:ext cx="620100" cy="525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Filter</a:t>
            </a:r>
            <a:endParaRPr sz="900"/>
          </a:p>
        </p:txBody>
      </p:sp>
      <p:sp>
        <p:nvSpPr>
          <p:cNvPr id="413" name="Google Shape;413;p48"/>
          <p:cNvSpPr/>
          <p:nvPr/>
        </p:nvSpPr>
        <p:spPr>
          <a:xfrm>
            <a:off x="2503675" y="827913"/>
            <a:ext cx="1575900" cy="948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gnuradio-runtime</a:t>
            </a:r>
            <a:endParaRPr sz="1100"/>
          </a:p>
        </p:txBody>
      </p:sp>
      <p:cxnSp>
        <p:nvCxnSpPr>
          <p:cNvPr id="414" name="Google Shape;414;p48"/>
          <p:cNvCxnSpPr/>
          <p:nvPr/>
        </p:nvCxnSpPr>
        <p:spPr>
          <a:xfrm>
            <a:off x="1473775" y="2604588"/>
            <a:ext cx="3122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" name="Google Shape;415;p48"/>
          <p:cNvCxnSpPr>
            <a:endCxn id="410" idx="0"/>
          </p:cNvCxnSpPr>
          <p:nvPr/>
        </p:nvCxnSpPr>
        <p:spPr>
          <a:xfrm>
            <a:off x="1466500" y="2604638"/>
            <a:ext cx="3600" cy="59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6" name="Google Shape;416;p48"/>
          <p:cNvCxnSpPr/>
          <p:nvPr/>
        </p:nvCxnSpPr>
        <p:spPr>
          <a:xfrm>
            <a:off x="2263550" y="2604638"/>
            <a:ext cx="3600" cy="59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7" name="Google Shape;417;p48"/>
          <p:cNvCxnSpPr/>
          <p:nvPr/>
        </p:nvCxnSpPr>
        <p:spPr>
          <a:xfrm>
            <a:off x="3582175" y="2604638"/>
            <a:ext cx="3600" cy="59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8" name="Google Shape;418;p48"/>
          <p:cNvSpPr txBox="1"/>
          <p:nvPr/>
        </p:nvSpPr>
        <p:spPr>
          <a:xfrm>
            <a:off x="2641075" y="3265388"/>
            <a:ext cx="62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. . .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419" name="Google Shape;419;p48"/>
          <p:cNvCxnSpPr>
            <a:stCxn id="413" idx="2"/>
          </p:cNvCxnSpPr>
          <p:nvPr/>
        </p:nvCxnSpPr>
        <p:spPr>
          <a:xfrm rot="5400000">
            <a:off x="2456575" y="1791363"/>
            <a:ext cx="849900" cy="820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0" name="Google Shape;420;p48"/>
          <p:cNvSpPr/>
          <p:nvPr/>
        </p:nvSpPr>
        <p:spPr>
          <a:xfrm>
            <a:off x="4163500" y="3202838"/>
            <a:ext cx="620100" cy="525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FFT</a:t>
            </a:r>
            <a:endParaRPr sz="900"/>
          </a:p>
        </p:txBody>
      </p:sp>
      <p:cxnSp>
        <p:nvCxnSpPr>
          <p:cNvPr id="421" name="Google Shape;421;p48"/>
          <p:cNvCxnSpPr/>
          <p:nvPr/>
        </p:nvCxnSpPr>
        <p:spPr>
          <a:xfrm>
            <a:off x="4592550" y="2604638"/>
            <a:ext cx="3600" cy="59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2" name="Google Shape;422;p48"/>
          <p:cNvSpPr/>
          <p:nvPr/>
        </p:nvSpPr>
        <p:spPr>
          <a:xfrm>
            <a:off x="5858575" y="478088"/>
            <a:ext cx="488400" cy="39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VOLK</a:t>
            </a:r>
            <a:endParaRPr sz="800"/>
          </a:p>
        </p:txBody>
      </p:sp>
      <p:cxnSp>
        <p:nvCxnSpPr>
          <p:cNvPr id="423" name="Google Shape;423;p48"/>
          <p:cNvCxnSpPr>
            <a:stCxn id="424" idx="2"/>
          </p:cNvCxnSpPr>
          <p:nvPr/>
        </p:nvCxnSpPr>
        <p:spPr>
          <a:xfrm>
            <a:off x="5445250" y="871988"/>
            <a:ext cx="85800" cy="30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24" name="Google Shape;424;p48"/>
          <p:cNvSpPr/>
          <p:nvPr/>
        </p:nvSpPr>
        <p:spPr>
          <a:xfrm>
            <a:off x="5201050" y="478088"/>
            <a:ext cx="488400" cy="393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FFTW</a:t>
            </a:r>
            <a:endParaRPr sz="800"/>
          </a:p>
        </p:txBody>
      </p:sp>
      <p:cxnSp>
        <p:nvCxnSpPr>
          <p:cNvPr id="425" name="Google Shape;425;p48"/>
          <p:cNvCxnSpPr/>
          <p:nvPr/>
        </p:nvCxnSpPr>
        <p:spPr>
          <a:xfrm flipH="1">
            <a:off x="1655950" y="1881550"/>
            <a:ext cx="3686100" cy="131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426" name="Google Shape;426;p48"/>
          <p:cNvCxnSpPr/>
          <p:nvPr/>
        </p:nvCxnSpPr>
        <p:spPr>
          <a:xfrm flipH="1">
            <a:off x="4755925" y="1900450"/>
            <a:ext cx="1304700" cy="129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427" name="Google Shape;427;p48"/>
          <p:cNvCxnSpPr>
            <a:stCxn id="413" idx="3"/>
            <a:endCxn id="428" idx="1"/>
          </p:cNvCxnSpPr>
          <p:nvPr/>
        </p:nvCxnSpPr>
        <p:spPr>
          <a:xfrm>
            <a:off x="4079575" y="1302213"/>
            <a:ext cx="1121400" cy="22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429" name="Google Shape;429;p48"/>
          <p:cNvCxnSpPr>
            <a:stCxn id="422" idx="2"/>
          </p:cNvCxnSpPr>
          <p:nvPr/>
        </p:nvCxnSpPr>
        <p:spPr>
          <a:xfrm>
            <a:off x="6102775" y="871988"/>
            <a:ext cx="118500" cy="30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28" name="Google Shape;428;p48"/>
          <p:cNvSpPr/>
          <p:nvPr/>
        </p:nvSpPr>
        <p:spPr>
          <a:xfrm>
            <a:off x="5201050" y="1174561"/>
            <a:ext cx="1269300" cy="714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Kernel Library</a:t>
            </a:r>
            <a:endParaRPr sz="800"/>
          </a:p>
        </p:txBody>
      </p:sp>
      <p:sp>
        <p:nvSpPr>
          <p:cNvPr id="430" name="Google Shape;430;p48"/>
          <p:cNvSpPr txBox="1"/>
          <p:nvPr/>
        </p:nvSpPr>
        <p:spPr>
          <a:xfrm>
            <a:off x="4253425" y="1002225"/>
            <a:ext cx="62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Fira Sans"/>
                <a:ea typeface="Fira Sans"/>
                <a:cs typeface="Fira Sans"/>
                <a:sym typeface="Fira Sans"/>
              </a:rPr>
              <a:t>logging</a:t>
            </a:r>
            <a:endParaRPr sz="900"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Fira Sans"/>
                <a:ea typeface="Fira Sans"/>
                <a:cs typeface="Fira Sans"/>
                <a:sym typeface="Fira Sans"/>
              </a:rPr>
              <a:t>prefs</a:t>
            </a:r>
            <a:endParaRPr sz="900"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431" name="Google Shape;431;p48"/>
          <p:cNvCxnSpPr/>
          <p:nvPr/>
        </p:nvCxnSpPr>
        <p:spPr>
          <a:xfrm flipH="1">
            <a:off x="3688625" y="1891000"/>
            <a:ext cx="1956000" cy="129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32" name="Google Shape;432;p48"/>
          <p:cNvSpPr txBox="1"/>
          <p:nvPr/>
        </p:nvSpPr>
        <p:spPr>
          <a:xfrm>
            <a:off x="540950" y="581275"/>
            <a:ext cx="507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After: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Survey</a:t>
            </a:r>
            <a:endParaRPr/>
          </a:p>
        </p:txBody>
      </p:sp>
      <p:sp>
        <p:nvSpPr>
          <p:cNvPr id="438" name="Google Shape;438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https://events.gnuradio.org/event/18/surveys/9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Looking for your feedback on GR 4.0: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Vision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Direction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All the things</a:t>
            </a:r>
            <a:endParaRPr/>
          </a:p>
        </p:txBody>
      </p:sp>
      <p:pic>
        <p:nvPicPr>
          <p:cNvPr id="439" name="Google Shape;43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7275" y="1295306"/>
            <a:ext cx="2574325" cy="26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GR4 early adoption </a:t>
            </a:r>
            <a:endParaRPr/>
          </a:p>
        </p:txBody>
      </p:sp>
      <p:pic>
        <p:nvPicPr>
          <p:cNvPr id="445" name="Google Shape;44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050" y="1017725"/>
            <a:ext cx="6798557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GR4 early adoption</a:t>
            </a:r>
            <a:endParaRPr/>
          </a:p>
        </p:txBody>
      </p:sp>
      <p:pic>
        <p:nvPicPr>
          <p:cNvPr id="451" name="Google Shape;45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975" y="980500"/>
            <a:ext cx="6798557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GNU Radio 3.10</a:t>
            </a:r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Released Jan 14, 2022 → 3.10.1.1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Packaging window for Ubuntu 22.04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Much smaller 'irritation factor' 3.9-3.10 (than 3.7 or 3.8 to 3.9)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API changes, but likely little OOT rework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Two new Modules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gr-pdu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gr-iio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Support for Hardware Accelerators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Updated Logging Infrastructure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OOT Module structure mirror in-tree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92 Unique Contributors since v3.9.0.0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GR4 early adoption</a:t>
            </a:r>
            <a:endParaRPr/>
          </a:p>
        </p:txBody>
      </p:sp>
      <p:sp>
        <p:nvSpPr>
          <p:cNvPr id="457" name="Google Shape;457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more information: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https://github.com/fair-acc/opencmw-cpp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To join this effort (hiring for strong C++ developers with an interest in SDR/GNU Radio)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Dr. Ralph Steinhagen</a:t>
            </a:r>
            <a:endParaRPr/>
          </a:p>
          <a:p>
            <a:pPr marL="45720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R.Steinhagen@gsi.de</a:t>
            </a:r>
            <a:endParaRPr sz="13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GR4 - Getting Involved</a:t>
            </a:r>
            <a:endParaRPr/>
          </a:p>
        </p:txBody>
      </p:sp>
      <p:sp>
        <p:nvSpPr>
          <p:cNvPr id="463" name="Google Shape;463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Join GR 4.0 Workshop (this afternoon) to go deeper into the block development methodology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Join Architecture Working Group (next slide)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Friday Block Party!!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Try porting some blocks over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Work with myself and others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64" name="Google Shape;464;p53"/>
          <p:cNvSpPr/>
          <p:nvPr/>
        </p:nvSpPr>
        <p:spPr>
          <a:xfrm>
            <a:off x="5613500" y="2395025"/>
            <a:ext cx="3151800" cy="1353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A7A7A"/>
              </a:gs>
              <a:gs pos="100000">
                <a:srgbClr val="393939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lt1"/>
                </a:solidFill>
              </a:rPr>
              <a:t>Instructions on Wiki:</a:t>
            </a:r>
            <a:br>
              <a:rPr lang="en">
                <a:solidFill>
                  <a:schemeClr val="lt1"/>
                </a:solidFill>
              </a:rPr>
            </a:br>
            <a:br>
              <a:rPr lang="en">
                <a:solidFill>
                  <a:schemeClr val="lt1"/>
                </a:solidFill>
              </a:rPr>
            </a:br>
            <a:r>
              <a:rPr lang="en">
                <a:solidFill>
                  <a:schemeClr val="lt1"/>
                </a:solidFill>
              </a:rPr>
              <a:t>https://wiki.gnuradio.org/index.php?title=GNU_Radio_4.0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 Architecture Working Group</a:t>
            </a:r>
            <a:endParaRPr/>
          </a:p>
        </p:txBody>
      </p:sp>
      <p:sp>
        <p:nvSpPr>
          <p:cNvPr id="470" name="Google Shape;470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76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"Scheduler" group is now the "Architecture" group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Chat room: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https://chat.gnuradio.org/#/room/#architecture:gnuradio.org</a:t>
            </a:r>
            <a:endParaRPr sz="13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Periodic Zoom calls on topics of interest to the group - trigger active discussion on chat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Next Call - </a:t>
            </a:r>
            <a:r>
              <a:rPr lang="en" u="sng"/>
              <a:t>Oct 13 - 12PM ET</a:t>
            </a:r>
            <a:endParaRPr u="sng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71" name="Google Shape;471;p54"/>
          <p:cNvSpPr/>
          <p:nvPr/>
        </p:nvSpPr>
        <p:spPr>
          <a:xfrm>
            <a:off x="5277000" y="2025275"/>
            <a:ext cx="3555300" cy="2024100"/>
          </a:xfrm>
          <a:prstGeom prst="rect">
            <a:avLst/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u="sng">
                <a:solidFill>
                  <a:srgbClr val="434343"/>
                </a:solidFill>
              </a:rPr>
              <a:t>Some Topics Covered Recently:</a:t>
            </a:r>
            <a:endParaRPr sz="1500" b="1" u="sng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-"/>
            </a:pPr>
            <a:r>
              <a:rPr lang="en">
                <a:solidFill>
                  <a:srgbClr val="434343"/>
                </a:solidFill>
              </a:rPr>
              <a:t>Custom Buffers</a:t>
            </a:r>
            <a:endParaRPr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-"/>
            </a:pPr>
            <a:r>
              <a:rPr lang="en">
                <a:solidFill>
                  <a:srgbClr val="434343"/>
                </a:solidFill>
              </a:rPr>
              <a:t>Latency Measurements</a:t>
            </a:r>
            <a:endParaRPr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-"/>
            </a:pPr>
            <a:r>
              <a:rPr lang="en">
                <a:solidFill>
                  <a:srgbClr val="434343"/>
                </a:solidFill>
              </a:rPr>
              <a:t>newsched review</a:t>
            </a:r>
            <a:endParaRPr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-"/>
            </a:pPr>
            <a:r>
              <a:rPr lang="en">
                <a:solidFill>
                  <a:srgbClr val="434343"/>
                </a:solidFill>
              </a:rPr>
              <a:t>Distributed Operation</a:t>
            </a:r>
            <a:endParaRPr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-"/>
            </a:pPr>
            <a:r>
              <a:rPr lang="en">
                <a:solidFill>
                  <a:srgbClr val="434343"/>
                </a:solidFill>
              </a:rPr>
              <a:t>FPGA Integration	</a:t>
            </a:r>
            <a:endParaRPr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-"/>
            </a:pPr>
            <a:r>
              <a:rPr lang="en">
                <a:solidFill>
                  <a:srgbClr val="434343"/>
                </a:solidFill>
              </a:rPr>
              <a:t>PMT/PDU design</a:t>
            </a:r>
            <a:endParaRPr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-"/>
            </a:pPr>
            <a:r>
              <a:rPr lang="en">
                <a:solidFill>
                  <a:srgbClr val="434343"/>
                </a:solidFill>
              </a:rPr>
              <a:t>Reflection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 Feature Requests</a:t>
            </a:r>
            <a:endParaRPr/>
          </a:p>
        </p:txBody>
      </p:sp>
      <p:sp>
        <p:nvSpPr>
          <p:cNvPr id="477" name="Google Shape;477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Where to discuss depending on the magnitude of the feature</a:t>
            </a:r>
            <a:endParaRPr/>
          </a:p>
        </p:txBody>
      </p:sp>
      <p:sp>
        <p:nvSpPr>
          <p:cNvPr id="478" name="Google Shape;478;p55"/>
          <p:cNvSpPr/>
          <p:nvPr/>
        </p:nvSpPr>
        <p:spPr>
          <a:xfrm>
            <a:off x="598900" y="1990475"/>
            <a:ext cx="1911300" cy="1145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EAFB8"/>
              </a:gs>
              <a:gs pos="100000">
                <a:srgbClr val="616D7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</a:rPr>
              <a:t>CHAT</a:t>
            </a:r>
            <a:br>
              <a:rPr lang="en" sz="2300" b="1">
                <a:solidFill>
                  <a:schemeClr val="lt1"/>
                </a:solidFill>
              </a:rPr>
            </a:br>
            <a:r>
              <a:rPr lang="en" sz="1300" b="1">
                <a:solidFill>
                  <a:schemeClr val="lt1"/>
                </a:solidFill>
              </a:rPr>
              <a:t>#Architecture</a:t>
            </a:r>
            <a:br>
              <a:rPr lang="en" sz="1300" b="1">
                <a:solidFill>
                  <a:schemeClr val="lt1"/>
                </a:solidFill>
              </a:rPr>
            </a:br>
            <a:r>
              <a:rPr lang="en" sz="1300" b="1">
                <a:solidFill>
                  <a:schemeClr val="lt1"/>
                </a:solidFill>
              </a:rPr>
              <a:t>#Development</a:t>
            </a:r>
            <a:endParaRPr sz="1300" b="1">
              <a:solidFill>
                <a:schemeClr val="lt1"/>
              </a:solidFill>
            </a:endParaRPr>
          </a:p>
        </p:txBody>
      </p:sp>
      <p:sp>
        <p:nvSpPr>
          <p:cNvPr id="479" name="Google Shape;479;p55"/>
          <p:cNvSpPr/>
          <p:nvPr/>
        </p:nvSpPr>
        <p:spPr>
          <a:xfrm>
            <a:off x="3516800" y="1990475"/>
            <a:ext cx="1911300" cy="1145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EAFB8"/>
              </a:gs>
              <a:gs pos="100000">
                <a:srgbClr val="616D7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</a:rPr>
              <a:t>Github Issue</a:t>
            </a:r>
            <a:endParaRPr sz="2300" b="1">
              <a:solidFill>
                <a:schemeClr val="lt1"/>
              </a:solidFill>
            </a:endParaRPr>
          </a:p>
        </p:txBody>
      </p:sp>
      <p:sp>
        <p:nvSpPr>
          <p:cNvPr id="480" name="Google Shape;480;p55"/>
          <p:cNvSpPr/>
          <p:nvPr/>
        </p:nvSpPr>
        <p:spPr>
          <a:xfrm>
            <a:off x="6434700" y="1990475"/>
            <a:ext cx="1911300" cy="1145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EAFB8"/>
              </a:gs>
              <a:gs pos="100000">
                <a:srgbClr val="616D7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lt1"/>
                </a:solidFill>
              </a:rPr>
              <a:t>GREP</a:t>
            </a:r>
            <a:endParaRPr sz="2300" b="1">
              <a:solidFill>
                <a:schemeClr val="lt1"/>
              </a:solidFill>
            </a:endParaRPr>
          </a:p>
        </p:txBody>
      </p:sp>
      <p:sp>
        <p:nvSpPr>
          <p:cNvPr id="481" name="Google Shape;481;p55"/>
          <p:cNvSpPr/>
          <p:nvPr/>
        </p:nvSpPr>
        <p:spPr>
          <a:xfrm>
            <a:off x="2457250" y="2413225"/>
            <a:ext cx="1145100" cy="3612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AFB8"/>
              </a:gs>
              <a:gs pos="100000">
                <a:srgbClr val="616D7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55"/>
          <p:cNvSpPr/>
          <p:nvPr/>
        </p:nvSpPr>
        <p:spPr>
          <a:xfrm>
            <a:off x="5375250" y="2413225"/>
            <a:ext cx="1145100" cy="3612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EAFB8"/>
              </a:gs>
              <a:gs pos="100000">
                <a:srgbClr val="616D7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for input</a:t>
            </a:r>
            <a:endParaRPr/>
          </a:p>
        </p:txBody>
      </p:sp>
      <p:sp>
        <p:nvSpPr>
          <p:cNvPr id="488" name="Google Shape;488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https://github.com/gnuradio/gnuradio/issues/6182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Generic type conversions between ports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Specific example: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Carrying confidence interval along with the signal value for scientific rigor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Allowing such a type to be 'ignored' by normal float ports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for input</a:t>
            </a:r>
            <a:endParaRPr/>
          </a:p>
        </p:txBody>
      </p:sp>
      <p:sp>
        <p:nvSpPr>
          <p:cNvPr id="494" name="Google Shape;494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https://github.com/gnuradio/gnuradio/issues/6186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How to best handle the (lack of) forecast function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PDU / Tagged Stream convergence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for input</a:t>
            </a:r>
            <a:endParaRPr/>
          </a:p>
        </p:txBody>
      </p:sp>
      <p:sp>
        <p:nvSpPr>
          <p:cNvPr id="500" name="Google Shape;500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https://github.com/gnuradio/gnuradio/issues/6181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Coexistence of GR3.x and GR4.0 from a packaging/installation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https://github.com/gnuradio/gnuradio/issues/6148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Allowing Soapy/UHD callbacks to be indexed parameters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https://github.com/gnuradio/gnuradio/issues/6037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Generalizing the callback methods similar to parameters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for input</a:t>
            </a:r>
            <a:endParaRPr/>
          </a:p>
        </p:txBody>
      </p:sp>
      <p:sp>
        <p:nvSpPr>
          <p:cNvPr id="506" name="Google Shape;506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https://github.com/gnuradio/gnuradio/issues/6041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Documentation generation solution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Hackfest Friday!!!!!!!!!!!!!</a:t>
            </a:r>
            <a:endParaRPr/>
          </a:p>
        </p:txBody>
      </p:sp>
      <p:sp>
        <p:nvSpPr>
          <p:cNvPr id="512" name="Google Shape;512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Stick around if you can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 b="1"/>
              <a:t>GR4 Block Party</a:t>
            </a:r>
            <a:endParaRPr sz="23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/>
              <a:t>Try porting as many blocks as we can to the new API</a:t>
            </a:r>
            <a:endParaRPr sz="17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 b="1"/>
              <a:t>Thrash the Issue Tracker</a:t>
            </a:r>
            <a:endParaRPr sz="2300"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Close as many issues as we can</a:t>
            </a:r>
            <a:endParaRPr/>
          </a:p>
        </p:txBody>
      </p:sp>
      <p:pic>
        <p:nvPicPr>
          <p:cNvPr id="513" name="Google Shape;51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4426" y="933900"/>
            <a:ext cx="2535924" cy="212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Maintenance Strategy</a:t>
            </a:r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body" idx="1"/>
          </p:nvPr>
        </p:nvSpPr>
        <p:spPr>
          <a:xfrm>
            <a:off x="965325" y="1152475"/>
            <a:ext cx="786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MAIN</a:t>
            </a:r>
            <a:r>
              <a:rPr lang="en"/>
              <a:t> - Where to put mainline GR changes and bugfixes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          MAINT-3.10</a:t>
            </a:r>
            <a:r>
              <a:rPr lang="en"/>
              <a:t> - Stable 3.10 releases for the foreseeable future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MAINT-3.9 – no more planned releases - move to 3.10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MAINT-3.8 - Bug fix only, but not actively maintained*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/>
              <a:t>DEV-4.0</a:t>
            </a:r>
            <a:r>
              <a:rPr lang="en"/>
              <a:t> - Where to put aggressive, pervasive, big changes</a:t>
            </a:r>
            <a:endParaRPr/>
          </a:p>
        </p:txBody>
      </p:sp>
      <p:cxnSp>
        <p:nvCxnSpPr>
          <p:cNvPr id="104" name="Google Shape;104;p17"/>
          <p:cNvCxnSpPr/>
          <p:nvPr/>
        </p:nvCxnSpPr>
        <p:spPr>
          <a:xfrm>
            <a:off x="1471150" y="1552750"/>
            <a:ext cx="252000" cy="581400"/>
          </a:xfrm>
          <a:prstGeom prst="straightConnector1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" name="Google Shape;105;p17"/>
          <p:cNvCxnSpPr>
            <a:stCxn id="106" idx="0"/>
          </p:cNvCxnSpPr>
          <p:nvPr/>
        </p:nvCxnSpPr>
        <p:spPr>
          <a:xfrm flipH="1">
            <a:off x="1300799" y="1552731"/>
            <a:ext cx="9600" cy="955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07" name="Google Shape;107;p17"/>
          <p:cNvSpPr txBox="1"/>
          <p:nvPr/>
        </p:nvSpPr>
        <p:spPr>
          <a:xfrm>
            <a:off x="1471150" y="1643350"/>
            <a:ext cx="404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      (Jeff Long - maintainer - does this) 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172075" y="1376750"/>
            <a:ext cx="775125" cy="2373292"/>
          </a:xfrm>
          <a:custGeom>
            <a:avLst/>
            <a:gdLst/>
            <a:ahLst/>
            <a:cxnLst/>
            <a:rect l="l" t="t" r="r" b="b"/>
            <a:pathLst>
              <a:path w="31005" h="116839" extrusionOk="0">
                <a:moveTo>
                  <a:pt x="31005" y="0"/>
                </a:moveTo>
                <a:cubicBezTo>
                  <a:pt x="28362" y="1542"/>
                  <a:pt x="19477" y="4258"/>
                  <a:pt x="15145" y="9251"/>
                </a:cubicBezTo>
                <a:cubicBezTo>
                  <a:pt x="10813" y="14244"/>
                  <a:pt x="7435" y="22174"/>
                  <a:pt x="5012" y="29957"/>
                </a:cubicBezTo>
                <a:cubicBezTo>
                  <a:pt x="2589" y="37740"/>
                  <a:pt x="1120" y="45964"/>
                  <a:pt x="606" y="55950"/>
                </a:cubicBezTo>
                <a:cubicBezTo>
                  <a:pt x="92" y="65936"/>
                  <a:pt x="-789" y="80254"/>
                  <a:pt x="1928" y="89873"/>
                </a:cubicBezTo>
                <a:cubicBezTo>
                  <a:pt x="4645" y="99492"/>
                  <a:pt x="12501" y="109184"/>
                  <a:pt x="16907" y="113663"/>
                </a:cubicBezTo>
                <a:cubicBezTo>
                  <a:pt x="21313" y="118142"/>
                  <a:pt x="26453" y="116233"/>
                  <a:pt x="28362" y="116747"/>
                </a:cubicBezTo>
              </a:path>
            </a:pathLst>
          </a:custGeom>
          <a:noFill/>
          <a:ln w="9525" cap="flat" cmpd="sng">
            <a:solidFill>
              <a:schemeClr val="accent4"/>
            </a:solidFill>
            <a:prstDash val="dash"/>
            <a:round/>
            <a:headEnd type="triangle" w="med" len="med"/>
            <a:tailEnd type="triangle" w="med" len="med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Release Strategy</a:t>
            </a:r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Avoiding breaks in API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main</a:t>
            </a:r>
            <a:r>
              <a:rPr lang="en"/>
              <a:t> branch allows for API breaks, but not getting backported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Try to keep main/maint-3.10 as close as possible for as long as possible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is an API break?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API version is changed whenever there are API changes in GNU Radio that would make external applications or out-of-tree modules incompatible with other API versions.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No </a:t>
            </a:r>
            <a:r>
              <a:rPr lang="en" i="1"/>
              <a:t>current</a:t>
            </a:r>
            <a:r>
              <a:rPr lang="en"/>
              <a:t> plan for 3.11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Once enough API breaking features call for a 3.11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Otherwise, keep at 3.10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Release Strategy [continued]</a:t>
            </a:r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Maintenance Releases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Aggressive backporting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Minor changes in stable vs. frequent ports to new version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Keeping branches consistent makes maintenance easier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Quarterly cadence to provide more choices for downstreams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Major Releases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Keep the main branch as a development branch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Aggressive and pervasive changes to dev-4.0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commitment to stability</a:t>
            </a:r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3.8 and 3.9 brought major, OOT breaking changes into the codebase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They were necessary to modernize the codebase and its dependencies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3.10</a:t>
            </a:r>
            <a:r>
              <a:rPr lang="en"/>
              <a:t> was able to take a smaller step in terms of breaking changes, and we would like to continue this pattern unless absolutely necessary (problematic dependency, etc.)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community should be proud of its efforts to make GNU Radio a mature and reliable framework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Even if we tick up the API revision, doesn't mean it will break your apps</a:t>
            </a:r>
            <a:endParaRPr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e.g. Adding blocks, modules, extending methods with new default values, new dependency, transitive includes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Maintenance is a Team Effort</a:t>
            </a:r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trying to keep the PR queue </a:t>
            </a:r>
            <a:r>
              <a:rPr lang="en" i="1"/>
              <a:t>manageable</a:t>
            </a:r>
            <a:r>
              <a:rPr lang="en"/>
              <a:t> … how can you help?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Submit a PR, review a PR (or 2 or 3)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Reviews do not need to be a comprehensive line for line code (though someone with detailed knowledge should be scrutinizing the changes)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Test out PRs out in different scenarios, on different platforms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Clean up draft PRs (or close them until they are ready again)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Respond to comments in a timely manner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Rebase and squash your commits (see CONTRIBUTING)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Commit messages and PR titles should include “module name:”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Include a short summary of the change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 "digital: did some specific thing"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2467</Words>
  <Application>Microsoft Office PowerPoint</Application>
  <PresentationFormat>On-screen Show (16:9)</PresentationFormat>
  <Paragraphs>385</Paragraphs>
  <Slides>48</Slides>
  <Notes>48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Courier New</vt:lpstr>
      <vt:lpstr>Montserrat SemiBold</vt:lpstr>
      <vt:lpstr>Fira Sans</vt:lpstr>
      <vt:lpstr>Simple Light</vt:lpstr>
      <vt:lpstr>PowerPoint Presentation</vt:lpstr>
      <vt:lpstr>Josh Morman</vt:lpstr>
      <vt:lpstr>GR Releases - Year in Review</vt:lpstr>
      <vt:lpstr>GNU Radio 3.10</vt:lpstr>
      <vt:lpstr>Current Maintenance Strategy</vt:lpstr>
      <vt:lpstr>Release Strategy</vt:lpstr>
      <vt:lpstr>Release Strategy [continued]</vt:lpstr>
      <vt:lpstr>Our commitment to stability</vt:lpstr>
      <vt:lpstr>Maintenance is a Team Effort</vt:lpstr>
      <vt:lpstr>Developer Shoutout</vt:lpstr>
      <vt:lpstr>Developer Shoutout</vt:lpstr>
      <vt:lpstr>Current State of Installing GR</vt:lpstr>
      <vt:lpstr>Current State of Installing GR</vt:lpstr>
      <vt:lpstr>Ubuntu PPA</vt:lpstr>
      <vt:lpstr>When to install from source</vt:lpstr>
      <vt:lpstr>Packaging Dreams</vt:lpstr>
      <vt:lpstr>Other Development Needs</vt:lpstr>
      <vt:lpstr>PowerPoint Presentation</vt:lpstr>
      <vt:lpstr>Current state of VOLK</vt:lpstr>
      <vt:lpstr>Where to go, VOLK?</vt:lpstr>
      <vt:lpstr>GNU Radio 4.0</vt:lpstr>
      <vt:lpstr>Why GNU Radio 4.0?</vt:lpstr>
      <vt:lpstr>Why GNU Radio?</vt:lpstr>
      <vt:lpstr>Vision for GNU Radio</vt:lpstr>
      <vt:lpstr>GNU Radio in the development workflow</vt:lpstr>
      <vt:lpstr>Technical Vision for GNU Radio 4.0</vt:lpstr>
      <vt:lpstr>GR 4.0 Highlights</vt:lpstr>
      <vt:lpstr>Improved Support for Hardware Accelerators</vt:lpstr>
      <vt:lpstr>Modular Components - Scheduler</vt:lpstr>
      <vt:lpstr>Distributed Flowgraph Support</vt:lpstr>
      <vt:lpstr>Containerized Runtime</vt:lpstr>
      <vt:lpstr>Streamlined Development Methodology</vt:lpstr>
      <vt:lpstr>PowerPoint Presentation</vt:lpstr>
      <vt:lpstr>Kernel Library (Math and Signal Processing)</vt:lpstr>
      <vt:lpstr>PowerPoint Presentation</vt:lpstr>
      <vt:lpstr>PowerPoint Presentation</vt:lpstr>
      <vt:lpstr>Survey</vt:lpstr>
      <vt:lpstr>GR4 early adoption </vt:lpstr>
      <vt:lpstr>GR4 early adoption</vt:lpstr>
      <vt:lpstr>GR4 early adoption</vt:lpstr>
      <vt:lpstr>GR4 - Getting Involved</vt:lpstr>
      <vt:lpstr>GR Architecture Working Group</vt:lpstr>
      <vt:lpstr>GR Feature Requests</vt:lpstr>
      <vt:lpstr>Looking for input</vt:lpstr>
      <vt:lpstr>Looking for input</vt:lpstr>
      <vt:lpstr>Looking for input</vt:lpstr>
      <vt:lpstr>Looking for input</vt:lpstr>
      <vt:lpstr>Hackfest Friday!!!!!!!!!!!!!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Morman, Joshua (PERATON LABS)</cp:lastModifiedBy>
  <cp:revision>1</cp:revision>
  <dcterms:modified xsi:type="dcterms:W3CDTF">2022-09-28T03:11:11Z</dcterms:modified>
</cp:coreProperties>
</file>