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380" r:id="rId3"/>
    <p:sldId id="398" r:id="rId4"/>
    <p:sldId id="259" r:id="rId5"/>
    <p:sldId id="260" r:id="rId6"/>
    <p:sldId id="261" r:id="rId7"/>
    <p:sldId id="395" r:id="rId8"/>
    <p:sldId id="263" r:id="rId9"/>
    <p:sldId id="264" r:id="rId10"/>
    <p:sldId id="265" r:id="rId11"/>
    <p:sldId id="353" r:id="rId12"/>
    <p:sldId id="266" r:id="rId13"/>
    <p:sldId id="267" r:id="rId14"/>
    <p:sldId id="394" r:id="rId15"/>
    <p:sldId id="396" r:id="rId16"/>
    <p:sldId id="413" r:id="rId17"/>
    <p:sldId id="417" r:id="rId18"/>
    <p:sldId id="376" r:id="rId19"/>
    <p:sldId id="393" r:id="rId20"/>
    <p:sldId id="402" r:id="rId21"/>
    <p:sldId id="403" r:id="rId22"/>
    <p:sldId id="405" r:id="rId23"/>
    <p:sldId id="407" r:id="rId24"/>
    <p:sldId id="409" r:id="rId25"/>
    <p:sldId id="414" r:id="rId26"/>
    <p:sldId id="418" r:id="rId27"/>
    <p:sldId id="415" r:id="rId28"/>
    <p:sldId id="397" r:id="rId29"/>
    <p:sldId id="381" r:id="rId30"/>
    <p:sldId id="387" r:id="rId31"/>
    <p:sldId id="388" r:id="rId32"/>
    <p:sldId id="389" r:id="rId33"/>
    <p:sldId id="390" r:id="rId34"/>
    <p:sldId id="391" r:id="rId35"/>
    <p:sldId id="392" r:id="rId36"/>
    <p:sldId id="416" r:id="rId37"/>
    <p:sldId id="35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16FA169-DA53-B64B-80A6-B949B09B3949}">
          <p14:sldIdLst>
            <p14:sldId id="257"/>
            <p14:sldId id="380"/>
          </p14:sldIdLst>
        </p14:section>
        <p14:section name="Overview" id="{5DA67439-CFB3-9C4F-9DC7-259F788E5038}">
          <p14:sldIdLst>
            <p14:sldId id="398"/>
            <p14:sldId id="259"/>
            <p14:sldId id="260"/>
            <p14:sldId id="261"/>
          </p14:sldIdLst>
        </p14:section>
        <p14:section name="Synchronization" id="{1133892D-7FB7-5348-B672-705074CB175C}">
          <p14:sldIdLst>
            <p14:sldId id="395"/>
            <p14:sldId id="263"/>
            <p14:sldId id="264"/>
            <p14:sldId id="265"/>
            <p14:sldId id="353"/>
            <p14:sldId id="266"/>
            <p14:sldId id="267"/>
            <p14:sldId id="394"/>
          </p14:sldIdLst>
        </p14:section>
        <p14:section name="Software Overview" id="{02DAADE5-C686-5F40-B226-74B6A69BAB06}">
          <p14:sldIdLst>
            <p14:sldId id="396"/>
            <p14:sldId id="413"/>
            <p14:sldId id="417"/>
            <p14:sldId id="376"/>
            <p14:sldId id="393"/>
            <p14:sldId id="402"/>
            <p14:sldId id="403"/>
            <p14:sldId id="405"/>
            <p14:sldId id="407"/>
            <p14:sldId id="409"/>
            <p14:sldId id="414"/>
            <p14:sldId id="418"/>
            <p14:sldId id="415"/>
          </p14:sldIdLst>
        </p14:section>
        <p14:section name="Experiment - Beamforming" id="{B5FF7EFB-E1CE-4F4F-A01F-72910F289694}">
          <p14:sldIdLst>
            <p14:sldId id="397"/>
            <p14:sldId id="381"/>
            <p14:sldId id="387"/>
            <p14:sldId id="388"/>
            <p14:sldId id="389"/>
            <p14:sldId id="390"/>
            <p14:sldId id="391"/>
            <p14:sldId id="392"/>
          </p14:sldIdLst>
        </p14:section>
        <p14:section name="Conclusions" id="{423AADCC-7966-914E-88FC-FE0909CEBE3B}">
          <p14:sldIdLst>
            <p14:sldId id="416"/>
            <p14:sldId id="35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6634"/>
    <a:srgbClr val="96CDB6"/>
    <a:srgbClr val="CB713A"/>
    <a:srgbClr val="65BACC"/>
    <a:srgbClr val="A965CC"/>
    <a:srgbClr val="595959"/>
    <a:srgbClr val="184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88"/>
    <p:restoredTop sz="86038" autoAdjust="0"/>
  </p:normalViewPr>
  <p:slideViewPr>
    <p:cSldViewPr snapToGrid="0" snapToObjects="1">
      <p:cViewPr varScale="1">
        <p:scale>
          <a:sx n="139" d="100"/>
          <a:sy n="139" d="100"/>
        </p:scale>
        <p:origin x="13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114300" cy="1143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237C0-444E-304B-9FB1-14FBFCD2BBB6}" type="datetimeFigureOut">
              <a:rPr lang="en-US" smtClean="0"/>
              <a:t>9/6/23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7F97E-4478-9F41-8411-6280ACC3F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61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Franklin Gothic Book" panose="020B0503020102020204" pitchFamily="34" charset="0"/>
                  </a:rPr>
                  <a:t>Time Transfer SNR: ~23dB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Franklin Gothic Book" panose="020B0503020102020204" pitchFamily="34" charset="0"/>
                  </a:rPr>
                  <a:t>Cycle Time: ~4 s</a:t>
                </a:r>
                <a:endParaRPr lang="en-US" i="0" u="none" strike="noStrike" kern="1200" dirty="0">
                  <a:solidFill>
                    <a:srgbClr val="000000"/>
                  </a:solidFill>
                  <a:effectLst/>
                  <a:latin typeface="Franklin Gothic Book" panose="020B0503020102020204" pitchFamily="34" charset="0"/>
                </a:endParaRPr>
              </a:p>
              <a:p>
                <a:pPr marL="285750" indent="-285750" rtl="0" eaLnBrk="1" fontAlgn="t" latinLnBrk="0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i="0" u="none" strike="noStrike" kern="1200" dirty="0">
                    <a:solidFill>
                      <a:srgbClr val="000000"/>
                    </a:solidFill>
                    <a:effectLst/>
                    <a:latin typeface="Franklin Gothic Book" panose="020B0503020102020204" pitchFamily="34" charset="0"/>
                  </a:rPr>
                  <a:t>Beamforming Std.: </a:t>
                </a:r>
                <a14:m>
                  <m:oMath xmlns:m="http://schemas.openxmlformats.org/officeDocument/2006/math">
                    <m:r>
                      <a:rPr lang="en-US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18&lt;</m:t>
                    </m:r>
                    <m:sSub>
                      <m:sSubPr>
                        <m:ctrlPr>
                          <a:rPr lang="en-US" b="0" i="1" u="none" strike="noStrike" kern="12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u="none" strike="noStrike" kern="12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u="none" strike="noStrike" kern="12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bf</m:t>
                        </m:r>
                      </m:sub>
                    </m:sSub>
                    <m:r>
                      <a:rPr lang="en-US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&lt;40</m:t>
                    </m:r>
                  </m:oMath>
                </a14:m>
                <a:r>
                  <a:rPr lang="en-US" i="0" u="none" strike="noStrike" kern="1200" dirty="0">
                    <a:solidFill>
                      <a:srgbClr val="000000"/>
                    </a:solidFill>
                    <a:effectLst/>
                    <a:latin typeface="Franklin Gothic Book" panose="020B0503020102020204" pitchFamily="34" charset="0"/>
                  </a:rPr>
                  <a:t> ps</a:t>
                </a:r>
              </a:p>
              <a:p>
                <a:pPr marL="285750" indent="-285750" rtl="0" eaLnBrk="1" fontAlgn="t" latinLnBrk="0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Phase Std.: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0.04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&lt;0.10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i="0" u="none" strike="noStrike" dirty="0">
                  <a:effectLst/>
                  <a:latin typeface="Arial" panose="020B0604020202020204" pitchFamily="34" charset="0"/>
                </a:endParaRPr>
              </a:p>
              <a:p>
                <a:pPr marL="285750" indent="-285750" rtl="0" eaLnBrk="1" fontAlgn="t" latinLnBrk="0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i="0" u="none" strike="noStrike" kern="1200" dirty="0">
                    <a:solidFill>
                      <a:srgbClr val="000000"/>
                    </a:solidFill>
                    <a:effectLst/>
                    <a:latin typeface="Franklin Gothic Book" panose="020B0503020102020204" pitchFamily="34" charset="0"/>
                  </a:rPr>
                  <a:t>Throughput (BPSK): </a:t>
                </a:r>
                <a14:m>
                  <m:oMath xmlns:m="http://schemas.openxmlformats.org/officeDocument/2006/math">
                    <m:r>
                      <a:rPr lang="en-US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2.5&lt;</m:t>
                    </m:r>
                    <m:sSub>
                      <m:sSubPr>
                        <m:ctrlPr>
                          <a:rPr lang="en-US" b="0" i="1" u="none" strike="noStrike" kern="12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u="none" strike="noStrike" kern="12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u="none" strike="noStrike" kern="12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&lt;5.5</m:t>
                    </m:r>
                  </m:oMath>
                </a14:m>
                <a:r>
                  <a:rPr lang="en-US" i="0" u="none" strike="noStrike" kern="1200" dirty="0">
                    <a:solidFill>
                      <a:srgbClr val="000000"/>
                    </a:solidFill>
                    <a:effectLst/>
                    <a:latin typeface="Franklin Gothic Book" panose="020B0503020102020204" pitchFamily="34" charset="0"/>
                  </a:rPr>
                  <a:t> Gbps</a:t>
                </a:r>
                <a:endParaRPr lang="en-US" i="0" u="none" strike="noStrike" dirty="0">
                  <a:effectLst/>
                  <a:latin typeface="Arial" panose="020B0604020202020204" pitchFamily="34" charset="0"/>
                </a:endParaRPr>
              </a:p>
              <a:p>
                <a:pPr marL="285750" indent="-285750" rtl="0" eaLnBrk="1" fontAlgn="t" latinLnBrk="0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Max Carrier Freq.: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1.0&lt;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&lt;2.78</m:t>
                    </m:r>
                  </m:oMath>
                </a14:m>
                <a:r>
                  <a:rPr lang="en-US" i="0" u="none" strike="noStrike" kern="1200" dirty="0">
                    <a:solidFill>
                      <a:srgbClr val="000000"/>
                    </a:solidFill>
                    <a:effectLst/>
                    <a:latin typeface="Franklin Gothic Book" panose="020B0503020102020204" pitchFamily="34" charset="0"/>
                  </a:rPr>
                  <a:t> GHz</a:t>
                </a:r>
                <a:endParaRPr lang="en-US" i="0" u="none" strike="noStrike" dirty="0">
                  <a:effectLst/>
                  <a:latin typeface="Arial" panose="020B0604020202020204" pitchFamily="34" charset="0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dirty="0">
                  <a:latin typeface="Franklin Gothic Book" panose="020B0503020102020204" pitchFamily="34" charset="0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Franklin Gothic Book" panose="020B0503020102020204" pitchFamily="34" charset="0"/>
                  </a:rPr>
                  <a:t>Time Transfer SNR: ~23dB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Franklin Gothic Book" panose="020B0503020102020204" pitchFamily="34" charset="0"/>
                  </a:rPr>
                  <a:t>Cycle Time: ~4 s</a:t>
                </a:r>
                <a:endParaRPr lang="en-US" i="0" u="none" strike="noStrike" kern="1200" dirty="0">
                  <a:solidFill>
                    <a:srgbClr val="000000"/>
                  </a:solidFill>
                  <a:effectLst/>
                  <a:latin typeface="Franklin Gothic Book" panose="020B0503020102020204" pitchFamily="34" charset="0"/>
                </a:endParaRPr>
              </a:p>
              <a:p>
                <a:pPr marL="285750" indent="-285750" rtl="0" eaLnBrk="1" fontAlgn="t" latinLnBrk="0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i="0" u="none" strike="noStrike" kern="1200" dirty="0">
                    <a:solidFill>
                      <a:srgbClr val="000000"/>
                    </a:solidFill>
                    <a:effectLst/>
                    <a:latin typeface="Franklin Gothic Book" panose="020B0503020102020204" pitchFamily="34" charset="0"/>
                  </a:rPr>
                  <a:t>Beamforming Std.: </a:t>
                </a:r>
                <a:r>
                  <a:rPr lang="en-US" i="0" u="none" strike="noStrike" kern="12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</a:rPr>
                  <a:t>18&lt;</a:t>
                </a:r>
                <a:r>
                  <a:rPr lang="en-US" b="0" i="0" u="none" strike="noStrike" kern="12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</a:rPr>
                  <a:t>𝜎_bf</a:t>
                </a:r>
                <a:r>
                  <a:rPr lang="en-US" i="0" u="none" strike="noStrike" kern="12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</a:rPr>
                  <a:t>&lt;40</a:t>
                </a:r>
                <a:r>
                  <a:rPr lang="en-US" i="0" u="none" strike="noStrike" kern="1200" dirty="0">
                    <a:solidFill>
                      <a:srgbClr val="000000"/>
                    </a:solidFill>
                    <a:effectLst/>
                    <a:latin typeface="Franklin Gothic Book" panose="020B0503020102020204" pitchFamily="34" charset="0"/>
                  </a:rPr>
                  <a:t> ps</a:t>
                </a:r>
              </a:p>
              <a:p>
                <a:pPr marL="285750" indent="-285750" rtl="0" eaLnBrk="1" fontAlgn="t" latinLnBrk="0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Phase Std.: </a:t>
                </a:r>
                <a:r>
                  <a:rPr lang="en-US" b="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0.04𝜋&lt;𝜎_𝜙&lt;0.10𝜋</a:t>
                </a:r>
                <a:endParaRPr lang="en-US" i="0" u="none" strike="noStrike" dirty="0">
                  <a:effectLst/>
                  <a:latin typeface="Arial" panose="020B0604020202020204" pitchFamily="34" charset="0"/>
                </a:endParaRPr>
              </a:p>
              <a:p>
                <a:pPr marL="285750" indent="-285750" rtl="0" eaLnBrk="1" fontAlgn="t" latinLnBrk="0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i="0" u="none" strike="noStrike" kern="1200" dirty="0">
                    <a:solidFill>
                      <a:srgbClr val="000000"/>
                    </a:solidFill>
                    <a:effectLst/>
                    <a:latin typeface="Franklin Gothic Book" panose="020B0503020102020204" pitchFamily="34" charset="0"/>
                  </a:rPr>
                  <a:t>Throughput (BPSK): </a:t>
                </a:r>
                <a:r>
                  <a:rPr lang="en-US" i="0" u="none" strike="noStrike" kern="12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</a:rPr>
                  <a:t>2.5&lt;</a:t>
                </a:r>
                <a:r>
                  <a:rPr lang="en-US" b="0" i="0" u="none" strike="noStrike" kern="12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</a:rPr>
                  <a:t>𝑏_max</a:t>
                </a:r>
                <a:r>
                  <a:rPr lang="en-US" i="0" u="none" strike="noStrike" kern="12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</a:rPr>
                  <a:t>&lt;5.5</a:t>
                </a:r>
                <a:r>
                  <a:rPr lang="en-US" i="0" u="none" strike="noStrike" kern="1200" dirty="0">
                    <a:solidFill>
                      <a:srgbClr val="000000"/>
                    </a:solidFill>
                    <a:effectLst/>
                    <a:latin typeface="Franklin Gothic Book" panose="020B0503020102020204" pitchFamily="34" charset="0"/>
                  </a:rPr>
                  <a:t> Gbps</a:t>
                </a:r>
                <a:endParaRPr lang="en-US" i="0" u="none" strike="noStrike" dirty="0">
                  <a:effectLst/>
                  <a:latin typeface="Arial" panose="020B0604020202020204" pitchFamily="34" charset="0"/>
                </a:endParaRPr>
              </a:p>
              <a:p>
                <a:pPr marL="285750" indent="-285750" rtl="0" eaLnBrk="1" fontAlgn="t" latinLnBrk="0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Max Carrier Freq.: </a:t>
                </a:r>
                <a:r>
                  <a:rPr lang="en-US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1.0&lt;</a:t>
                </a:r>
                <a:r>
                  <a:rPr lang="en-US" b="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𝑓_max</a:t>
                </a:r>
                <a:r>
                  <a:rPr lang="en-US" i="0" u="none" strike="noStrike" kern="12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</a:rPr>
                  <a:t>&lt;2.78</a:t>
                </a:r>
                <a:r>
                  <a:rPr lang="en-US" i="0" u="none" strike="noStrike" kern="1200" dirty="0">
                    <a:solidFill>
                      <a:srgbClr val="000000"/>
                    </a:solidFill>
                    <a:effectLst/>
                    <a:latin typeface="Franklin Gothic Book" panose="020B0503020102020204" pitchFamily="34" charset="0"/>
                  </a:rPr>
                  <a:t> GHz</a:t>
                </a:r>
                <a:endParaRPr lang="en-US" i="0" u="none" strike="noStrike" dirty="0">
                  <a:effectLst/>
                  <a:latin typeface="Arial" panose="020B0604020202020204" pitchFamily="34" charset="0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dirty="0">
                  <a:latin typeface="Franklin Gothic Book" panose="020B0503020102020204" pitchFamily="34" charset="0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7F97E-4478-9F41-8411-6280ACC3F24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5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646786E-56E2-694A-B4E4-A368E72AEA3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84712" y="5602643"/>
            <a:ext cx="6720124" cy="313652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Author Names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9D1844-EE40-2043-BCA0-9625E145D6B1}"/>
              </a:ext>
            </a:extLst>
          </p:cNvPr>
          <p:cNvSpPr/>
          <p:nvPr userDrawn="1"/>
        </p:nvSpPr>
        <p:spPr>
          <a:xfrm>
            <a:off x="11187592" y="251613"/>
            <a:ext cx="607554" cy="69943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5E11F1-B984-3543-98E5-B1094C95EA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911" y="1102043"/>
            <a:ext cx="11040305" cy="2387600"/>
          </a:xfrm>
        </p:spPr>
        <p:txBody>
          <a:bodyPr anchor="b">
            <a:normAutofit/>
          </a:bodyPr>
          <a:lstStyle>
            <a:lvl1pPr algn="l">
              <a:defRPr sz="3800" b="1">
                <a:solidFill>
                  <a:srgbClr val="18453B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06604F-5C99-C941-8CAA-3E80D37531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3911" y="3489644"/>
            <a:ext cx="11040305" cy="1768156"/>
          </a:xfrm>
        </p:spPr>
        <p:txBody>
          <a:bodyPr>
            <a:normAutofit/>
          </a:bodyPr>
          <a:lstStyle>
            <a:lvl1pPr marL="0" indent="0" algn="l">
              <a:buNone/>
              <a:defRPr sz="2600" b="0">
                <a:solidFill>
                  <a:srgbClr val="18453B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94D6B-3459-F74B-BB3F-6DD151D0F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fld id="{ADB0AEA0-3449-7A46-AF05-14EDB816F795}" type="datetime1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50B60-5CB3-7E48-8AA3-A87D614EC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High Performance SDR Applications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F9B48-CAF0-7F42-821A-C2F0EBDB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fld id="{C7E87E24-BAB2-904D-B409-B593B37170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F91E-C127-9F48-B7B5-7D53FF8E4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73160" y="376319"/>
            <a:ext cx="2570480" cy="574727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ACE9C46B-3E45-2E47-9903-B50DFD8C843B}"/>
              </a:ext>
            </a:extLst>
          </p:cNvPr>
          <p:cNvSpPr txBox="1">
            <a:spLocks/>
          </p:cNvSpPr>
          <p:nvPr userDrawn="1"/>
        </p:nvSpPr>
        <p:spPr>
          <a:xfrm>
            <a:off x="568960" y="5895814"/>
            <a:ext cx="11033760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0" kern="1200">
                <a:solidFill>
                  <a:srgbClr val="18453B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Michigan State University, East Lansing, MI, USA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B8A495-EAEB-484D-904D-5315E2BB19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9508535" y="5624696"/>
            <a:ext cx="1835105" cy="5814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D494019-4707-BD44-B0E5-01E4E75B27E8}"/>
              </a:ext>
            </a:extLst>
          </p:cNvPr>
          <p:cNvGrpSpPr/>
          <p:nvPr userDrawn="1"/>
        </p:nvGrpSpPr>
        <p:grpSpPr>
          <a:xfrm>
            <a:off x="7591424" y="5508543"/>
            <a:ext cx="1807255" cy="774541"/>
            <a:chOff x="7591424" y="5508543"/>
            <a:chExt cx="1807255" cy="77454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845AC00-BC79-5949-9076-4AC369A88D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biLevel thresh="50000"/>
            </a:blip>
            <a:srcRect l="41029"/>
            <a:stretch/>
          </p:blipFill>
          <p:spPr>
            <a:xfrm>
              <a:off x="8286750" y="5508543"/>
              <a:ext cx="1111929" cy="7745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FB2896-A63B-9B44-814A-FD0F95EADC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591424" y="5639553"/>
              <a:ext cx="658437" cy="576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93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A00937-7CB6-1444-B62D-93872AA23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12A8F2-0E48-454D-8BAE-32E63E8854E0}" type="datetime1">
              <a:rPr lang="en-US" smtClean="0"/>
              <a:t>9/6/23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03E4CB-E032-4D45-B0BE-98069A41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High Performance SDR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C6DFCE-59AC-AA47-BD14-4FF43830C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7E87E24-BAB2-904D-B409-B593B37170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7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EC02CF-25E2-C89C-719B-224E25D04B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916" y="751839"/>
            <a:ext cx="6972300" cy="5299981"/>
          </a:xfrm>
        </p:spPr>
        <p:txBody>
          <a:bodyPr anchor="ctr">
            <a:normAutofit/>
          </a:bodyPr>
          <a:lstStyle>
            <a:lvl1pPr marL="514350" indent="-514350">
              <a:buFont typeface="+mj-lt"/>
              <a:buAutoNum type="arabicPeriod"/>
              <a:defRPr sz="3200" b="0" i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971550" indent="-514350">
              <a:buFont typeface="+mj-lt"/>
              <a:buAutoNum type="arabicPeriod"/>
              <a:defRPr sz="3200" b="0" i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2pPr>
            <a:lvl3pPr marL="1428750" indent="-514350">
              <a:buFont typeface="+mj-lt"/>
              <a:buAutoNum type="arabicPeriod"/>
              <a:defRPr sz="3200" b="0" i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3pPr>
            <a:lvl4pPr marL="1885950" indent="-514350">
              <a:buFont typeface="+mj-lt"/>
              <a:buAutoNum type="arabicPeriod"/>
              <a:defRPr sz="3200" b="0" i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4pPr>
            <a:lvl5pPr marL="2343150" indent="-514350">
              <a:buFont typeface="+mj-lt"/>
              <a:buAutoNum type="arabicPeriod"/>
              <a:defRPr sz="3200" b="0" i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5pPr>
          </a:lstStyle>
          <a:p>
            <a:pPr lvl="0"/>
            <a:r>
              <a:rPr lang="en-US" dirty="0"/>
              <a:t>Outline Items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Outline Items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Outline Items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96FED-681C-644E-A9F2-5D784716A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68E1409-63B7-7142-8FA8-B96F818D9241}" type="datetime1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112E0-BFBE-1D47-91CF-6FF1B284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High Performance SDR Applications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156FF-D919-B540-8DFD-6B067A67F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7E87E24-BAB2-904D-B409-B593B37170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Agenda">
            <a:extLst>
              <a:ext uri="{FF2B5EF4-FFF2-40B4-BE49-F238E27FC236}">
                <a16:creationId xmlns:a16="http://schemas.microsoft.com/office/drawing/2014/main" id="{8A7ED854-1B9B-A799-AB19-66AB7F0983A3}"/>
              </a:ext>
            </a:extLst>
          </p:cNvPr>
          <p:cNvSpPr txBox="1">
            <a:spLocks/>
          </p:cNvSpPr>
          <p:nvPr userDrawn="1"/>
        </p:nvSpPr>
        <p:spPr>
          <a:xfrm>
            <a:off x="790576" y="3084059"/>
            <a:ext cx="3257550" cy="689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18453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18453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18453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18453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18453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18453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18453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18453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18453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2438338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-170" normalizeH="0" baseline="0" noProof="0" dirty="0">
                <a:ln>
                  <a:noFill/>
                </a:ln>
                <a:effectLst/>
                <a:uLnTx/>
                <a:uFillTx/>
                <a:latin typeface="Helvetica Neue"/>
                <a:sym typeface="Helvetica Neue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57338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5BEC5-C4C4-F044-B0E5-C0AFFD796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1" y="340153"/>
            <a:ext cx="11040306" cy="7427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BB187-82D6-414E-BA41-7A0B0E12F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12" y="1259840"/>
            <a:ext cx="11040306" cy="49171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F5605-88D8-084C-A18B-CEBDA887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7DB362B-A75F-1D44-ACA4-D7B2DEF62AEB}" type="datetime1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9C2FF-696D-8B4B-AEAF-40649F1FB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High Performance SDR Applications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50F22-9CA1-0A4C-8FE4-83E7E9DF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7E87E24-BAB2-904D-B409-B593B37170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4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Header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09B127-7180-6444-9D95-3A85777CF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125413"/>
            <a:ext cx="11041063" cy="544512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>
                <a:solidFill>
                  <a:srgbClr val="18453B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15BEC5-C4C4-F044-B0E5-C0AFFD796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BB187-82D6-414E-BA41-7A0B0E12F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F5605-88D8-084C-A18B-CEBDA887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BFCB2F0-35E6-324E-ABE4-CBA4DFC82370}" type="datetime1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9C2FF-696D-8B4B-AEAF-40649F1FB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High Performance SDR Applications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50F22-9CA1-0A4C-8FE4-83E7E9DF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7E87E24-BAB2-904D-B409-B593B37170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2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8717A-8CD7-F94E-AF65-329A2D4AF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1" y="1709738"/>
            <a:ext cx="11040305" cy="2852737"/>
          </a:xfrm>
        </p:spPr>
        <p:txBody>
          <a:bodyPr anchor="b"/>
          <a:lstStyle>
            <a:lvl1pPr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7BA44-A47A-BA49-9437-512FB432D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911" y="4589463"/>
            <a:ext cx="1104030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96FED-681C-644E-A9F2-5D784716A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4F09FB7-DB8F-9D40-9EE2-1340A3DFCD2B}" type="datetime1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112E0-BFBE-1D47-91CF-6FF1B284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High Performance SDR Applications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156FF-D919-B540-8DFD-6B067A67F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7E87E24-BAB2-904D-B409-B593B37170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CC751-E191-6940-9B5E-D3379A651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1" y="340152"/>
            <a:ext cx="11040305" cy="74272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A7E1-84BE-4D4E-A2F9-9565D9426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911" y="1259840"/>
            <a:ext cx="5485889" cy="49171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5D38C-7E3C-DB47-B661-054FE30C9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59840"/>
            <a:ext cx="5402016" cy="49171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1881C-12DE-6E46-A69D-7510D4ED9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F70FB23-F01B-C042-990C-2D8EFA0BEA1A}" type="datetime1">
              <a:rPr lang="en-US" smtClean="0"/>
              <a:t>9/6/23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89223-406E-8149-B563-E8AF2B45E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High Performance SDR Applications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888AA-0642-FA4F-B4F3-779148FB5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7E87E24-BAB2-904D-B409-B593B37170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Header: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CC751-E191-6940-9B5E-D3379A651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A7E1-84BE-4D4E-A2F9-9565D9426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911" y="1605280"/>
            <a:ext cx="5485889" cy="4571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5D38C-7E3C-DB47-B661-054FE30C9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5280"/>
            <a:ext cx="5402016" cy="4571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1881C-12DE-6E46-A69D-7510D4ED9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AFE597-BECF-934B-AE2B-D042FCE1CD92}" type="datetime1">
              <a:rPr lang="en-US" smtClean="0"/>
              <a:t>9/6/23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89223-406E-8149-B563-E8AF2B45E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High Performance SDR Applications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888AA-0642-FA4F-B4F3-779148FB5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7E87E24-BAB2-904D-B409-B593B37170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7CB9CCD-0438-FC43-B9AB-082891CAEA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125413"/>
            <a:ext cx="11041063" cy="544512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>
                <a:solidFill>
                  <a:srgbClr val="18453B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33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CC751-E191-6940-9B5E-D3379A651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1" y="340152"/>
            <a:ext cx="11040305" cy="74272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1881C-12DE-6E46-A69D-7510D4ED9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871EF5-885B-6740-8585-0594BA5DEC9A}" type="datetime1">
              <a:rPr lang="en-US" smtClean="0"/>
              <a:t>9/6/23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89223-406E-8149-B563-E8AF2B45E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High Performance SDR Applications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888AA-0642-FA4F-B4F3-779148FB5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7E87E24-BAB2-904D-B409-B593B37170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94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Header: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CC751-E191-6940-9B5E-D3379A651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1881C-12DE-6E46-A69D-7510D4ED9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E47FC0-6354-5842-856D-2EA21015D208}" type="datetime1">
              <a:rPr lang="en-US" smtClean="0"/>
              <a:t>9/6/23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89223-406E-8149-B563-E8AF2B45E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High Performance SDR Applications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888AA-0642-FA4F-B4F3-779148FB5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7E87E24-BAB2-904D-B409-B593B37170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7CB9CCD-0438-FC43-B9AB-082891CAEA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125413"/>
            <a:ext cx="11041063" cy="544512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>
                <a:solidFill>
                  <a:srgbClr val="18453B"/>
                </a:solidFill>
                <a:latin typeface="+mj-lt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78364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FAD6A1-EAD1-9747-A7F0-49295677B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1" y="681037"/>
            <a:ext cx="11040306" cy="7427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1810F-A396-4F40-8341-A5A226B63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912" y="1607871"/>
            <a:ext cx="11040306" cy="4569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B9412-EACC-7342-A836-BD482C1F42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30319" y="6356350"/>
            <a:ext cx="30474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fld id="{DA4C3894-A736-D64D-B4A7-598100D6B6FE}" type="datetime1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3C017-14F9-5F43-98D9-38934FA54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91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High Performance SDR Applications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7620E-E335-E74F-BBAE-E740A2F97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29636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fld id="{C7E87E24-BAB2-904D-B409-B593B37170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3C967B-B52D-8A43-B368-123CDBD196C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236960" y="365125"/>
            <a:ext cx="497840" cy="57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6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8" r:id="rId4"/>
    <p:sldLayoutId id="2147483651" r:id="rId5"/>
    <p:sldLayoutId id="2147483659" r:id="rId6"/>
    <p:sldLayoutId id="2147483652" r:id="rId7"/>
    <p:sldLayoutId id="2147483661" r:id="rId8"/>
    <p:sldLayoutId id="2147483660" r:id="rId9"/>
    <p:sldLayoutId id="2147483655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8453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2.png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2" Type="http://schemas.openxmlformats.org/officeDocument/2006/relationships/image" Target="../media/image20.emf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emf"/><Relationship Id="rId11" Type="http://schemas.openxmlformats.org/officeDocument/2006/relationships/image" Target="../media/image30.png"/><Relationship Id="rId5" Type="http://schemas.openxmlformats.org/officeDocument/2006/relationships/image" Target="../media/image23.emf"/><Relationship Id="rId15" Type="http://schemas.openxmlformats.org/officeDocument/2006/relationships/image" Target="../media/image28.png"/><Relationship Id="rId4" Type="http://schemas.openxmlformats.org/officeDocument/2006/relationships/image" Target="../media/image22.emf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emf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FF8F25-FDFC-0A45-9931-DE2FDFC60C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4712" y="5602643"/>
            <a:ext cx="6901938" cy="313652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Jason M. Merlo</a:t>
            </a:r>
            <a:r>
              <a:rPr lang="en-US" dirty="0"/>
              <a:t> and Jeffrey A. Nanzer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668607-7700-054B-B047-E01E4E2ED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712" y="1102043"/>
            <a:ext cx="10768232" cy="2387600"/>
          </a:xfrm>
        </p:spPr>
        <p:txBody>
          <a:bodyPr>
            <a:normAutofit/>
          </a:bodyPr>
          <a:lstStyle/>
          <a:p>
            <a:r>
              <a:rPr lang="en-US" sz="3200" dirty="0"/>
              <a:t>High Accuracy Wireless Timing Synchronization Using Software Defined Radios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97C7606-C352-894E-9B06-97F7DDDC57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712" y="3636085"/>
            <a:ext cx="10768231" cy="1850315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sz="1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2023 GNU Radio Conference</a:t>
            </a:r>
          </a:p>
          <a:p>
            <a:pPr>
              <a:spcBef>
                <a:spcPts val="1600"/>
              </a:spcBef>
            </a:pPr>
            <a:r>
              <a:rPr lang="en-US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High Performance SDR Applications</a:t>
            </a:r>
          </a:p>
        </p:txBody>
      </p:sp>
    </p:spTree>
    <p:extLst>
      <p:ext uri="{BB962C8B-B14F-4D97-AF65-F5344CB8AC3E}">
        <p14:creationId xmlns:p14="http://schemas.microsoft.com/office/powerpoint/2010/main" val="541610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C7A-139D-7524-39B3-92B5B9B7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Accuracy Delay Estimation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2E746-FA64-006F-0DD1-F12AC858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910" y="6356350"/>
            <a:ext cx="5737785" cy="365125"/>
          </a:xfrm>
        </p:spPr>
        <p:txBody>
          <a:bodyPr/>
          <a:lstStyle/>
          <a:p>
            <a:r>
              <a:rPr lang="en-US"/>
              <a:t>High Performance SDR Applications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44B71-6B46-97A1-7D74-E85CB5F8A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82993F-B310-36A2-B24A-DEF240EFE797}"/>
              </a:ext>
            </a:extLst>
          </p:cNvPr>
          <p:cNvSpPr/>
          <p:nvPr/>
        </p:nvSpPr>
        <p:spPr>
          <a:xfrm>
            <a:off x="533400" y="5848742"/>
            <a:ext cx="11040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838" indent="-350838"/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[3]	J. A. Nanzer and M. D. Sharp, “On the Estimation of Angle Rate in Radar,” </a:t>
            </a:r>
            <a:r>
              <a:rPr lang="en-US" sz="1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IEEE T </a:t>
            </a:r>
            <a:r>
              <a:rPr lang="en-US" sz="12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Antenn</a:t>
            </a:r>
            <a:r>
              <a:rPr lang="en-US" sz="1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2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Propag</a:t>
            </a: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vol. 65, no. 3, pp. 1339–1348, 2017, </a:t>
            </a:r>
            <a:r>
              <a:rPr lang="en-US" sz="1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doi</a:t>
            </a: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10.1109/tap.2016.2645785.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4802FCC-96C9-92CB-A03E-EDE2E87482E6}"/>
              </a:ext>
            </a:extLst>
          </p:cNvPr>
          <p:cNvCxnSpPr>
            <a:cxnSpLocks/>
          </p:cNvCxnSpPr>
          <p:nvPr/>
        </p:nvCxnSpPr>
        <p:spPr>
          <a:xfrm>
            <a:off x="533400" y="5717057"/>
            <a:ext cx="1876313" cy="0"/>
          </a:xfrm>
          <a:prstGeom prst="line">
            <a:avLst/>
          </a:prstGeom>
          <a:ln w="38100">
            <a:solidFill>
              <a:srgbClr val="184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C11194D0-FDE0-98CA-211C-9A44887A01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3914" y="1183974"/>
                <a:ext cx="5292706" cy="44158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1600"/>
                  </a:spcBef>
                  <a:spcAft>
                    <a:spcPts val="600"/>
                  </a:spcAft>
                </a:pPr>
                <a:r>
                  <a:rPr lang="en-US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The delay accuracy lower bound (CRLB) for time is given by</a:t>
                </a:r>
                <a:br>
                  <a:rPr lang="en-US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r>
                  <a:rPr lang="en-US" sz="1000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br>
                  <a:rPr lang="en-US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var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b="0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: mean-squared bandwidth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: noise power spectral density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: signal energy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: post-processed SNR</a:t>
                </a:r>
              </a:p>
            </p:txBody>
          </p:sp>
        </mc:Choice>
        <mc:Fallback xmlns="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C11194D0-FDE0-98CA-211C-9A44887A0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14" y="1183974"/>
                <a:ext cx="5292706" cy="4415892"/>
              </a:xfrm>
              <a:prstGeom prst="rect">
                <a:avLst/>
              </a:prstGeom>
              <a:blipFill>
                <a:blip r:embed="rId2"/>
                <a:stretch>
                  <a:fillRect l="-2158" t="-1433" r="-4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Content Placeholder 5">
            <a:extLst>
              <a:ext uri="{FF2B5EF4-FFF2-40B4-BE49-F238E27FC236}">
                <a16:creationId xmlns:a16="http://schemas.microsoft.com/office/drawing/2014/main" id="{51B747AF-1C40-658A-F150-82162A65C9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88" b="6358"/>
          <a:stretch/>
        </p:blipFill>
        <p:spPr>
          <a:xfrm>
            <a:off x="6271696" y="1025059"/>
            <a:ext cx="5371652" cy="42987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E95B9B-8CD5-278F-966C-6D34A2AFE86D}"/>
                  </a:ext>
                </a:extLst>
              </p:cNvPr>
              <p:cNvSpPr txBox="1"/>
              <p:nvPr/>
            </p:nvSpPr>
            <p:spPr>
              <a:xfrm>
                <a:off x="7421751" y="5331342"/>
                <a:ext cx="3420931" cy="36512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20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Fractional Occupied Bandwidth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ϕ</m:t>
                    </m:r>
                  </m:oMath>
                </a14:m>
                <a:r>
                  <a:rPr lang="en-US" sz="20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E95B9B-8CD5-278F-966C-6D34A2AFE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1751" y="5331342"/>
                <a:ext cx="3420931" cy="365125"/>
              </a:xfrm>
              <a:prstGeom prst="rect">
                <a:avLst/>
              </a:prstGeom>
              <a:blipFill>
                <a:blip r:embed="rId4"/>
                <a:stretch>
                  <a:fillRect l="-12593" t="-13793" r="-12593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7E267-BB1E-24AB-3EC6-FF5FF3CF3C6F}"/>
                  </a:ext>
                </a:extLst>
              </p:cNvPr>
              <p:cNvSpPr txBox="1"/>
              <p:nvPr/>
            </p:nvSpPr>
            <p:spPr>
              <a:xfrm rot="16200000">
                <a:off x="4418575" y="2991846"/>
                <a:ext cx="3420931" cy="36512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20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Relative Mean Sq. Bandwidth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0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7E267-BB1E-24AB-3EC6-FF5FF3CF3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18575" y="2991846"/>
                <a:ext cx="3420931" cy="365125"/>
              </a:xfrm>
              <a:prstGeom prst="rect">
                <a:avLst/>
              </a:prstGeom>
              <a:blipFill>
                <a:blip r:embed="rId5"/>
                <a:stretch>
                  <a:fillRect l="-17241" t="-11111" r="-31034" b="-1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A33F330-1611-BAC2-01D6-308F57670D05}"/>
                  </a:ext>
                </a:extLst>
              </p:cNvPr>
              <p:cNvSpPr/>
              <p:nvPr/>
            </p:nvSpPr>
            <p:spPr>
              <a:xfrm>
                <a:off x="10373290" y="3057655"/>
                <a:ext cx="967316" cy="4362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𝜻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𝑳𝑭𝑴</m:t>
                              </m:r>
                            </m:e>
                          </m:d>
                        </m:sub>
                        <m:sup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A33F330-1611-BAC2-01D6-308F57670D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3290" y="3057655"/>
                <a:ext cx="967316" cy="436273"/>
              </a:xfrm>
              <a:prstGeom prst="rect">
                <a:avLst/>
              </a:prstGeom>
              <a:blipFill>
                <a:blip r:embed="rId6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AACA16A-478C-AF93-2044-2572EED07B79}"/>
                  </a:ext>
                </a:extLst>
              </p:cNvPr>
              <p:cNvSpPr/>
              <p:nvPr/>
            </p:nvSpPr>
            <p:spPr>
              <a:xfrm>
                <a:off x="8711615" y="1463942"/>
                <a:ext cx="1288973" cy="436273"/>
              </a:xfrm>
              <a:prstGeom prst="rect">
                <a:avLst/>
              </a:prstGeom>
              <a:solidFill>
                <a:srgbClr val="FFFEFF">
                  <a:alpha val="79608"/>
                </a:srgb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𝜻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𝐭𝐰𝐨</m:t>
                              </m:r>
                              <m:r>
                                <a:rPr lang="en-US" b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𝒕𝒐𝒏𝒆</m:t>
                              </m:r>
                            </m:e>
                          </m:d>
                        </m:sub>
                        <m:sup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AACA16A-478C-AF93-2044-2572EED07B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1615" y="1463942"/>
                <a:ext cx="1288973" cy="436273"/>
              </a:xfrm>
              <a:prstGeom prst="rect">
                <a:avLst/>
              </a:prstGeom>
              <a:blipFill>
                <a:blip r:embed="rId7"/>
                <a:stretch>
                  <a:fillRect l="-971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5043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C7A-139D-7524-39B3-92B5B9B7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Accuracy Delay Estimation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2E746-FA64-006F-0DD1-F12AC858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910" y="6356350"/>
            <a:ext cx="5562089" cy="365125"/>
          </a:xfrm>
        </p:spPr>
        <p:txBody>
          <a:bodyPr/>
          <a:lstStyle/>
          <a:p>
            <a:r>
              <a:rPr lang="en-US"/>
              <a:t>High Performance SDR Applications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44B71-6B46-97A1-7D74-E85CB5F8A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82993F-B310-36A2-B24A-DEF240EFE797}"/>
              </a:ext>
            </a:extLst>
          </p:cNvPr>
          <p:cNvSpPr/>
          <p:nvPr/>
        </p:nvSpPr>
        <p:spPr>
          <a:xfrm>
            <a:off x="533400" y="5848742"/>
            <a:ext cx="11040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838" indent="-350838"/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[3]	J. A. Nanzer and M. D. Sharp, “On the Estimation of Angle Rate in Radar,” </a:t>
            </a:r>
            <a:r>
              <a:rPr lang="en-US" sz="1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IEEE T </a:t>
            </a:r>
            <a:r>
              <a:rPr lang="en-US" sz="12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Antenn</a:t>
            </a:r>
            <a:r>
              <a:rPr lang="en-US" sz="1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2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Propag</a:t>
            </a: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vol. 65, no. 3, pp. 1339–1348, 2017, </a:t>
            </a:r>
            <a:r>
              <a:rPr lang="en-US" sz="1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doi</a:t>
            </a: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10.1109/tap.2016.2645785.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4802FCC-96C9-92CB-A03E-EDE2E87482E6}"/>
              </a:ext>
            </a:extLst>
          </p:cNvPr>
          <p:cNvCxnSpPr>
            <a:cxnSpLocks/>
          </p:cNvCxnSpPr>
          <p:nvPr/>
        </p:nvCxnSpPr>
        <p:spPr>
          <a:xfrm>
            <a:off x="533400" y="5717057"/>
            <a:ext cx="1876313" cy="0"/>
          </a:xfrm>
          <a:prstGeom prst="line">
            <a:avLst/>
          </a:prstGeom>
          <a:ln w="38100">
            <a:solidFill>
              <a:srgbClr val="184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Content Placeholder 5">
            <a:extLst>
              <a:ext uri="{FF2B5EF4-FFF2-40B4-BE49-F238E27FC236}">
                <a16:creationId xmlns:a16="http://schemas.microsoft.com/office/drawing/2014/main" id="{51B747AF-1C40-658A-F150-82162A65C9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8" b="6358"/>
          <a:stretch/>
        </p:blipFill>
        <p:spPr>
          <a:xfrm>
            <a:off x="6271696" y="1025059"/>
            <a:ext cx="5371652" cy="42987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E95B9B-8CD5-278F-966C-6D34A2AFE86D}"/>
                  </a:ext>
                </a:extLst>
              </p:cNvPr>
              <p:cNvSpPr txBox="1"/>
              <p:nvPr/>
            </p:nvSpPr>
            <p:spPr>
              <a:xfrm>
                <a:off x="7421751" y="5331342"/>
                <a:ext cx="3420931" cy="36512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20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Fractional Occupied Bandwidth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ϕ</m:t>
                    </m:r>
                  </m:oMath>
                </a14:m>
                <a:r>
                  <a:rPr lang="en-US" sz="20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0E95B9B-8CD5-278F-966C-6D34A2AFE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1751" y="5331342"/>
                <a:ext cx="3420931" cy="365125"/>
              </a:xfrm>
              <a:prstGeom prst="rect">
                <a:avLst/>
              </a:prstGeom>
              <a:blipFill>
                <a:blip r:embed="rId3"/>
                <a:stretch>
                  <a:fillRect l="-12593" t="-13793" r="-12593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7E267-BB1E-24AB-3EC6-FF5FF3CF3C6F}"/>
                  </a:ext>
                </a:extLst>
              </p:cNvPr>
              <p:cNvSpPr txBox="1"/>
              <p:nvPr/>
            </p:nvSpPr>
            <p:spPr>
              <a:xfrm rot="16200000">
                <a:off x="4418575" y="2991846"/>
                <a:ext cx="3420931" cy="36512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20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Relative Mean Sq. Bandwidth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0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67E267-BB1E-24AB-3EC6-FF5FF3CF3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18575" y="2991846"/>
                <a:ext cx="3420931" cy="365125"/>
              </a:xfrm>
              <a:prstGeom prst="rect">
                <a:avLst/>
              </a:prstGeom>
              <a:blipFill>
                <a:blip r:embed="rId4"/>
                <a:stretch>
                  <a:fillRect l="-17241" t="-11111" r="-31034" b="-1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A33F330-1611-BAC2-01D6-308F57670D05}"/>
                  </a:ext>
                </a:extLst>
              </p:cNvPr>
              <p:cNvSpPr/>
              <p:nvPr/>
            </p:nvSpPr>
            <p:spPr>
              <a:xfrm>
                <a:off x="10373290" y="3057655"/>
                <a:ext cx="967316" cy="4362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𝜻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𝑳𝑭𝑴</m:t>
                              </m:r>
                            </m:e>
                          </m:d>
                        </m:sub>
                        <m:sup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A33F330-1611-BAC2-01D6-308F57670D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3290" y="3057655"/>
                <a:ext cx="967316" cy="436273"/>
              </a:xfrm>
              <a:prstGeom prst="rect">
                <a:avLst/>
              </a:prstGeom>
              <a:blipFill>
                <a:blip r:embed="rId5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AACA16A-478C-AF93-2044-2572EED07B79}"/>
                  </a:ext>
                </a:extLst>
              </p:cNvPr>
              <p:cNvSpPr/>
              <p:nvPr/>
            </p:nvSpPr>
            <p:spPr>
              <a:xfrm>
                <a:off x="8711615" y="1463942"/>
                <a:ext cx="1288973" cy="436273"/>
              </a:xfrm>
              <a:prstGeom prst="rect">
                <a:avLst/>
              </a:prstGeom>
              <a:solidFill>
                <a:srgbClr val="FFFEFF">
                  <a:alpha val="79608"/>
                </a:srgb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𝜻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𝐭𝐰𝐨</m:t>
                              </m:r>
                              <m:r>
                                <a:rPr lang="en-US" b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𝒕𝒐𝒏𝒆</m:t>
                              </m:r>
                            </m:e>
                          </m:d>
                        </m:sub>
                        <m:sup>
                          <m:r>
                            <a:rPr lang="en-US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AACA16A-478C-AF93-2044-2572EED07B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1615" y="1463942"/>
                <a:ext cx="1288973" cy="436273"/>
              </a:xfrm>
              <a:prstGeom prst="rect">
                <a:avLst/>
              </a:prstGeom>
              <a:blipFill>
                <a:blip r:embed="rId6"/>
                <a:stretch>
                  <a:fillRect l="-971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BC78C5-374A-C695-9713-A657F3811959}"/>
              </a:ext>
            </a:extLst>
          </p:cNvPr>
          <p:cNvSpPr txBox="1">
            <a:spLocks/>
          </p:cNvSpPr>
          <p:nvPr/>
        </p:nvSpPr>
        <p:spPr>
          <a:xfrm>
            <a:off x="533913" y="1279650"/>
            <a:ext cx="5852737" cy="4298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</a:pP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E2B5054-D08F-686E-F09F-BC19C3AFF4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3914" y="1273746"/>
                <a:ext cx="5337518" cy="42987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1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  <a:latin typeface="+mj-lt"/>
                </a:endParaRPr>
              </a:p>
              <a:p>
                <a:pPr>
                  <a:spcBef>
                    <a:spcPts val="160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+mj-lt"/>
                  </a:rPr>
                  <a:t>For constant-SNR, maximizing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+mj-lt"/>
                  </a:rPr>
                  <a:t> will yield improved delay estimation</a:t>
                </a:r>
              </a:p>
              <a:p>
                <a:pPr marL="0" indent="0">
                  <a:spcBef>
                    <a:spcPts val="1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𝑑𝑓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  <a:latin typeface="+mj-lt"/>
                </a:endParaRPr>
              </a:p>
              <a:p>
                <a:pPr>
                  <a:spcBef>
                    <a:spcPts val="1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𝐿𝐹𝑀</m:t>
                            </m:r>
                          </m:e>
                        </m:d>
                      </m:sub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BW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∕3</m:t>
                    </m:r>
                  </m:oMath>
                </a14:m>
                <a:endParaRPr lang="en-US" sz="2400" b="0" dirty="0">
                  <a:solidFill>
                    <a:srgbClr val="000000"/>
                  </a:solidFill>
                  <a:latin typeface="+mj-lt"/>
                </a:endParaRPr>
              </a:p>
              <a:p>
                <a:pPr>
                  <a:spcBef>
                    <a:spcPts val="1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two</m:t>
                            </m:r>
                            <m:r>
                              <a:rPr lang="en-US" sz="24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tone</m:t>
                            </m:r>
                          </m:e>
                        </m:d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BW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E2B5054-D08F-686E-F09F-BC19C3AFF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14" y="1273746"/>
                <a:ext cx="5337518" cy="4298700"/>
              </a:xfrm>
              <a:prstGeom prst="rect">
                <a:avLst/>
              </a:prstGeom>
              <a:blipFill>
                <a:blip r:embed="rId7"/>
                <a:stretch>
                  <a:fillRect l="-1663" t="-590" b="-16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C3EFCE-6DD9-A2CA-87C6-A97A955BFA95}"/>
              </a:ext>
            </a:extLst>
          </p:cNvPr>
          <p:cNvCxnSpPr>
            <a:cxnSpLocks/>
          </p:cNvCxnSpPr>
          <p:nvPr/>
        </p:nvCxnSpPr>
        <p:spPr>
          <a:xfrm>
            <a:off x="662152" y="2180475"/>
            <a:ext cx="5209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881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C7A-139D-7524-39B3-92B5B9B7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 Estimation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2E746-FA64-006F-0DD1-F12AC858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910" y="6356350"/>
            <a:ext cx="5562089" cy="365125"/>
          </a:xfrm>
        </p:spPr>
        <p:txBody>
          <a:bodyPr/>
          <a:lstStyle/>
          <a:p>
            <a:r>
              <a:rPr lang="en-US"/>
              <a:t>High Performance SDR Applications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44B71-6B46-97A1-7D74-E85CB5F8A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1AC28077-85C2-9B03-5EA4-FA5AB504DF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3912" y="1259841"/>
                <a:ext cx="5932951" cy="4293882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10000"/>
                  </a:lnSpc>
                  <a:spcBef>
                    <a:spcPts val="3400"/>
                  </a:spcBef>
                </a:pPr>
                <a:r>
                  <a:rPr lang="en-US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Discrete matched filter (MF) used in initial time delay estimate</a:t>
                </a:r>
                <a:br>
                  <a:rPr lang="en-US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r>
                  <a:rPr lang="en-US" sz="2000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br>
                  <a:rPr lang="en-US" b="0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14:m>
                  <m:oMath xmlns:m="http://schemas.openxmlformats.org/officeDocument/2006/math">
                    <m:eqArr>
                      <m:eqArr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eqArr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MF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&amp;=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RX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⊛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TX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[−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 </m:t>
                        </m:r>
                      </m:e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&amp;=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X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X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</m:e>
                    </m:eqArr>
                  </m:oMath>
                </a14:m>
                <a:br>
                  <a:rPr lang="en-US" b="0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endParaRPr lang="en-US" b="0" dirty="0">
                  <a:solidFill>
                    <a:srgbClr val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>
                  <a:lnSpc>
                    <a:spcPct val="110000"/>
                  </a:lnSpc>
                  <a:spcBef>
                    <a:spcPts val="3400"/>
                  </a:spcBef>
                </a:pPr>
                <a:r>
                  <a:rPr lang="en-US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High SNR typically required to disambiguate correct peak</a:t>
                </a:r>
              </a:p>
              <a:p>
                <a:pPr>
                  <a:lnSpc>
                    <a:spcPct val="110000"/>
                  </a:lnSpc>
                  <a:spcBef>
                    <a:spcPts val="3400"/>
                  </a:spcBef>
                </a:pPr>
                <a:r>
                  <a:rPr lang="en-US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Many other waveforms exist which balance accuracy and ambiguity</a:t>
                </a:r>
              </a:p>
              <a:p>
                <a:endParaRPr lang="en-US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1AC28077-85C2-9B03-5EA4-FA5AB504DF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912" y="1259841"/>
                <a:ext cx="5932951" cy="4293882"/>
              </a:xfrm>
              <a:blipFill>
                <a:blip r:embed="rId2"/>
                <a:stretch>
                  <a:fillRect l="-1709" t="-2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3D284D79-814B-3517-F104-791ED741A1E2}"/>
              </a:ext>
            </a:extLst>
          </p:cNvPr>
          <p:cNvGrpSpPr/>
          <p:nvPr/>
        </p:nvGrpSpPr>
        <p:grpSpPr>
          <a:xfrm>
            <a:off x="6384411" y="895690"/>
            <a:ext cx="5429388" cy="5066619"/>
            <a:chOff x="6851306" y="2186932"/>
            <a:chExt cx="4375492" cy="396346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548C901-9C1A-FE7F-D5CB-0CE88484F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2" b="17614"/>
            <a:stretch/>
          </p:blipFill>
          <p:spPr>
            <a:xfrm>
              <a:off x="6851306" y="2186932"/>
              <a:ext cx="4375492" cy="174218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D53E88-129C-F81B-8D9C-32D8FC76F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1307" y="4032099"/>
              <a:ext cx="4375491" cy="2118293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FBAD3FD-21BC-7842-C639-362778636D87}"/>
                </a:ext>
              </a:extLst>
            </p:cNvPr>
            <p:cNvSpPr/>
            <p:nvPr/>
          </p:nvSpPr>
          <p:spPr>
            <a:xfrm>
              <a:off x="9256265" y="2324899"/>
              <a:ext cx="62547" cy="1664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9A5CC8C-675A-EBB9-7C09-0B96E3ED5149}"/>
                </a:ext>
              </a:extLst>
            </p:cNvPr>
            <p:cNvSpPr/>
            <p:nvPr/>
          </p:nvSpPr>
          <p:spPr>
            <a:xfrm>
              <a:off x="7575177" y="4231341"/>
              <a:ext cx="3267636" cy="12460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E9E8EE7-F0D2-4E9C-9732-AFEAF6A5C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75177" y="3990975"/>
              <a:ext cx="1679948" cy="240366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15CDC24-2EF3-E6CE-4ECF-A17894299F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21800" y="3990975"/>
              <a:ext cx="1527175" cy="2413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1FA89A2-2CB3-AFB7-0958-D9053FEAA779}"/>
              </a:ext>
            </a:extLst>
          </p:cNvPr>
          <p:cNvSpPr/>
          <p:nvPr/>
        </p:nvSpPr>
        <p:spPr>
          <a:xfrm>
            <a:off x="533400" y="5848742"/>
            <a:ext cx="11040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838" indent="-350838"/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[4]	J. M. Merlo, S. R. Mghabghab and J. A. Nanzer, "Wireless Picosecond Time Synchronization for Distributed Antenna Arrays," in IEEE Transactions on Microwave Theory and Techniques, vol. 71, no. 4, pp. 1720-1731, April 2023, </a:t>
            </a:r>
            <a:r>
              <a:rPr lang="en-US" sz="1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doi</a:t>
            </a: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10.1109/TMTT.2022.3227878.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86A220-96E0-91D9-D879-69878925083C}"/>
              </a:ext>
            </a:extLst>
          </p:cNvPr>
          <p:cNvCxnSpPr>
            <a:cxnSpLocks/>
          </p:cNvCxnSpPr>
          <p:nvPr/>
        </p:nvCxnSpPr>
        <p:spPr>
          <a:xfrm>
            <a:off x="533400" y="5717057"/>
            <a:ext cx="1876313" cy="0"/>
          </a:xfrm>
          <a:prstGeom prst="line">
            <a:avLst/>
          </a:prstGeom>
          <a:ln w="38100">
            <a:solidFill>
              <a:srgbClr val="184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39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C7A-139D-7524-39B3-92B5B9B7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 Estimation Refinement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2E746-FA64-006F-0DD1-F12AC858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910" y="6356350"/>
            <a:ext cx="5562089" cy="365125"/>
          </a:xfrm>
        </p:spPr>
        <p:txBody>
          <a:bodyPr/>
          <a:lstStyle/>
          <a:p>
            <a:r>
              <a:rPr lang="en-US"/>
              <a:t>High Performance SDR Applications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44B71-6B46-97A1-7D74-E85CB5F8A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BE981AF-E323-D096-B83B-2F5D4198AA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914" y="1259840"/>
                <a:ext cx="6481675" cy="4411267"/>
              </a:xfrm>
            </p:spPr>
            <p:txBody>
              <a:bodyPr wrap="square">
                <a:normAutofit fontScale="92500" lnSpcReduction="10000"/>
              </a:bodyPr>
              <a:lstStyle/>
              <a:p>
                <a:pPr>
                  <a:lnSpc>
                    <a:spcPct val="110000"/>
                  </a:lnSpc>
                  <a:spcBef>
                    <a:spcPts val="1200"/>
                  </a:spcBef>
                </a:pPr>
                <a:r>
                  <a:rPr lang="en-US" sz="2400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MF causes estimator bias due to time discretization limited by sample rate</a:t>
                </a:r>
              </a:p>
              <a:p>
                <a:pPr>
                  <a:lnSpc>
                    <a:spcPct val="110000"/>
                  </a:lnSpc>
                  <a:spcBef>
                    <a:spcPts val="1200"/>
                  </a:spcBef>
                </a:pPr>
                <a:r>
                  <a:rPr lang="en-US" sz="2400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Refinement of MF obtained using Quadratic Least Squares (QLS) fitting to find true delay based on three sample points</a:t>
                </a:r>
                <a:br>
                  <a:rPr lang="en-US" sz="2400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endParaRPr lang="en-US" sz="2400" dirty="0">
                  <a:solidFill>
                    <a:srgbClr val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marL="0" indent="0">
                  <a:lnSpc>
                    <a:spcPct val="110000"/>
                  </a:lnSpc>
                  <a:spcBef>
                    <a:spcPts val="34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acc>
                      <m:r>
                        <a:rPr lang="en-US" sz="22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22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2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MF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200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  <m: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22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MF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200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  <m: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MF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200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  <m: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22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MF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200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2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MF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200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b>
                              </m:sSub>
                              <m:r>
                                <a:rPr lang="en-US" sz="22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marL="0" indent="0">
                  <a:lnSpc>
                    <a:spcPct val="110000"/>
                  </a:lnSpc>
                  <a:spcBef>
                    <a:spcPts val="3400"/>
                  </a:spcBef>
                  <a:buNone/>
                </a:pPr>
                <a:r>
                  <a:rPr lang="en-US" sz="2400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  where</a:t>
                </a:r>
              </a:p>
              <a:p>
                <a:pPr marL="0" indent="0">
                  <a:lnSpc>
                    <a:spcPct val="110000"/>
                  </a:lnSpc>
                  <a:spcBef>
                    <a:spcPts val="34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sz="2400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4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4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MF</m:t>
                                  </m:r>
                                </m:sub>
                              </m:sSub>
                              <m:r>
                                <a:rPr lang="en-US" sz="24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BE981AF-E323-D096-B83B-2F5D4198AA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914" y="1259840"/>
                <a:ext cx="6481675" cy="4411267"/>
              </a:xfrm>
              <a:blipFill>
                <a:blip r:embed="rId4"/>
                <a:stretch>
                  <a:fillRect l="-978" t="-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output" descr="output">
            <a:hlinkClick r:id="" action="ppaction://media"/>
            <a:extLst>
              <a:ext uri="{FF2B5EF4-FFF2-40B4-BE49-F238E27FC236}">
                <a16:creationId xmlns:a16="http://schemas.microsoft.com/office/drawing/2014/main" id="{DF1118CC-4666-8CB6-A907-4922692F94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3174" y="1213639"/>
            <a:ext cx="5200379" cy="44574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B575BA-6C11-6BFD-3EE7-3CE958F100C9}"/>
              </a:ext>
            </a:extLst>
          </p:cNvPr>
          <p:cNvSpPr/>
          <p:nvPr/>
        </p:nvSpPr>
        <p:spPr>
          <a:xfrm>
            <a:off x="533400" y="5848742"/>
            <a:ext cx="11040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838" indent="-350838"/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[4]	J. M. Merlo, S. R. Mghabghab and J. A. Nanzer, "Wireless Picosecond Time Synchronization for Distributed Antenna Arrays," in IEEE Transactions on Microwave Theory and Techniques, vol. 71, no. 4, pp. 1720-1731, April 2023, </a:t>
            </a:r>
            <a:r>
              <a:rPr lang="en-US" sz="1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doi</a:t>
            </a: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10.1109/TMTT.2022.3227878.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DCF9E40-4A32-D11E-FCAA-1076085081C9}"/>
              </a:ext>
            </a:extLst>
          </p:cNvPr>
          <p:cNvCxnSpPr>
            <a:cxnSpLocks/>
          </p:cNvCxnSpPr>
          <p:nvPr/>
        </p:nvCxnSpPr>
        <p:spPr>
          <a:xfrm>
            <a:off x="533400" y="5717057"/>
            <a:ext cx="1876313" cy="0"/>
          </a:xfrm>
          <a:prstGeom prst="line">
            <a:avLst/>
          </a:prstGeom>
          <a:ln w="38100">
            <a:solidFill>
              <a:srgbClr val="184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99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4C7A-139D-7524-39B3-92B5B9B7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 Estimation Refinement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2E746-FA64-006F-0DD1-F12AC858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910" y="6356350"/>
            <a:ext cx="5562089" cy="365125"/>
          </a:xfrm>
        </p:spPr>
        <p:txBody>
          <a:bodyPr/>
          <a:lstStyle/>
          <a:p>
            <a:r>
              <a:rPr lang="en-US"/>
              <a:t>High Performance SDR Applications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44B71-6B46-97A1-7D74-E85CB5F8A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BF50D7-941D-CF39-5DAB-86CA0DA45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12" y="1259840"/>
            <a:ext cx="5826428" cy="4319799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3400"/>
              </a:spcBef>
            </a:pPr>
            <a:r>
              <a:rPr lang="en-US" dirty="0">
                <a:solidFill>
                  <a:srgbClr val="000000"/>
                </a:solidFill>
              </a:rPr>
              <a:t>QLS results in small residual bias due to an imperfect representation of the underlying MF output</a:t>
            </a:r>
          </a:p>
          <a:p>
            <a:pPr>
              <a:lnSpc>
                <a:spcPct val="110000"/>
              </a:lnSpc>
              <a:spcBef>
                <a:spcPts val="3400"/>
              </a:spcBef>
            </a:pPr>
            <a:r>
              <a:rPr lang="en-US" dirty="0">
                <a:solidFill>
                  <a:srgbClr val="000000"/>
                </a:solidFill>
              </a:rPr>
              <a:t>Residual bias is a function of waveform and sample rate</a:t>
            </a:r>
          </a:p>
          <a:p>
            <a:pPr>
              <a:lnSpc>
                <a:spcPct val="110000"/>
              </a:lnSpc>
              <a:spcBef>
                <a:spcPts val="3400"/>
              </a:spcBef>
            </a:pPr>
            <a:r>
              <a:rPr lang="en-US" dirty="0">
                <a:solidFill>
                  <a:srgbClr val="000000"/>
                </a:solidFill>
              </a:rPr>
              <a:t>Can be easily corrected via lookup table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C6F61E-15CE-638E-8361-490F24F7FA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26023" y="1128822"/>
            <a:ext cx="5959961" cy="45882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1762C3-8DC1-900B-7845-B5E8C7E9A62F}"/>
              </a:ext>
            </a:extLst>
          </p:cNvPr>
          <p:cNvSpPr/>
          <p:nvPr/>
        </p:nvSpPr>
        <p:spPr>
          <a:xfrm>
            <a:off x="533400" y="5848742"/>
            <a:ext cx="11040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838" indent="-350838"/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[4]	J. M. Merlo, S. R. Mghabghab and J. A. Nanzer, "Wireless Picosecond Time Synchronization for Distributed Antenna Arrays," in IEEE Transactions on Microwave Theory and Techniques, vol. 71, no. 4, pp. 1720-1731, April 2023, </a:t>
            </a:r>
            <a:r>
              <a:rPr lang="en-US" sz="1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doi</a:t>
            </a: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10.1109/TMTT.2022.3227878.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298228-4FC7-F4E4-DD72-3567E63CD811}"/>
              </a:ext>
            </a:extLst>
          </p:cNvPr>
          <p:cNvCxnSpPr>
            <a:cxnSpLocks/>
          </p:cNvCxnSpPr>
          <p:nvPr/>
        </p:nvCxnSpPr>
        <p:spPr>
          <a:xfrm>
            <a:off x="533400" y="5717057"/>
            <a:ext cx="1876313" cy="0"/>
          </a:xfrm>
          <a:prstGeom prst="line">
            <a:avLst/>
          </a:prstGeom>
          <a:ln w="38100">
            <a:solidFill>
              <a:srgbClr val="184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269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FCBC2-0F3F-4393-2FA9-87F9F363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5E7AAA-7E5B-EC16-00E6-C2C4AC95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2 | What is Synchronization?">
            <a:extLst>
              <a:ext uri="{FF2B5EF4-FFF2-40B4-BE49-F238E27FC236}">
                <a16:creationId xmlns:a16="http://schemas.microsoft.com/office/drawing/2014/main" id="{4D105056-B5CF-7935-9C77-05AAF90BB9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/>
          <a:p>
            <a:r>
              <a:rPr lang="en-US" b="0" dirty="0">
                <a:solidFill>
                  <a:srgbClr val="000000"/>
                </a:solidFill>
              </a:rPr>
              <a:t>3</a:t>
            </a:r>
            <a:r>
              <a:rPr b="0" dirty="0">
                <a:solidFill>
                  <a:srgbClr val="000000"/>
                </a:solidFill>
              </a:rPr>
              <a:t> | </a:t>
            </a:r>
            <a:r>
              <a:rPr lang="en-US" dirty="0"/>
              <a:t>Software Overview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4517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47F0-55EA-F67D-7FD9-44035D06D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8A98C-A6C4-918A-42BC-ED5D3479A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High/full sample rate with low CPU utilization</a:t>
            </a:r>
          </a:p>
          <a:p>
            <a:pPr marL="920750" lvl="1" indent="-463550">
              <a:buClr>
                <a:schemeClr val="accent3"/>
              </a:buClr>
              <a:buFont typeface="System Font Regular"/>
              <a:buChar char="→"/>
            </a:pPr>
            <a:r>
              <a:rPr lang="en-US" b="1" dirty="0"/>
              <a:t>Use “bursty” transmission scheme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Reasonably low latency</a:t>
            </a:r>
          </a:p>
          <a:p>
            <a:pPr marL="920750" lvl="1" indent="-463550">
              <a:buClr>
                <a:schemeClr val="accent3"/>
              </a:buClr>
              <a:buFont typeface="System Font Regular"/>
              <a:buChar char="→"/>
            </a:pPr>
            <a:r>
              <a:rPr lang="en-US" b="1" dirty="0"/>
              <a:t>Use message/PDU-based flowgraph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Maintain groupings of PDUs for each channel transmitted/received</a:t>
            </a:r>
          </a:p>
          <a:p>
            <a:pPr marL="920750" lvl="1" indent="-463550">
              <a:buClr>
                <a:schemeClr val="accent3"/>
              </a:buClr>
              <a:buFont typeface="System Font Regular"/>
              <a:buChar char="→"/>
            </a:pPr>
            <a:r>
              <a:rPr lang="en-US" b="1" dirty="0"/>
              <a:t>Use lists of PDUs</a:t>
            </a:r>
            <a:r>
              <a:rPr lang="en-US" dirty="0"/>
              <a:t>; initially created a “Wide PDU” type, but switched</a:t>
            </a:r>
            <a:r>
              <a:rPr lang="en-US" b="1" dirty="0"/>
              <a:t> </a:t>
            </a:r>
            <a:r>
              <a:rPr lang="en-US" dirty="0"/>
              <a:t>for compatibility with existing codebase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419804-0866-7226-FE53-13FD4B700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68957-CC44-CBB6-FB7B-40456459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42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3B0F1-79E5-92ED-435A-03B8CD174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Software </a:t>
            </a:r>
            <a:r>
              <a:rPr lang="en-US" b="1" dirty="0"/>
              <a:t>Guiding Principles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C7F17-46BF-B6CB-7BF9-B0FAC3067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Code reusability</a:t>
            </a:r>
          </a:p>
          <a:p>
            <a:pPr marL="914400" lvl="1" indent="-457200">
              <a:buClr>
                <a:schemeClr val="accent3"/>
              </a:buClr>
              <a:buFont typeface="System Font Regular"/>
              <a:buChar char="→"/>
            </a:pPr>
            <a:r>
              <a:rPr lang="en-US" dirty="0"/>
              <a:t>Implemented on top of </a:t>
            </a:r>
            <a:r>
              <a:rPr lang="en-US" b="1" dirty="0"/>
              <a:t>DELTA Python Package</a:t>
            </a:r>
            <a:r>
              <a:rPr lang="en-US" dirty="0"/>
              <a:t> for code reusability</a:t>
            </a:r>
          </a:p>
          <a:p>
            <a:endParaRPr lang="en-US" dirty="0"/>
          </a:p>
          <a:p>
            <a:r>
              <a:rPr lang="en-US" b="1" dirty="0"/>
              <a:t>Implementation/iteration speed</a:t>
            </a:r>
          </a:p>
          <a:p>
            <a:pPr marL="914400" lvl="1" indent="-457200">
              <a:buClr>
                <a:schemeClr val="accent3"/>
              </a:buClr>
              <a:buFont typeface="System Font Regular"/>
              <a:buChar char="→"/>
            </a:pPr>
            <a:r>
              <a:rPr lang="en-US" dirty="0"/>
              <a:t>Scientific processing implemented in Python first, data manipulation in C++</a:t>
            </a:r>
          </a:p>
          <a:p>
            <a:pPr marL="914400" lvl="1" indent="-457200">
              <a:buClr>
                <a:schemeClr val="accent3"/>
              </a:buClr>
              <a:buFont typeface="System Font Regular"/>
              <a:buChar char="→"/>
            </a:pPr>
            <a:r>
              <a:rPr lang="en-US" dirty="0"/>
              <a:t>Benchmark, re-implement in C++ if necessary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93D05-8242-45CF-DFE8-7F4AD6C52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0DDBB1-4538-7F0C-DD61-92364B3FF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55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Oval 112">
            <a:extLst>
              <a:ext uri="{FF2B5EF4-FFF2-40B4-BE49-F238E27FC236}">
                <a16:creationId xmlns:a16="http://schemas.microsoft.com/office/drawing/2014/main" id="{E792889C-5CA9-85B6-F007-44C1F4A430CF}"/>
              </a:ext>
            </a:extLst>
          </p:cNvPr>
          <p:cNvSpPr/>
          <p:nvPr/>
        </p:nvSpPr>
        <p:spPr>
          <a:xfrm>
            <a:off x="9441073" y="5280329"/>
            <a:ext cx="338082" cy="338082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ACD843AC-8E2F-8001-8772-EC4F9BD8529D}"/>
              </a:ext>
            </a:extLst>
          </p:cNvPr>
          <p:cNvSpPr/>
          <p:nvPr/>
        </p:nvSpPr>
        <p:spPr>
          <a:xfrm>
            <a:off x="9179813" y="5280329"/>
            <a:ext cx="338082" cy="338082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CDE1E-07E1-CD27-DAE0-F7821EC9C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5256213" algn="l"/>
              </a:tabLst>
            </a:pPr>
            <a:r>
              <a:rPr lang="en-US" dirty="0"/>
              <a:t>Time Estimation Process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B2964-B740-80D0-928B-A83E9BB1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910" y="6356350"/>
            <a:ext cx="6033031" cy="365125"/>
          </a:xfrm>
        </p:spPr>
        <p:txBody>
          <a:bodyPr/>
          <a:lstStyle/>
          <a:p>
            <a:r>
              <a:rPr lang="en-US"/>
              <a:t>High Performance SDR Applications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6F86F-2F47-9C22-70FA-0E2228E5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6776D25-B943-A4E2-F4E7-B6E825E12391}"/>
              </a:ext>
            </a:extLst>
          </p:cNvPr>
          <p:cNvGrpSpPr/>
          <p:nvPr/>
        </p:nvGrpSpPr>
        <p:grpSpPr>
          <a:xfrm>
            <a:off x="2956393" y="3125354"/>
            <a:ext cx="1188063" cy="1157494"/>
            <a:chOff x="2411895" y="3058786"/>
            <a:chExt cx="1722783" cy="1975908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4D4218-AC8F-F089-3336-CB1C8BDD43F3}"/>
                </a:ext>
              </a:extLst>
            </p:cNvPr>
            <p:cNvSpPr/>
            <p:nvPr/>
          </p:nvSpPr>
          <p:spPr>
            <a:xfrm flipH="1">
              <a:off x="2411896" y="3058786"/>
              <a:ext cx="1722782" cy="1975908"/>
            </a:xfrm>
            <a:prstGeom prst="parallelogram">
              <a:avLst>
                <a:gd name="adj" fmla="val 23211"/>
              </a:avLst>
            </a:prstGeom>
            <a:solidFill>
              <a:srgbClr val="96CDB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19A1B89-4CB0-6195-50F0-51B993780780}"/>
                </a:ext>
              </a:extLst>
            </p:cNvPr>
            <p:cNvCxnSpPr>
              <a:cxnSpLocks/>
            </p:cNvCxnSpPr>
            <p:nvPr/>
          </p:nvCxnSpPr>
          <p:spPr>
            <a:xfrm>
              <a:off x="2411895" y="3058788"/>
              <a:ext cx="340971" cy="1753663"/>
            </a:xfrm>
            <a:prstGeom prst="straightConnector1">
              <a:avLst/>
            </a:prstGeom>
            <a:ln w="50800">
              <a:solidFill>
                <a:schemeClr val="accent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1C9B293-1F5C-8E2C-19B6-195759D8D6F0}"/>
                </a:ext>
              </a:extLst>
            </p:cNvPr>
            <p:cNvCxnSpPr/>
            <p:nvPr/>
          </p:nvCxnSpPr>
          <p:spPr>
            <a:xfrm>
              <a:off x="3750364" y="3058787"/>
              <a:ext cx="384313" cy="1975907"/>
            </a:xfrm>
            <a:prstGeom prst="straightConnector1">
              <a:avLst/>
            </a:prstGeom>
            <a:ln w="50800">
              <a:solidFill>
                <a:schemeClr val="accent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7BB69D1-9D08-6B46-EA25-11DF1C70748D}"/>
              </a:ext>
            </a:extLst>
          </p:cNvPr>
          <p:cNvGrpSpPr/>
          <p:nvPr/>
        </p:nvGrpSpPr>
        <p:grpSpPr>
          <a:xfrm>
            <a:off x="7083208" y="3125354"/>
            <a:ext cx="1188063" cy="1157494"/>
            <a:chOff x="6096000" y="3058786"/>
            <a:chExt cx="1722783" cy="1975908"/>
          </a:xfrm>
        </p:grpSpPr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88D8CC3D-D1FD-6B70-EB59-1482CDA84216}"/>
                </a:ext>
              </a:extLst>
            </p:cNvPr>
            <p:cNvSpPr/>
            <p:nvPr/>
          </p:nvSpPr>
          <p:spPr>
            <a:xfrm flipH="1" flipV="1">
              <a:off x="6096001" y="3058786"/>
              <a:ext cx="1722782" cy="1975908"/>
            </a:xfrm>
            <a:prstGeom prst="parallelogram">
              <a:avLst>
                <a:gd name="adj" fmla="val 22738"/>
              </a:avLst>
            </a:prstGeom>
            <a:solidFill>
              <a:srgbClr val="96CDB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F30A200-61C9-6AF1-9CB1-62DC24A678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3294297"/>
              <a:ext cx="338506" cy="1740396"/>
            </a:xfrm>
            <a:prstGeom prst="straightConnector1">
              <a:avLst/>
            </a:prstGeom>
            <a:ln w="50800">
              <a:solidFill>
                <a:schemeClr val="accent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869A061-D4DF-0E6B-4B32-C668321FE407}"/>
                </a:ext>
              </a:extLst>
            </p:cNvPr>
            <p:cNvCxnSpPr/>
            <p:nvPr/>
          </p:nvCxnSpPr>
          <p:spPr>
            <a:xfrm flipV="1">
              <a:off x="7434469" y="3058786"/>
              <a:ext cx="384313" cy="1975907"/>
            </a:xfrm>
            <a:prstGeom prst="straightConnector1">
              <a:avLst/>
            </a:prstGeom>
            <a:ln w="50800">
              <a:solidFill>
                <a:schemeClr val="accent3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1F440A3-AFB6-B95D-7700-717A5C3D6633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1721973" y="3125354"/>
            <a:ext cx="9526829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06A2A77-0158-09EB-34EF-83341D64A812}"/>
              </a:ext>
            </a:extLst>
          </p:cNvPr>
          <p:cNvSpPr/>
          <p:nvPr/>
        </p:nvSpPr>
        <p:spPr>
          <a:xfrm>
            <a:off x="533910" y="2907373"/>
            <a:ext cx="1188063" cy="43596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N0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58F9927-3270-F47F-2991-8B856FF059BB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1721973" y="4282848"/>
            <a:ext cx="9526829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7AE1C51-4661-01D7-9D65-9AFFEF99113E}"/>
              </a:ext>
            </a:extLst>
          </p:cNvPr>
          <p:cNvSpPr/>
          <p:nvPr/>
        </p:nvSpPr>
        <p:spPr>
          <a:xfrm>
            <a:off x="533910" y="4064867"/>
            <a:ext cx="1188063" cy="43596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N1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08E1AEF-CE4A-0706-43EC-087675C8FADE}"/>
              </a:ext>
            </a:extLst>
          </p:cNvPr>
          <p:cNvCxnSpPr>
            <a:cxnSpLocks/>
          </p:cNvCxnSpPr>
          <p:nvPr/>
        </p:nvCxnSpPr>
        <p:spPr>
          <a:xfrm>
            <a:off x="1827991" y="4600102"/>
            <a:ext cx="2637992" cy="0"/>
          </a:xfrm>
          <a:prstGeom prst="straightConnector1">
            <a:avLst/>
          </a:prstGeom>
          <a:ln w="508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73151DE-B6D8-0C6B-FC7D-D61DD473CEDC}"/>
              </a:ext>
            </a:extLst>
          </p:cNvPr>
          <p:cNvCxnSpPr>
            <a:cxnSpLocks/>
          </p:cNvCxnSpPr>
          <p:nvPr/>
        </p:nvCxnSpPr>
        <p:spPr>
          <a:xfrm>
            <a:off x="6330847" y="4600102"/>
            <a:ext cx="2637992" cy="0"/>
          </a:xfrm>
          <a:prstGeom prst="straightConnector1">
            <a:avLst/>
          </a:prstGeom>
          <a:ln w="508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2FD2655-0E04-10AC-FFC9-9BC3A3726E85}"/>
              </a:ext>
            </a:extLst>
          </p:cNvPr>
          <p:cNvSpPr txBox="1"/>
          <p:nvPr/>
        </p:nvSpPr>
        <p:spPr>
          <a:xfrm>
            <a:off x="11306347" y="2931422"/>
            <a:ext cx="136798" cy="35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D71B8C-B18F-284B-D16E-3EBCA889E9A7}"/>
              </a:ext>
            </a:extLst>
          </p:cNvPr>
          <p:cNvSpPr txBox="1"/>
          <p:nvPr/>
        </p:nvSpPr>
        <p:spPr>
          <a:xfrm>
            <a:off x="11306347" y="4117500"/>
            <a:ext cx="136798" cy="35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1D90FF-2C06-B890-0E11-8003B2F7D609}"/>
              </a:ext>
            </a:extLst>
          </p:cNvPr>
          <p:cNvSpPr txBox="1"/>
          <p:nvPr/>
        </p:nvSpPr>
        <p:spPr>
          <a:xfrm>
            <a:off x="2450893" y="4641616"/>
            <a:ext cx="1452642" cy="352934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/>
          <a:p>
            <a:pPr algn="l"/>
            <a:r>
              <a:rPr lang="en-US" sz="1800" b="1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RX Window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B3F139-E7BC-3E2E-4B0D-64A34C374A78}"/>
              </a:ext>
            </a:extLst>
          </p:cNvPr>
          <p:cNvSpPr txBox="1"/>
          <p:nvPr/>
        </p:nvSpPr>
        <p:spPr>
          <a:xfrm>
            <a:off x="6984582" y="4641616"/>
            <a:ext cx="1426994" cy="352934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/>
          <a:p>
            <a:pPr algn="l"/>
            <a:r>
              <a:rPr lang="en-US" sz="1800" b="1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 Window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4CA77D4-FDE5-9685-4627-6A1852883CBA}"/>
              </a:ext>
            </a:extLst>
          </p:cNvPr>
          <p:cNvGrpSpPr/>
          <p:nvPr/>
        </p:nvGrpSpPr>
        <p:grpSpPr>
          <a:xfrm>
            <a:off x="1841243" y="2829811"/>
            <a:ext cx="7116417" cy="2070759"/>
            <a:chOff x="1841243" y="2500867"/>
            <a:chExt cx="7116417" cy="239970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FED2823-8356-44AE-A0E6-7F01C57CD80E}"/>
                </a:ext>
              </a:extLst>
            </p:cNvPr>
            <p:cNvCxnSpPr/>
            <p:nvPr/>
          </p:nvCxnSpPr>
          <p:spPr>
            <a:xfrm>
              <a:off x="1841243" y="2500867"/>
              <a:ext cx="0" cy="2399703"/>
            </a:xfrm>
            <a:prstGeom prst="line">
              <a:avLst/>
            </a:prstGeom>
            <a:ln w="25400">
              <a:solidFill>
                <a:schemeClr val="accent6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9F9062-3A33-9C5F-C2D1-65A4E823D866}"/>
                </a:ext>
              </a:extLst>
            </p:cNvPr>
            <p:cNvCxnSpPr/>
            <p:nvPr/>
          </p:nvCxnSpPr>
          <p:spPr>
            <a:xfrm>
              <a:off x="4465173" y="2500867"/>
              <a:ext cx="0" cy="2399703"/>
            </a:xfrm>
            <a:prstGeom prst="line">
              <a:avLst/>
            </a:prstGeom>
            <a:ln w="25400">
              <a:solidFill>
                <a:schemeClr val="accent6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6A46DF8-4038-97E9-E428-5D23A523AA33}"/>
                </a:ext>
              </a:extLst>
            </p:cNvPr>
            <p:cNvCxnSpPr/>
            <p:nvPr/>
          </p:nvCxnSpPr>
          <p:spPr>
            <a:xfrm>
              <a:off x="6333729" y="2500867"/>
              <a:ext cx="0" cy="2399703"/>
            </a:xfrm>
            <a:prstGeom prst="line">
              <a:avLst/>
            </a:prstGeom>
            <a:ln w="25400">
              <a:solidFill>
                <a:schemeClr val="accent6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5D55529-4CE7-5694-F093-73A17B540288}"/>
                </a:ext>
              </a:extLst>
            </p:cNvPr>
            <p:cNvCxnSpPr/>
            <p:nvPr/>
          </p:nvCxnSpPr>
          <p:spPr>
            <a:xfrm>
              <a:off x="8957660" y="2500867"/>
              <a:ext cx="0" cy="2399703"/>
            </a:xfrm>
            <a:prstGeom prst="line">
              <a:avLst/>
            </a:prstGeom>
            <a:ln w="25400">
              <a:solidFill>
                <a:schemeClr val="accent6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4ECE581E-1FBC-6D74-FB60-8DF3AEFCBA57}"/>
              </a:ext>
            </a:extLst>
          </p:cNvPr>
          <p:cNvSpPr/>
          <p:nvPr/>
        </p:nvSpPr>
        <p:spPr>
          <a:xfrm>
            <a:off x="1183246" y="5547300"/>
            <a:ext cx="1200801" cy="719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Matched</a:t>
            </a:r>
          </a:p>
          <a:p>
            <a:pPr algn="ctr"/>
            <a:r>
              <a:rPr lang="en-US" dirty="0"/>
              <a:t>Filter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CB24081-59F5-3774-4FF3-53043EB240BA}"/>
              </a:ext>
            </a:extLst>
          </p:cNvPr>
          <p:cNvSpPr/>
          <p:nvPr/>
        </p:nvSpPr>
        <p:spPr>
          <a:xfrm>
            <a:off x="2775223" y="5547299"/>
            <a:ext cx="1200801" cy="719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Peak-Find</a:t>
            </a:r>
          </a:p>
        </p:txBody>
      </p: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188DD3B1-0183-A15A-A617-AD477D6FBEA5}"/>
              </a:ext>
            </a:extLst>
          </p:cNvPr>
          <p:cNvCxnSpPr>
            <a:cxnSpLocks/>
            <a:stCxn id="53" idx="1"/>
            <a:endCxn id="52" idx="3"/>
          </p:cNvCxnSpPr>
          <p:nvPr/>
        </p:nvCxnSpPr>
        <p:spPr>
          <a:xfrm rot="10800000" flipV="1">
            <a:off x="2384047" y="5907119"/>
            <a:ext cx="391176" cy="1"/>
          </a:xfrm>
          <a:prstGeom prst="bentConnector3">
            <a:avLst/>
          </a:prstGeom>
          <a:ln w="50800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ight Brace 56">
            <a:extLst>
              <a:ext uri="{FF2B5EF4-FFF2-40B4-BE49-F238E27FC236}">
                <a16:creationId xmlns:a16="http://schemas.microsoft.com/office/drawing/2014/main" id="{4EF7FD47-BEBD-E0FA-7C7B-CA5220B14FA9}"/>
              </a:ext>
            </a:extLst>
          </p:cNvPr>
          <p:cNvSpPr/>
          <p:nvPr/>
        </p:nvSpPr>
        <p:spPr>
          <a:xfrm rot="16200000">
            <a:off x="4461540" y="1939359"/>
            <a:ext cx="236967" cy="6857114"/>
          </a:xfrm>
          <a:prstGeom prst="rightBrace">
            <a:avLst>
              <a:gd name="adj1" fmla="val 0"/>
              <a:gd name="adj2" fmla="val 61974"/>
            </a:avLst>
          </a:prstGeom>
          <a:ln w="508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16B52E4-D722-11EC-95B6-C6CC1B9E338B}"/>
              </a:ext>
            </a:extLst>
          </p:cNvPr>
          <p:cNvSpPr/>
          <p:nvPr/>
        </p:nvSpPr>
        <p:spPr>
          <a:xfrm>
            <a:off x="4363207" y="5547299"/>
            <a:ext cx="1200801" cy="719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QLS Estimate</a:t>
            </a:r>
          </a:p>
        </p:txBody>
      </p: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623F3EF9-5718-D547-344F-C26902DD655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976024" y="5907119"/>
            <a:ext cx="391176" cy="1"/>
          </a:xfrm>
          <a:prstGeom prst="bentConnector3">
            <a:avLst/>
          </a:prstGeom>
          <a:ln w="50800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ight Brace 60">
            <a:extLst>
              <a:ext uri="{FF2B5EF4-FFF2-40B4-BE49-F238E27FC236}">
                <a16:creationId xmlns:a16="http://schemas.microsoft.com/office/drawing/2014/main" id="{8429721F-2749-EE3B-B601-22CA36A6BCAF}"/>
              </a:ext>
            </a:extLst>
          </p:cNvPr>
          <p:cNvSpPr/>
          <p:nvPr/>
        </p:nvSpPr>
        <p:spPr>
          <a:xfrm rot="5400000">
            <a:off x="5285008" y="4268143"/>
            <a:ext cx="226003" cy="1865674"/>
          </a:xfrm>
          <a:prstGeom prst="rightBrace">
            <a:avLst>
              <a:gd name="adj1" fmla="val 0"/>
              <a:gd name="adj2" fmla="val 50000"/>
            </a:avLst>
          </a:prstGeom>
          <a:ln w="508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BC1033C-6A92-C3AE-7E74-7F781650BBA8}"/>
              </a:ext>
            </a:extLst>
          </p:cNvPr>
          <p:cNvSpPr/>
          <p:nvPr/>
        </p:nvSpPr>
        <p:spPr>
          <a:xfrm>
            <a:off x="6015723" y="1171727"/>
            <a:ext cx="1200801" cy="719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Matched</a:t>
            </a:r>
          </a:p>
          <a:p>
            <a:pPr algn="ctr"/>
            <a:r>
              <a:rPr lang="en-US" dirty="0"/>
              <a:t>Filter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46C5CD8-5C83-4984-F503-014DF5DF6B4E}"/>
              </a:ext>
            </a:extLst>
          </p:cNvPr>
          <p:cNvSpPr/>
          <p:nvPr/>
        </p:nvSpPr>
        <p:spPr>
          <a:xfrm>
            <a:off x="7607700" y="1171726"/>
            <a:ext cx="1200801" cy="719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Peak-Find</a:t>
            </a:r>
          </a:p>
        </p:txBody>
      </p: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AB0CD2AE-4FD4-4F96-21D9-95CC20710F06}"/>
              </a:ext>
            </a:extLst>
          </p:cNvPr>
          <p:cNvCxnSpPr>
            <a:cxnSpLocks/>
            <a:stCxn id="63" idx="1"/>
            <a:endCxn id="62" idx="3"/>
          </p:cNvCxnSpPr>
          <p:nvPr/>
        </p:nvCxnSpPr>
        <p:spPr>
          <a:xfrm rot="10800000" flipV="1">
            <a:off x="7216524" y="1531547"/>
            <a:ext cx="391176" cy="1"/>
          </a:xfrm>
          <a:prstGeom prst="bentConnector3">
            <a:avLst/>
          </a:prstGeom>
          <a:ln w="50800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6A9F463E-4395-55A5-2030-251BDBE23B03}"/>
              </a:ext>
            </a:extLst>
          </p:cNvPr>
          <p:cNvSpPr/>
          <p:nvPr/>
        </p:nvSpPr>
        <p:spPr>
          <a:xfrm>
            <a:off x="9195684" y="1171726"/>
            <a:ext cx="1200801" cy="719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QLS Estimate</a:t>
            </a:r>
          </a:p>
        </p:txBody>
      </p: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2DCA36B7-FA31-5A6A-60B1-91EAC78E17BD}"/>
              </a:ext>
            </a:extLst>
          </p:cNvPr>
          <p:cNvCxnSpPr>
            <a:cxnSpLocks/>
          </p:cNvCxnSpPr>
          <p:nvPr/>
        </p:nvCxnSpPr>
        <p:spPr>
          <a:xfrm rot="10800000" flipV="1">
            <a:off x="8808501" y="1531547"/>
            <a:ext cx="391176" cy="1"/>
          </a:xfrm>
          <a:prstGeom prst="bentConnector3">
            <a:avLst/>
          </a:prstGeom>
          <a:ln w="50800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84F53270-AFAE-3FC2-0BB9-F58A4E576931}"/>
              </a:ext>
            </a:extLst>
          </p:cNvPr>
          <p:cNvSpPr/>
          <p:nvPr/>
        </p:nvSpPr>
        <p:spPr>
          <a:xfrm>
            <a:off x="2785885" y="2956312"/>
            <a:ext cx="338082" cy="3380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43312D9-20AC-E80A-5114-ED7EB241FC23}"/>
              </a:ext>
            </a:extLst>
          </p:cNvPr>
          <p:cNvSpPr/>
          <p:nvPr/>
        </p:nvSpPr>
        <p:spPr>
          <a:xfrm>
            <a:off x="3052381" y="4114920"/>
            <a:ext cx="338082" cy="3380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F4EBD6A-5B71-FF75-E226-2387A0CDCBB2}"/>
              </a:ext>
            </a:extLst>
          </p:cNvPr>
          <p:cNvSpPr/>
          <p:nvPr/>
        </p:nvSpPr>
        <p:spPr>
          <a:xfrm flipH="1">
            <a:off x="7173380" y="2956312"/>
            <a:ext cx="338082" cy="3380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27DB83E-85F1-BD92-FC28-4CC76A1F2945}"/>
              </a:ext>
            </a:extLst>
          </p:cNvPr>
          <p:cNvSpPr/>
          <p:nvPr/>
        </p:nvSpPr>
        <p:spPr>
          <a:xfrm flipH="1">
            <a:off x="6911000" y="4114920"/>
            <a:ext cx="338082" cy="3380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6282F71-C540-904D-4E1F-A5E26DB99B10}"/>
              </a:ext>
            </a:extLst>
          </p:cNvPr>
          <p:cNvSpPr txBox="1"/>
          <p:nvPr/>
        </p:nvSpPr>
        <p:spPr>
          <a:xfrm>
            <a:off x="4693872" y="4636793"/>
            <a:ext cx="1414811" cy="369332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/>
          <a:p>
            <a:pPr algn="l"/>
            <a:r>
              <a:rPr lang="en-US" sz="1800" b="1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Processing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3446E0E-3951-B3C1-F17D-334E36816F51}"/>
              </a:ext>
            </a:extLst>
          </p:cNvPr>
          <p:cNvSpPr/>
          <p:nvPr/>
        </p:nvSpPr>
        <p:spPr>
          <a:xfrm>
            <a:off x="5945142" y="5738078"/>
            <a:ext cx="338082" cy="3380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cxnSp>
        <p:nvCxnSpPr>
          <p:cNvPr id="88" name="Elbow Connector 87">
            <a:extLst>
              <a:ext uri="{FF2B5EF4-FFF2-40B4-BE49-F238E27FC236}">
                <a16:creationId xmlns:a16="http://schemas.microsoft.com/office/drawing/2014/main" id="{D3FD278C-A0D6-8717-C4C3-AA5903DD646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53966" y="5915893"/>
            <a:ext cx="391176" cy="1"/>
          </a:xfrm>
          <a:prstGeom prst="bentConnector3">
            <a:avLst/>
          </a:prstGeom>
          <a:ln w="50800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7D110432-1A58-313B-5020-21D5112B19C1}"/>
              </a:ext>
            </a:extLst>
          </p:cNvPr>
          <p:cNvSpPr/>
          <p:nvPr/>
        </p:nvSpPr>
        <p:spPr>
          <a:xfrm>
            <a:off x="10787661" y="1359304"/>
            <a:ext cx="338082" cy="3380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B2429586-FFDA-9689-84F6-DC7AF9EA89C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396485" y="1537119"/>
            <a:ext cx="391176" cy="1"/>
          </a:xfrm>
          <a:prstGeom prst="bentConnector3">
            <a:avLst/>
          </a:prstGeom>
          <a:ln w="50800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505A7060-B3B7-7AEC-7852-43F1A5096D1F}"/>
              </a:ext>
            </a:extLst>
          </p:cNvPr>
          <p:cNvCxnSpPr>
            <a:cxnSpLocks/>
            <a:stCxn id="23" idx="2"/>
            <a:endCxn id="23" idx="5"/>
          </p:cNvCxnSpPr>
          <p:nvPr/>
        </p:nvCxnSpPr>
        <p:spPr>
          <a:xfrm>
            <a:off x="3090727" y="3704101"/>
            <a:ext cx="919396" cy="0"/>
          </a:xfrm>
          <a:prstGeom prst="straightConnector1">
            <a:avLst/>
          </a:prstGeom>
          <a:ln w="317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10B641E-E089-382B-8D47-61C3499EAE7C}"/>
                  </a:ext>
                </a:extLst>
              </p:cNvPr>
              <p:cNvSpPr txBox="1"/>
              <p:nvPr/>
            </p:nvSpPr>
            <p:spPr>
              <a:xfrm>
                <a:off x="3279074" y="3550284"/>
                <a:ext cx="558304" cy="276999"/>
              </a:xfrm>
              <a:prstGeom prst="rect">
                <a:avLst/>
              </a:prstGeom>
              <a:solidFill>
                <a:srgbClr val="96CDB6"/>
              </a:solidFill>
            </p:spPr>
            <p:txBody>
              <a:bodyPr vert="horz" wrap="square" lIns="0" tIns="0" rIns="0" bIns="0" rtlCol="0" anchor="b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𝟏𝟎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𝝁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𝒔</m:t>
                      </m:r>
                    </m:oMath>
                  </m:oMathPara>
                </a14:m>
                <a:endParaRPr lang="en-US" sz="1800" b="1" i="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10B641E-E089-382B-8D47-61C3499EA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074" y="3550284"/>
                <a:ext cx="558304" cy="276999"/>
              </a:xfrm>
              <a:prstGeom prst="rect">
                <a:avLst/>
              </a:prstGeom>
              <a:blipFill>
                <a:blip r:embed="rId2"/>
                <a:stretch>
                  <a:fillRect l="-15909" r="-18182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406585BA-FB26-97B1-102D-79641F998020}"/>
              </a:ext>
            </a:extLst>
          </p:cNvPr>
          <p:cNvCxnSpPr>
            <a:cxnSpLocks/>
            <a:stCxn id="24" idx="2"/>
            <a:endCxn id="24" idx="5"/>
          </p:cNvCxnSpPr>
          <p:nvPr/>
        </p:nvCxnSpPr>
        <p:spPr>
          <a:xfrm>
            <a:off x="7214804" y="3704101"/>
            <a:ext cx="924872" cy="0"/>
          </a:xfrm>
          <a:prstGeom prst="straightConnector1">
            <a:avLst/>
          </a:prstGeom>
          <a:ln w="317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3A8185CF-39B4-E87C-6F1F-68DA4D4EB892}"/>
                  </a:ext>
                </a:extLst>
              </p:cNvPr>
              <p:cNvSpPr txBox="1"/>
              <p:nvPr/>
            </p:nvSpPr>
            <p:spPr>
              <a:xfrm>
                <a:off x="7405051" y="3554191"/>
                <a:ext cx="558304" cy="276999"/>
              </a:xfrm>
              <a:prstGeom prst="rect">
                <a:avLst/>
              </a:prstGeom>
              <a:solidFill>
                <a:srgbClr val="96CDB6"/>
              </a:solidFill>
            </p:spPr>
            <p:txBody>
              <a:bodyPr vert="horz" wrap="square" lIns="0" tIns="0" rIns="0" bIns="0" rtlCol="0" anchor="b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𝟏𝟎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𝝁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𝒔</m:t>
                      </m:r>
                    </m:oMath>
                  </m:oMathPara>
                </a14:m>
                <a:endParaRPr lang="en-US" sz="1800" b="1" i="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3A8185CF-39B4-E87C-6F1F-68DA4D4EB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051" y="3554191"/>
                <a:ext cx="558304" cy="276999"/>
              </a:xfrm>
              <a:prstGeom prst="rect">
                <a:avLst/>
              </a:prstGeom>
              <a:blipFill>
                <a:blip r:embed="rId3"/>
                <a:stretch>
                  <a:fillRect l="-15909" r="-18182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EA8E39A2-1401-9180-DA4D-71AD55AA774A}"/>
              </a:ext>
            </a:extLst>
          </p:cNvPr>
          <p:cNvSpPr/>
          <p:nvPr/>
        </p:nvSpPr>
        <p:spPr>
          <a:xfrm>
            <a:off x="8467838" y="5087978"/>
            <a:ext cx="2838510" cy="1264397"/>
          </a:xfrm>
          <a:prstGeom prst="roundRect">
            <a:avLst>
              <a:gd name="adj" fmla="val 8539"/>
            </a:avLst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7D46F81-DC1B-3577-E7AD-3A37A2EFD247}"/>
              </a:ext>
            </a:extLst>
          </p:cNvPr>
          <p:cNvSpPr txBox="1"/>
          <p:nvPr/>
        </p:nvSpPr>
        <p:spPr>
          <a:xfrm>
            <a:off x="8584908" y="5268619"/>
            <a:ext cx="2797711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             a</a:t>
            </a:r>
            <a:r>
              <a:rPr lang="en-US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 shared between nodes to determine corrections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36B48F0-6EAF-8B8F-7770-9BB88BE0C847}"/>
              </a:ext>
            </a:extLst>
          </p:cNvPr>
          <p:cNvSpPr/>
          <p:nvPr/>
        </p:nvSpPr>
        <p:spPr>
          <a:xfrm>
            <a:off x="8927266" y="5280329"/>
            <a:ext cx="338082" cy="338082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0DB819B6-6096-E9E9-C3B7-A698250D3E32}"/>
              </a:ext>
            </a:extLst>
          </p:cNvPr>
          <p:cNvSpPr/>
          <p:nvPr/>
        </p:nvSpPr>
        <p:spPr>
          <a:xfrm>
            <a:off x="8666006" y="5280329"/>
            <a:ext cx="338082" cy="338082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C380AAA3-3D28-ECE3-C8C4-F93C200BAB7A}"/>
              </a:ext>
            </a:extLst>
          </p:cNvPr>
          <p:cNvCxnSpPr>
            <a:cxnSpLocks/>
          </p:cNvCxnSpPr>
          <p:nvPr/>
        </p:nvCxnSpPr>
        <p:spPr>
          <a:xfrm>
            <a:off x="2172547" y="2857628"/>
            <a:ext cx="2637992" cy="0"/>
          </a:xfrm>
          <a:prstGeom prst="straightConnector1">
            <a:avLst/>
          </a:prstGeom>
          <a:ln w="508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9004DBB7-1C8B-5369-091C-01B33A20FB6C}"/>
              </a:ext>
            </a:extLst>
          </p:cNvPr>
          <p:cNvCxnSpPr>
            <a:cxnSpLocks/>
          </p:cNvCxnSpPr>
          <p:nvPr/>
        </p:nvCxnSpPr>
        <p:spPr>
          <a:xfrm>
            <a:off x="6675403" y="2857628"/>
            <a:ext cx="2637992" cy="0"/>
          </a:xfrm>
          <a:prstGeom prst="straightConnector1">
            <a:avLst/>
          </a:prstGeom>
          <a:ln w="508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6E25F344-BAE0-91FB-E6DC-5A89591E1336}"/>
              </a:ext>
            </a:extLst>
          </p:cNvPr>
          <p:cNvSpPr txBox="1"/>
          <p:nvPr/>
        </p:nvSpPr>
        <p:spPr>
          <a:xfrm>
            <a:off x="2798885" y="2483938"/>
            <a:ext cx="1426994" cy="352934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/>
          <a:p>
            <a:pPr algn="l"/>
            <a:r>
              <a:rPr lang="en-US" sz="1800" b="1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TX Window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D32E56C-2032-7D8D-CA59-4542DA14CC1C}"/>
              </a:ext>
            </a:extLst>
          </p:cNvPr>
          <p:cNvSpPr txBox="1"/>
          <p:nvPr/>
        </p:nvSpPr>
        <p:spPr>
          <a:xfrm>
            <a:off x="7446097" y="2483938"/>
            <a:ext cx="1452642" cy="352934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/>
          <a:p>
            <a:pPr algn="l"/>
            <a:r>
              <a:rPr lang="en-US" sz="1800" b="1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RX Window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987805D-F63D-76E7-D4F9-415042A62002}"/>
              </a:ext>
            </a:extLst>
          </p:cNvPr>
          <p:cNvGrpSpPr/>
          <p:nvPr/>
        </p:nvGrpSpPr>
        <p:grpSpPr>
          <a:xfrm>
            <a:off x="2172547" y="2500868"/>
            <a:ext cx="7116417" cy="2059802"/>
            <a:chOff x="2172547" y="2500867"/>
            <a:chExt cx="7116417" cy="2399703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09BF0BE2-D938-906F-C0C0-39F0552D08B8}"/>
                </a:ext>
              </a:extLst>
            </p:cNvPr>
            <p:cNvCxnSpPr/>
            <p:nvPr/>
          </p:nvCxnSpPr>
          <p:spPr>
            <a:xfrm>
              <a:off x="2172547" y="2500867"/>
              <a:ext cx="0" cy="2399703"/>
            </a:xfrm>
            <a:prstGeom prst="line">
              <a:avLst/>
            </a:prstGeom>
            <a:ln w="25400">
              <a:solidFill>
                <a:schemeClr val="accent6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B72EE39-D642-96E2-4682-49F5FEB1AC80}"/>
                </a:ext>
              </a:extLst>
            </p:cNvPr>
            <p:cNvCxnSpPr/>
            <p:nvPr/>
          </p:nvCxnSpPr>
          <p:spPr>
            <a:xfrm>
              <a:off x="4796477" y="2500867"/>
              <a:ext cx="0" cy="2399703"/>
            </a:xfrm>
            <a:prstGeom prst="line">
              <a:avLst/>
            </a:prstGeom>
            <a:ln w="25400">
              <a:solidFill>
                <a:schemeClr val="accent6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72BA508-E575-D994-E847-6674CBEF74DF}"/>
                </a:ext>
              </a:extLst>
            </p:cNvPr>
            <p:cNvCxnSpPr/>
            <p:nvPr/>
          </p:nvCxnSpPr>
          <p:spPr>
            <a:xfrm>
              <a:off x="6665033" y="2500867"/>
              <a:ext cx="0" cy="2399703"/>
            </a:xfrm>
            <a:prstGeom prst="line">
              <a:avLst/>
            </a:prstGeom>
            <a:ln w="25400">
              <a:solidFill>
                <a:schemeClr val="accent6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39693E4-7C96-498B-AC65-81A04D8C95D7}"/>
                </a:ext>
              </a:extLst>
            </p:cNvPr>
            <p:cNvCxnSpPr/>
            <p:nvPr/>
          </p:nvCxnSpPr>
          <p:spPr>
            <a:xfrm>
              <a:off x="9288964" y="2500867"/>
              <a:ext cx="0" cy="2399703"/>
            </a:xfrm>
            <a:prstGeom prst="line">
              <a:avLst/>
            </a:prstGeom>
            <a:ln w="25400">
              <a:solidFill>
                <a:schemeClr val="accent6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Right Brace 123">
            <a:extLst>
              <a:ext uri="{FF2B5EF4-FFF2-40B4-BE49-F238E27FC236}">
                <a16:creationId xmlns:a16="http://schemas.microsoft.com/office/drawing/2014/main" id="{17E2FBA6-265D-13AF-1500-529166BA6F02}"/>
              </a:ext>
            </a:extLst>
          </p:cNvPr>
          <p:cNvSpPr/>
          <p:nvPr/>
        </p:nvSpPr>
        <p:spPr>
          <a:xfrm rot="5400000">
            <a:off x="8431062" y="-568316"/>
            <a:ext cx="226003" cy="5239026"/>
          </a:xfrm>
          <a:prstGeom prst="rightBrace">
            <a:avLst>
              <a:gd name="adj1" fmla="val 0"/>
              <a:gd name="adj2" fmla="val 18009"/>
            </a:avLst>
          </a:prstGeom>
          <a:ln w="508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Right Brace 124">
            <a:extLst>
              <a:ext uri="{FF2B5EF4-FFF2-40B4-BE49-F238E27FC236}">
                <a16:creationId xmlns:a16="http://schemas.microsoft.com/office/drawing/2014/main" id="{87484A72-3B43-52B5-4FE9-97C59DD4D3DB}"/>
              </a:ext>
            </a:extLst>
          </p:cNvPr>
          <p:cNvSpPr/>
          <p:nvPr/>
        </p:nvSpPr>
        <p:spPr>
          <a:xfrm rot="16200000">
            <a:off x="10108799" y="1337551"/>
            <a:ext cx="226003" cy="1865674"/>
          </a:xfrm>
          <a:prstGeom prst="rightBrace">
            <a:avLst>
              <a:gd name="adj1" fmla="val 0"/>
              <a:gd name="adj2" fmla="val 50000"/>
            </a:avLst>
          </a:prstGeom>
          <a:ln w="508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DD2156F-9943-783D-C91E-890B937BFBC1}"/>
              </a:ext>
            </a:extLst>
          </p:cNvPr>
          <p:cNvSpPr txBox="1"/>
          <p:nvPr/>
        </p:nvSpPr>
        <p:spPr>
          <a:xfrm>
            <a:off x="9514394" y="2466003"/>
            <a:ext cx="1414811" cy="369332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/>
          <a:p>
            <a:pPr algn="l"/>
            <a:r>
              <a:rPr lang="en-US" sz="1800" b="1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Processing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F650C6-9030-788A-6306-4B962B74327C}"/>
              </a:ext>
            </a:extLst>
          </p:cNvPr>
          <p:cNvSpPr/>
          <p:nvPr/>
        </p:nvSpPr>
        <p:spPr>
          <a:xfrm>
            <a:off x="833562" y="1179084"/>
            <a:ext cx="1250924" cy="719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Generate Waveform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291B95-B7FD-2C9C-9583-EB38D9CCF4A8}"/>
              </a:ext>
            </a:extLst>
          </p:cNvPr>
          <p:cNvGrpSpPr/>
          <p:nvPr/>
        </p:nvGrpSpPr>
        <p:grpSpPr>
          <a:xfrm>
            <a:off x="745505" y="1933501"/>
            <a:ext cx="1427038" cy="452480"/>
            <a:chOff x="921617" y="1933501"/>
            <a:chExt cx="1250929" cy="452480"/>
          </a:xfrm>
        </p:grpSpPr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20E6C15B-F0E0-6D84-64A5-D8E984E170D4}"/>
                </a:ext>
              </a:extLst>
            </p:cNvPr>
            <p:cNvSpPr/>
            <p:nvPr/>
          </p:nvSpPr>
          <p:spPr>
            <a:xfrm rot="5400000">
              <a:off x="1434080" y="1421038"/>
              <a:ext cx="226003" cy="1250929"/>
            </a:xfrm>
            <a:prstGeom prst="rightBrace">
              <a:avLst>
                <a:gd name="adj1" fmla="val 0"/>
                <a:gd name="adj2" fmla="val 18009"/>
              </a:avLst>
            </a:prstGeom>
            <a:ln w="508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ED049668-8834-7F66-A1F9-89427EC27464}"/>
                </a:ext>
              </a:extLst>
            </p:cNvPr>
            <p:cNvSpPr/>
            <p:nvPr/>
          </p:nvSpPr>
          <p:spPr>
            <a:xfrm rot="16200000">
              <a:off x="1834256" y="2047695"/>
              <a:ext cx="226003" cy="450570"/>
            </a:xfrm>
            <a:prstGeom prst="rightBrace">
              <a:avLst>
                <a:gd name="adj1" fmla="val 0"/>
                <a:gd name="adj2" fmla="val 50000"/>
              </a:avLst>
            </a:prstGeom>
            <a:ln w="508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DCCC1CC-EEA9-2354-8EF8-9B6A29CE8DA7}"/>
              </a:ext>
            </a:extLst>
          </p:cNvPr>
          <p:cNvSpPr/>
          <p:nvPr/>
        </p:nvSpPr>
        <p:spPr>
          <a:xfrm>
            <a:off x="6712431" y="5547605"/>
            <a:ext cx="1250924" cy="719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Generate Waveform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96B997AF-6E80-69CA-9514-52F40C29AF99}"/>
              </a:ext>
            </a:extLst>
          </p:cNvPr>
          <p:cNvCxnSpPr>
            <a:cxnSpLocks/>
            <a:stCxn id="10" idx="1"/>
            <a:endCxn id="86" idx="6"/>
          </p:cNvCxnSpPr>
          <p:nvPr/>
        </p:nvCxnSpPr>
        <p:spPr>
          <a:xfrm rot="10800000">
            <a:off x="6283225" y="5907119"/>
            <a:ext cx="429207" cy="308"/>
          </a:xfrm>
          <a:prstGeom prst="bentConnector3">
            <a:avLst/>
          </a:prstGeom>
          <a:ln w="50800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771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8667A4-D371-0EED-74A7-C269FF4E9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46" y="1203701"/>
            <a:ext cx="11395008" cy="55658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8E7B90-39FD-FE7C-1872-9025F8CF52BD}"/>
              </a:ext>
            </a:extLst>
          </p:cNvPr>
          <p:cNvSpPr/>
          <p:nvPr/>
        </p:nvSpPr>
        <p:spPr>
          <a:xfrm>
            <a:off x="504314" y="2075066"/>
            <a:ext cx="1026664" cy="25370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7B8522-5312-AD2F-9489-F731102A798A}"/>
              </a:ext>
            </a:extLst>
          </p:cNvPr>
          <p:cNvSpPr/>
          <p:nvPr/>
        </p:nvSpPr>
        <p:spPr>
          <a:xfrm>
            <a:off x="8612684" y="4490326"/>
            <a:ext cx="1026664" cy="25370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798360-8102-24BC-6630-C45D5D999DDD}"/>
              </a:ext>
            </a:extLst>
          </p:cNvPr>
          <p:cNvSpPr/>
          <p:nvPr/>
        </p:nvSpPr>
        <p:spPr>
          <a:xfrm>
            <a:off x="658237" y="2389658"/>
            <a:ext cx="872741" cy="253704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3BE708-3859-8D68-3F2A-1A778FA79C3C}"/>
              </a:ext>
            </a:extLst>
          </p:cNvPr>
          <p:cNvSpPr/>
          <p:nvPr/>
        </p:nvSpPr>
        <p:spPr>
          <a:xfrm>
            <a:off x="8612684" y="4794769"/>
            <a:ext cx="872741" cy="253704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097234-8807-9C41-16DB-5DF5B4F3ABD6}"/>
              </a:ext>
            </a:extLst>
          </p:cNvPr>
          <p:cNvSpPr/>
          <p:nvPr/>
        </p:nvSpPr>
        <p:spPr>
          <a:xfrm>
            <a:off x="4616016" y="2389658"/>
            <a:ext cx="720518" cy="253704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1C37F1-B28D-147D-0421-E244C4EF81C7}"/>
              </a:ext>
            </a:extLst>
          </p:cNvPr>
          <p:cNvSpPr/>
          <p:nvPr/>
        </p:nvSpPr>
        <p:spPr>
          <a:xfrm>
            <a:off x="866015" y="5777509"/>
            <a:ext cx="720518" cy="253704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5EC86-5C3D-3D2B-4C0A-6C1DC6860219}"/>
              </a:ext>
            </a:extLst>
          </p:cNvPr>
          <p:cNvSpPr/>
          <p:nvPr/>
        </p:nvSpPr>
        <p:spPr>
          <a:xfrm>
            <a:off x="3757219" y="6291879"/>
            <a:ext cx="3761532" cy="354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39C809-468A-9C8F-16A0-81AB04F08782}"/>
              </a:ext>
            </a:extLst>
          </p:cNvPr>
          <p:cNvSpPr/>
          <p:nvPr/>
        </p:nvSpPr>
        <p:spPr>
          <a:xfrm>
            <a:off x="3757219" y="5704519"/>
            <a:ext cx="183325" cy="688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A4CA3-0344-24EA-B82C-F5E97ED844B4}"/>
              </a:ext>
            </a:extLst>
          </p:cNvPr>
          <p:cNvSpPr/>
          <p:nvPr/>
        </p:nvSpPr>
        <p:spPr>
          <a:xfrm>
            <a:off x="5380754" y="5704519"/>
            <a:ext cx="523650" cy="688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BF667D-3798-5701-C0D0-D627A7D063D4}"/>
              </a:ext>
            </a:extLst>
          </p:cNvPr>
          <p:cNvSpPr/>
          <p:nvPr/>
        </p:nvSpPr>
        <p:spPr>
          <a:xfrm>
            <a:off x="7899280" y="5096307"/>
            <a:ext cx="1521571" cy="688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1951FA-E58D-FFA5-3D77-27535F7487C2}"/>
              </a:ext>
            </a:extLst>
          </p:cNvPr>
          <p:cNvSpPr/>
          <p:nvPr/>
        </p:nvSpPr>
        <p:spPr>
          <a:xfrm>
            <a:off x="7850344" y="4970470"/>
            <a:ext cx="335564" cy="688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30E919C-7C49-F4D4-B8A1-F58906AA4A79}"/>
              </a:ext>
            </a:extLst>
          </p:cNvPr>
          <p:cNvSpPr/>
          <p:nvPr/>
        </p:nvSpPr>
        <p:spPr>
          <a:xfrm>
            <a:off x="8753922" y="1329539"/>
            <a:ext cx="1399938" cy="459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7072E8-4258-E36C-5140-67E65DD0EDB2}"/>
              </a:ext>
            </a:extLst>
          </p:cNvPr>
          <p:cNvSpPr/>
          <p:nvPr/>
        </p:nvSpPr>
        <p:spPr>
          <a:xfrm>
            <a:off x="8787830" y="1657318"/>
            <a:ext cx="183201" cy="459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7744D8-8BB5-9D77-BEA0-B0E444384461}"/>
              </a:ext>
            </a:extLst>
          </p:cNvPr>
          <p:cNvSpPr/>
          <p:nvPr/>
        </p:nvSpPr>
        <p:spPr>
          <a:xfrm>
            <a:off x="503131" y="5360075"/>
            <a:ext cx="1083401" cy="253704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9B7E92-99B0-908E-72C4-ADEAFED2A4E6}"/>
              </a:ext>
            </a:extLst>
          </p:cNvPr>
          <p:cNvSpPr/>
          <p:nvPr/>
        </p:nvSpPr>
        <p:spPr>
          <a:xfrm>
            <a:off x="10676062" y="2131361"/>
            <a:ext cx="1083401" cy="253704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90698D-D77E-0DF6-1EA0-0E812A69FCAA}"/>
              </a:ext>
            </a:extLst>
          </p:cNvPr>
          <p:cNvSpPr/>
          <p:nvPr/>
        </p:nvSpPr>
        <p:spPr>
          <a:xfrm>
            <a:off x="10198531" y="1627513"/>
            <a:ext cx="1594355" cy="459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47FFD9-1B8E-3F88-9EF3-D6C93C2A0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Transfer Flow Graph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A75D5-9462-0DB0-9D41-089ACECF1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7C247-58D3-1359-101B-464C5B8A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65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AA017A-7F52-34C5-4257-A73E17DCCF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Motivation and Applications</a:t>
            </a:r>
          </a:p>
          <a:p>
            <a:pPr>
              <a:lnSpc>
                <a:spcPct val="150000"/>
              </a:lnSpc>
            </a:pPr>
            <a:r>
              <a:rPr lang="en-US" dirty="0"/>
              <a:t>Synchronization Technique</a:t>
            </a:r>
          </a:p>
          <a:p>
            <a:pPr>
              <a:lnSpc>
                <a:spcPct val="150000"/>
              </a:lnSpc>
            </a:pPr>
            <a:r>
              <a:rPr lang="en-US" dirty="0"/>
              <a:t>Software Overview &amp; Demo</a:t>
            </a:r>
          </a:p>
          <a:p>
            <a:pPr>
              <a:lnSpc>
                <a:spcPct val="150000"/>
              </a:lnSpc>
            </a:pPr>
            <a:r>
              <a:rPr lang="en-US" dirty="0"/>
              <a:t>Experimental Results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7D4870-57AB-C20E-F7C1-B9A60827E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CF061-200D-E292-1CF3-6383CF144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9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46F4EE4-F94D-E99B-599D-C6083ED7F72B}"/>
              </a:ext>
            </a:extLst>
          </p:cNvPr>
          <p:cNvGrpSpPr/>
          <p:nvPr/>
        </p:nvGrpSpPr>
        <p:grpSpPr>
          <a:xfrm>
            <a:off x="417746" y="1203701"/>
            <a:ext cx="11395008" cy="5565899"/>
            <a:chOff x="533911" y="1082880"/>
            <a:chExt cx="11040305" cy="539264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8667A4-D371-0EED-74A7-C269FF4E9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911" y="1082880"/>
              <a:ext cx="11040305" cy="539264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8E7B90-39FD-FE7C-1872-9025F8CF52BD}"/>
                </a:ext>
              </a:extLst>
            </p:cNvPr>
            <p:cNvSpPr/>
            <p:nvPr/>
          </p:nvSpPr>
          <p:spPr>
            <a:xfrm>
              <a:off x="617784" y="1927121"/>
              <a:ext cx="994706" cy="2458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7B8522-5312-AD2F-9489-F731102A798A}"/>
                </a:ext>
              </a:extLst>
            </p:cNvPr>
            <p:cNvSpPr/>
            <p:nvPr/>
          </p:nvSpPr>
          <p:spPr>
            <a:xfrm>
              <a:off x="8473758" y="4267199"/>
              <a:ext cx="994706" cy="2458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798360-8102-24BC-6630-C45D5D999DDD}"/>
                </a:ext>
              </a:extLst>
            </p:cNvPr>
            <p:cNvSpPr/>
            <p:nvPr/>
          </p:nvSpPr>
          <p:spPr>
            <a:xfrm>
              <a:off x="766916" y="2231921"/>
              <a:ext cx="845574" cy="245807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3BE708-3859-8D68-3F2A-1A778FA79C3C}"/>
                </a:ext>
              </a:extLst>
            </p:cNvPr>
            <p:cNvSpPr/>
            <p:nvPr/>
          </p:nvSpPr>
          <p:spPr>
            <a:xfrm>
              <a:off x="8473758" y="4562165"/>
              <a:ext cx="845574" cy="245807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097234-8807-9C41-16DB-5DF5B4F3ABD6}"/>
                </a:ext>
              </a:extLst>
            </p:cNvPr>
            <p:cNvSpPr/>
            <p:nvPr/>
          </p:nvSpPr>
          <p:spPr>
            <a:xfrm>
              <a:off x="4601498" y="2231921"/>
              <a:ext cx="698090" cy="245807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C1C37F1-B28D-147D-0421-E244C4EF81C7}"/>
                </a:ext>
              </a:extLst>
            </p:cNvPr>
            <p:cNvSpPr/>
            <p:nvPr/>
          </p:nvSpPr>
          <p:spPr>
            <a:xfrm>
              <a:off x="968226" y="5514315"/>
              <a:ext cx="698090" cy="245807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55EC86-5C3D-3D2B-4C0A-6C1DC6860219}"/>
                </a:ext>
              </a:extLst>
            </p:cNvPr>
            <p:cNvSpPr/>
            <p:nvPr/>
          </p:nvSpPr>
          <p:spPr>
            <a:xfrm>
              <a:off x="3769433" y="6012673"/>
              <a:ext cx="3644443" cy="343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839C809-468A-9C8F-16A0-81AB04F08782}"/>
                </a:ext>
              </a:extLst>
            </p:cNvPr>
            <p:cNvSpPr/>
            <p:nvPr/>
          </p:nvSpPr>
          <p:spPr>
            <a:xfrm>
              <a:off x="3769433" y="5443597"/>
              <a:ext cx="177618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36A4CA3-0344-24EA-B82C-F5E97ED844B4}"/>
                </a:ext>
              </a:extLst>
            </p:cNvPr>
            <p:cNvSpPr/>
            <p:nvPr/>
          </p:nvSpPr>
          <p:spPr>
            <a:xfrm>
              <a:off x="5342431" y="5443597"/>
              <a:ext cx="507350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BF667D-3798-5701-C0D0-D627A7D063D4}"/>
                </a:ext>
              </a:extLst>
            </p:cNvPr>
            <p:cNvSpPr/>
            <p:nvPr/>
          </p:nvSpPr>
          <p:spPr>
            <a:xfrm>
              <a:off x="7782560" y="4854317"/>
              <a:ext cx="1474208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41951FA-E58D-FFA5-3D77-27535F7487C2}"/>
                </a:ext>
              </a:extLst>
            </p:cNvPr>
            <p:cNvSpPr/>
            <p:nvPr/>
          </p:nvSpPr>
          <p:spPr>
            <a:xfrm>
              <a:off x="7735148" y="4732397"/>
              <a:ext cx="325119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30E919C-7C49-F4D4-B8A1-F58906AA4A79}"/>
                </a:ext>
              </a:extLst>
            </p:cNvPr>
            <p:cNvSpPr/>
            <p:nvPr/>
          </p:nvSpPr>
          <p:spPr>
            <a:xfrm>
              <a:off x="8610599" y="1204801"/>
              <a:ext cx="1356361" cy="445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17072E8-4258-E36C-5140-67E65DD0EDB2}"/>
                </a:ext>
              </a:extLst>
            </p:cNvPr>
            <p:cNvSpPr/>
            <p:nvPr/>
          </p:nvSpPr>
          <p:spPr>
            <a:xfrm>
              <a:off x="8643452" y="1522377"/>
              <a:ext cx="177498" cy="445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97744D8-8BB5-9D77-BEA0-B0E444384461}"/>
                </a:ext>
              </a:extLst>
            </p:cNvPr>
            <p:cNvSpPr/>
            <p:nvPr/>
          </p:nvSpPr>
          <p:spPr>
            <a:xfrm>
              <a:off x="616638" y="5109875"/>
              <a:ext cx="1049677" cy="245807"/>
            </a:xfrm>
            <a:prstGeom prst="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79B7E92-99B0-908E-72C4-ADEAFED2A4E6}"/>
                </a:ext>
              </a:extLst>
            </p:cNvPr>
            <p:cNvSpPr/>
            <p:nvPr/>
          </p:nvSpPr>
          <p:spPr>
            <a:xfrm>
              <a:off x="10472907" y="1981664"/>
              <a:ext cx="1049677" cy="245807"/>
            </a:xfrm>
            <a:prstGeom prst="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A90698D-D77E-0DF6-1EA0-0E812A69FCAA}"/>
                </a:ext>
              </a:extLst>
            </p:cNvPr>
            <p:cNvSpPr/>
            <p:nvPr/>
          </p:nvSpPr>
          <p:spPr>
            <a:xfrm>
              <a:off x="10010240" y="1493500"/>
              <a:ext cx="1544726" cy="445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47FFD9-1B8E-3F88-9EF3-D6C93C2A0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Wavegen</a:t>
            </a:r>
            <a:r>
              <a:rPr lang="en-US" dirty="0"/>
              <a:t> Block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A75D5-9462-0DB0-9D41-089ACECF1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7C247-58D3-1359-101B-464C5B8A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4887B0-314F-25FA-8E2B-A00C4A1C163A}"/>
              </a:ext>
            </a:extLst>
          </p:cNvPr>
          <p:cNvSpPr/>
          <p:nvPr/>
        </p:nvSpPr>
        <p:spPr>
          <a:xfrm>
            <a:off x="417746" y="1549667"/>
            <a:ext cx="1860138" cy="4649002"/>
          </a:xfrm>
          <a:prstGeom prst="rect">
            <a:avLst/>
          </a:prstGeom>
          <a:solidFill>
            <a:schemeClr val="bg1">
              <a:alpha val="648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492B92-CBE4-9FDF-52A0-6307E8D6DB09}"/>
              </a:ext>
            </a:extLst>
          </p:cNvPr>
          <p:cNvSpPr/>
          <p:nvPr/>
        </p:nvSpPr>
        <p:spPr>
          <a:xfrm>
            <a:off x="4022621" y="1147350"/>
            <a:ext cx="8124289" cy="5208999"/>
          </a:xfrm>
          <a:prstGeom prst="rect">
            <a:avLst/>
          </a:prstGeom>
          <a:solidFill>
            <a:schemeClr val="bg1">
              <a:alpha val="648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BA5E54-F6DF-FD8D-678D-F04627EB4159}"/>
              </a:ext>
            </a:extLst>
          </p:cNvPr>
          <p:cNvSpPr/>
          <p:nvPr/>
        </p:nvSpPr>
        <p:spPr>
          <a:xfrm>
            <a:off x="2277884" y="4604657"/>
            <a:ext cx="1744737" cy="1555749"/>
          </a:xfrm>
          <a:prstGeom prst="rect">
            <a:avLst/>
          </a:prstGeom>
          <a:solidFill>
            <a:schemeClr val="bg1">
              <a:alpha val="648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46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46F4EE4-F94D-E99B-599D-C6083ED7F72B}"/>
              </a:ext>
            </a:extLst>
          </p:cNvPr>
          <p:cNvGrpSpPr/>
          <p:nvPr/>
        </p:nvGrpSpPr>
        <p:grpSpPr>
          <a:xfrm>
            <a:off x="417746" y="1203701"/>
            <a:ext cx="11395008" cy="5565899"/>
            <a:chOff x="533911" y="1082880"/>
            <a:chExt cx="11040305" cy="539264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8667A4-D371-0EED-74A7-C269FF4E9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911" y="1082880"/>
              <a:ext cx="11040305" cy="539264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8E7B90-39FD-FE7C-1872-9025F8CF52BD}"/>
                </a:ext>
              </a:extLst>
            </p:cNvPr>
            <p:cNvSpPr/>
            <p:nvPr/>
          </p:nvSpPr>
          <p:spPr>
            <a:xfrm>
              <a:off x="617784" y="1927121"/>
              <a:ext cx="994706" cy="2458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7B8522-5312-AD2F-9489-F731102A798A}"/>
                </a:ext>
              </a:extLst>
            </p:cNvPr>
            <p:cNvSpPr/>
            <p:nvPr/>
          </p:nvSpPr>
          <p:spPr>
            <a:xfrm>
              <a:off x="8473758" y="4267199"/>
              <a:ext cx="994706" cy="2458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798360-8102-24BC-6630-C45D5D999DDD}"/>
                </a:ext>
              </a:extLst>
            </p:cNvPr>
            <p:cNvSpPr/>
            <p:nvPr/>
          </p:nvSpPr>
          <p:spPr>
            <a:xfrm>
              <a:off x="766916" y="2231921"/>
              <a:ext cx="845574" cy="245807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3BE708-3859-8D68-3F2A-1A778FA79C3C}"/>
                </a:ext>
              </a:extLst>
            </p:cNvPr>
            <p:cNvSpPr/>
            <p:nvPr/>
          </p:nvSpPr>
          <p:spPr>
            <a:xfrm>
              <a:off x="8473758" y="4562165"/>
              <a:ext cx="845574" cy="245807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097234-8807-9C41-16DB-5DF5B4F3ABD6}"/>
                </a:ext>
              </a:extLst>
            </p:cNvPr>
            <p:cNvSpPr/>
            <p:nvPr/>
          </p:nvSpPr>
          <p:spPr>
            <a:xfrm>
              <a:off x="4601498" y="2231921"/>
              <a:ext cx="698090" cy="245807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C1C37F1-B28D-147D-0421-E244C4EF81C7}"/>
                </a:ext>
              </a:extLst>
            </p:cNvPr>
            <p:cNvSpPr/>
            <p:nvPr/>
          </p:nvSpPr>
          <p:spPr>
            <a:xfrm>
              <a:off x="968226" y="5514315"/>
              <a:ext cx="698090" cy="245807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55EC86-5C3D-3D2B-4C0A-6C1DC6860219}"/>
                </a:ext>
              </a:extLst>
            </p:cNvPr>
            <p:cNvSpPr/>
            <p:nvPr/>
          </p:nvSpPr>
          <p:spPr>
            <a:xfrm>
              <a:off x="3769433" y="6012673"/>
              <a:ext cx="3644443" cy="343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839C809-468A-9C8F-16A0-81AB04F08782}"/>
                </a:ext>
              </a:extLst>
            </p:cNvPr>
            <p:cNvSpPr/>
            <p:nvPr/>
          </p:nvSpPr>
          <p:spPr>
            <a:xfrm>
              <a:off x="3769433" y="5443597"/>
              <a:ext cx="177618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36A4CA3-0344-24EA-B82C-F5E97ED844B4}"/>
                </a:ext>
              </a:extLst>
            </p:cNvPr>
            <p:cNvSpPr/>
            <p:nvPr/>
          </p:nvSpPr>
          <p:spPr>
            <a:xfrm>
              <a:off x="5342431" y="5443597"/>
              <a:ext cx="507350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BF667D-3798-5701-C0D0-D627A7D063D4}"/>
                </a:ext>
              </a:extLst>
            </p:cNvPr>
            <p:cNvSpPr/>
            <p:nvPr/>
          </p:nvSpPr>
          <p:spPr>
            <a:xfrm>
              <a:off x="7782560" y="4854317"/>
              <a:ext cx="1474208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41951FA-E58D-FFA5-3D77-27535F7487C2}"/>
                </a:ext>
              </a:extLst>
            </p:cNvPr>
            <p:cNvSpPr/>
            <p:nvPr/>
          </p:nvSpPr>
          <p:spPr>
            <a:xfrm>
              <a:off x="7735148" y="4732397"/>
              <a:ext cx="325119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30E919C-7C49-F4D4-B8A1-F58906AA4A79}"/>
                </a:ext>
              </a:extLst>
            </p:cNvPr>
            <p:cNvSpPr/>
            <p:nvPr/>
          </p:nvSpPr>
          <p:spPr>
            <a:xfrm>
              <a:off x="8610599" y="1204801"/>
              <a:ext cx="1356361" cy="445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17072E8-4258-E36C-5140-67E65DD0EDB2}"/>
                </a:ext>
              </a:extLst>
            </p:cNvPr>
            <p:cNvSpPr/>
            <p:nvPr/>
          </p:nvSpPr>
          <p:spPr>
            <a:xfrm>
              <a:off x="8643452" y="1522377"/>
              <a:ext cx="177498" cy="445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97744D8-8BB5-9D77-BEA0-B0E444384461}"/>
                </a:ext>
              </a:extLst>
            </p:cNvPr>
            <p:cNvSpPr/>
            <p:nvPr/>
          </p:nvSpPr>
          <p:spPr>
            <a:xfrm>
              <a:off x="616638" y="5109875"/>
              <a:ext cx="1049677" cy="245807"/>
            </a:xfrm>
            <a:prstGeom prst="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79B7E92-99B0-908E-72C4-ADEAFED2A4E6}"/>
                </a:ext>
              </a:extLst>
            </p:cNvPr>
            <p:cNvSpPr/>
            <p:nvPr/>
          </p:nvSpPr>
          <p:spPr>
            <a:xfrm>
              <a:off x="10472907" y="1981664"/>
              <a:ext cx="1049677" cy="245807"/>
            </a:xfrm>
            <a:prstGeom prst="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A90698D-D77E-0DF6-1EA0-0E812A69FCAA}"/>
                </a:ext>
              </a:extLst>
            </p:cNvPr>
            <p:cNvSpPr/>
            <p:nvPr/>
          </p:nvSpPr>
          <p:spPr>
            <a:xfrm>
              <a:off x="10010240" y="1493500"/>
              <a:ext cx="1544726" cy="445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47FFD9-1B8E-3F88-9EF3-D6C93C2A0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USRP Sync Burst Block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A75D5-9462-0DB0-9D41-089ACECF1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7C247-58D3-1359-101B-464C5B8A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4887B0-314F-25FA-8E2B-A00C4A1C163A}"/>
              </a:ext>
            </a:extLst>
          </p:cNvPr>
          <p:cNvSpPr/>
          <p:nvPr/>
        </p:nvSpPr>
        <p:spPr>
          <a:xfrm>
            <a:off x="417747" y="1549667"/>
            <a:ext cx="5746200" cy="4649002"/>
          </a:xfrm>
          <a:prstGeom prst="rect">
            <a:avLst/>
          </a:prstGeom>
          <a:solidFill>
            <a:schemeClr val="bg1">
              <a:alpha val="648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492B92-CBE4-9FDF-52A0-6307E8D6DB09}"/>
              </a:ext>
            </a:extLst>
          </p:cNvPr>
          <p:cNvSpPr/>
          <p:nvPr/>
        </p:nvSpPr>
        <p:spPr>
          <a:xfrm>
            <a:off x="8768862" y="1147350"/>
            <a:ext cx="3378047" cy="5208999"/>
          </a:xfrm>
          <a:prstGeom prst="rect">
            <a:avLst/>
          </a:prstGeom>
          <a:solidFill>
            <a:schemeClr val="bg1">
              <a:alpha val="648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BA5E54-F6DF-FD8D-678D-F04627EB4159}"/>
              </a:ext>
            </a:extLst>
          </p:cNvPr>
          <p:cNvSpPr/>
          <p:nvPr/>
        </p:nvSpPr>
        <p:spPr>
          <a:xfrm>
            <a:off x="6163947" y="3603171"/>
            <a:ext cx="2623883" cy="2659968"/>
          </a:xfrm>
          <a:prstGeom prst="rect">
            <a:avLst/>
          </a:prstGeom>
          <a:solidFill>
            <a:schemeClr val="bg1">
              <a:alpha val="648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76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46F4EE4-F94D-E99B-599D-C6083ED7F72B}"/>
              </a:ext>
            </a:extLst>
          </p:cNvPr>
          <p:cNvGrpSpPr/>
          <p:nvPr/>
        </p:nvGrpSpPr>
        <p:grpSpPr>
          <a:xfrm>
            <a:off x="417746" y="1203701"/>
            <a:ext cx="11395008" cy="5565899"/>
            <a:chOff x="533911" y="1082880"/>
            <a:chExt cx="11040305" cy="539264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8667A4-D371-0EED-74A7-C269FF4E9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911" y="1082880"/>
              <a:ext cx="11040305" cy="539264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8E7B90-39FD-FE7C-1872-9025F8CF52BD}"/>
                </a:ext>
              </a:extLst>
            </p:cNvPr>
            <p:cNvSpPr/>
            <p:nvPr/>
          </p:nvSpPr>
          <p:spPr>
            <a:xfrm>
              <a:off x="617784" y="1927121"/>
              <a:ext cx="994706" cy="2458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7B8522-5312-AD2F-9489-F731102A798A}"/>
                </a:ext>
              </a:extLst>
            </p:cNvPr>
            <p:cNvSpPr/>
            <p:nvPr/>
          </p:nvSpPr>
          <p:spPr>
            <a:xfrm>
              <a:off x="8473758" y="4267199"/>
              <a:ext cx="994706" cy="2458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798360-8102-24BC-6630-C45D5D999DDD}"/>
                </a:ext>
              </a:extLst>
            </p:cNvPr>
            <p:cNvSpPr/>
            <p:nvPr/>
          </p:nvSpPr>
          <p:spPr>
            <a:xfrm>
              <a:off x="766916" y="2231921"/>
              <a:ext cx="845574" cy="245807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3BE708-3859-8D68-3F2A-1A778FA79C3C}"/>
                </a:ext>
              </a:extLst>
            </p:cNvPr>
            <p:cNvSpPr/>
            <p:nvPr/>
          </p:nvSpPr>
          <p:spPr>
            <a:xfrm>
              <a:off x="8473758" y="4562165"/>
              <a:ext cx="845574" cy="245807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097234-8807-9C41-16DB-5DF5B4F3ABD6}"/>
                </a:ext>
              </a:extLst>
            </p:cNvPr>
            <p:cNvSpPr/>
            <p:nvPr/>
          </p:nvSpPr>
          <p:spPr>
            <a:xfrm>
              <a:off x="4601498" y="2231921"/>
              <a:ext cx="698090" cy="245807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C1C37F1-B28D-147D-0421-E244C4EF81C7}"/>
                </a:ext>
              </a:extLst>
            </p:cNvPr>
            <p:cNvSpPr/>
            <p:nvPr/>
          </p:nvSpPr>
          <p:spPr>
            <a:xfrm>
              <a:off x="968226" y="5514315"/>
              <a:ext cx="698090" cy="245807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55EC86-5C3D-3D2B-4C0A-6C1DC6860219}"/>
                </a:ext>
              </a:extLst>
            </p:cNvPr>
            <p:cNvSpPr/>
            <p:nvPr/>
          </p:nvSpPr>
          <p:spPr>
            <a:xfrm>
              <a:off x="3769433" y="6012673"/>
              <a:ext cx="3644443" cy="343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839C809-468A-9C8F-16A0-81AB04F08782}"/>
                </a:ext>
              </a:extLst>
            </p:cNvPr>
            <p:cNvSpPr/>
            <p:nvPr/>
          </p:nvSpPr>
          <p:spPr>
            <a:xfrm>
              <a:off x="3769433" y="5443597"/>
              <a:ext cx="177618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36A4CA3-0344-24EA-B82C-F5E97ED844B4}"/>
                </a:ext>
              </a:extLst>
            </p:cNvPr>
            <p:cNvSpPr/>
            <p:nvPr/>
          </p:nvSpPr>
          <p:spPr>
            <a:xfrm>
              <a:off x="5342431" y="5443597"/>
              <a:ext cx="507350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BF667D-3798-5701-C0D0-D627A7D063D4}"/>
                </a:ext>
              </a:extLst>
            </p:cNvPr>
            <p:cNvSpPr/>
            <p:nvPr/>
          </p:nvSpPr>
          <p:spPr>
            <a:xfrm>
              <a:off x="7782560" y="4854317"/>
              <a:ext cx="1474208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41951FA-E58D-FFA5-3D77-27535F7487C2}"/>
                </a:ext>
              </a:extLst>
            </p:cNvPr>
            <p:cNvSpPr/>
            <p:nvPr/>
          </p:nvSpPr>
          <p:spPr>
            <a:xfrm>
              <a:off x="7735148" y="4732397"/>
              <a:ext cx="325119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30E919C-7C49-F4D4-B8A1-F58906AA4A79}"/>
                </a:ext>
              </a:extLst>
            </p:cNvPr>
            <p:cNvSpPr/>
            <p:nvPr/>
          </p:nvSpPr>
          <p:spPr>
            <a:xfrm>
              <a:off x="8610599" y="1204801"/>
              <a:ext cx="1356361" cy="445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17072E8-4258-E36C-5140-67E65DD0EDB2}"/>
                </a:ext>
              </a:extLst>
            </p:cNvPr>
            <p:cNvSpPr/>
            <p:nvPr/>
          </p:nvSpPr>
          <p:spPr>
            <a:xfrm>
              <a:off x="8643452" y="1522377"/>
              <a:ext cx="177498" cy="445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97744D8-8BB5-9D77-BEA0-B0E444384461}"/>
                </a:ext>
              </a:extLst>
            </p:cNvPr>
            <p:cNvSpPr/>
            <p:nvPr/>
          </p:nvSpPr>
          <p:spPr>
            <a:xfrm>
              <a:off x="616638" y="5109875"/>
              <a:ext cx="1049677" cy="245807"/>
            </a:xfrm>
            <a:prstGeom prst="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79B7E92-99B0-908E-72C4-ADEAFED2A4E6}"/>
                </a:ext>
              </a:extLst>
            </p:cNvPr>
            <p:cNvSpPr/>
            <p:nvPr/>
          </p:nvSpPr>
          <p:spPr>
            <a:xfrm>
              <a:off x="10472907" y="1981664"/>
              <a:ext cx="1049677" cy="245807"/>
            </a:xfrm>
            <a:prstGeom prst="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A90698D-D77E-0DF6-1EA0-0E812A69FCAA}"/>
                </a:ext>
              </a:extLst>
            </p:cNvPr>
            <p:cNvSpPr/>
            <p:nvPr/>
          </p:nvSpPr>
          <p:spPr>
            <a:xfrm>
              <a:off x="10010240" y="1493500"/>
              <a:ext cx="1544726" cy="445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47FFD9-1B8E-3F88-9EF3-D6C93C2A0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PDU Matched Filter Block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A75D5-9462-0DB0-9D41-089ACECF1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7C247-58D3-1359-101B-464C5B8A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4887B0-314F-25FA-8E2B-A00C4A1C163A}"/>
              </a:ext>
            </a:extLst>
          </p:cNvPr>
          <p:cNvSpPr/>
          <p:nvPr/>
        </p:nvSpPr>
        <p:spPr>
          <a:xfrm>
            <a:off x="417747" y="1549667"/>
            <a:ext cx="1642407" cy="4649002"/>
          </a:xfrm>
          <a:prstGeom prst="rect">
            <a:avLst/>
          </a:prstGeom>
          <a:solidFill>
            <a:schemeClr val="bg1">
              <a:alpha val="648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492B92-CBE4-9FDF-52A0-6307E8D6DB09}"/>
              </a:ext>
            </a:extLst>
          </p:cNvPr>
          <p:cNvSpPr/>
          <p:nvPr/>
        </p:nvSpPr>
        <p:spPr>
          <a:xfrm>
            <a:off x="3734718" y="3424861"/>
            <a:ext cx="8412191" cy="2931488"/>
          </a:xfrm>
          <a:prstGeom prst="rect">
            <a:avLst/>
          </a:prstGeom>
          <a:solidFill>
            <a:schemeClr val="bg1">
              <a:alpha val="648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BA5E54-F6DF-FD8D-678D-F04627EB4159}"/>
              </a:ext>
            </a:extLst>
          </p:cNvPr>
          <p:cNvSpPr/>
          <p:nvPr/>
        </p:nvSpPr>
        <p:spPr>
          <a:xfrm>
            <a:off x="2060154" y="998786"/>
            <a:ext cx="9839167" cy="2659968"/>
          </a:xfrm>
          <a:prstGeom prst="rect">
            <a:avLst/>
          </a:prstGeom>
          <a:solidFill>
            <a:schemeClr val="bg1">
              <a:alpha val="648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32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46F4EE4-F94D-E99B-599D-C6083ED7F72B}"/>
              </a:ext>
            </a:extLst>
          </p:cNvPr>
          <p:cNvGrpSpPr/>
          <p:nvPr/>
        </p:nvGrpSpPr>
        <p:grpSpPr>
          <a:xfrm>
            <a:off x="417746" y="1203701"/>
            <a:ext cx="11395008" cy="5565899"/>
            <a:chOff x="533911" y="1082880"/>
            <a:chExt cx="11040305" cy="539264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8667A4-D371-0EED-74A7-C269FF4E9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911" y="1082880"/>
              <a:ext cx="11040305" cy="539264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8E7B90-39FD-FE7C-1872-9025F8CF52BD}"/>
                </a:ext>
              </a:extLst>
            </p:cNvPr>
            <p:cNvSpPr/>
            <p:nvPr/>
          </p:nvSpPr>
          <p:spPr>
            <a:xfrm>
              <a:off x="617784" y="1927121"/>
              <a:ext cx="994706" cy="2458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7B8522-5312-AD2F-9489-F731102A798A}"/>
                </a:ext>
              </a:extLst>
            </p:cNvPr>
            <p:cNvSpPr/>
            <p:nvPr/>
          </p:nvSpPr>
          <p:spPr>
            <a:xfrm>
              <a:off x="8473758" y="4267199"/>
              <a:ext cx="994706" cy="2458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798360-8102-24BC-6630-C45D5D999DDD}"/>
                </a:ext>
              </a:extLst>
            </p:cNvPr>
            <p:cNvSpPr/>
            <p:nvPr/>
          </p:nvSpPr>
          <p:spPr>
            <a:xfrm>
              <a:off x="766916" y="2231921"/>
              <a:ext cx="845574" cy="245807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3BE708-3859-8D68-3F2A-1A778FA79C3C}"/>
                </a:ext>
              </a:extLst>
            </p:cNvPr>
            <p:cNvSpPr/>
            <p:nvPr/>
          </p:nvSpPr>
          <p:spPr>
            <a:xfrm>
              <a:off x="8473758" y="4562165"/>
              <a:ext cx="845574" cy="245807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097234-8807-9C41-16DB-5DF5B4F3ABD6}"/>
                </a:ext>
              </a:extLst>
            </p:cNvPr>
            <p:cNvSpPr/>
            <p:nvPr/>
          </p:nvSpPr>
          <p:spPr>
            <a:xfrm>
              <a:off x="4601498" y="2231921"/>
              <a:ext cx="698090" cy="245807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C1C37F1-B28D-147D-0421-E244C4EF81C7}"/>
                </a:ext>
              </a:extLst>
            </p:cNvPr>
            <p:cNvSpPr/>
            <p:nvPr/>
          </p:nvSpPr>
          <p:spPr>
            <a:xfrm>
              <a:off x="968226" y="5514315"/>
              <a:ext cx="698090" cy="245807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55EC86-5C3D-3D2B-4C0A-6C1DC6860219}"/>
                </a:ext>
              </a:extLst>
            </p:cNvPr>
            <p:cNvSpPr/>
            <p:nvPr/>
          </p:nvSpPr>
          <p:spPr>
            <a:xfrm>
              <a:off x="3769433" y="6012673"/>
              <a:ext cx="3644443" cy="343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839C809-468A-9C8F-16A0-81AB04F08782}"/>
                </a:ext>
              </a:extLst>
            </p:cNvPr>
            <p:cNvSpPr/>
            <p:nvPr/>
          </p:nvSpPr>
          <p:spPr>
            <a:xfrm>
              <a:off x="3769433" y="5443597"/>
              <a:ext cx="177618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36A4CA3-0344-24EA-B82C-F5E97ED844B4}"/>
                </a:ext>
              </a:extLst>
            </p:cNvPr>
            <p:cNvSpPr/>
            <p:nvPr/>
          </p:nvSpPr>
          <p:spPr>
            <a:xfrm>
              <a:off x="5342431" y="5443597"/>
              <a:ext cx="507350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BF667D-3798-5701-C0D0-D627A7D063D4}"/>
                </a:ext>
              </a:extLst>
            </p:cNvPr>
            <p:cNvSpPr/>
            <p:nvPr/>
          </p:nvSpPr>
          <p:spPr>
            <a:xfrm>
              <a:off x="7782560" y="4854317"/>
              <a:ext cx="1474208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41951FA-E58D-FFA5-3D77-27535F7487C2}"/>
                </a:ext>
              </a:extLst>
            </p:cNvPr>
            <p:cNvSpPr/>
            <p:nvPr/>
          </p:nvSpPr>
          <p:spPr>
            <a:xfrm>
              <a:off x="7735148" y="4732397"/>
              <a:ext cx="325119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30E919C-7C49-F4D4-B8A1-F58906AA4A79}"/>
                </a:ext>
              </a:extLst>
            </p:cNvPr>
            <p:cNvSpPr/>
            <p:nvPr/>
          </p:nvSpPr>
          <p:spPr>
            <a:xfrm>
              <a:off x="8610599" y="1204801"/>
              <a:ext cx="1356361" cy="445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17072E8-4258-E36C-5140-67E65DD0EDB2}"/>
                </a:ext>
              </a:extLst>
            </p:cNvPr>
            <p:cNvSpPr/>
            <p:nvPr/>
          </p:nvSpPr>
          <p:spPr>
            <a:xfrm>
              <a:off x="8643452" y="1522377"/>
              <a:ext cx="177498" cy="445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97744D8-8BB5-9D77-BEA0-B0E444384461}"/>
                </a:ext>
              </a:extLst>
            </p:cNvPr>
            <p:cNvSpPr/>
            <p:nvPr/>
          </p:nvSpPr>
          <p:spPr>
            <a:xfrm>
              <a:off x="616638" y="5109875"/>
              <a:ext cx="1049677" cy="245807"/>
            </a:xfrm>
            <a:prstGeom prst="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79B7E92-99B0-908E-72C4-ADEAFED2A4E6}"/>
                </a:ext>
              </a:extLst>
            </p:cNvPr>
            <p:cNvSpPr/>
            <p:nvPr/>
          </p:nvSpPr>
          <p:spPr>
            <a:xfrm>
              <a:off x="10472907" y="1981664"/>
              <a:ext cx="1049677" cy="245807"/>
            </a:xfrm>
            <a:prstGeom prst="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A90698D-D77E-0DF6-1EA0-0E812A69FCAA}"/>
                </a:ext>
              </a:extLst>
            </p:cNvPr>
            <p:cNvSpPr/>
            <p:nvPr/>
          </p:nvSpPr>
          <p:spPr>
            <a:xfrm>
              <a:off x="10010240" y="1493500"/>
              <a:ext cx="1544726" cy="445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47FFD9-1B8E-3F88-9EF3-D6C93C2A0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PDU QLS Peak Estimator Block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A75D5-9462-0DB0-9D41-089ACECF1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7C247-58D3-1359-101B-464C5B8A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4887B0-314F-25FA-8E2B-A00C4A1C163A}"/>
              </a:ext>
            </a:extLst>
          </p:cNvPr>
          <p:cNvSpPr/>
          <p:nvPr/>
        </p:nvSpPr>
        <p:spPr>
          <a:xfrm>
            <a:off x="417747" y="1549667"/>
            <a:ext cx="3625443" cy="4649002"/>
          </a:xfrm>
          <a:prstGeom prst="rect">
            <a:avLst/>
          </a:prstGeom>
          <a:solidFill>
            <a:schemeClr val="bg1">
              <a:alpha val="648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492B92-CBE4-9FDF-52A0-6307E8D6DB09}"/>
              </a:ext>
            </a:extLst>
          </p:cNvPr>
          <p:cNvSpPr/>
          <p:nvPr/>
        </p:nvSpPr>
        <p:spPr>
          <a:xfrm>
            <a:off x="5336534" y="1073469"/>
            <a:ext cx="6810375" cy="5282880"/>
          </a:xfrm>
          <a:prstGeom prst="rect">
            <a:avLst/>
          </a:prstGeom>
          <a:solidFill>
            <a:schemeClr val="bg1">
              <a:alpha val="648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BA5E54-F6DF-FD8D-678D-F04627EB4159}"/>
              </a:ext>
            </a:extLst>
          </p:cNvPr>
          <p:cNvSpPr/>
          <p:nvPr/>
        </p:nvSpPr>
        <p:spPr>
          <a:xfrm>
            <a:off x="4043192" y="998784"/>
            <a:ext cx="1293342" cy="4150527"/>
          </a:xfrm>
          <a:prstGeom prst="rect">
            <a:avLst/>
          </a:prstGeom>
          <a:solidFill>
            <a:schemeClr val="bg1">
              <a:alpha val="648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37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46F4EE4-F94D-E99B-599D-C6083ED7F72B}"/>
              </a:ext>
            </a:extLst>
          </p:cNvPr>
          <p:cNvGrpSpPr/>
          <p:nvPr/>
        </p:nvGrpSpPr>
        <p:grpSpPr>
          <a:xfrm>
            <a:off x="417746" y="1203701"/>
            <a:ext cx="11395008" cy="5565899"/>
            <a:chOff x="533911" y="1082880"/>
            <a:chExt cx="11040305" cy="539264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8667A4-D371-0EED-74A7-C269FF4E9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911" y="1082880"/>
              <a:ext cx="11040305" cy="539264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8E7B90-39FD-FE7C-1872-9025F8CF52BD}"/>
                </a:ext>
              </a:extLst>
            </p:cNvPr>
            <p:cNvSpPr/>
            <p:nvPr/>
          </p:nvSpPr>
          <p:spPr>
            <a:xfrm>
              <a:off x="617784" y="1927121"/>
              <a:ext cx="994706" cy="2458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7B8522-5312-AD2F-9489-F731102A798A}"/>
                </a:ext>
              </a:extLst>
            </p:cNvPr>
            <p:cNvSpPr/>
            <p:nvPr/>
          </p:nvSpPr>
          <p:spPr>
            <a:xfrm>
              <a:off x="8473758" y="4267199"/>
              <a:ext cx="994706" cy="2458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798360-8102-24BC-6630-C45D5D999DDD}"/>
                </a:ext>
              </a:extLst>
            </p:cNvPr>
            <p:cNvSpPr/>
            <p:nvPr/>
          </p:nvSpPr>
          <p:spPr>
            <a:xfrm>
              <a:off x="766916" y="2231921"/>
              <a:ext cx="845574" cy="245807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3BE708-3859-8D68-3F2A-1A778FA79C3C}"/>
                </a:ext>
              </a:extLst>
            </p:cNvPr>
            <p:cNvSpPr/>
            <p:nvPr/>
          </p:nvSpPr>
          <p:spPr>
            <a:xfrm>
              <a:off x="8473758" y="4562165"/>
              <a:ext cx="845574" cy="245807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097234-8807-9C41-16DB-5DF5B4F3ABD6}"/>
                </a:ext>
              </a:extLst>
            </p:cNvPr>
            <p:cNvSpPr/>
            <p:nvPr/>
          </p:nvSpPr>
          <p:spPr>
            <a:xfrm>
              <a:off x="4601498" y="2231921"/>
              <a:ext cx="698090" cy="245807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C1C37F1-B28D-147D-0421-E244C4EF81C7}"/>
                </a:ext>
              </a:extLst>
            </p:cNvPr>
            <p:cNvSpPr/>
            <p:nvPr/>
          </p:nvSpPr>
          <p:spPr>
            <a:xfrm>
              <a:off x="968226" y="5514315"/>
              <a:ext cx="698090" cy="245807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55EC86-5C3D-3D2B-4C0A-6C1DC6860219}"/>
                </a:ext>
              </a:extLst>
            </p:cNvPr>
            <p:cNvSpPr/>
            <p:nvPr/>
          </p:nvSpPr>
          <p:spPr>
            <a:xfrm>
              <a:off x="3769433" y="6012673"/>
              <a:ext cx="3644443" cy="343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839C809-468A-9C8F-16A0-81AB04F08782}"/>
                </a:ext>
              </a:extLst>
            </p:cNvPr>
            <p:cNvSpPr/>
            <p:nvPr/>
          </p:nvSpPr>
          <p:spPr>
            <a:xfrm>
              <a:off x="3769433" y="5443597"/>
              <a:ext cx="177618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36A4CA3-0344-24EA-B82C-F5E97ED844B4}"/>
                </a:ext>
              </a:extLst>
            </p:cNvPr>
            <p:cNvSpPr/>
            <p:nvPr/>
          </p:nvSpPr>
          <p:spPr>
            <a:xfrm>
              <a:off x="5342431" y="5443597"/>
              <a:ext cx="507350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BF667D-3798-5701-C0D0-D627A7D063D4}"/>
                </a:ext>
              </a:extLst>
            </p:cNvPr>
            <p:cNvSpPr/>
            <p:nvPr/>
          </p:nvSpPr>
          <p:spPr>
            <a:xfrm>
              <a:off x="7782560" y="4854317"/>
              <a:ext cx="1474208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41951FA-E58D-FFA5-3D77-27535F7487C2}"/>
                </a:ext>
              </a:extLst>
            </p:cNvPr>
            <p:cNvSpPr/>
            <p:nvPr/>
          </p:nvSpPr>
          <p:spPr>
            <a:xfrm>
              <a:off x="7735148" y="4732397"/>
              <a:ext cx="325119" cy="666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30E919C-7C49-F4D4-B8A1-F58906AA4A79}"/>
                </a:ext>
              </a:extLst>
            </p:cNvPr>
            <p:cNvSpPr/>
            <p:nvPr/>
          </p:nvSpPr>
          <p:spPr>
            <a:xfrm>
              <a:off x="8610599" y="1204801"/>
              <a:ext cx="1356361" cy="445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17072E8-4258-E36C-5140-67E65DD0EDB2}"/>
                </a:ext>
              </a:extLst>
            </p:cNvPr>
            <p:cNvSpPr/>
            <p:nvPr/>
          </p:nvSpPr>
          <p:spPr>
            <a:xfrm>
              <a:off x="8643452" y="1522377"/>
              <a:ext cx="177498" cy="445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97744D8-8BB5-9D77-BEA0-B0E444384461}"/>
                </a:ext>
              </a:extLst>
            </p:cNvPr>
            <p:cNvSpPr/>
            <p:nvPr/>
          </p:nvSpPr>
          <p:spPr>
            <a:xfrm>
              <a:off x="616638" y="5109875"/>
              <a:ext cx="1049677" cy="245807"/>
            </a:xfrm>
            <a:prstGeom prst="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79B7E92-99B0-908E-72C4-ADEAFED2A4E6}"/>
                </a:ext>
              </a:extLst>
            </p:cNvPr>
            <p:cNvSpPr/>
            <p:nvPr/>
          </p:nvSpPr>
          <p:spPr>
            <a:xfrm>
              <a:off x="10472907" y="1981664"/>
              <a:ext cx="1049677" cy="245807"/>
            </a:xfrm>
            <a:prstGeom prst="rect">
              <a:avLst/>
            </a:pr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A90698D-D77E-0DF6-1EA0-0E812A69FCAA}"/>
                </a:ext>
              </a:extLst>
            </p:cNvPr>
            <p:cNvSpPr/>
            <p:nvPr/>
          </p:nvSpPr>
          <p:spPr>
            <a:xfrm>
              <a:off x="10010240" y="1493500"/>
              <a:ext cx="1544726" cy="445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47FFD9-1B8E-3F88-9EF3-D6C93C2A0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Sync Controller Block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A75D5-9462-0DB0-9D41-089ACECF1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7C247-58D3-1359-101B-464C5B8A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4887B0-314F-25FA-8E2B-A00C4A1C163A}"/>
              </a:ext>
            </a:extLst>
          </p:cNvPr>
          <p:cNvSpPr/>
          <p:nvPr/>
        </p:nvSpPr>
        <p:spPr>
          <a:xfrm>
            <a:off x="417747" y="1549667"/>
            <a:ext cx="5618843" cy="4649002"/>
          </a:xfrm>
          <a:prstGeom prst="rect">
            <a:avLst/>
          </a:prstGeom>
          <a:solidFill>
            <a:schemeClr val="bg1">
              <a:alpha val="648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492B92-CBE4-9FDF-52A0-6307E8D6DB09}"/>
              </a:ext>
            </a:extLst>
          </p:cNvPr>
          <p:cNvSpPr/>
          <p:nvPr/>
        </p:nvSpPr>
        <p:spPr>
          <a:xfrm>
            <a:off x="7850344" y="1073469"/>
            <a:ext cx="4296565" cy="5282880"/>
          </a:xfrm>
          <a:prstGeom prst="rect">
            <a:avLst/>
          </a:prstGeom>
          <a:solidFill>
            <a:schemeClr val="bg1">
              <a:alpha val="648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BA5E54-F6DF-FD8D-678D-F04627EB4159}"/>
              </a:ext>
            </a:extLst>
          </p:cNvPr>
          <p:cNvSpPr/>
          <p:nvPr/>
        </p:nvSpPr>
        <p:spPr>
          <a:xfrm>
            <a:off x="6036590" y="998784"/>
            <a:ext cx="1818018" cy="3158879"/>
          </a:xfrm>
          <a:prstGeom prst="rect">
            <a:avLst/>
          </a:prstGeom>
          <a:solidFill>
            <a:schemeClr val="bg1">
              <a:alpha val="648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34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FCBC2-0F3F-4393-2FA9-87F9F363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5E7AAA-7E5B-EC16-00E6-C2C4AC95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2 | What is Synchronization?">
            <a:extLst>
              <a:ext uri="{FF2B5EF4-FFF2-40B4-BE49-F238E27FC236}">
                <a16:creationId xmlns:a16="http://schemas.microsoft.com/office/drawing/2014/main" id="{4D105056-B5CF-7935-9C77-05AAF90BB9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dirty="0"/>
              <a:t>Software Demo</a:t>
            </a:r>
            <a:endParaRPr b="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886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8B9A5-2261-9CA4-8E71-CE4F6E32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Demo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6A9F76-14E8-8124-65B7-B79D9C11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4932D1-C8EA-7277-CD7B-5953E8D9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01C1693-15E2-B400-852E-21D78B976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885" b="8909"/>
          <a:stretch/>
        </p:blipFill>
        <p:spPr>
          <a:xfrm>
            <a:off x="1367040" y="1175657"/>
            <a:ext cx="9457920" cy="505097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85EAD4-8897-32EC-36E8-FFBD126F946F}"/>
              </a:ext>
            </a:extLst>
          </p:cNvPr>
          <p:cNvSpPr/>
          <p:nvPr/>
        </p:nvSpPr>
        <p:spPr>
          <a:xfrm>
            <a:off x="3264408" y="3088679"/>
            <a:ext cx="667512" cy="420624"/>
          </a:xfrm>
          <a:prstGeom prst="rect">
            <a:avLst/>
          </a:prstGeom>
          <a:noFill/>
          <a:ln w="63500">
            <a:solidFill>
              <a:schemeClr val="accent3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29ED2C-17CC-5228-E387-7C450A99F3F4}"/>
              </a:ext>
            </a:extLst>
          </p:cNvPr>
          <p:cNvSpPr/>
          <p:nvPr/>
        </p:nvSpPr>
        <p:spPr>
          <a:xfrm>
            <a:off x="5006844" y="2004960"/>
            <a:ext cx="1878587" cy="8030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Time Transfer Antennas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954A9F-0C86-39B5-059B-B64D70D30048}"/>
              </a:ext>
            </a:extLst>
          </p:cNvPr>
          <p:cNvSpPr/>
          <p:nvPr/>
        </p:nvSpPr>
        <p:spPr>
          <a:xfrm>
            <a:off x="7644384" y="3106967"/>
            <a:ext cx="667512" cy="420624"/>
          </a:xfrm>
          <a:prstGeom prst="rect">
            <a:avLst/>
          </a:prstGeom>
          <a:noFill/>
          <a:ln w="63500">
            <a:solidFill>
              <a:schemeClr val="accent3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C11E9F8-E282-2F0A-C293-4B49AFDFF017}"/>
              </a:ext>
            </a:extLst>
          </p:cNvPr>
          <p:cNvCxnSpPr>
            <a:cxnSpLocks/>
            <a:stCxn id="6" idx="2"/>
            <a:endCxn id="3" idx="3"/>
          </p:cNvCxnSpPr>
          <p:nvPr/>
        </p:nvCxnSpPr>
        <p:spPr>
          <a:xfrm flipH="1">
            <a:off x="3931920" y="2808016"/>
            <a:ext cx="2014218" cy="490975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167019-DBE6-39E8-1EB9-CCE6D25B8D22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946138" y="2808016"/>
            <a:ext cx="1698246" cy="509263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EE141C7-1002-A0E9-7704-B011E4DF0273}"/>
              </a:ext>
            </a:extLst>
          </p:cNvPr>
          <p:cNvSpPr/>
          <p:nvPr/>
        </p:nvSpPr>
        <p:spPr>
          <a:xfrm>
            <a:off x="3529584" y="4149383"/>
            <a:ext cx="667512" cy="420624"/>
          </a:xfrm>
          <a:prstGeom prst="rect">
            <a:avLst/>
          </a:prstGeom>
          <a:noFill/>
          <a:ln w="63500">
            <a:solidFill>
              <a:srgbClr val="FFC00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3906F7-DE5E-43EA-AC01-4C848C87EBF5}"/>
              </a:ext>
            </a:extLst>
          </p:cNvPr>
          <p:cNvSpPr/>
          <p:nvPr/>
        </p:nvSpPr>
        <p:spPr>
          <a:xfrm>
            <a:off x="8092440" y="4149383"/>
            <a:ext cx="667512" cy="420624"/>
          </a:xfrm>
          <a:prstGeom prst="rect">
            <a:avLst/>
          </a:prstGeom>
          <a:noFill/>
          <a:ln w="63500">
            <a:solidFill>
              <a:srgbClr val="FFC00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B7061E-F2AF-951B-1E70-FFAD83F6C292}"/>
              </a:ext>
            </a:extLst>
          </p:cNvPr>
          <p:cNvSpPr/>
          <p:nvPr/>
        </p:nvSpPr>
        <p:spPr>
          <a:xfrm>
            <a:off x="2679192" y="4149383"/>
            <a:ext cx="731520" cy="420624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A0CA23-FD55-24FE-FCF1-081368FCF9BE}"/>
              </a:ext>
            </a:extLst>
          </p:cNvPr>
          <p:cNvSpPr/>
          <p:nvPr/>
        </p:nvSpPr>
        <p:spPr>
          <a:xfrm>
            <a:off x="5326882" y="5218892"/>
            <a:ext cx="1238510" cy="8070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Radios (X310s)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6E1AEFB-AF30-5822-B668-ADC03A1AE968}"/>
              </a:ext>
            </a:extLst>
          </p:cNvPr>
          <p:cNvCxnSpPr>
            <a:cxnSpLocks/>
            <a:stCxn id="23" idx="0"/>
            <a:endCxn id="18" idx="3"/>
          </p:cNvCxnSpPr>
          <p:nvPr/>
        </p:nvCxnSpPr>
        <p:spPr>
          <a:xfrm flipH="1" flipV="1">
            <a:off x="4197096" y="4359695"/>
            <a:ext cx="1749041" cy="85919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231A49B-E5A7-01FA-6318-3829EDEE843C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5946137" y="4359695"/>
            <a:ext cx="2146303" cy="85919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34F5851-3869-F47D-A742-0C16CB2F5A6B}"/>
              </a:ext>
            </a:extLst>
          </p:cNvPr>
          <p:cNvSpPr/>
          <p:nvPr/>
        </p:nvSpPr>
        <p:spPr>
          <a:xfrm>
            <a:off x="1577842" y="5218892"/>
            <a:ext cx="1686566" cy="80700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Coordination Server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7EB365D-E820-45A1-AC9E-6AE6756E775B}"/>
              </a:ext>
            </a:extLst>
          </p:cNvPr>
          <p:cNvCxnSpPr>
            <a:cxnSpLocks/>
            <a:stCxn id="33" idx="0"/>
            <a:endCxn id="21" idx="2"/>
          </p:cNvCxnSpPr>
          <p:nvPr/>
        </p:nvCxnSpPr>
        <p:spPr>
          <a:xfrm flipV="1">
            <a:off x="2421125" y="4570007"/>
            <a:ext cx="623827" cy="64888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870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73B5B-9347-BC9E-E8C0-F9CC6EA42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EDFD5-C345-59D0-AD1B-3DF07598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1" name="screen_recording">
            <a:hlinkClick r:id="" action="ppaction://media"/>
            <a:extLst>
              <a:ext uri="{FF2B5EF4-FFF2-40B4-BE49-F238E27FC236}">
                <a16:creationId xmlns:a16="http://schemas.microsoft.com/office/drawing/2014/main" id="{FCDE2E45-748C-8586-CC76-26B996E920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20"/>
          <a:stretch/>
        </p:blipFill>
        <p:spPr>
          <a:xfrm>
            <a:off x="1864672" y="276225"/>
            <a:ext cx="8462656" cy="5839916"/>
          </a:xfrm>
          <a:effectLst>
            <a:outerShdw blurRad="574911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139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FCBC2-0F3F-4393-2FA9-87F9F363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5E7AAA-7E5B-EC16-00E6-C2C4AC95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2 | What is Synchronization?">
            <a:extLst>
              <a:ext uri="{FF2B5EF4-FFF2-40B4-BE49-F238E27FC236}">
                <a16:creationId xmlns:a16="http://schemas.microsoft.com/office/drawing/2014/main" id="{4D105056-B5CF-7935-9C77-05AAF90BB9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b="0" dirty="0">
                <a:solidFill>
                  <a:srgbClr val="000000"/>
                </a:solidFill>
              </a:rPr>
              <a:t>4</a:t>
            </a:r>
            <a:r>
              <a:rPr b="0" dirty="0">
                <a:solidFill>
                  <a:srgbClr val="000000"/>
                </a:solidFill>
              </a:rPr>
              <a:t> | </a:t>
            </a:r>
            <a:r>
              <a:rPr lang="en-US" dirty="0"/>
              <a:t>Experimental Results</a:t>
            </a:r>
            <a:br>
              <a:rPr lang="en-US" dirty="0"/>
            </a:br>
            <a:r>
              <a:rPr lang="en-US" dirty="0"/>
              <a:t>     </a:t>
            </a:r>
            <a:r>
              <a:rPr lang="en-US" b="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Beamforming</a:t>
            </a:r>
            <a:endParaRPr b="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285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DE1E-07E1-CD27-DAE0-F7821EC9C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Configuration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B2964-B740-80D0-928B-A83E9BB1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6F86F-2F47-9C22-70FA-0E2228E5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9E6DEB1-4426-A39F-EDE4-746595171FA4}"/>
              </a:ext>
            </a:extLst>
          </p:cNvPr>
          <p:cNvGrpSpPr/>
          <p:nvPr/>
        </p:nvGrpSpPr>
        <p:grpSpPr>
          <a:xfrm>
            <a:off x="1166345" y="1081550"/>
            <a:ext cx="9859310" cy="4518852"/>
            <a:chOff x="508676" y="1027416"/>
            <a:chExt cx="11174647" cy="512171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6259770-A8E8-D775-7F83-88542ADA828D}"/>
                </a:ext>
              </a:extLst>
            </p:cNvPr>
            <p:cNvGrpSpPr/>
            <p:nvPr/>
          </p:nvGrpSpPr>
          <p:grpSpPr>
            <a:xfrm>
              <a:off x="508676" y="1027416"/>
              <a:ext cx="11174647" cy="5121713"/>
              <a:chOff x="533911" y="1324586"/>
              <a:chExt cx="10526276" cy="482454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C1CB070-7DE1-EC83-5D1B-3FF08A33EC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3911" y="1324586"/>
                <a:ext cx="10526276" cy="4824543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7723E9F-493C-8C80-B3D9-92589A7EDD1D}"/>
                  </a:ext>
                </a:extLst>
              </p:cNvPr>
              <p:cNvSpPr/>
              <p:nvPr/>
            </p:nvSpPr>
            <p:spPr>
              <a:xfrm>
                <a:off x="6618914" y="3900881"/>
                <a:ext cx="570451" cy="20133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24C565-D70C-1199-8390-DE568D5E978C}"/>
                  </a:ext>
                </a:extLst>
              </p:cNvPr>
              <p:cNvSpPr txBox="1"/>
              <p:nvPr/>
            </p:nvSpPr>
            <p:spPr>
              <a:xfrm>
                <a:off x="6475562" y="3828606"/>
                <a:ext cx="8511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808080"/>
                    </a:solidFill>
                    <a:latin typeface="Helvetica" pitchFamily="2" charset="0"/>
                  </a:rPr>
                  <a:t>2–5 m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9A5AF68-83A9-44CD-6F5E-9BD5A195AD73}"/>
                </a:ext>
              </a:extLst>
            </p:cNvPr>
            <p:cNvSpPr/>
            <p:nvPr/>
          </p:nvSpPr>
          <p:spPr>
            <a:xfrm>
              <a:off x="6361013" y="1894630"/>
              <a:ext cx="391999" cy="94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7BC3EB8-10C8-826D-B5C3-0699A23CDF23}"/>
                </a:ext>
              </a:extLst>
            </p:cNvPr>
            <p:cNvSpPr/>
            <p:nvPr/>
          </p:nvSpPr>
          <p:spPr>
            <a:xfrm>
              <a:off x="6351127" y="1898504"/>
              <a:ext cx="83615" cy="83615"/>
            </a:xfrm>
            <a:prstGeom prst="ellipse">
              <a:avLst/>
            </a:prstGeom>
            <a:noFill/>
            <a:ln w="19050">
              <a:solidFill>
                <a:srgbClr val="FFA3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D6D719C-2E0F-6FF0-F5AC-B42408ED5603}"/>
                </a:ext>
              </a:extLst>
            </p:cNvPr>
            <p:cNvSpPr/>
            <p:nvPr/>
          </p:nvSpPr>
          <p:spPr>
            <a:xfrm>
              <a:off x="6669397" y="1897676"/>
              <a:ext cx="83615" cy="83615"/>
            </a:xfrm>
            <a:prstGeom prst="ellipse">
              <a:avLst/>
            </a:prstGeom>
            <a:noFill/>
            <a:ln w="19050">
              <a:solidFill>
                <a:srgbClr val="FFA3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E009CAB-E2ED-9CB0-7C5F-A768B99E2117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 flipV="1">
              <a:off x="6444628" y="1676794"/>
              <a:ext cx="237014" cy="233127"/>
            </a:xfrm>
            <a:prstGeom prst="line">
              <a:avLst/>
            </a:prstGeom>
            <a:ln w="19050">
              <a:solidFill>
                <a:srgbClr val="FFA31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8149984-4396-B851-DA62-5922ACF01CCF}"/>
                </a:ext>
              </a:extLst>
            </p:cNvPr>
            <p:cNvSpPr txBox="1"/>
            <p:nvPr/>
          </p:nvSpPr>
          <p:spPr>
            <a:xfrm>
              <a:off x="4777361" y="1294214"/>
              <a:ext cx="1182898" cy="5755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A31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FFA316"/>
                  </a:solidFill>
                  <a:latin typeface="Helvetica" pitchFamily="2" charset="0"/>
                </a:rPr>
                <a:t>Manually muted ~100s of milliseconds</a:t>
              </a:r>
            </a:p>
          </p:txBody>
        </p:sp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B94B366D-51A0-95DE-AEFA-7E4B91F1FD36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>
              <a:off x="5960259" y="1582005"/>
              <a:ext cx="390868" cy="188138"/>
            </a:xfrm>
            <a:prstGeom prst="bentConnector3">
              <a:avLst/>
            </a:prstGeom>
            <a:ln w="19050">
              <a:solidFill>
                <a:srgbClr val="FFA31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D6B29CF-7A7C-AFC9-85F3-5A6FF2AC87C7}"/>
              </a:ext>
            </a:extLst>
          </p:cNvPr>
          <p:cNvSpPr/>
          <p:nvPr/>
        </p:nvSpPr>
        <p:spPr>
          <a:xfrm>
            <a:off x="533400" y="5848742"/>
            <a:ext cx="11040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838" indent="-350838"/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[5]	J. M. Merlo, A. Schlegel and J. A. Nanzer, "High Accuracy Wireless Time-Frequency Transfer For Distributed Phased Array Beamforming," in </a:t>
            </a:r>
            <a:r>
              <a:rPr lang="en-US" sz="1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2023 IEEE/MTT-S International Microwave Symposium - IMS 2023</a:t>
            </a: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San Diego, CA, USA, 2023.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E01BCC8-6E49-4BBA-467E-2F103AD5C41A}"/>
              </a:ext>
            </a:extLst>
          </p:cNvPr>
          <p:cNvCxnSpPr>
            <a:cxnSpLocks/>
          </p:cNvCxnSpPr>
          <p:nvPr/>
        </p:nvCxnSpPr>
        <p:spPr>
          <a:xfrm>
            <a:off x="533400" y="5717057"/>
            <a:ext cx="1876313" cy="0"/>
          </a:xfrm>
          <a:prstGeom prst="line">
            <a:avLst/>
          </a:prstGeom>
          <a:ln w="38100">
            <a:solidFill>
              <a:srgbClr val="184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065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FCBC2-0F3F-4393-2FA9-87F9F363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5E7AAA-7E5B-EC16-00E6-C2C4AC95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2 | What is Synchronization?">
            <a:extLst>
              <a:ext uri="{FF2B5EF4-FFF2-40B4-BE49-F238E27FC236}">
                <a16:creationId xmlns:a16="http://schemas.microsoft.com/office/drawing/2014/main" id="{4D105056-B5CF-7935-9C77-05AAF90BB9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/>
          <a:p>
            <a:r>
              <a:rPr lang="en-US" b="0" dirty="0">
                <a:solidFill>
                  <a:srgbClr val="000000"/>
                </a:solidFill>
              </a:rPr>
              <a:t>1</a:t>
            </a:r>
            <a:r>
              <a:rPr b="0" dirty="0">
                <a:solidFill>
                  <a:srgbClr val="000000"/>
                </a:solidFill>
              </a:rPr>
              <a:t> | </a:t>
            </a:r>
            <a:r>
              <a:rPr lang="en-US" dirty="0"/>
              <a:t>Motivation and</a:t>
            </a:r>
            <a:br>
              <a:rPr lang="en-US" dirty="0"/>
            </a:br>
            <a:r>
              <a:rPr lang="en-US" dirty="0"/>
              <a:t>     Applications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1605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DE1E-07E1-CD27-DAE0-F7821EC9C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State Flow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B2964-B740-80D0-928B-A83E9BB1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6F86F-2F47-9C22-70FA-0E2228E5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118610E-21E2-B4E1-9982-2EDB49C7E66F}"/>
              </a:ext>
            </a:extLst>
          </p:cNvPr>
          <p:cNvSpPr/>
          <p:nvPr/>
        </p:nvSpPr>
        <p:spPr>
          <a:xfrm>
            <a:off x="1951983" y="1222790"/>
            <a:ext cx="1493520" cy="1167820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Initial PPS Sync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6EAEC2E-CF0A-D43F-938F-48DE2979740C}"/>
                  </a:ext>
                </a:extLst>
              </p:cNvPr>
              <p:cNvSpPr/>
              <p:nvPr/>
            </p:nvSpPr>
            <p:spPr>
              <a:xfrm>
                <a:off x="4178986" y="1222790"/>
                <a:ext cx="1889760" cy="1167820"/>
              </a:xfrm>
              <a:prstGeom prst="rect">
                <a:avLst/>
              </a:prstGeom>
              <a:solidFill>
                <a:schemeClr val="accent3"/>
              </a:solidFill>
              <a:ln w="38100"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TWTT Exchange</a:t>
                </a:r>
              </a:p>
              <a:p>
                <a:pPr algn="ctr"/>
                <a:r>
                  <a:rPr lang="en-US" b="1" dirty="0">
                    <a:solidFill>
                      <a:schemeClr val="bg1"/>
                    </a:solidFill>
                    <a:sym typeface="Wingdings" pitchFamily="2" charset="2"/>
                  </a:rPr>
                  <a:t> </a:t>
                </a:r>
                <a:r>
                  <a:rPr lang="en-US" b="1" dirty="0">
                    <a:solidFill>
                      <a:schemeClr val="bg1"/>
                    </a:solidFill>
                  </a:rPr>
                  <a:t>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</m:e>
                      <m:sub>
                        <m:r>
                          <a:rPr lang="en-US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6EAEC2E-CF0A-D43F-938F-48DE297974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986" y="1222790"/>
                <a:ext cx="1889760" cy="11678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E4858DD-AED8-C15E-B572-1F8C2862C752}"/>
              </a:ext>
            </a:extLst>
          </p:cNvPr>
          <p:cNvCxnSpPr>
            <a:cxnSpLocks/>
            <a:stCxn id="45" idx="3"/>
            <a:endCxn id="46" idx="1"/>
          </p:cNvCxnSpPr>
          <p:nvPr/>
        </p:nvCxnSpPr>
        <p:spPr>
          <a:xfrm>
            <a:off x="3445503" y="1806700"/>
            <a:ext cx="733483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48D59E55-CA38-D073-15A6-0FE4C472E498}"/>
              </a:ext>
            </a:extLst>
          </p:cNvPr>
          <p:cNvSpPr/>
          <p:nvPr/>
        </p:nvSpPr>
        <p:spPr>
          <a:xfrm>
            <a:off x="6612466" y="1222790"/>
            <a:ext cx="2120422" cy="1167820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Transmit beamforming pulses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85BD4C3-609F-79AF-B1C4-D1FB631084B9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6068746" y="1806700"/>
            <a:ext cx="54372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786A313-776C-0A48-03C7-5EF5193A462D}"/>
                  </a:ext>
                </a:extLst>
              </p:cNvPr>
              <p:cNvSpPr/>
              <p:nvPr/>
            </p:nvSpPr>
            <p:spPr>
              <a:xfrm>
                <a:off x="9276608" y="1182090"/>
                <a:ext cx="1889760" cy="1167820"/>
              </a:xfrm>
              <a:prstGeom prst="rect">
                <a:avLst/>
              </a:prstGeom>
              <a:solidFill>
                <a:schemeClr val="accent3"/>
              </a:solidFill>
              <a:ln w="38100"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𝝉</m:t>
                            </m:r>
                          </m:e>
                        </m:acc>
                      </m:e>
                      <m:sub>
                        <m:r>
                          <a:rPr lang="en-US" b="1">
                            <a:latin typeface="Cambria Math" panose="02040503050406030204" pitchFamily="18" charset="0"/>
                          </a:rPr>
                          <m:t>𝐛𝐟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b="1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</m:acc>
                      </m:e>
                      <m:sub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𝐛𝐟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b="1" dirty="0"/>
                  <a:t> at target </a:t>
                </a: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786A313-776C-0A48-03C7-5EF5193A46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608" y="1182090"/>
                <a:ext cx="1889760" cy="11678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4019D1E-1DA6-61C4-D51E-E75A96248865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8732888" y="1766000"/>
            <a:ext cx="543720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BBA8D09-5314-C3E5-4098-D52ECD0EC438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1290075" y="1799925"/>
            <a:ext cx="661908" cy="6775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645E006-8EB1-1E1C-6EFB-286B01529DC4}"/>
              </a:ext>
            </a:extLst>
          </p:cNvPr>
          <p:cNvSpPr txBox="1"/>
          <p:nvPr/>
        </p:nvSpPr>
        <p:spPr>
          <a:xfrm>
            <a:off x="1575801" y="2446780"/>
            <a:ext cx="2207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Coarse alignment ~10 ns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6D00A5B-4C75-160A-348F-F0BD9F3AA54D}"/>
              </a:ext>
            </a:extLst>
          </p:cNvPr>
          <p:cNvSpPr txBox="1"/>
          <p:nvPr/>
        </p:nvSpPr>
        <p:spPr>
          <a:xfrm>
            <a:off x="3990895" y="2443654"/>
            <a:ext cx="22073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Residual bias compensated to picosecond level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48C3E76-3C9A-2285-719E-0AD3B466A5DA}"/>
                  </a:ext>
                </a:extLst>
              </p:cNvPr>
              <p:cNvSpPr txBox="1"/>
              <p:nvPr/>
            </p:nvSpPr>
            <p:spPr>
              <a:xfrm>
                <a:off x="6566942" y="2443654"/>
                <a:ext cx="2207342" cy="12225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Compensate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, and </a:t>
                </a:r>
                <a:r>
                  <a:rPr lang="en-US" dirty="0" err="1"/>
                  <a:t>beamsteer</a:t>
                </a:r>
                <a:r>
                  <a:rPr lang="en-US" dirty="0"/>
                  <a:t>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bf</m:t>
                        </m:r>
                        <m:r>
                          <a:rPr lang="en-US" b="0" i="0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bf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48C3E76-3C9A-2285-719E-0AD3B466A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942" y="2443654"/>
                <a:ext cx="2207342" cy="1222579"/>
              </a:xfrm>
              <a:prstGeom prst="rect">
                <a:avLst/>
              </a:prstGeom>
              <a:blipFill>
                <a:blip r:embed="rId4"/>
                <a:stretch>
                  <a:fillRect l="-1714" t="-2062" r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Decision 55">
            <a:extLst>
              <a:ext uri="{FF2B5EF4-FFF2-40B4-BE49-F238E27FC236}">
                <a16:creationId xmlns:a16="http://schemas.microsoft.com/office/drawing/2014/main" id="{A929346D-3837-52F2-3D17-ECB020954AD1}"/>
              </a:ext>
            </a:extLst>
          </p:cNvPr>
          <p:cNvSpPr/>
          <p:nvPr/>
        </p:nvSpPr>
        <p:spPr>
          <a:xfrm>
            <a:off x="9188956" y="3382315"/>
            <a:ext cx="1840488" cy="1280159"/>
          </a:xfrm>
          <a:prstGeom prst="flowChartDecisi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First Pulse?</a:t>
            </a:r>
          </a:p>
        </p:txBody>
      </p: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73EBA3C0-2059-2818-FCDC-897C075860C1}"/>
              </a:ext>
            </a:extLst>
          </p:cNvPr>
          <p:cNvCxnSpPr>
            <a:cxnSpLocks/>
            <a:stCxn id="50" idx="3"/>
            <a:endCxn id="56" idx="3"/>
          </p:cNvCxnSpPr>
          <p:nvPr/>
        </p:nvCxnSpPr>
        <p:spPr>
          <a:xfrm flipH="1">
            <a:off x="11029444" y="1766000"/>
            <a:ext cx="136924" cy="2256395"/>
          </a:xfrm>
          <a:prstGeom prst="bentConnector3">
            <a:avLst>
              <a:gd name="adj1" fmla="val -166954"/>
            </a:avLst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89F452A1-9E60-6B1E-C932-58123760494C}"/>
              </a:ext>
            </a:extLst>
          </p:cNvPr>
          <p:cNvCxnSpPr>
            <a:cxnSpLocks/>
            <a:stCxn id="56" idx="1"/>
            <a:endCxn id="46" idx="1"/>
          </p:cNvCxnSpPr>
          <p:nvPr/>
        </p:nvCxnSpPr>
        <p:spPr>
          <a:xfrm rot="10800000">
            <a:off x="4178986" y="1806701"/>
            <a:ext cx="5009970" cy="2215695"/>
          </a:xfrm>
          <a:prstGeom prst="bentConnector3">
            <a:avLst>
              <a:gd name="adj1" fmla="val 104563"/>
            </a:avLst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8A04ED4C-40EE-5571-7228-193240A3970E}"/>
              </a:ext>
            </a:extLst>
          </p:cNvPr>
          <p:cNvSpPr txBox="1"/>
          <p:nvPr/>
        </p:nvSpPr>
        <p:spPr>
          <a:xfrm>
            <a:off x="8119625" y="3595736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29364285-9BCB-DEA4-5D2B-507D3DF60D72}"/>
                  </a:ext>
                </a:extLst>
              </p:cNvPr>
              <p:cNvSpPr/>
              <p:nvPr/>
            </p:nvSpPr>
            <p:spPr>
              <a:xfrm>
                <a:off x="5440029" y="4353776"/>
                <a:ext cx="1889760" cy="1167820"/>
              </a:xfrm>
              <a:prstGeom prst="rect">
                <a:avLst/>
              </a:prstGeom>
              <a:solidFill>
                <a:schemeClr val="accent3"/>
              </a:solidFill>
              <a:ln w="38100"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Save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𝐛𝐟</m:t>
                        </m:r>
                      </m:sub>
                    </m:sSub>
                  </m:oMath>
                </a14:m>
                <a:r>
                  <a:rPr lang="en-US" b="1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𝐛𝐟</m:t>
                        </m:r>
                      </m:sub>
                    </m:sSub>
                  </m:oMath>
                </a14:m>
                <a:r>
                  <a:rPr lang="en-US" b="1" dirty="0"/>
                  <a:t> as calibration</a:t>
                </a: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29364285-9BCB-DEA4-5D2B-507D3DF60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029" y="4353776"/>
                <a:ext cx="1889760" cy="11678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00800887-A3AB-6296-5120-E4C2F0B990E6}"/>
              </a:ext>
            </a:extLst>
          </p:cNvPr>
          <p:cNvCxnSpPr>
            <a:cxnSpLocks/>
            <a:stCxn id="56" idx="2"/>
            <a:endCxn id="60" idx="3"/>
          </p:cNvCxnSpPr>
          <p:nvPr/>
        </p:nvCxnSpPr>
        <p:spPr>
          <a:xfrm rot="5400000">
            <a:off x="8581889" y="3410375"/>
            <a:ext cx="275212" cy="2779411"/>
          </a:xfrm>
          <a:prstGeom prst="bentConnector2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BCC98518-B92C-C192-2B78-F2EC086EAE44}"/>
              </a:ext>
            </a:extLst>
          </p:cNvPr>
          <p:cNvSpPr txBox="1"/>
          <p:nvPr/>
        </p:nvSpPr>
        <p:spPr>
          <a:xfrm>
            <a:off x="8119625" y="4497702"/>
            <a:ext cx="58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Yes</a:t>
            </a:r>
          </a:p>
        </p:txBody>
      </p: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0532A9EC-73D2-06F4-F8D1-44525239EDFE}"/>
              </a:ext>
            </a:extLst>
          </p:cNvPr>
          <p:cNvCxnSpPr>
            <a:cxnSpLocks/>
            <a:stCxn id="60" idx="1"/>
            <a:endCxn id="46" idx="1"/>
          </p:cNvCxnSpPr>
          <p:nvPr/>
        </p:nvCxnSpPr>
        <p:spPr>
          <a:xfrm rot="10800000">
            <a:off x="4178987" y="1806700"/>
            <a:ext cx="1261043" cy="3130986"/>
          </a:xfrm>
          <a:prstGeom prst="bentConnector3">
            <a:avLst>
              <a:gd name="adj1" fmla="val 118128"/>
            </a:avLst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4AFC75D-A2E6-3C02-6A21-94687E14598C}"/>
              </a:ext>
            </a:extLst>
          </p:cNvPr>
          <p:cNvSpPr/>
          <p:nvPr/>
        </p:nvSpPr>
        <p:spPr>
          <a:xfrm>
            <a:off x="350673" y="1549005"/>
            <a:ext cx="1188063" cy="50184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Start 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6596B7A1-B32A-B98D-5054-F43AAD2216A3}"/>
              </a:ext>
            </a:extLst>
          </p:cNvPr>
          <p:cNvSpPr/>
          <p:nvPr/>
        </p:nvSpPr>
        <p:spPr>
          <a:xfrm>
            <a:off x="366857" y="3616366"/>
            <a:ext cx="3011505" cy="1419966"/>
          </a:xfrm>
          <a:prstGeom prst="roundRect">
            <a:avLst>
              <a:gd name="adj" fmla="val 8539"/>
            </a:avLst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E5F7C65-D760-4CD1-C948-A27DEA0BA2EA}"/>
              </a:ext>
            </a:extLst>
          </p:cNvPr>
          <p:cNvSpPr/>
          <p:nvPr/>
        </p:nvSpPr>
        <p:spPr>
          <a:xfrm>
            <a:off x="608133" y="3395775"/>
            <a:ext cx="1697278" cy="34978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b="1" dirty="0" err="1">
                <a:solidFill>
                  <a:schemeClr val="tx2"/>
                </a:solidFill>
              </a:rPr>
              <a:t>Beamsteering</a:t>
            </a:r>
            <a:endParaRPr lang="en-US" b="1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46A826B-3DA9-64DB-DDF6-6FD3CD06663D}"/>
                  </a:ext>
                </a:extLst>
              </p:cNvPr>
              <p:cNvSpPr txBox="1"/>
              <p:nvPr/>
            </p:nvSpPr>
            <p:spPr>
              <a:xfrm>
                <a:off x="608133" y="3745543"/>
                <a:ext cx="2223942" cy="66851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b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𝝉</m:t>
                          </m:r>
                        </m:e>
                        <m:sub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𝐛𝐟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,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𝒏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𝒏</m:t>
                              </m:r>
                            </m:sub>
                          </m:sSub>
                        </m:num>
                        <m:den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𝒄</m:t>
                          </m:r>
                        </m:den>
                      </m:f>
                      <m:func>
                        <m:func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funcPr>
                        <m:fName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𝐬𝐢𝐧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𝐛𝐟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000" b="1" i="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46A826B-3DA9-64DB-DDF6-6FD3CD066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133" y="3745543"/>
                <a:ext cx="2223942" cy="668516"/>
              </a:xfrm>
              <a:prstGeom prst="rect">
                <a:avLst/>
              </a:prstGeom>
              <a:blipFill>
                <a:blip r:embed="rId6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1E2D66-2F4D-A681-3B83-757D47174279}"/>
                  </a:ext>
                </a:extLst>
              </p:cNvPr>
              <p:cNvSpPr txBox="1"/>
              <p:nvPr/>
            </p:nvSpPr>
            <p:spPr>
              <a:xfrm>
                <a:off x="608133" y="4421067"/>
                <a:ext cx="2399695" cy="413511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𝝓</m:t>
                          </m:r>
                        </m:e>
                        <m:sub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𝐛𝐟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,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𝒏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𝟐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𝝅</m:t>
                      </m:r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 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𝒇</m:t>
                          </m:r>
                        </m:e>
                        <m:sub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𝐜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𝒊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𝝉</m:t>
                          </m:r>
                        </m:e>
                        <m:sub>
                          <m:r>
                            <a:rPr lang="en-US" sz="2000" b="1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𝐛𝐟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,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sz="2000" b="1" i="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01E2D66-2F4D-A681-3B83-757D47174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133" y="4421067"/>
                <a:ext cx="2399695" cy="413511"/>
              </a:xfrm>
              <a:prstGeom prst="rect">
                <a:avLst/>
              </a:prstGeom>
              <a:blipFill>
                <a:blip r:embed="rId7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>
            <a:extLst>
              <a:ext uri="{FF2B5EF4-FFF2-40B4-BE49-F238E27FC236}">
                <a16:creationId xmlns:a16="http://schemas.microsoft.com/office/drawing/2014/main" id="{E70E7839-1A18-74EB-B1A3-4D76350F6C7D}"/>
              </a:ext>
            </a:extLst>
          </p:cNvPr>
          <p:cNvSpPr/>
          <p:nvPr/>
        </p:nvSpPr>
        <p:spPr>
          <a:xfrm>
            <a:off x="533400" y="5848742"/>
            <a:ext cx="11040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838" indent="-350838"/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[5]	J. M. Merlo, A. Schlegel and J. A. Nanzer, "High Accuracy Wireless Time-Frequency Transfer For Distributed Phased Array Beamforming," in </a:t>
            </a:r>
            <a:r>
              <a:rPr lang="en-US" sz="1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2023 IEEE/MTT-S International Microwave Symposium - IMS 2023</a:t>
            </a: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San Diego, CA, USA, 2023.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694BD4B3-FD65-895D-9B27-92E3D3C50E10}"/>
              </a:ext>
            </a:extLst>
          </p:cNvPr>
          <p:cNvCxnSpPr>
            <a:cxnSpLocks/>
          </p:cNvCxnSpPr>
          <p:nvPr/>
        </p:nvCxnSpPr>
        <p:spPr>
          <a:xfrm>
            <a:off x="533400" y="5717057"/>
            <a:ext cx="1876313" cy="0"/>
          </a:xfrm>
          <a:prstGeom prst="line">
            <a:avLst/>
          </a:prstGeom>
          <a:ln w="38100">
            <a:solidFill>
              <a:srgbClr val="184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753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DE1E-07E1-CD27-DAE0-F7821EC9C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Evaluation Waveforms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B2964-B740-80D0-928B-A83E9BB1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6F86F-2F47-9C22-70FA-0E2228E5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4B7EB-2A69-93BB-D0E4-67F1CBDBB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12" y="1191802"/>
            <a:ext cx="11353288" cy="59763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Each node transmitted orthogonal LFMs followed by two CW pulses</a:t>
            </a:r>
            <a:endParaRPr lang="en-US" sz="2800" dirty="0">
              <a:latin typeface="Franklin Gothic Book" panose="020B05030201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59789D7-2FF5-AD7A-73BC-72EB32464EAE}"/>
              </a:ext>
            </a:extLst>
          </p:cNvPr>
          <p:cNvGrpSpPr/>
          <p:nvPr/>
        </p:nvGrpSpPr>
        <p:grpSpPr>
          <a:xfrm>
            <a:off x="1643106" y="1921119"/>
            <a:ext cx="8086195" cy="3594778"/>
            <a:chOff x="1643106" y="1921118"/>
            <a:chExt cx="8086195" cy="4396289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9583446-4768-8D7A-6EEB-BB3E3BE29F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9415" y="1944130"/>
              <a:ext cx="0" cy="148487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C32B358-97F3-BCE0-C3BF-4C910F74F9DA}"/>
                </a:ext>
              </a:extLst>
            </p:cNvPr>
            <p:cNvCxnSpPr>
              <a:cxnSpLocks/>
            </p:cNvCxnSpPr>
            <p:nvPr/>
          </p:nvCxnSpPr>
          <p:spPr>
            <a:xfrm>
              <a:off x="3029415" y="3411280"/>
              <a:ext cx="6049298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26D9D14-829A-4A05-4438-EAC9B3DFFF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9415" y="3880955"/>
              <a:ext cx="0" cy="148487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3569910-EEBC-3691-30DF-BF4C33F03DEF}"/>
                </a:ext>
              </a:extLst>
            </p:cNvPr>
            <p:cNvCxnSpPr>
              <a:cxnSpLocks/>
            </p:cNvCxnSpPr>
            <p:nvPr/>
          </p:nvCxnSpPr>
          <p:spPr>
            <a:xfrm>
              <a:off x="3029415" y="5348105"/>
              <a:ext cx="6049298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E6F60D-AB46-4F19-BD17-BD5859A23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1133" y="1921118"/>
              <a:ext cx="3114098" cy="140180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138511-9499-DA5F-B6E1-7B3D88079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2549" y="3875240"/>
              <a:ext cx="3114099" cy="140180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6E2763-29E2-7EEC-81D1-B0CC305BC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5629" y="1921118"/>
              <a:ext cx="1872290" cy="139706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23A03DF-84A3-C33C-E9BC-F425E7E5B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5628" y="3880955"/>
              <a:ext cx="1872279" cy="139705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AD0341-DCF0-45C0-1672-FD76FC5C84F3}"/>
                </a:ext>
              </a:extLst>
            </p:cNvPr>
            <p:cNvSpPr txBox="1"/>
            <p:nvPr/>
          </p:nvSpPr>
          <p:spPr>
            <a:xfrm>
              <a:off x="5217810" y="4326234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5D686C-9DFA-2067-4B6E-D27F2C24CC19}"/>
                </a:ext>
              </a:extLst>
            </p:cNvPr>
            <p:cNvSpPr txBox="1"/>
            <p:nvPr/>
          </p:nvSpPr>
          <p:spPr>
            <a:xfrm>
              <a:off x="5217810" y="2360274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DC6B84-22FE-5F16-93E7-0E51B3FDBE43}"/>
                </a:ext>
              </a:extLst>
            </p:cNvPr>
            <p:cNvSpPr txBox="1"/>
            <p:nvPr/>
          </p:nvSpPr>
          <p:spPr>
            <a:xfrm>
              <a:off x="1643106" y="4391475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Node 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79EAE4-FEEE-CCCD-FEEF-9AFDF98E9BC2}"/>
                </a:ext>
              </a:extLst>
            </p:cNvPr>
            <p:cNvSpPr txBox="1"/>
            <p:nvPr/>
          </p:nvSpPr>
          <p:spPr>
            <a:xfrm>
              <a:off x="1643106" y="2380779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Node 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4506DC-17E4-7AD7-07B2-B622AB680CD8}"/>
                </a:ext>
              </a:extLst>
            </p:cNvPr>
            <p:cNvSpPr txBox="1"/>
            <p:nvPr/>
          </p:nvSpPr>
          <p:spPr>
            <a:xfrm>
              <a:off x="9197954" y="5163439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2333859-5254-D089-D863-CAA35CE322E5}"/>
                </a:ext>
              </a:extLst>
            </p:cNvPr>
            <p:cNvSpPr txBox="1"/>
            <p:nvPr/>
          </p:nvSpPr>
          <p:spPr>
            <a:xfrm>
              <a:off x="9197954" y="3216944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20" name="Right Brace 19">
              <a:extLst>
                <a:ext uri="{FF2B5EF4-FFF2-40B4-BE49-F238E27FC236}">
                  <a16:creationId xmlns:a16="http://schemas.microsoft.com/office/drawing/2014/main" id="{A27E6CCA-12C8-FDD1-36F2-D35547563B72}"/>
                </a:ext>
              </a:extLst>
            </p:cNvPr>
            <p:cNvSpPr/>
            <p:nvPr/>
          </p:nvSpPr>
          <p:spPr>
            <a:xfrm rot="5400000">
              <a:off x="4111886" y="4751481"/>
              <a:ext cx="239666" cy="1972182"/>
            </a:xfrm>
            <a:prstGeom prst="rightBrace">
              <a:avLst>
                <a:gd name="adj1" fmla="val 68773"/>
                <a:gd name="adj2" fmla="val 50000"/>
              </a:avLst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Brace 20">
              <a:extLst>
                <a:ext uri="{FF2B5EF4-FFF2-40B4-BE49-F238E27FC236}">
                  <a16:creationId xmlns:a16="http://schemas.microsoft.com/office/drawing/2014/main" id="{49F1C31A-D33D-0BA1-A17E-F75353086F09}"/>
                </a:ext>
              </a:extLst>
            </p:cNvPr>
            <p:cNvSpPr/>
            <p:nvPr/>
          </p:nvSpPr>
          <p:spPr>
            <a:xfrm rot="5400000">
              <a:off x="7184058" y="4174814"/>
              <a:ext cx="239666" cy="3125515"/>
            </a:xfrm>
            <a:prstGeom prst="rightBrace">
              <a:avLst>
                <a:gd name="adj1" fmla="val 68773"/>
                <a:gd name="adj2" fmla="val 50000"/>
              </a:avLst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90F316F-1835-11DB-EADA-3F3411EF9EF3}"/>
                </a:ext>
              </a:extLst>
            </p:cNvPr>
            <p:cNvSpPr txBox="1"/>
            <p:nvPr/>
          </p:nvSpPr>
          <p:spPr>
            <a:xfrm>
              <a:off x="2285263" y="5948075"/>
              <a:ext cx="3134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LFM: Time/Phase Estimation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E147102-8494-664D-C3EA-1584D1A75924}"/>
                </a:ext>
              </a:extLst>
            </p:cNvPr>
            <p:cNvSpPr txBox="1"/>
            <p:nvPr/>
          </p:nvSpPr>
          <p:spPr>
            <a:xfrm>
              <a:off x="5633308" y="5918153"/>
              <a:ext cx="4095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CW Pulses: Coherent Gain Estimation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C714C1F-0754-7A27-986E-3EF4046E0390}"/>
              </a:ext>
            </a:extLst>
          </p:cNvPr>
          <p:cNvSpPr/>
          <p:nvPr/>
        </p:nvSpPr>
        <p:spPr>
          <a:xfrm>
            <a:off x="533400" y="5848742"/>
            <a:ext cx="11040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838" indent="-350838"/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[5]	J. M. Merlo, A. Schlegel and J. A. Nanzer, "High Accuracy Wireless Time-Frequency Transfer For Distributed Phased Array Beamforming," in </a:t>
            </a:r>
            <a:r>
              <a:rPr lang="en-US" sz="1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2023 IEEE/MTT-S International Microwave Symposium - IMS 2023</a:t>
            </a: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San Diego, CA, USA, 2023.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026550-7114-E03C-84E3-B8BA759BBD9D}"/>
              </a:ext>
            </a:extLst>
          </p:cNvPr>
          <p:cNvCxnSpPr>
            <a:cxnSpLocks/>
          </p:cNvCxnSpPr>
          <p:nvPr/>
        </p:nvCxnSpPr>
        <p:spPr>
          <a:xfrm>
            <a:off x="533400" y="5717057"/>
            <a:ext cx="1876313" cy="0"/>
          </a:xfrm>
          <a:prstGeom prst="line">
            <a:avLst/>
          </a:prstGeom>
          <a:ln w="38100">
            <a:solidFill>
              <a:srgbClr val="184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263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DE1E-07E1-CD27-DAE0-F7821EC9C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Configuration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B2964-B740-80D0-928B-A83E9BB1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6F86F-2F47-9C22-70FA-0E2228E5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18849F9-C938-B93E-5947-6FB4E913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84" y="1161245"/>
            <a:ext cx="6682137" cy="40470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B47F44-418A-41C2-22F2-FA60E6995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46" t="180" r="20536" b="-180"/>
          <a:stretch/>
        </p:blipFill>
        <p:spPr>
          <a:xfrm>
            <a:off x="7563522" y="1161245"/>
            <a:ext cx="4010694" cy="4048353"/>
          </a:xfrm>
          <a:prstGeom prst="rect">
            <a:avLst/>
          </a:prstGeom>
        </p:spPr>
      </p:pic>
      <p:sp>
        <p:nvSpPr>
          <p:cNvPr id="28" name="Title 2">
            <a:extLst>
              <a:ext uri="{FF2B5EF4-FFF2-40B4-BE49-F238E27FC236}">
                <a16:creationId xmlns:a16="http://schemas.microsoft.com/office/drawing/2014/main" id="{A88F963A-BCE8-DD5E-F0DC-D68B6E57CE1B}"/>
              </a:ext>
            </a:extLst>
          </p:cNvPr>
          <p:cNvSpPr txBox="1">
            <a:spLocks/>
          </p:cNvSpPr>
          <p:nvPr/>
        </p:nvSpPr>
        <p:spPr>
          <a:xfrm>
            <a:off x="533911" y="5288176"/>
            <a:ext cx="6766010" cy="316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8453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  <a:latin typeface="Franklin Gothic Book" panose="020B0503020102020204" pitchFamily="34" charset="0"/>
              </a:rPr>
              <a:t>Transmit Nodes Setup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4D81A675-A7F4-112B-EE02-D55C9842376B}"/>
              </a:ext>
            </a:extLst>
          </p:cNvPr>
          <p:cNvSpPr txBox="1">
            <a:spLocks/>
          </p:cNvSpPr>
          <p:nvPr/>
        </p:nvSpPr>
        <p:spPr>
          <a:xfrm>
            <a:off x="7476067" y="5288176"/>
            <a:ext cx="4133386" cy="3168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8453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  <a:latin typeface="Franklin Gothic Book" panose="020B0503020102020204" pitchFamily="34" charset="0"/>
              </a:rPr>
              <a:t>Target Node Setup (41 m downrange)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FFA8CB1-93D8-4F5A-D8F8-5397933ACB9C}"/>
              </a:ext>
            </a:extLst>
          </p:cNvPr>
          <p:cNvCxnSpPr/>
          <p:nvPr/>
        </p:nvCxnSpPr>
        <p:spPr>
          <a:xfrm>
            <a:off x="2873829" y="3948688"/>
            <a:ext cx="2090057" cy="0"/>
          </a:xfrm>
          <a:prstGeom prst="straightConnector1">
            <a:avLst/>
          </a:prstGeom>
          <a:ln w="76200">
            <a:solidFill>
              <a:schemeClr val="accent3"/>
            </a:solidFill>
            <a:headEnd type="triangle"/>
            <a:tailEnd type="triangle"/>
          </a:ln>
          <a:effectLst>
            <a:outerShdw blurRad="319622" sx="102000" sy="102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CAE1EDF-C19E-169B-D159-6F9EB56D84C3}"/>
              </a:ext>
            </a:extLst>
          </p:cNvPr>
          <p:cNvSpPr/>
          <p:nvPr/>
        </p:nvSpPr>
        <p:spPr>
          <a:xfrm>
            <a:off x="3424392" y="3694688"/>
            <a:ext cx="985048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Franklin Gothic Book" panose="020B0503020102020204" pitchFamily="34" charset="0"/>
              </a:rPr>
              <a:t>2.1 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812CC25-9488-C622-AE2E-0D78A8326280}"/>
              </a:ext>
            </a:extLst>
          </p:cNvPr>
          <p:cNvSpPr/>
          <p:nvPr/>
        </p:nvSpPr>
        <p:spPr>
          <a:xfrm>
            <a:off x="533400" y="5848742"/>
            <a:ext cx="11040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838" indent="-350838"/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[5]	J. M. Merlo, A. Schlegel and J. A. Nanzer, "High Accuracy Wireless Time-Frequency Transfer For Distributed Phased Array Beamforming," in </a:t>
            </a:r>
            <a:r>
              <a:rPr lang="en-US" sz="1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2023 IEEE/MTT-S International Microwave Symposium - IMS 2023</a:t>
            </a: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San Diego, CA, USA, 2023.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2053009-99F3-B04F-299E-4607912D5BD3}"/>
              </a:ext>
            </a:extLst>
          </p:cNvPr>
          <p:cNvCxnSpPr>
            <a:cxnSpLocks/>
          </p:cNvCxnSpPr>
          <p:nvPr/>
        </p:nvCxnSpPr>
        <p:spPr>
          <a:xfrm>
            <a:off x="533400" y="5717057"/>
            <a:ext cx="1876313" cy="0"/>
          </a:xfrm>
          <a:prstGeom prst="line">
            <a:avLst/>
          </a:prstGeom>
          <a:ln w="38100">
            <a:solidFill>
              <a:srgbClr val="184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082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DE1E-07E1-CD27-DAE0-F7821EC9C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Beamforming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B2964-B740-80D0-928B-A83E9BB1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6F86F-2F47-9C22-70FA-0E2228E5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AE0016-2BD8-44F3-0263-07C99605C122}"/>
              </a:ext>
            </a:extLst>
          </p:cNvPr>
          <p:cNvGrpSpPr/>
          <p:nvPr/>
        </p:nvGrpSpPr>
        <p:grpSpPr>
          <a:xfrm>
            <a:off x="533396" y="1168374"/>
            <a:ext cx="11040307" cy="4234631"/>
            <a:chOff x="549809" y="1067798"/>
            <a:chExt cx="9879729" cy="37894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FD5015-E6E1-17FC-88DD-4DFD161F6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809" y="1502409"/>
              <a:ext cx="4719224" cy="335486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009F60D-DBBE-1805-A46A-C447B38B5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2715" y="1326393"/>
              <a:ext cx="4966823" cy="353088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1E88E74-DCF4-A17D-7DD4-3754955844D3}"/>
                </a:ext>
              </a:extLst>
            </p:cNvPr>
            <p:cNvSpPr/>
            <p:nvPr/>
          </p:nvSpPr>
          <p:spPr>
            <a:xfrm>
              <a:off x="3892297" y="1067798"/>
              <a:ext cx="3410401" cy="260561"/>
            </a:xfrm>
            <a:prstGeom prst="rect">
              <a:avLst/>
            </a:prstGeom>
            <a:solidFill>
              <a:schemeClr val="accent3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Helvetica" pitchFamily="2" charset="0"/>
                </a:rPr>
                <a:t>Induced Frequency Transfer Failure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43402EF-19BE-0174-5503-1A8EE5E33C85}"/>
                </a:ext>
              </a:extLst>
            </p:cNvPr>
            <p:cNvCxnSpPr>
              <a:cxnSpLocks/>
              <a:stCxn id="10" idx="2"/>
              <a:endCxn id="12" idx="3"/>
            </p:cNvCxnSpPr>
            <p:nvPr/>
          </p:nvCxnSpPr>
          <p:spPr>
            <a:xfrm flipH="1">
              <a:off x="4025576" y="1328359"/>
              <a:ext cx="1571922" cy="763883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DC152DC-F14C-DD3D-788A-661290056EA6}"/>
                </a:ext>
              </a:extLst>
            </p:cNvPr>
            <p:cNvSpPr/>
            <p:nvPr/>
          </p:nvSpPr>
          <p:spPr>
            <a:xfrm>
              <a:off x="3577994" y="1726703"/>
              <a:ext cx="447581" cy="731078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66C627-0B08-CA72-66B4-8ED4CCF47059}"/>
                </a:ext>
              </a:extLst>
            </p:cNvPr>
            <p:cNvSpPr/>
            <p:nvPr/>
          </p:nvSpPr>
          <p:spPr>
            <a:xfrm>
              <a:off x="8213738" y="1556997"/>
              <a:ext cx="447581" cy="731078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B7C287F-74FF-98FC-8ACF-AEA3933B9C2C}"/>
                </a:ext>
              </a:extLst>
            </p:cNvPr>
            <p:cNvCxnSpPr>
              <a:cxnSpLocks/>
              <a:stCxn id="10" idx="2"/>
              <a:endCxn id="13" idx="1"/>
            </p:cNvCxnSpPr>
            <p:nvPr/>
          </p:nvCxnSpPr>
          <p:spPr>
            <a:xfrm>
              <a:off x="5597498" y="1328359"/>
              <a:ext cx="2616241" cy="594177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2E19C2C-AE46-9423-1F8F-7F919DBFF455}"/>
              </a:ext>
            </a:extLst>
          </p:cNvPr>
          <p:cNvSpPr/>
          <p:nvPr/>
        </p:nvSpPr>
        <p:spPr>
          <a:xfrm>
            <a:off x="533400" y="5848742"/>
            <a:ext cx="11040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838" indent="-350838"/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[5]	J. M. Merlo, A. Schlegel and J. A. Nanzer, "High Accuracy Wireless Time-Frequency Transfer For Distributed Phased Array Beamforming," in </a:t>
            </a:r>
            <a:r>
              <a:rPr lang="en-US" sz="1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2023 IEEE/MTT-S International Microwave Symposium - IMS 2023</a:t>
            </a: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San Diego, CA, USA, 2023.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1E6072-7769-D366-392A-99D9973920B5}"/>
              </a:ext>
            </a:extLst>
          </p:cNvPr>
          <p:cNvCxnSpPr>
            <a:cxnSpLocks/>
          </p:cNvCxnSpPr>
          <p:nvPr/>
        </p:nvCxnSpPr>
        <p:spPr>
          <a:xfrm>
            <a:off x="533400" y="5717057"/>
            <a:ext cx="1876313" cy="0"/>
          </a:xfrm>
          <a:prstGeom prst="line">
            <a:avLst/>
          </a:prstGeom>
          <a:ln w="38100">
            <a:solidFill>
              <a:srgbClr val="184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556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E5F6F09-AF65-68ED-F46D-B99F2222D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2362" y="1214564"/>
            <a:ext cx="9947275" cy="44238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56BA1C-0261-95C2-116C-83A2F13CBC4F}"/>
              </a:ext>
            </a:extLst>
          </p:cNvPr>
          <p:cNvSpPr/>
          <p:nvPr/>
        </p:nvSpPr>
        <p:spPr>
          <a:xfrm>
            <a:off x="1943101" y="2387601"/>
            <a:ext cx="307234" cy="389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CDE1E-07E1-CD27-DAE0-F7821EC9C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Beamforming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B2964-B740-80D0-928B-A83E9BB1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6F86F-2F47-9C22-70FA-0E2228E5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0200A7-E96C-753C-6256-66B6A34D5E3B}"/>
              </a:ext>
            </a:extLst>
          </p:cNvPr>
          <p:cNvSpPr/>
          <p:nvPr/>
        </p:nvSpPr>
        <p:spPr>
          <a:xfrm>
            <a:off x="533400" y="5848742"/>
            <a:ext cx="11040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838" indent="-350838"/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[5]	J. M. Merlo, A. Schlegel and J. A. Nanzer, "High Accuracy Wireless Time-Frequency Transfer For Distributed Phased Array Beamforming," in </a:t>
            </a:r>
            <a:r>
              <a:rPr lang="en-US" sz="1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2023 IEEE/MTT-S International Microwave Symposium - IMS 2023</a:t>
            </a: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San Diego, CA, USA, 2023.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CA1785-BED9-872C-67D5-9EB5CAAC8F00}"/>
              </a:ext>
            </a:extLst>
          </p:cNvPr>
          <p:cNvCxnSpPr>
            <a:cxnSpLocks/>
          </p:cNvCxnSpPr>
          <p:nvPr/>
        </p:nvCxnSpPr>
        <p:spPr>
          <a:xfrm>
            <a:off x="533400" y="5717057"/>
            <a:ext cx="1876313" cy="0"/>
          </a:xfrm>
          <a:prstGeom prst="line">
            <a:avLst/>
          </a:prstGeom>
          <a:ln w="38100">
            <a:solidFill>
              <a:srgbClr val="184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8568272-2B3D-3197-3E61-6E8AE474AA42}"/>
              </a:ext>
            </a:extLst>
          </p:cNvPr>
          <p:cNvSpPr/>
          <p:nvPr/>
        </p:nvSpPr>
        <p:spPr>
          <a:xfrm>
            <a:off x="1943101" y="3843867"/>
            <a:ext cx="307234" cy="1148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0B7629-FFE7-D832-9A37-A3CE51CC71F7}"/>
              </a:ext>
            </a:extLst>
          </p:cNvPr>
          <p:cNvSpPr txBox="1"/>
          <p:nvPr/>
        </p:nvSpPr>
        <p:spPr>
          <a:xfrm>
            <a:off x="1841456" y="2439036"/>
            <a:ext cx="492443" cy="338554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/>
          <a:p>
            <a:pPr algn="r"/>
            <a:r>
              <a:rPr lang="en-US" sz="1600" b="0" i="0" dirty="0"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mV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53D5B-4485-C2B0-0159-03EC3293CB04}"/>
              </a:ext>
            </a:extLst>
          </p:cNvPr>
          <p:cNvSpPr txBox="1"/>
          <p:nvPr/>
        </p:nvSpPr>
        <p:spPr>
          <a:xfrm>
            <a:off x="1841456" y="3933403"/>
            <a:ext cx="492443" cy="338554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/>
          <a:p>
            <a:pPr algn="r"/>
            <a:r>
              <a:rPr lang="en-US" sz="1600" b="0" i="0" dirty="0"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mV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F7FD7D-1817-BDCB-914C-3FE7E8011F4A}"/>
              </a:ext>
            </a:extLst>
          </p:cNvPr>
          <p:cNvSpPr txBox="1"/>
          <p:nvPr/>
        </p:nvSpPr>
        <p:spPr>
          <a:xfrm>
            <a:off x="1841456" y="4678469"/>
            <a:ext cx="492443" cy="338554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/>
          <a:p>
            <a:pPr algn="r"/>
            <a:r>
              <a:rPr lang="en-US" sz="1600" b="0" i="0" dirty="0"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mV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0C9911-E270-B090-229A-CD23123A7CF5}"/>
              </a:ext>
            </a:extLst>
          </p:cNvPr>
          <p:cNvSpPr/>
          <p:nvPr/>
        </p:nvSpPr>
        <p:spPr>
          <a:xfrm>
            <a:off x="2092569" y="3090986"/>
            <a:ext cx="157766" cy="389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B91D31-44D0-66DE-73D4-66DE1803E879}"/>
              </a:ext>
            </a:extLst>
          </p:cNvPr>
          <p:cNvSpPr txBox="1"/>
          <p:nvPr/>
        </p:nvSpPr>
        <p:spPr>
          <a:xfrm>
            <a:off x="2001757" y="3189313"/>
            <a:ext cx="332142" cy="338554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/>
          <a:p>
            <a:pPr algn="r"/>
            <a:r>
              <a:rPr lang="en-US" sz="1600" b="0" i="0" dirty="0"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684831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DE1E-07E1-CD27-DAE0-F7821EC9C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B2964-B740-80D0-928B-A83E9BB1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6F86F-2F47-9C22-70FA-0E2228E5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35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6">
                <a:extLst>
                  <a:ext uri="{FF2B5EF4-FFF2-40B4-BE49-F238E27FC236}">
                    <a16:creationId xmlns:a16="http://schemas.microsoft.com/office/drawing/2014/main" id="{77116459-980C-07F5-968C-E49E48A1BE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8960" y="1202971"/>
                <a:ext cx="11005255" cy="218966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+mj-lt"/>
                  </a:rPr>
                  <a:t>Demonstrated fully wireless outdoor time-frequency synchronization and beamforming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&gt;0.9</m:t>
                    </m:r>
                  </m:oMath>
                </a14:m>
                <a:r>
                  <a:rPr lang="en-US" dirty="0">
                    <a:latin typeface="+mj-lt"/>
                  </a:rPr>
                  <a:t> over a 41 m</a:t>
                </a:r>
              </a:p>
            </p:txBody>
          </p:sp>
        </mc:Choice>
        <mc:Fallback xmlns="">
          <p:sp>
            <p:nvSpPr>
              <p:cNvPr id="3" name="Content Placeholder 6">
                <a:extLst>
                  <a:ext uri="{FF2B5EF4-FFF2-40B4-BE49-F238E27FC236}">
                    <a16:creationId xmlns:a16="http://schemas.microsoft.com/office/drawing/2014/main" id="{77116459-980C-07F5-968C-E49E48A1BE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8960" y="1202971"/>
                <a:ext cx="11005255" cy="2189662"/>
              </a:xfrm>
              <a:blipFill>
                <a:blip r:embed="rId2"/>
                <a:stretch>
                  <a:fillRect l="-1152" t="-4598" r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3">
            <a:extLst>
              <a:ext uri="{FF2B5EF4-FFF2-40B4-BE49-F238E27FC236}">
                <a16:creationId xmlns:a16="http://schemas.microsoft.com/office/drawing/2014/main" id="{99410630-E119-A649-0959-44C5F88F61DE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1600205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BA0D051-F555-7CE2-E591-06CBF0C6A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579441"/>
              </p:ext>
            </p:extLst>
          </p:nvPr>
        </p:nvGraphicFramePr>
        <p:xfrm>
          <a:off x="533400" y="2297802"/>
          <a:ext cx="11040305" cy="203468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643743">
                  <a:extLst>
                    <a:ext uri="{9D8B030D-6E8A-4147-A177-3AD203B41FA5}">
                      <a16:colId xmlns:a16="http://schemas.microsoft.com/office/drawing/2014/main" val="3716594525"/>
                    </a:ext>
                  </a:extLst>
                </a:gridCol>
                <a:gridCol w="2246811">
                  <a:extLst>
                    <a:ext uri="{9D8B030D-6E8A-4147-A177-3AD203B41FA5}">
                      <a16:colId xmlns:a16="http://schemas.microsoft.com/office/drawing/2014/main" val="4171236190"/>
                    </a:ext>
                  </a:extLst>
                </a:gridCol>
                <a:gridCol w="2847703">
                  <a:extLst>
                    <a:ext uri="{9D8B030D-6E8A-4147-A177-3AD203B41FA5}">
                      <a16:colId xmlns:a16="http://schemas.microsoft.com/office/drawing/2014/main" val="927480699"/>
                    </a:ext>
                  </a:extLst>
                </a:gridCol>
                <a:gridCol w="2029097">
                  <a:extLst>
                    <a:ext uri="{9D8B030D-6E8A-4147-A177-3AD203B41FA5}">
                      <a16:colId xmlns:a16="http://schemas.microsoft.com/office/drawing/2014/main" val="3870952842"/>
                    </a:ext>
                  </a:extLst>
                </a:gridCol>
                <a:gridCol w="2272951">
                  <a:extLst>
                    <a:ext uri="{9D8B030D-6E8A-4147-A177-3AD203B41FA5}">
                      <a16:colId xmlns:a16="http://schemas.microsoft.com/office/drawing/2014/main" val="2526770120"/>
                    </a:ext>
                  </a:extLst>
                </a:gridCol>
              </a:tblGrid>
              <a:tr h="10232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+mn-lt"/>
                        </a:rPr>
                        <a:t>Internode Distance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+mn-lt"/>
                        </a:rPr>
                        <a:t>Min. Time Transfer Std.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+mn-lt"/>
                        </a:rPr>
                        <a:t>Min. Beamforming Std.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+mn-lt"/>
                        </a:rPr>
                        <a:t>Max. Throughput*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+mn-lt"/>
                        </a:rPr>
                        <a:t>Max. Carrier Frequency</a:t>
                      </a:r>
                      <a:r>
                        <a:rPr lang="en-US" sz="2400" b="1" i="0" baseline="30000" dirty="0">
                          <a:solidFill>
                            <a:schemeClr val="tx2"/>
                          </a:solidFill>
                          <a:latin typeface="+mn-lt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†</a:t>
                      </a:r>
                      <a:r>
                        <a:rPr lang="en-US" sz="2400" b="1" i="0" dirty="0">
                          <a:solidFill>
                            <a:schemeClr val="tx2"/>
                          </a:solidFill>
                          <a:latin typeface="+mn-lt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5901388"/>
                  </a:ext>
                </a:extLst>
              </a:tr>
              <a:tr h="50570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2.1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10.47 </a:t>
                      </a:r>
                      <a:r>
                        <a:rPr lang="en-US" sz="2400" b="1" dirty="0" err="1">
                          <a:latin typeface="+mn-lt"/>
                        </a:rPr>
                        <a:t>ps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18.00 </a:t>
                      </a:r>
                      <a:r>
                        <a:rPr lang="en-US" sz="2400" b="1" dirty="0" err="1">
                          <a:latin typeface="+mn-lt"/>
                        </a:rPr>
                        <a:t>ps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5.56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2.78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451615"/>
                  </a:ext>
                </a:extLst>
              </a:tr>
              <a:tr h="50570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5.0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14.79 </a:t>
                      </a:r>
                      <a:r>
                        <a:rPr lang="en-US" sz="2400" b="1" dirty="0" err="1">
                          <a:latin typeface="+mn-lt"/>
                        </a:rPr>
                        <a:t>ps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24.02 </a:t>
                      </a:r>
                      <a:r>
                        <a:rPr lang="en-US" sz="2400" b="1" dirty="0" err="1">
                          <a:latin typeface="+mn-lt"/>
                        </a:rPr>
                        <a:t>ps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4.16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+mn-lt"/>
                        </a:rPr>
                        <a:t>2.08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05008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23EA68-5307-C1C8-5560-BBBE007C36EA}"/>
                  </a:ext>
                </a:extLst>
              </p:cNvPr>
              <p:cNvSpPr txBox="1"/>
              <p:nvPr/>
            </p:nvSpPr>
            <p:spPr>
              <a:xfrm>
                <a:off x="533400" y="4614585"/>
                <a:ext cx="8580747" cy="8309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b">
                <a:spAutoFit/>
              </a:bodyPr>
              <a:lstStyle/>
              <a:p>
                <a:pPr algn="l"/>
                <a:r>
                  <a:rPr lang="en-US" sz="2400" b="0" i="0" dirty="0">
                    <a:solidFill>
                      <a:schemeClr val="tx2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* Maximum theoretical BPSK throughput;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𝑮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e>
                    </m:d>
                    <m:r>
                      <a:rPr lang="en-US" sz="24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endParaRPr lang="en-US" sz="2400" b="1" i="0" dirty="0">
                  <a:solidFill>
                    <a:schemeClr val="tx2"/>
                  </a:solidFill>
                </a:endParaRPr>
              </a:p>
              <a:p>
                <a:r>
                  <a:rPr lang="en-US" sz="2400" b="0" i="0" baseline="30000" dirty="0">
                    <a:solidFill>
                      <a:schemeClr val="tx2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†</a:t>
                </a:r>
                <a:r>
                  <a:rPr lang="en-US" sz="2400" b="0" i="0" dirty="0">
                    <a:solidFill>
                      <a:schemeClr val="tx2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 Maximum theoretical carrier frequency;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𝑮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e>
                    </m:d>
                    <m:r>
                      <a:rPr lang="en-US" sz="24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endParaRPr lang="en-US" sz="2400" b="0" i="0" dirty="0">
                  <a:solidFill>
                    <a:schemeClr val="tx2"/>
                  </a:solidFill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23EA68-5307-C1C8-5560-BBBE007C3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614585"/>
                <a:ext cx="8580747" cy="830997"/>
              </a:xfrm>
              <a:prstGeom prst="rect">
                <a:avLst/>
              </a:prstGeom>
              <a:blipFill>
                <a:blip r:embed="rId3"/>
                <a:stretch>
                  <a:fillRect l="-1183" t="-606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7DB72A40-1DA2-EB53-9D84-9E556D7BDED3}"/>
              </a:ext>
            </a:extLst>
          </p:cNvPr>
          <p:cNvSpPr/>
          <p:nvPr/>
        </p:nvSpPr>
        <p:spPr>
          <a:xfrm>
            <a:off x="533400" y="5848742"/>
            <a:ext cx="11040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838" indent="-350838"/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[5]	J. M. Merlo, A. Schlegel and J. A. Nanzer, "High Accuracy Wireless Time-Frequency Transfer For Distributed Phased Array Beamforming," in </a:t>
            </a:r>
            <a:r>
              <a:rPr lang="en-US" sz="12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2023 IEEE/MTT-S International Microwave Symposium - IMS 2023</a:t>
            </a: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San Diego, CA, USA, 2023.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00F214-EBC9-0AA2-7F35-34BBF60D3F48}"/>
              </a:ext>
            </a:extLst>
          </p:cNvPr>
          <p:cNvCxnSpPr>
            <a:cxnSpLocks/>
          </p:cNvCxnSpPr>
          <p:nvPr/>
        </p:nvCxnSpPr>
        <p:spPr>
          <a:xfrm>
            <a:off x="533400" y="5717057"/>
            <a:ext cx="1876313" cy="0"/>
          </a:xfrm>
          <a:prstGeom prst="line">
            <a:avLst/>
          </a:prstGeom>
          <a:ln w="38100">
            <a:solidFill>
              <a:srgbClr val="184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865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DE1E-07E1-CD27-DAE0-F7821EC9C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Status and 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B2964-B740-80D0-928B-A83E9BB1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6F86F-2F47-9C22-70FA-0E2228E5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7116459-980C-07F5-968C-E49E48A1B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0" y="1202970"/>
            <a:ext cx="11005255" cy="49231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Progress: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Standardizing inter-block communications (use PDUs/list of PDUs)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Complete fully distributed compute software implementation</a:t>
            </a: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Testing in progress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Adding/improving documentation</a:t>
            </a:r>
          </a:p>
          <a:p>
            <a:pPr lvl="1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Planned Work: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Add test cases for CI/CD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 source releases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Investigate use of streaming interface with managed latency to leverage existing streaming blocks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9410630-E119-A649-0959-44C5F88F61DE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1600205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78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829DA0-33D8-2F42-A4ED-7AAF1CCDE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911" y="6356350"/>
            <a:ext cx="5813880" cy="365125"/>
          </a:xfrm>
        </p:spPr>
        <p:txBody>
          <a:bodyPr/>
          <a:lstStyle/>
          <a:p>
            <a:r>
              <a:rPr lang="en-US"/>
              <a:t>High Performance SDR Applications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FC4A7-6E33-0A11-1BA8-7D160B301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659EDC-1C36-E5CC-E98E-430917361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1" y="1291051"/>
            <a:ext cx="11040306" cy="742727"/>
          </a:xfrm>
        </p:spPr>
        <p:txBody>
          <a:bodyPr>
            <a:noAutofit/>
          </a:bodyPr>
          <a:lstStyle/>
          <a:p>
            <a:pPr algn="ctr"/>
            <a:r>
              <a:rPr lang="en-US" sz="6400" dirty="0"/>
              <a:t>Questions?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CA2CA0-81EB-41D9-8FED-D375CD7F408D}"/>
              </a:ext>
            </a:extLst>
          </p:cNvPr>
          <p:cNvSpPr txBox="1">
            <a:spLocks/>
          </p:cNvSpPr>
          <p:nvPr/>
        </p:nvSpPr>
        <p:spPr>
          <a:xfrm>
            <a:off x="533911" y="4742821"/>
            <a:ext cx="11040306" cy="742727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D680BEF-D786-2272-A0D8-C61933CE7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19" y="4407694"/>
            <a:ext cx="3033248" cy="58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Office of Naval Research Science &amp; Technology">
            <a:extLst>
              <a:ext uri="{FF2B5EF4-FFF2-40B4-BE49-F238E27FC236}">
                <a16:creationId xmlns:a16="http://schemas.microsoft.com/office/drawing/2014/main" id="{5D65F930-9286-223D-A225-03DC9B990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847" y="4365739"/>
            <a:ext cx="1490042" cy="6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90A20E3-8709-F8F7-7969-18AC14E31549}"/>
              </a:ext>
            </a:extLst>
          </p:cNvPr>
          <p:cNvGrpSpPr/>
          <p:nvPr/>
        </p:nvGrpSpPr>
        <p:grpSpPr>
          <a:xfrm>
            <a:off x="9144119" y="4365738"/>
            <a:ext cx="1531076" cy="680384"/>
            <a:chOff x="8190318" y="5534038"/>
            <a:chExt cx="2270853" cy="1009129"/>
          </a:xfrm>
        </p:grpSpPr>
        <p:pic>
          <p:nvPicPr>
            <p:cNvPr id="11" name="Picture 6" descr="NSF Logo | NSF - National Science Foundation">
              <a:extLst>
                <a:ext uri="{FF2B5EF4-FFF2-40B4-BE49-F238E27FC236}">
                  <a16:creationId xmlns:a16="http://schemas.microsoft.com/office/drawing/2014/main" id="{DC2F4207-2FD8-914B-1921-4E4E39825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0318" y="5534038"/>
              <a:ext cx="1003990" cy="1009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524A59-25C7-0724-B2DA-C44723FF9480}"/>
                </a:ext>
              </a:extLst>
            </p:cNvPr>
            <p:cNvSpPr txBox="1"/>
            <p:nvPr/>
          </p:nvSpPr>
          <p:spPr>
            <a:xfrm>
              <a:off x="9194308" y="5669351"/>
              <a:ext cx="1266863" cy="741737"/>
            </a:xfrm>
            <a:prstGeom prst="rect">
              <a:avLst/>
            </a:prstGeom>
          </p:spPr>
          <p:txBody>
            <a:bodyPr vert="horz" wrap="none" lIns="91440" tIns="45720" rIns="91440" bIns="45720" rtlCol="0" anchor="b">
              <a:normAutofit fontScale="47500" lnSpcReduction="20000"/>
            </a:bodyPr>
            <a:lstStyle/>
            <a:p>
              <a:pPr algn="l"/>
              <a:r>
                <a:rPr lang="en-US" sz="2400" b="0" i="0" dirty="0">
                  <a:latin typeface="Garamond" panose="02020404030301010803" pitchFamily="18" charset="0"/>
                </a:rPr>
                <a:t>National</a:t>
              </a:r>
            </a:p>
            <a:p>
              <a:pPr algn="l"/>
              <a:r>
                <a:rPr lang="en-US" sz="2400" dirty="0">
                  <a:latin typeface="Garamond" panose="02020404030301010803" pitchFamily="18" charset="0"/>
                </a:rPr>
                <a:t>Science</a:t>
              </a:r>
            </a:p>
            <a:p>
              <a:pPr algn="l"/>
              <a:r>
                <a:rPr lang="en-US" sz="2400" b="0" i="0" dirty="0">
                  <a:latin typeface="Garamond" panose="02020404030301010803" pitchFamily="18" charset="0"/>
                </a:rPr>
                <a:t>Foundation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88D3B9D-2FD8-32FC-31ED-2CDC95001E48}"/>
              </a:ext>
            </a:extLst>
          </p:cNvPr>
          <p:cNvSpPr txBox="1"/>
          <p:nvPr/>
        </p:nvSpPr>
        <p:spPr>
          <a:xfrm>
            <a:off x="533911" y="3568718"/>
            <a:ext cx="85412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</a:rPr>
              <a:t>Thank you to our project sponsors and collaborators:</a:t>
            </a:r>
          </a:p>
          <a:p>
            <a:endParaRPr lang="en-US" b="1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AD4E92-74E5-E2FA-74AF-BFF85FEFCCFB}"/>
              </a:ext>
            </a:extLst>
          </p:cNvPr>
          <p:cNvSpPr txBox="1"/>
          <p:nvPr/>
        </p:nvSpPr>
        <p:spPr>
          <a:xfrm>
            <a:off x="533911" y="5337673"/>
            <a:ext cx="110403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242424"/>
                </a:solidFill>
                <a:effectLst/>
                <a:latin typeface="Helvetica Neue" panose="02000503000000020004"/>
              </a:rPr>
              <a:t>This work was supported under the auspices of the U.S. Department of Energy by Lawrence Livermore National Laboratory under Contract DEAC52-07NA27344, by the LLNL-LDRD Program under Project No. 22-ER-035, by the Office of Naval Research under grant #N00014-20-1-2389, and by the National Science Foundation under Grant #1751655.</a:t>
            </a:r>
            <a:endParaRPr lang="en-US" sz="2400" b="0" i="0" dirty="0">
              <a:solidFill>
                <a:srgbClr val="242424"/>
              </a:solidFill>
              <a:effectLst/>
              <a:latin typeface="Helvetica Neue" panose="020005030000000200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E02749-5376-F542-0F13-76CC208C8AD1}"/>
              </a:ext>
            </a:extLst>
          </p:cNvPr>
          <p:cNvSpPr txBox="1"/>
          <p:nvPr/>
        </p:nvSpPr>
        <p:spPr>
          <a:xfrm>
            <a:off x="4153801" y="2032940"/>
            <a:ext cx="3884397" cy="584775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/>
          <a:p>
            <a:pPr algn="ctr"/>
            <a:r>
              <a:rPr lang="en-US" sz="3200" b="1" i="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merlojas@msu.edu</a:t>
            </a:r>
            <a:endParaRPr lang="en-US" sz="3200" b="1" i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596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roup 222">
            <a:extLst>
              <a:ext uri="{FF2B5EF4-FFF2-40B4-BE49-F238E27FC236}">
                <a16:creationId xmlns:a16="http://schemas.microsoft.com/office/drawing/2014/main" id="{38B8AD75-AD48-3A11-6EFA-5FA2DF0D9845}"/>
              </a:ext>
            </a:extLst>
          </p:cNvPr>
          <p:cNvGrpSpPr/>
          <p:nvPr/>
        </p:nvGrpSpPr>
        <p:grpSpPr>
          <a:xfrm>
            <a:off x="6737735" y="4174799"/>
            <a:ext cx="886514" cy="895565"/>
            <a:chOff x="5302618" y="4726908"/>
            <a:chExt cx="886514" cy="895565"/>
          </a:xfrm>
          <a:effectLst>
            <a:outerShdw blurRad="50800" algn="ctr" rotWithShape="0">
              <a:prstClr val="black">
                <a:alpha val="40000"/>
              </a:prstClr>
            </a:outerShdw>
          </a:effectLst>
        </p:grpSpPr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3B814760-5297-65D6-8942-9556855B6902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5302618" y="4726908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78116113-FF17-E7D3-CA66-E246938289B0}"/>
                </a:ext>
              </a:extLst>
            </p:cNvPr>
            <p:cNvCxnSpPr>
              <a:cxnSpLocks noChangeAspect="1"/>
            </p:cNvCxnSpPr>
            <p:nvPr/>
          </p:nvCxnSpPr>
          <p:spPr>
            <a:xfrm rot="5400000">
              <a:off x="5576938" y="4726908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04D8F7B2-0859-DED5-3335-5FF2B2F02B80}"/>
                </a:ext>
              </a:extLst>
            </p:cNvPr>
            <p:cNvCxnSpPr>
              <a:cxnSpLocks noChangeAspect="1"/>
            </p:cNvCxnSpPr>
            <p:nvPr/>
          </p:nvCxnSpPr>
          <p:spPr>
            <a:xfrm rot="2700000">
              <a:off x="5439778" y="5058041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1A76DF16-271E-15A8-0A32-E8345EC4E3FD}"/>
                </a:ext>
              </a:extLst>
            </p:cNvPr>
            <p:cNvGrpSpPr/>
            <p:nvPr/>
          </p:nvGrpSpPr>
          <p:grpSpPr>
            <a:xfrm>
              <a:off x="5539164" y="4972505"/>
              <a:ext cx="649968" cy="649968"/>
              <a:chOff x="3027000" y="5479185"/>
              <a:chExt cx="649968" cy="649968"/>
            </a:xfrm>
            <a:effectLst/>
          </p:grpSpPr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2426A837-0911-1CCD-AD82-9A5393571AD7}"/>
                  </a:ext>
                </a:extLst>
              </p:cNvPr>
              <p:cNvSpPr/>
              <p:nvPr/>
            </p:nvSpPr>
            <p:spPr>
              <a:xfrm>
                <a:off x="3142080" y="5627866"/>
                <a:ext cx="419808" cy="4198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B713A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7" name="Graphic 216" descr="Stopwatch with solid fill">
                <a:extLst>
                  <a:ext uri="{FF2B5EF4-FFF2-40B4-BE49-F238E27FC236}">
                    <a16:creationId xmlns:a16="http://schemas.microsoft.com/office/drawing/2014/main" id="{03AE5199-C2EC-B643-CCE6-2F1C6DBC5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027000" y="5479185"/>
                <a:ext cx="649968" cy="649968"/>
              </a:xfrm>
              <a:prstGeom prst="rect">
                <a:avLst/>
              </a:prstGeom>
              <a:effectLst/>
            </p:spPr>
          </p:pic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B085D7C0-3E5E-827D-CC14-14B2117E4F5B}"/>
                </a:ext>
              </a:extLst>
            </p:cNvPr>
            <p:cNvGrpSpPr/>
            <p:nvPr/>
          </p:nvGrpSpPr>
          <p:grpSpPr>
            <a:xfrm>
              <a:off x="5369458" y="5118148"/>
              <a:ext cx="419808" cy="419808"/>
              <a:chOff x="3583079" y="5658429"/>
              <a:chExt cx="419808" cy="419808"/>
            </a:xfrm>
          </p:grpSpPr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91993FB0-B4A6-B000-DF0E-D8093343F924}"/>
                  </a:ext>
                </a:extLst>
              </p:cNvPr>
              <p:cNvSpPr/>
              <p:nvPr/>
            </p:nvSpPr>
            <p:spPr>
              <a:xfrm>
                <a:off x="3583079" y="5658429"/>
                <a:ext cx="419808" cy="4198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B713A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6EC3EC79-8A7B-33B8-5199-2A8BF03AE295}"/>
                  </a:ext>
                </a:extLst>
              </p:cNvPr>
              <p:cNvSpPr/>
              <p:nvPr/>
            </p:nvSpPr>
            <p:spPr>
              <a:xfrm>
                <a:off x="3678049" y="5793765"/>
                <a:ext cx="225425" cy="161474"/>
              </a:xfrm>
              <a:custGeom>
                <a:avLst/>
                <a:gdLst>
                  <a:gd name="connsiteX0" fmla="*/ 0 w 225425"/>
                  <a:gd name="connsiteY0" fmla="*/ 130364 h 252661"/>
                  <a:gd name="connsiteX1" fmla="*/ 47625 w 225425"/>
                  <a:gd name="connsiteY1" fmla="*/ 3364 h 252661"/>
                  <a:gd name="connsiteX2" fmla="*/ 155575 w 225425"/>
                  <a:gd name="connsiteY2" fmla="*/ 251014 h 252661"/>
                  <a:gd name="connsiteX3" fmla="*/ 225425 w 225425"/>
                  <a:gd name="connsiteY3" fmla="*/ 117664 h 252661"/>
                  <a:gd name="connsiteX4" fmla="*/ 225425 w 225425"/>
                  <a:gd name="connsiteY4" fmla="*/ 117664 h 252661"/>
                  <a:gd name="connsiteX0" fmla="*/ 0 w 225425"/>
                  <a:gd name="connsiteY0" fmla="*/ 130506 h 255947"/>
                  <a:gd name="connsiteX1" fmla="*/ 47625 w 225425"/>
                  <a:gd name="connsiteY1" fmla="*/ 3506 h 255947"/>
                  <a:gd name="connsiteX2" fmla="*/ 142875 w 225425"/>
                  <a:gd name="connsiteY2" fmla="*/ 254331 h 255947"/>
                  <a:gd name="connsiteX3" fmla="*/ 225425 w 225425"/>
                  <a:gd name="connsiteY3" fmla="*/ 117806 h 255947"/>
                  <a:gd name="connsiteX4" fmla="*/ 225425 w 225425"/>
                  <a:gd name="connsiteY4" fmla="*/ 117806 h 255947"/>
                  <a:gd name="connsiteX0" fmla="*/ 0 w 225425"/>
                  <a:gd name="connsiteY0" fmla="*/ 127454 h 252815"/>
                  <a:gd name="connsiteX1" fmla="*/ 66675 w 225425"/>
                  <a:gd name="connsiteY1" fmla="*/ 3629 h 252815"/>
                  <a:gd name="connsiteX2" fmla="*/ 142875 w 225425"/>
                  <a:gd name="connsiteY2" fmla="*/ 251279 h 252815"/>
                  <a:gd name="connsiteX3" fmla="*/ 225425 w 225425"/>
                  <a:gd name="connsiteY3" fmla="*/ 114754 h 252815"/>
                  <a:gd name="connsiteX4" fmla="*/ 225425 w 225425"/>
                  <a:gd name="connsiteY4" fmla="*/ 114754 h 252815"/>
                  <a:gd name="connsiteX0" fmla="*/ 0 w 225425"/>
                  <a:gd name="connsiteY0" fmla="*/ 123834 h 249195"/>
                  <a:gd name="connsiteX1" fmla="*/ 66675 w 225425"/>
                  <a:gd name="connsiteY1" fmla="*/ 9 h 249195"/>
                  <a:gd name="connsiteX2" fmla="*/ 142875 w 225425"/>
                  <a:gd name="connsiteY2" fmla="*/ 247659 h 249195"/>
                  <a:gd name="connsiteX3" fmla="*/ 225425 w 225425"/>
                  <a:gd name="connsiteY3" fmla="*/ 111134 h 249195"/>
                  <a:gd name="connsiteX4" fmla="*/ 225425 w 225425"/>
                  <a:gd name="connsiteY4" fmla="*/ 111134 h 249195"/>
                  <a:gd name="connsiteX0" fmla="*/ 0 w 225425"/>
                  <a:gd name="connsiteY0" fmla="*/ 123833 h 247658"/>
                  <a:gd name="connsiteX1" fmla="*/ 66675 w 225425"/>
                  <a:gd name="connsiteY1" fmla="*/ 8 h 247658"/>
                  <a:gd name="connsiteX2" fmla="*/ 142875 w 225425"/>
                  <a:gd name="connsiteY2" fmla="*/ 247658 h 247658"/>
                  <a:gd name="connsiteX3" fmla="*/ 225425 w 225425"/>
                  <a:gd name="connsiteY3" fmla="*/ 111133 h 247658"/>
                  <a:gd name="connsiteX4" fmla="*/ 225425 w 225425"/>
                  <a:gd name="connsiteY4" fmla="*/ 111133 h 247658"/>
                  <a:gd name="connsiteX0" fmla="*/ 0 w 225425"/>
                  <a:gd name="connsiteY0" fmla="*/ 127453 h 251278"/>
                  <a:gd name="connsiteX1" fmla="*/ 66675 w 225425"/>
                  <a:gd name="connsiteY1" fmla="*/ 3628 h 251278"/>
                  <a:gd name="connsiteX2" fmla="*/ 168275 w 225425"/>
                  <a:gd name="connsiteY2" fmla="*/ 251278 h 251278"/>
                  <a:gd name="connsiteX3" fmla="*/ 225425 w 225425"/>
                  <a:gd name="connsiteY3" fmla="*/ 114753 h 251278"/>
                  <a:gd name="connsiteX4" fmla="*/ 225425 w 225425"/>
                  <a:gd name="connsiteY4" fmla="*/ 114753 h 25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25" h="251278">
                    <a:moveTo>
                      <a:pt x="0" y="127453"/>
                    </a:moveTo>
                    <a:cubicBezTo>
                      <a:pt x="10848" y="53899"/>
                      <a:pt x="38629" y="-17010"/>
                      <a:pt x="66675" y="3628"/>
                    </a:cubicBezTo>
                    <a:cubicBezTo>
                      <a:pt x="94721" y="24266"/>
                      <a:pt x="135467" y="251807"/>
                      <a:pt x="168275" y="251278"/>
                    </a:cubicBezTo>
                    <a:cubicBezTo>
                      <a:pt x="201083" y="250749"/>
                      <a:pt x="225425" y="114753"/>
                      <a:pt x="225425" y="114753"/>
                    </a:cubicBezTo>
                    <a:lnTo>
                      <a:pt x="225425" y="114753"/>
                    </a:lnTo>
                  </a:path>
                </a:pathLst>
              </a:custGeom>
              <a:noFill/>
              <a:ln w="25400">
                <a:solidFill>
                  <a:srgbClr val="CB713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F7FE817-6299-0938-D69E-F0AB8FB7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1" y="247389"/>
            <a:ext cx="10577695" cy="742727"/>
          </a:xfrm>
        </p:spPr>
        <p:txBody>
          <a:bodyPr anchor="ctr">
            <a:normAutofit fontScale="90000"/>
          </a:bodyPr>
          <a:lstStyle/>
          <a:p>
            <a:r>
              <a:rPr lang="en-US" sz="3600" dirty="0"/>
              <a:t>Motivation  </a:t>
            </a:r>
            <a:r>
              <a:rPr lang="en-US" sz="3600" b="0" dirty="0"/>
              <a:t>//</a:t>
            </a:r>
            <a:r>
              <a:rPr lang="en-US" sz="3600" dirty="0"/>
              <a:t>  </a:t>
            </a:r>
            <a:r>
              <a:rPr lang="en-US" sz="3600" b="0" dirty="0"/>
              <a:t>Coherent Distributed Antenna Arrays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55666-BD99-5A7E-94E5-CE301BB28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910" y="6356350"/>
            <a:ext cx="4466975" cy="365125"/>
          </a:xfrm>
        </p:spPr>
        <p:txBody>
          <a:bodyPr/>
          <a:lstStyle/>
          <a:p>
            <a:pPr algn="l"/>
            <a:r>
              <a:rPr lang="en-US"/>
              <a:t>High Performance SDR Applications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5965DF-A6AB-A252-8BC6-7A0E1A44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36D7B4E3-D7DF-2EA2-2B1A-ECD1F999E530}"/>
              </a:ext>
            </a:extLst>
          </p:cNvPr>
          <p:cNvGrpSpPr/>
          <p:nvPr/>
        </p:nvGrpSpPr>
        <p:grpSpPr>
          <a:xfrm>
            <a:off x="2323728" y="5193747"/>
            <a:ext cx="649968" cy="649968"/>
            <a:chOff x="3027000" y="5479185"/>
            <a:chExt cx="649968" cy="649968"/>
          </a:xfrm>
          <a:effectLst>
            <a:outerShdw blurRad="50800" algn="ctr" rotWithShape="0">
              <a:prstClr val="black">
                <a:alpha val="40000"/>
              </a:prstClr>
            </a:outerShdw>
          </a:effectLst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EFB43F6D-5597-2E82-D8DF-A45C55486C0B}"/>
                </a:ext>
              </a:extLst>
            </p:cNvPr>
            <p:cNvSpPr/>
            <p:nvPr/>
          </p:nvSpPr>
          <p:spPr>
            <a:xfrm>
              <a:off x="3142080" y="5627866"/>
              <a:ext cx="419808" cy="41980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B713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6" name="Graphic 195" descr="Stopwatch with solid fill">
              <a:extLst>
                <a:ext uri="{FF2B5EF4-FFF2-40B4-BE49-F238E27FC236}">
                  <a16:creationId xmlns:a16="http://schemas.microsoft.com/office/drawing/2014/main" id="{0222B71E-A667-6324-964A-B43C723A1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27000" y="5479185"/>
              <a:ext cx="649968" cy="649968"/>
            </a:xfrm>
            <a:prstGeom prst="rect">
              <a:avLst/>
            </a:prstGeom>
          </p:spPr>
        </p:pic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197C4723-A8EB-966F-09B1-B37B8ACF02D7}"/>
              </a:ext>
            </a:extLst>
          </p:cNvPr>
          <p:cNvGrpSpPr/>
          <p:nvPr/>
        </p:nvGrpSpPr>
        <p:grpSpPr>
          <a:xfrm>
            <a:off x="815785" y="4276519"/>
            <a:ext cx="3011823" cy="1482849"/>
            <a:chOff x="815785" y="4558656"/>
            <a:chExt cx="3011823" cy="1482849"/>
          </a:xfrm>
          <a:effectLst>
            <a:outerShdw blurRad="50800" algn="ctr" rotWithShape="0">
              <a:prstClr val="black">
                <a:alpha val="40000"/>
              </a:prstClr>
            </a:outerShdw>
          </a:effectLst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052C6AA-6558-A53D-EC1D-FD8FA6FF4018}"/>
                </a:ext>
              </a:extLst>
            </p:cNvPr>
            <p:cNvGrpSpPr/>
            <p:nvPr/>
          </p:nvGrpSpPr>
          <p:grpSpPr>
            <a:xfrm>
              <a:off x="2114835" y="5621697"/>
              <a:ext cx="419808" cy="419808"/>
              <a:chOff x="7620280" y="3258739"/>
              <a:chExt cx="419808" cy="419808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589CD9B-B903-B18F-80E6-F09AE3C0A288}"/>
                  </a:ext>
                </a:extLst>
              </p:cNvPr>
              <p:cNvSpPr/>
              <p:nvPr/>
            </p:nvSpPr>
            <p:spPr>
              <a:xfrm>
                <a:off x="7620280" y="3258739"/>
                <a:ext cx="419808" cy="4198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B713A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FEEA190-2B90-A11A-7677-34E0FF14AC46}"/>
                  </a:ext>
                </a:extLst>
              </p:cNvPr>
              <p:cNvSpPr/>
              <p:nvPr/>
            </p:nvSpPr>
            <p:spPr>
              <a:xfrm>
                <a:off x="7715250" y="3394075"/>
                <a:ext cx="225425" cy="161474"/>
              </a:xfrm>
              <a:custGeom>
                <a:avLst/>
                <a:gdLst>
                  <a:gd name="connsiteX0" fmla="*/ 0 w 225425"/>
                  <a:gd name="connsiteY0" fmla="*/ 130364 h 252661"/>
                  <a:gd name="connsiteX1" fmla="*/ 47625 w 225425"/>
                  <a:gd name="connsiteY1" fmla="*/ 3364 h 252661"/>
                  <a:gd name="connsiteX2" fmla="*/ 155575 w 225425"/>
                  <a:gd name="connsiteY2" fmla="*/ 251014 h 252661"/>
                  <a:gd name="connsiteX3" fmla="*/ 225425 w 225425"/>
                  <a:gd name="connsiteY3" fmla="*/ 117664 h 252661"/>
                  <a:gd name="connsiteX4" fmla="*/ 225425 w 225425"/>
                  <a:gd name="connsiteY4" fmla="*/ 117664 h 252661"/>
                  <a:gd name="connsiteX0" fmla="*/ 0 w 225425"/>
                  <a:gd name="connsiteY0" fmla="*/ 130506 h 255947"/>
                  <a:gd name="connsiteX1" fmla="*/ 47625 w 225425"/>
                  <a:gd name="connsiteY1" fmla="*/ 3506 h 255947"/>
                  <a:gd name="connsiteX2" fmla="*/ 142875 w 225425"/>
                  <a:gd name="connsiteY2" fmla="*/ 254331 h 255947"/>
                  <a:gd name="connsiteX3" fmla="*/ 225425 w 225425"/>
                  <a:gd name="connsiteY3" fmla="*/ 117806 h 255947"/>
                  <a:gd name="connsiteX4" fmla="*/ 225425 w 225425"/>
                  <a:gd name="connsiteY4" fmla="*/ 117806 h 255947"/>
                  <a:gd name="connsiteX0" fmla="*/ 0 w 225425"/>
                  <a:gd name="connsiteY0" fmla="*/ 127454 h 252815"/>
                  <a:gd name="connsiteX1" fmla="*/ 66675 w 225425"/>
                  <a:gd name="connsiteY1" fmla="*/ 3629 h 252815"/>
                  <a:gd name="connsiteX2" fmla="*/ 142875 w 225425"/>
                  <a:gd name="connsiteY2" fmla="*/ 251279 h 252815"/>
                  <a:gd name="connsiteX3" fmla="*/ 225425 w 225425"/>
                  <a:gd name="connsiteY3" fmla="*/ 114754 h 252815"/>
                  <a:gd name="connsiteX4" fmla="*/ 225425 w 225425"/>
                  <a:gd name="connsiteY4" fmla="*/ 114754 h 252815"/>
                  <a:gd name="connsiteX0" fmla="*/ 0 w 225425"/>
                  <a:gd name="connsiteY0" fmla="*/ 123834 h 249195"/>
                  <a:gd name="connsiteX1" fmla="*/ 66675 w 225425"/>
                  <a:gd name="connsiteY1" fmla="*/ 9 h 249195"/>
                  <a:gd name="connsiteX2" fmla="*/ 142875 w 225425"/>
                  <a:gd name="connsiteY2" fmla="*/ 247659 h 249195"/>
                  <a:gd name="connsiteX3" fmla="*/ 225425 w 225425"/>
                  <a:gd name="connsiteY3" fmla="*/ 111134 h 249195"/>
                  <a:gd name="connsiteX4" fmla="*/ 225425 w 225425"/>
                  <a:gd name="connsiteY4" fmla="*/ 111134 h 249195"/>
                  <a:gd name="connsiteX0" fmla="*/ 0 w 225425"/>
                  <a:gd name="connsiteY0" fmla="*/ 123833 h 247658"/>
                  <a:gd name="connsiteX1" fmla="*/ 66675 w 225425"/>
                  <a:gd name="connsiteY1" fmla="*/ 8 h 247658"/>
                  <a:gd name="connsiteX2" fmla="*/ 142875 w 225425"/>
                  <a:gd name="connsiteY2" fmla="*/ 247658 h 247658"/>
                  <a:gd name="connsiteX3" fmla="*/ 225425 w 225425"/>
                  <a:gd name="connsiteY3" fmla="*/ 111133 h 247658"/>
                  <a:gd name="connsiteX4" fmla="*/ 225425 w 225425"/>
                  <a:gd name="connsiteY4" fmla="*/ 111133 h 247658"/>
                  <a:gd name="connsiteX0" fmla="*/ 0 w 225425"/>
                  <a:gd name="connsiteY0" fmla="*/ 127453 h 251278"/>
                  <a:gd name="connsiteX1" fmla="*/ 66675 w 225425"/>
                  <a:gd name="connsiteY1" fmla="*/ 3628 h 251278"/>
                  <a:gd name="connsiteX2" fmla="*/ 168275 w 225425"/>
                  <a:gd name="connsiteY2" fmla="*/ 251278 h 251278"/>
                  <a:gd name="connsiteX3" fmla="*/ 225425 w 225425"/>
                  <a:gd name="connsiteY3" fmla="*/ 114753 h 251278"/>
                  <a:gd name="connsiteX4" fmla="*/ 225425 w 225425"/>
                  <a:gd name="connsiteY4" fmla="*/ 114753 h 25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25" h="251278">
                    <a:moveTo>
                      <a:pt x="0" y="127453"/>
                    </a:moveTo>
                    <a:cubicBezTo>
                      <a:pt x="10848" y="53899"/>
                      <a:pt x="38629" y="-17010"/>
                      <a:pt x="66675" y="3628"/>
                    </a:cubicBezTo>
                    <a:cubicBezTo>
                      <a:pt x="94721" y="24266"/>
                      <a:pt x="135467" y="251807"/>
                      <a:pt x="168275" y="251278"/>
                    </a:cubicBezTo>
                    <a:cubicBezTo>
                      <a:pt x="201083" y="250749"/>
                      <a:pt x="225425" y="114753"/>
                      <a:pt x="225425" y="114753"/>
                    </a:cubicBezTo>
                    <a:lnTo>
                      <a:pt x="225425" y="114753"/>
                    </a:lnTo>
                  </a:path>
                </a:pathLst>
              </a:custGeom>
              <a:noFill/>
              <a:ln w="25400">
                <a:solidFill>
                  <a:srgbClr val="CB713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6BA16FB-D493-3A93-6C9C-7C53F8542186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815785" y="4558662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751ED5C-4869-5D13-1E0E-4EA427E67999}"/>
                </a:ext>
              </a:extLst>
            </p:cNvPr>
            <p:cNvCxnSpPr>
              <a:cxnSpLocks noChangeAspect="1"/>
            </p:cNvCxnSpPr>
            <p:nvPr/>
          </p:nvCxnSpPr>
          <p:spPr>
            <a:xfrm rot="5400000">
              <a:off x="1090105" y="4558662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F00F45-64AF-5798-C8EC-27F2E83DF746}"/>
                </a:ext>
              </a:extLst>
            </p:cNvPr>
            <p:cNvCxnSpPr>
              <a:cxnSpLocks noChangeAspect="1"/>
            </p:cNvCxnSpPr>
            <p:nvPr/>
          </p:nvCxnSpPr>
          <p:spPr>
            <a:xfrm rot="2700000">
              <a:off x="952945" y="4889795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1C80F5A-DF65-51FE-CCED-D1C61924963C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636846" y="4558661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2908EB6-F423-1DD5-D3ED-39CAA754528F}"/>
                </a:ext>
              </a:extLst>
            </p:cNvPr>
            <p:cNvCxnSpPr>
              <a:cxnSpLocks noChangeAspect="1"/>
            </p:cNvCxnSpPr>
            <p:nvPr/>
          </p:nvCxnSpPr>
          <p:spPr>
            <a:xfrm rot="5400000">
              <a:off x="1911166" y="4558661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AC4FD0F-72D9-E735-18B5-90B206BDDF09}"/>
                </a:ext>
              </a:extLst>
            </p:cNvPr>
            <p:cNvCxnSpPr>
              <a:cxnSpLocks noChangeAspect="1"/>
            </p:cNvCxnSpPr>
            <p:nvPr/>
          </p:nvCxnSpPr>
          <p:spPr>
            <a:xfrm rot="2700000">
              <a:off x="1774006" y="4889794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5B43F05-A108-4F53-B2FE-886DFB757E77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2457907" y="4558659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0B1EC02-EEA0-F8D4-4BBE-19146D7ABB8E}"/>
                </a:ext>
              </a:extLst>
            </p:cNvPr>
            <p:cNvCxnSpPr>
              <a:cxnSpLocks noChangeAspect="1"/>
            </p:cNvCxnSpPr>
            <p:nvPr/>
          </p:nvCxnSpPr>
          <p:spPr>
            <a:xfrm rot="5400000">
              <a:off x="2732227" y="4558659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A84EE84-C46E-BED8-BBE0-4AA02479CF57}"/>
                </a:ext>
              </a:extLst>
            </p:cNvPr>
            <p:cNvCxnSpPr>
              <a:cxnSpLocks noChangeAspect="1"/>
            </p:cNvCxnSpPr>
            <p:nvPr/>
          </p:nvCxnSpPr>
          <p:spPr>
            <a:xfrm rot="2700000">
              <a:off x="2595067" y="4889792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2EB5BA-711B-1659-B648-006FAB63C9B3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3278968" y="4558656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8227900-A7EC-BC7D-5A8D-47DC8DD4F6D6}"/>
                </a:ext>
              </a:extLst>
            </p:cNvPr>
            <p:cNvCxnSpPr>
              <a:cxnSpLocks noChangeAspect="1"/>
            </p:cNvCxnSpPr>
            <p:nvPr/>
          </p:nvCxnSpPr>
          <p:spPr>
            <a:xfrm rot="5400000">
              <a:off x="3553288" y="4558656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F1C10A6-3904-8E56-D0AF-01A3B6D9E6C8}"/>
                </a:ext>
              </a:extLst>
            </p:cNvPr>
            <p:cNvCxnSpPr>
              <a:cxnSpLocks noChangeAspect="1"/>
            </p:cNvCxnSpPr>
            <p:nvPr/>
          </p:nvCxnSpPr>
          <p:spPr>
            <a:xfrm rot="2700000">
              <a:off x="3416128" y="4889789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2ADF2A-98D1-5E58-0D1F-D12A1A952E7A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1090105" y="5220922"/>
              <a:ext cx="2463183" cy="0"/>
            </a:xfrm>
            <a:prstGeom prst="line">
              <a:avLst/>
            </a:prstGeom>
            <a:ln w="38100" cap="sq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BC13382-0367-0B7B-AF75-33D6AE6D7179}"/>
                </a:ext>
              </a:extLst>
            </p:cNvPr>
            <p:cNvCxnSpPr>
              <a:cxnSpLocks noChangeAspect="1"/>
            </p:cNvCxnSpPr>
            <p:nvPr/>
          </p:nvCxnSpPr>
          <p:spPr>
            <a:xfrm rot="2700000">
              <a:off x="2185230" y="5277735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737193B-9277-2254-21BB-E3AE07FD9E2D}"/>
              </a:ext>
            </a:extLst>
          </p:cNvPr>
          <p:cNvCxnSpPr>
            <a:cxnSpLocks/>
          </p:cNvCxnSpPr>
          <p:nvPr/>
        </p:nvCxnSpPr>
        <p:spPr>
          <a:xfrm>
            <a:off x="5198993" y="3698439"/>
            <a:ext cx="1023617" cy="0"/>
          </a:xfrm>
          <a:prstGeom prst="straightConnector1">
            <a:avLst/>
          </a:prstGeom>
          <a:ln w="127000" cmpd="dbl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F6B5D7A-1658-A71D-91A8-CB40341E7998}"/>
              </a:ext>
            </a:extLst>
          </p:cNvPr>
          <p:cNvCxnSpPr>
            <a:cxnSpLocks/>
          </p:cNvCxnSpPr>
          <p:nvPr/>
        </p:nvCxnSpPr>
        <p:spPr>
          <a:xfrm flipV="1">
            <a:off x="1107601" y="2536840"/>
            <a:ext cx="1516648" cy="1636686"/>
          </a:xfrm>
          <a:prstGeom prst="line">
            <a:avLst/>
          </a:prstGeom>
          <a:ln w="38100">
            <a:solidFill>
              <a:srgbClr val="595959">
                <a:alpha val="49870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884BB23E-0619-E212-E24F-8ADAAFC22477}"/>
              </a:ext>
            </a:extLst>
          </p:cNvPr>
          <p:cNvCxnSpPr>
            <a:cxnSpLocks/>
          </p:cNvCxnSpPr>
          <p:nvPr/>
        </p:nvCxnSpPr>
        <p:spPr>
          <a:xfrm flipV="1">
            <a:off x="1906342" y="2928582"/>
            <a:ext cx="1153637" cy="1244944"/>
          </a:xfrm>
          <a:prstGeom prst="line">
            <a:avLst/>
          </a:prstGeom>
          <a:ln w="38100">
            <a:solidFill>
              <a:srgbClr val="595959">
                <a:alpha val="49870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596D4E4A-1FC2-4B21-A147-70EADEAD597F}"/>
              </a:ext>
            </a:extLst>
          </p:cNvPr>
          <p:cNvCxnSpPr>
            <a:cxnSpLocks/>
          </p:cNvCxnSpPr>
          <p:nvPr/>
        </p:nvCxnSpPr>
        <p:spPr>
          <a:xfrm flipV="1">
            <a:off x="2731857" y="3330413"/>
            <a:ext cx="781277" cy="843113"/>
          </a:xfrm>
          <a:prstGeom prst="line">
            <a:avLst/>
          </a:prstGeom>
          <a:ln w="38100">
            <a:solidFill>
              <a:srgbClr val="595959">
                <a:alpha val="49870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925DD782-C004-C32D-4FF1-6BAE8E32F70D}"/>
              </a:ext>
            </a:extLst>
          </p:cNvPr>
          <p:cNvCxnSpPr>
            <a:cxnSpLocks/>
          </p:cNvCxnSpPr>
          <p:nvPr/>
        </p:nvCxnSpPr>
        <p:spPr>
          <a:xfrm flipV="1">
            <a:off x="3553288" y="3746767"/>
            <a:ext cx="395460" cy="426759"/>
          </a:xfrm>
          <a:prstGeom prst="line">
            <a:avLst/>
          </a:prstGeom>
          <a:ln w="38100">
            <a:solidFill>
              <a:srgbClr val="595959">
                <a:alpha val="49870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2E963E1B-991B-FCCA-CBAE-7EA746F25726}"/>
              </a:ext>
            </a:extLst>
          </p:cNvPr>
          <p:cNvCxnSpPr>
            <a:cxnSpLocks/>
          </p:cNvCxnSpPr>
          <p:nvPr/>
        </p:nvCxnSpPr>
        <p:spPr>
          <a:xfrm flipV="1">
            <a:off x="7002619" y="2239229"/>
            <a:ext cx="1792431" cy="1934296"/>
          </a:xfrm>
          <a:prstGeom prst="line">
            <a:avLst/>
          </a:prstGeom>
          <a:ln w="38100">
            <a:solidFill>
              <a:srgbClr val="595959">
                <a:alpha val="49870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22A04ACC-DCFA-07B8-4C0F-B934E30B5F63}"/>
              </a:ext>
            </a:extLst>
          </p:cNvPr>
          <p:cNvCxnSpPr>
            <a:cxnSpLocks/>
          </p:cNvCxnSpPr>
          <p:nvPr/>
        </p:nvCxnSpPr>
        <p:spPr>
          <a:xfrm flipV="1">
            <a:off x="8878363" y="2828465"/>
            <a:ext cx="601816" cy="649448"/>
          </a:xfrm>
          <a:prstGeom prst="line">
            <a:avLst/>
          </a:prstGeom>
          <a:ln w="38100">
            <a:solidFill>
              <a:srgbClr val="595959">
                <a:alpha val="49870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6C50FB62-5FE9-5CEE-5E85-CDBAC7F51866}"/>
              </a:ext>
            </a:extLst>
          </p:cNvPr>
          <p:cNvCxnSpPr>
            <a:cxnSpLocks/>
          </p:cNvCxnSpPr>
          <p:nvPr/>
        </p:nvCxnSpPr>
        <p:spPr>
          <a:xfrm flipV="1">
            <a:off x="10096891" y="4043286"/>
            <a:ext cx="742886" cy="801682"/>
          </a:xfrm>
          <a:prstGeom prst="line">
            <a:avLst/>
          </a:prstGeom>
          <a:ln w="38100">
            <a:solidFill>
              <a:srgbClr val="595959">
                <a:alpha val="49870"/>
              </a:srgb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5115FE27-8051-C8F8-3D74-641E2234AC52}"/>
              </a:ext>
            </a:extLst>
          </p:cNvPr>
          <p:cNvCxnSpPr>
            <a:cxnSpLocks/>
          </p:cNvCxnSpPr>
          <p:nvPr/>
        </p:nvCxnSpPr>
        <p:spPr>
          <a:xfrm rot="18377202" flipV="1">
            <a:off x="7958879" y="4910327"/>
            <a:ext cx="0" cy="1096403"/>
          </a:xfrm>
          <a:prstGeom prst="line">
            <a:avLst/>
          </a:prstGeom>
          <a:ln w="50800">
            <a:solidFill>
              <a:srgbClr val="CB713A">
                <a:alpha val="49882"/>
              </a:srgb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9EBEAD20-7E3A-F579-3F4C-F188949C106E}"/>
              </a:ext>
            </a:extLst>
          </p:cNvPr>
          <p:cNvCxnSpPr>
            <a:cxnSpLocks/>
          </p:cNvCxnSpPr>
          <p:nvPr/>
        </p:nvCxnSpPr>
        <p:spPr>
          <a:xfrm rot="18377202" flipV="1">
            <a:off x="8053950" y="4780839"/>
            <a:ext cx="0" cy="1096403"/>
          </a:xfrm>
          <a:prstGeom prst="line">
            <a:avLst/>
          </a:prstGeom>
          <a:ln w="50800">
            <a:solidFill>
              <a:schemeClr val="accent3">
                <a:alpha val="49952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80159392-9134-F28C-539B-F7129C04CDBB}"/>
              </a:ext>
            </a:extLst>
          </p:cNvPr>
          <p:cNvCxnSpPr>
            <a:cxnSpLocks/>
          </p:cNvCxnSpPr>
          <p:nvPr/>
        </p:nvCxnSpPr>
        <p:spPr>
          <a:xfrm rot="3963303" flipV="1">
            <a:off x="9599618" y="5404544"/>
            <a:ext cx="0" cy="479570"/>
          </a:xfrm>
          <a:prstGeom prst="line">
            <a:avLst/>
          </a:prstGeom>
          <a:ln w="50800">
            <a:solidFill>
              <a:srgbClr val="CB713A">
                <a:alpha val="49882"/>
              </a:srgb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C09C3F5C-2AC4-C428-7822-DB0D027DE148}"/>
              </a:ext>
            </a:extLst>
          </p:cNvPr>
          <p:cNvCxnSpPr>
            <a:cxnSpLocks/>
          </p:cNvCxnSpPr>
          <p:nvPr/>
        </p:nvCxnSpPr>
        <p:spPr>
          <a:xfrm rot="3963303" flipV="1">
            <a:off x="9664815" y="5551360"/>
            <a:ext cx="0" cy="479570"/>
          </a:xfrm>
          <a:prstGeom prst="line">
            <a:avLst/>
          </a:prstGeom>
          <a:ln w="50800">
            <a:solidFill>
              <a:schemeClr val="accent3">
                <a:alpha val="49952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BD3698B3-2445-20BD-EAEB-C5875923BE28}"/>
              </a:ext>
            </a:extLst>
          </p:cNvPr>
          <p:cNvCxnSpPr>
            <a:cxnSpLocks/>
          </p:cNvCxnSpPr>
          <p:nvPr/>
        </p:nvCxnSpPr>
        <p:spPr>
          <a:xfrm rot="3963303" flipV="1">
            <a:off x="8081781" y="3862159"/>
            <a:ext cx="0" cy="969687"/>
          </a:xfrm>
          <a:prstGeom prst="line">
            <a:avLst/>
          </a:prstGeom>
          <a:ln w="50800">
            <a:solidFill>
              <a:srgbClr val="CB713A">
                <a:alpha val="49882"/>
              </a:srgb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217152FA-F03E-0146-FF47-1AEE924A8DCC}"/>
              </a:ext>
            </a:extLst>
          </p:cNvPr>
          <p:cNvCxnSpPr>
            <a:cxnSpLocks/>
          </p:cNvCxnSpPr>
          <p:nvPr/>
        </p:nvCxnSpPr>
        <p:spPr>
          <a:xfrm rot="3963303" flipV="1">
            <a:off x="8146978" y="4008975"/>
            <a:ext cx="0" cy="969687"/>
          </a:xfrm>
          <a:prstGeom prst="line">
            <a:avLst/>
          </a:prstGeom>
          <a:ln w="50800">
            <a:solidFill>
              <a:schemeClr val="accent3">
                <a:alpha val="49952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F2835246-3237-AD82-48AE-48523D1D7946}"/>
              </a:ext>
            </a:extLst>
          </p:cNvPr>
          <p:cNvCxnSpPr>
            <a:cxnSpLocks/>
          </p:cNvCxnSpPr>
          <p:nvPr/>
        </p:nvCxnSpPr>
        <p:spPr>
          <a:xfrm flipV="1">
            <a:off x="8817145" y="3646228"/>
            <a:ext cx="1569138" cy="1693331"/>
          </a:xfrm>
          <a:prstGeom prst="line">
            <a:avLst/>
          </a:prstGeom>
          <a:ln w="38100">
            <a:solidFill>
              <a:srgbClr val="595959">
                <a:alpha val="49870"/>
              </a:srgbClr>
            </a:solidFill>
            <a:tailEnd type="triangle"/>
          </a:ln>
          <a:effectLst>
            <a:glow rad="103461">
              <a:schemeClr val="bg1"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5AF4A622-3383-A953-633F-14BA9C7A6816}"/>
              </a:ext>
            </a:extLst>
          </p:cNvPr>
          <p:cNvCxnSpPr>
            <a:cxnSpLocks/>
          </p:cNvCxnSpPr>
          <p:nvPr/>
        </p:nvCxnSpPr>
        <p:spPr>
          <a:xfrm rot="885248" flipV="1">
            <a:off x="8868714" y="4445763"/>
            <a:ext cx="0" cy="745014"/>
          </a:xfrm>
          <a:prstGeom prst="line">
            <a:avLst/>
          </a:prstGeom>
          <a:ln w="50800">
            <a:solidFill>
              <a:srgbClr val="CB713A">
                <a:alpha val="49882"/>
              </a:srgbClr>
            </a:solidFill>
            <a:headEnd type="triangle"/>
            <a:tailEnd type="triangle"/>
          </a:ln>
          <a:effectLst>
            <a:glow rad="88900">
              <a:schemeClr val="bg1"/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75F43398-064C-5897-1A12-0FF3E0F3E716}"/>
              </a:ext>
            </a:extLst>
          </p:cNvPr>
          <p:cNvCxnSpPr>
            <a:cxnSpLocks/>
          </p:cNvCxnSpPr>
          <p:nvPr/>
        </p:nvCxnSpPr>
        <p:spPr>
          <a:xfrm rot="885248" flipV="1">
            <a:off x="9024059" y="4486673"/>
            <a:ext cx="0" cy="745014"/>
          </a:xfrm>
          <a:prstGeom prst="line">
            <a:avLst/>
          </a:prstGeom>
          <a:ln w="50800">
            <a:solidFill>
              <a:schemeClr val="accent3">
                <a:alpha val="49952"/>
              </a:schemeClr>
            </a:solidFill>
            <a:headEnd type="triangle"/>
            <a:tailEnd type="triangle"/>
          </a:ln>
          <a:effectLst>
            <a:glow rad="88900">
              <a:schemeClr val="bg1"/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D9AB39C3-BB73-F9FD-1F8E-864B4E43D62E}"/>
              </a:ext>
            </a:extLst>
          </p:cNvPr>
          <p:cNvCxnSpPr>
            <a:cxnSpLocks/>
          </p:cNvCxnSpPr>
          <p:nvPr/>
        </p:nvCxnSpPr>
        <p:spPr>
          <a:xfrm rot="18545587" flipV="1">
            <a:off x="9589388" y="4327398"/>
            <a:ext cx="0" cy="481627"/>
          </a:xfrm>
          <a:prstGeom prst="line">
            <a:avLst/>
          </a:prstGeom>
          <a:ln w="50800">
            <a:solidFill>
              <a:srgbClr val="CB713A">
                <a:alpha val="49882"/>
              </a:srgbClr>
            </a:solidFill>
            <a:headEnd type="triangle"/>
            <a:tailEnd type="triangle"/>
          </a:ln>
          <a:effectLst>
            <a:glow rad="88900">
              <a:schemeClr val="bg1"/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0B076D6F-3AE8-D417-8DA1-A74966250EEF}"/>
              </a:ext>
            </a:extLst>
          </p:cNvPr>
          <p:cNvCxnSpPr>
            <a:cxnSpLocks/>
          </p:cNvCxnSpPr>
          <p:nvPr/>
        </p:nvCxnSpPr>
        <p:spPr>
          <a:xfrm rot="18545587" flipV="1">
            <a:off x="9690685" y="4202720"/>
            <a:ext cx="0" cy="481627"/>
          </a:xfrm>
          <a:prstGeom prst="line">
            <a:avLst/>
          </a:prstGeom>
          <a:ln w="50800">
            <a:solidFill>
              <a:schemeClr val="accent3">
                <a:alpha val="49952"/>
              </a:schemeClr>
            </a:solidFill>
            <a:headEnd type="triangle"/>
            <a:tailEnd type="triangle"/>
          </a:ln>
          <a:effectLst>
            <a:glow rad="88900">
              <a:schemeClr val="bg1"/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0" name="TextBox 169">
            <a:extLst>
              <a:ext uri="{FF2B5EF4-FFF2-40B4-BE49-F238E27FC236}">
                <a16:creationId xmlns:a16="http://schemas.microsoft.com/office/drawing/2014/main" id="{10C7AE1E-1180-B020-0896-0C255F53BFE2}"/>
              </a:ext>
            </a:extLst>
          </p:cNvPr>
          <p:cNvSpPr txBox="1"/>
          <p:nvPr/>
        </p:nvSpPr>
        <p:spPr>
          <a:xfrm rot="2489345">
            <a:off x="1634425" y="2805570"/>
            <a:ext cx="3554435" cy="369332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/>
          <a:p>
            <a:pPr algn="l"/>
            <a:r>
              <a:rPr lang="en-US" dirty="0">
                <a:solidFill>
                  <a:schemeClr val="accent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Far-Field Information Wavefront</a:t>
            </a:r>
            <a:endParaRPr lang="en-US" sz="1800" dirty="0">
              <a:solidFill>
                <a:schemeClr val="accent3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78A7D37-AF3C-0472-1FCF-ED153CC1728D}"/>
              </a:ext>
            </a:extLst>
          </p:cNvPr>
          <p:cNvCxnSpPr>
            <a:cxnSpLocks/>
          </p:cNvCxnSpPr>
          <p:nvPr/>
        </p:nvCxnSpPr>
        <p:spPr>
          <a:xfrm>
            <a:off x="1966573" y="1984078"/>
            <a:ext cx="2599151" cy="228865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3" name="TextBox 172">
            <a:extLst>
              <a:ext uri="{FF2B5EF4-FFF2-40B4-BE49-F238E27FC236}">
                <a16:creationId xmlns:a16="http://schemas.microsoft.com/office/drawing/2014/main" id="{A263D0D5-F740-0C9C-3759-02B6C6F00031}"/>
              </a:ext>
            </a:extLst>
          </p:cNvPr>
          <p:cNvSpPr txBox="1"/>
          <p:nvPr/>
        </p:nvSpPr>
        <p:spPr>
          <a:xfrm rot="2489345">
            <a:off x="8154826" y="2800963"/>
            <a:ext cx="3554435" cy="369332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/>
          <a:p>
            <a:pPr algn="l"/>
            <a:r>
              <a:rPr lang="en-US" dirty="0">
                <a:solidFill>
                  <a:schemeClr val="accent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Far-Field Information Wavefront</a:t>
            </a:r>
            <a:endParaRPr lang="en-US" sz="1800" dirty="0">
              <a:solidFill>
                <a:schemeClr val="accent3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1FCE8F5E-08F8-8470-98F5-6001CFD84F84}"/>
              </a:ext>
            </a:extLst>
          </p:cNvPr>
          <p:cNvCxnSpPr>
            <a:cxnSpLocks/>
          </p:cNvCxnSpPr>
          <p:nvPr/>
        </p:nvCxnSpPr>
        <p:spPr>
          <a:xfrm>
            <a:off x="8497575" y="1982702"/>
            <a:ext cx="2614031" cy="2301757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C0EDE321-3B30-7FDE-5749-DFD037DFE5ED}"/>
              </a:ext>
            </a:extLst>
          </p:cNvPr>
          <p:cNvSpPr txBox="1"/>
          <p:nvPr/>
        </p:nvSpPr>
        <p:spPr>
          <a:xfrm>
            <a:off x="533911" y="990116"/>
            <a:ext cx="3529043" cy="461665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/>
          <a:p>
            <a:pPr algn="l"/>
            <a:r>
              <a:rPr lang="en-US" sz="2400" i="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Traditional Phased Array</a:t>
            </a:r>
          </a:p>
        </p:txBody>
      </p: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B913D7D2-2B49-4F1C-1043-08DE49526E3E}"/>
              </a:ext>
            </a:extLst>
          </p:cNvPr>
          <p:cNvCxnSpPr/>
          <p:nvPr/>
        </p:nvCxnSpPr>
        <p:spPr>
          <a:xfrm>
            <a:off x="604910" y="1451781"/>
            <a:ext cx="418658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BBA445C6-4BF3-188F-0D16-A8926D6073C6}"/>
              </a:ext>
            </a:extLst>
          </p:cNvPr>
          <p:cNvSpPr txBox="1"/>
          <p:nvPr/>
        </p:nvSpPr>
        <p:spPr>
          <a:xfrm>
            <a:off x="6512680" y="990116"/>
            <a:ext cx="3619902" cy="461665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/>
          <a:p>
            <a:pPr algn="l"/>
            <a:r>
              <a:rPr lang="en-US" sz="2400" i="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Distributed Phased Array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2702F50F-501F-48D8-AAFB-1CE789F6A07E}"/>
              </a:ext>
            </a:extLst>
          </p:cNvPr>
          <p:cNvCxnSpPr>
            <a:cxnSpLocks/>
          </p:cNvCxnSpPr>
          <p:nvPr/>
        </p:nvCxnSpPr>
        <p:spPr>
          <a:xfrm>
            <a:off x="6583679" y="1451781"/>
            <a:ext cx="4756353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3BD9E227-2B5F-66DC-E9F3-5A74E9ED450C}"/>
              </a:ext>
            </a:extLst>
          </p:cNvPr>
          <p:cNvCxnSpPr>
            <a:cxnSpLocks/>
          </p:cNvCxnSpPr>
          <p:nvPr/>
        </p:nvCxnSpPr>
        <p:spPr>
          <a:xfrm rot="16200000" flipV="1">
            <a:off x="4669898" y="5878489"/>
            <a:ext cx="0" cy="649968"/>
          </a:xfrm>
          <a:prstGeom prst="line">
            <a:avLst/>
          </a:prstGeom>
          <a:ln w="50800">
            <a:solidFill>
              <a:srgbClr val="CB713A">
                <a:alpha val="49882"/>
              </a:srgb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64E612E5-0A17-491F-CEE7-D9E4ECAA3E47}"/>
              </a:ext>
            </a:extLst>
          </p:cNvPr>
          <p:cNvCxnSpPr>
            <a:cxnSpLocks/>
          </p:cNvCxnSpPr>
          <p:nvPr/>
        </p:nvCxnSpPr>
        <p:spPr>
          <a:xfrm rot="16200000" flipV="1">
            <a:off x="4669898" y="5471049"/>
            <a:ext cx="0" cy="649968"/>
          </a:xfrm>
          <a:prstGeom prst="line">
            <a:avLst/>
          </a:prstGeom>
          <a:ln w="50800">
            <a:solidFill>
              <a:schemeClr val="accent3">
                <a:alpha val="49952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3" name="TextBox 192">
            <a:extLst>
              <a:ext uri="{FF2B5EF4-FFF2-40B4-BE49-F238E27FC236}">
                <a16:creationId xmlns:a16="http://schemas.microsoft.com/office/drawing/2014/main" id="{5161C8FC-C85D-81E0-69E8-A394F695735F}"/>
              </a:ext>
            </a:extLst>
          </p:cNvPr>
          <p:cNvSpPr txBox="1"/>
          <p:nvPr/>
        </p:nvSpPr>
        <p:spPr>
          <a:xfrm>
            <a:off x="5064710" y="5570051"/>
            <a:ext cx="2466381" cy="369332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/>
          <a:p>
            <a:pPr algn="l"/>
            <a:r>
              <a:rPr lang="en-US" sz="1800" b="0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Time Synchronization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B139B1FA-35DC-A716-4410-CABBD2134754}"/>
              </a:ext>
            </a:extLst>
          </p:cNvPr>
          <p:cNvSpPr txBox="1"/>
          <p:nvPr/>
        </p:nvSpPr>
        <p:spPr>
          <a:xfrm>
            <a:off x="5064531" y="5992082"/>
            <a:ext cx="2981585" cy="369332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/>
          <a:p>
            <a:pPr algn="l"/>
            <a:r>
              <a:rPr lang="en-US" sz="1800" b="0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Frequency Synchronization</a:t>
            </a: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007C6FBF-FDA1-1D65-13BF-81B471C78547}"/>
              </a:ext>
            </a:extLst>
          </p:cNvPr>
          <p:cNvGrpSpPr/>
          <p:nvPr/>
        </p:nvGrpSpPr>
        <p:grpSpPr>
          <a:xfrm>
            <a:off x="8599388" y="3542131"/>
            <a:ext cx="886514" cy="895565"/>
            <a:chOff x="5302618" y="4726908"/>
            <a:chExt cx="886514" cy="895565"/>
          </a:xfrm>
          <a:effectLst>
            <a:outerShdw blurRad="50800" algn="ctr" rotWithShape="0">
              <a:prstClr val="black">
                <a:alpha val="40000"/>
              </a:prstClr>
            </a:outerShdw>
          </a:effectLst>
        </p:grpSpPr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614B6518-3AE6-64C1-DCD1-CAE36A8C986B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5302618" y="4726908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D7FDD1E-57E7-8094-FE1D-E4B695DE36F9}"/>
                </a:ext>
              </a:extLst>
            </p:cNvPr>
            <p:cNvCxnSpPr>
              <a:cxnSpLocks noChangeAspect="1"/>
            </p:cNvCxnSpPr>
            <p:nvPr/>
          </p:nvCxnSpPr>
          <p:spPr>
            <a:xfrm rot="5400000">
              <a:off x="5576938" y="4726908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C102A278-98A9-7593-8333-BB4C6439791B}"/>
                </a:ext>
              </a:extLst>
            </p:cNvPr>
            <p:cNvCxnSpPr>
              <a:cxnSpLocks noChangeAspect="1"/>
            </p:cNvCxnSpPr>
            <p:nvPr/>
          </p:nvCxnSpPr>
          <p:spPr>
            <a:xfrm rot="2700000">
              <a:off x="5439778" y="5058041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FF5222FC-BE5E-FB92-D220-BBEEE78D41BD}"/>
                </a:ext>
              </a:extLst>
            </p:cNvPr>
            <p:cNvGrpSpPr/>
            <p:nvPr/>
          </p:nvGrpSpPr>
          <p:grpSpPr>
            <a:xfrm>
              <a:off x="5539164" y="4972505"/>
              <a:ext cx="649968" cy="649968"/>
              <a:chOff x="3027000" y="5479185"/>
              <a:chExt cx="649968" cy="649968"/>
            </a:xfrm>
            <a:effectLst/>
          </p:grpSpPr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388A81B8-C604-0AEF-53CB-E5C4B7D56A26}"/>
                  </a:ext>
                </a:extLst>
              </p:cNvPr>
              <p:cNvSpPr/>
              <p:nvPr/>
            </p:nvSpPr>
            <p:spPr>
              <a:xfrm>
                <a:off x="3142080" y="5627866"/>
                <a:ext cx="419808" cy="4198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B713A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3" name="Graphic 232" descr="Stopwatch with solid fill">
                <a:extLst>
                  <a:ext uri="{FF2B5EF4-FFF2-40B4-BE49-F238E27FC236}">
                    <a16:creationId xmlns:a16="http://schemas.microsoft.com/office/drawing/2014/main" id="{DBBFBD5B-D9DC-8976-5CAC-FF84862FF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027000" y="5479185"/>
                <a:ext cx="649968" cy="649968"/>
              </a:xfrm>
              <a:prstGeom prst="rect">
                <a:avLst/>
              </a:prstGeom>
              <a:effectLst/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7676C6F4-B203-5BAF-D39E-EBDD7F5FC9DF}"/>
                </a:ext>
              </a:extLst>
            </p:cNvPr>
            <p:cNvGrpSpPr/>
            <p:nvPr/>
          </p:nvGrpSpPr>
          <p:grpSpPr>
            <a:xfrm>
              <a:off x="5369458" y="5118148"/>
              <a:ext cx="419808" cy="419808"/>
              <a:chOff x="3583079" y="5658429"/>
              <a:chExt cx="419808" cy="419808"/>
            </a:xfrm>
          </p:grpSpPr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9D410856-50C8-A5C5-CACD-2FCA741A8303}"/>
                  </a:ext>
                </a:extLst>
              </p:cNvPr>
              <p:cNvSpPr/>
              <p:nvPr/>
            </p:nvSpPr>
            <p:spPr>
              <a:xfrm>
                <a:off x="3583079" y="5658429"/>
                <a:ext cx="419808" cy="4198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B713A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3E610D28-520D-9FDC-A97C-324C384D91F1}"/>
                  </a:ext>
                </a:extLst>
              </p:cNvPr>
              <p:cNvSpPr/>
              <p:nvPr/>
            </p:nvSpPr>
            <p:spPr>
              <a:xfrm>
                <a:off x="3678049" y="5793765"/>
                <a:ext cx="225425" cy="161474"/>
              </a:xfrm>
              <a:custGeom>
                <a:avLst/>
                <a:gdLst>
                  <a:gd name="connsiteX0" fmla="*/ 0 w 225425"/>
                  <a:gd name="connsiteY0" fmla="*/ 130364 h 252661"/>
                  <a:gd name="connsiteX1" fmla="*/ 47625 w 225425"/>
                  <a:gd name="connsiteY1" fmla="*/ 3364 h 252661"/>
                  <a:gd name="connsiteX2" fmla="*/ 155575 w 225425"/>
                  <a:gd name="connsiteY2" fmla="*/ 251014 h 252661"/>
                  <a:gd name="connsiteX3" fmla="*/ 225425 w 225425"/>
                  <a:gd name="connsiteY3" fmla="*/ 117664 h 252661"/>
                  <a:gd name="connsiteX4" fmla="*/ 225425 w 225425"/>
                  <a:gd name="connsiteY4" fmla="*/ 117664 h 252661"/>
                  <a:gd name="connsiteX0" fmla="*/ 0 w 225425"/>
                  <a:gd name="connsiteY0" fmla="*/ 130506 h 255947"/>
                  <a:gd name="connsiteX1" fmla="*/ 47625 w 225425"/>
                  <a:gd name="connsiteY1" fmla="*/ 3506 h 255947"/>
                  <a:gd name="connsiteX2" fmla="*/ 142875 w 225425"/>
                  <a:gd name="connsiteY2" fmla="*/ 254331 h 255947"/>
                  <a:gd name="connsiteX3" fmla="*/ 225425 w 225425"/>
                  <a:gd name="connsiteY3" fmla="*/ 117806 h 255947"/>
                  <a:gd name="connsiteX4" fmla="*/ 225425 w 225425"/>
                  <a:gd name="connsiteY4" fmla="*/ 117806 h 255947"/>
                  <a:gd name="connsiteX0" fmla="*/ 0 w 225425"/>
                  <a:gd name="connsiteY0" fmla="*/ 127454 h 252815"/>
                  <a:gd name="connsiteX1" fmla="*/ 66675 w 225425"/>
                  <a:gd name="connsiteY1" fmla="*/ 3629 h 252815"/>
                  <a:gd name="connsiteX2" fmla="*/ 142875 w 225425"/>
                  <a:gd name="connsiteY2" fmla="*/ 251279 h 252815"/>
                  <a:gd name="connsiteX3" fmla="*/ 225425 w 225425"/>
                  <a:gd name="connsiteY3" fmla="*/ 114754 h 252815"/>
                  <a:gd name="connsiteX4" fmla="*/ 225425 w 225425"/>
                  <a:gd name="connsiteY4" fmla="*/ 114754 h 252815"/>
                  <a:gd name="connsiteX0" fmla="*/ 0 w 225425"/>
                  <a:gd name="connsiteY0" fmla="*/ 123834 h 249195"/>
                  <a:gd name="connsiteX1" fmla="*/ 66675 w 225425"/>
                  <a:gd name="connsiteY1" fmla="*/ 9 h 249195"/>
                  <a:gd name="connsiteX2" fmla="*/ 142875 w 225425"/>
                  <a:gd name="connsiteY2" fmla="*/ 247659 h 249195"/>
                  <a:gd name="connsiteX3" fmla="*/ 225425 w 225425"/>
                  <a:gd name="connsiteY3" fmla="*/ 111134 h 249195"/>
                  <a:gd name="connsiteX4" fmla="*/ 225425 w 225425"/>
                  <a:gd name="connsiteY4" fmla="*/ 111134 h 249195"/>
                  <a:gd name="connsiteX0" fmla="*/ 0 w 225425"/>
                  <a:gd name="connsiteY0" fmla="*/ 123833 h 247658"/>
                  <a:gd name="connsiteX1" fmla="*/ 66675 w 225425"/>
                  <a:gd name="connsiteY1" fmla="*/ 8 h 247658"/>
                  <a:gd name="connsiteX2" fmla="*/ 142875 w 225425"/>
                  <a:gd name="connsiteY2" fmla="*/ 247658 h 247658"/>
                  <a:gd name="connsiteX3" fmla="*/ 225425 w 225425"/>
                  <a:gd name="connsiteY3" fmla="*/ 111133 h 247658"/>
                  <a:gd name="connsiteX4" fmla="*/ 225425 w 225425"/>
                  <a:gd name="connsiteY4" fmla="*/ 111133 h 247658"/>
                  <a:gd name="connsiteX0" fmla="*/ 0 w 225425"/>
                  <a:gd name="connsiteY0" fmla="*/ 127453 h 251278"/>
                  <a:gd name="connsiteX1" fmla="*/ 66675 w 225425"/>
                  <a:gd name="connsiteY1" fmla="*/ 3628 h 251278"/>
                  <a:gd name="connsiteX2" fmla="*/ 168275 w 225425"/>
                  <a:gd name="connsiteY2" fmla="*/ 251278 h 251278"/>
                  <a:gd name="connsiteX3" fmla="*/ 225425 w 225425"/>
                  <a:gd name="connsiteY3" fmla="*/ 114753 h 251278"/>
                  <a:gd name="connsiteX4" fmla="*/ 225425 w 225425"/>
                  <a:gd name="connsiteY4" fmla="*/ 114753 h 25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25" h="251278">
                    <a:moveTo>
                      <a:pt x="0" y="127453"/>
                    </a:moveTo>
                    <a:cubicBezTo>
                      <a:pt x="10848" y="53899"/>
                      <a:pt x="38629" y="-17010"/>
                      <a:pt x="66675" y="3628"/>
                    </a:cubicBezTo>
                    <a:cubicBezTo>
                      <a:pt x="94721" y="24266"/>
                      <a:pt x="135467" y="251807"/>
                      <a:pt x="168275" y="251278"/>
                    </a:cubicBezTo>
                    <a:cubicBezTo>
                      <a:pt x="201083" y="250749"/>
                      <a:pt x="225425" y="114753"/>
                      <a:pt x="225425" y="114753"/>
                    </a:cubicBezTo>
                    <a:lnTo>
                      <a:pt x="225425" y="114753"/>
                    </a:lnTo>
                  </a:path>
                </a:pathLst>
              </a:custGeom>
              <a:noFill/>
              <a:ln w="25400">
                <a:solidFill>
                  <a:srgbClr val="CB713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2B8814B8-4043-5826-B002-23C771FB3C12}"/>
              </a:ext>
            </a:extLst>
          </p:cNvPr>
          <p:cNvGrpSpPr/>
          <p:nvPr/>
        </p:nvGrpSpPr>
        <p:grpSpPr>
          <a:xfrm>
            <a:off x="9814937" y="4861714"/>
            <a:ext cx="886514" cy="895565"/>
            <a:chOff x="5302618" y="4726908"/>
            <a:chExt cx="886514" cy="895565"/>
          </a:xfrm>
          <a:effectLst>
            <a:outerShdw blurRad="50800" algn="ctr" rotWithShape="0">
              <a:prstClr val="black">
                <a:alpha val="40000"/>
              </a:prstClr>
            </a:outerShdw>
          </a:effectLst>
        </p:grpSpPr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E839DF4A-4117-58BE-395E-82B0057C8161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5302618" y="4726908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9CA16570-FD13-6D1F-6450-2C7E493E4C9D}"/>
                </a:ext>
              </a:extLst>
            </p:cNvPr>
            <p:cNvCxnSpPr>
              <a:cxnSpLocks noChangeAspect="1"/>
            </p:cNvCxnSpPr>
            <p:nvPr/>
          </p:nvCxnSpPr>
          <p:spPr>
            <a:xfrm rot="5400000">
              <a:off x="5576938" y="4726908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E24C9F5-5BDE-AC96-A07E-B7E1C73B58E2}"/>
                </a:ext>
              </a:extLst>
            </p:cNvPr>
            <p:cNvCxnSpPr>
              <a:cxnSpLocks noChangeAspect="1"/>
            </p:cNvCxnSpPr>
            <p:nvPr/>
          </p:nvCxnSpPr>
          <p:spPr>
            <a:xfrm rot="2700000">
              <a:off x="5439778" y="5058041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9E08DC0E-3178-F32E-59DA-0EF75AB59C73}"/>
                </a:ext>
              </a:extLst>
            </p:cNvPr>
            <p:cNvGrpSpPr/>
            <p:nvPr/>
          </p:nvGrpSpPr>
          <p:grpSpPr>
            <a:xfrm>
              <a:off x="5539164" y="4972505"/>
              <a:ext cx="649968" cy="649968"/>
              <a:chOff x="3027000" y="5479185"/>
              <a:chExt cx="649968" cy="649968"/>
            </a:xfrm>
            <a:effectLst/>
          </p:grpSpPr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D478FC70-E302-CFDE-5249-74B4A81BB868}"/>
                  </a:ext>
                </a:extLst>
              </p:cNvPr>
              <p:cNvSpPr/>
              <p:nvPr/>
            </p:nvSpPr>
            <p:spPr>
              <a:xfrm>
                <a:off x="3142080" y="5627866"/>
                <a:ext cx="419808" cy="4198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B713A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3" name="Graphic 242" descr="Stopwatch with solid fill">
                <a:extLst>
                  <a:ext uri="{FF2B5EF4-FFF2-40B4-BE49-F238E27FC236}">
                    <a16:creationId xmlns:a16="http://schemas.microsoft.com/office/drawing/2014/main" id="{F8F91E5F-0C2A-DE6A-14F8-E04BC95096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027000" y="5479185"/>
                <a:ext cx="649968" cy="649968"/>
              </a:xfrm>
              <a:prstGeom prst="rect">
                <a:avLst/>
              </a:prstGeom>
              <a:effectLst/>
            </p:spPr>
          </p:pic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AF989247-BB03-5945-F52F-F33CFF6B70F1}"/>
                </a:ext>
              </a:extLst>
            </p:cNvPr>
            <p:cNvGrpSpPr/>
            <p:nvPr/>
          </p:nvGrpSpPr>
          <p:grpSpPr>
            <a:xfrm>
              <a:off x="5369458" y="5118148"/>
              <a:ext cx="419808" cy="419808"/>
              <a:chOff x="3583079" y="5658429"/>
              <a:chExt cx="419808" cy="419808"/>
            </a:xfrm>
          </p:grpSpPr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8304DB8E-C248-45F0-9845-84511337DEE4}"/>
                  </a:ext>
                </a:extLst>
              </p:cNvPr>
              <p:cNvSpPr/>
              <p:nvPr/>
            </p:nvSpPr>
            <p:spPr>
              <a:xfrm>
                <a:off x="3583079" y="5658429"/>
                <a:ext cx="419808" cy="4198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B713A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 240">
                <a:extLst>
                  <a:ext uri="{FF2B5EF4-FFF2-40B4-BE49-F238E27FC236}">
                    <a16:creationId xmlns:a16="http://schemas.microsoft.com/office/drawing/2014/main" id="{E4305044-3452-833C-D955-B7F2A9474217}"/>
                  </a:ext>
                </a:extLst>
              </p:cNvPr>
              <p:cNvSpPr/>
              <p:nvPr/>
            </p:nvSpPr>
            <p:spPr>
              <a:xfrm>
                <a:off x="3678049" y="5793765"/>
                <a:ext cx="225425" cy="161474"/>
              </a:xfrm>
              <a:custGeom>
                <a:avLst/>
                <a:gdLst>
                  <a:gd name="connsiteX0" fmla="*/ 0 w 225425"/>
                  <a:gd name="connsiteY0" fmla="*/ 130364 h 252661"/>
                  <a:gd name="connsiteX1" fmla="*/ 47625 w 225425"/>
                  <a:gd name="connsiteY1" fmla="*/ 3364 h 252661"/>
                  <a:gd name="connsiteX2" fmla="*/ 155575 w 225425"/>
                  <a:gd name="connsiteY2" fmla="*/ 251014 h 252661"/>
                  <a:gd name="connsiteX3" fmla="*/ 225425 w 225425"/>
                  <a:gd name="connsiteY3" fmla="*/ 117664 h 252661"/>
                  <a:gd name="connsiteX4" fmla="*/ 225425 w 225425"/>
                  <a:gd name="connsiteY4" fmla="*/ 117664 h 252661"/>
                  <a:gd name="connsiteX0" fmla="*/ 0 w 225425"/>
                  <a:gd name="connsiteY0" fmla="*/ 130506 h 255947"/>
                  <a:gd name="connsiteX1" fmla="*/ 47625 w 225425"/>
                  <a:gd name="connsiteY1" fmla="*/ 3506 h 255947"/>
                  <a:gd name="connsiteX2" fmla="*/ 142875 w 225425"/>
                  <a:gd name="connsiteY2" fmla="*/ 254331 h 255947"/>
                  <a:gd name="connsiteX3" fmla="*/ 225425 w 225425"/>
                  <a:gd name="connsiteY3" fmla="*/ 117806 h 255947"/>
                  <a:gd name="connsiteX4" fmla="*/ 225425 w 225425"/>
                  <a:gd name="connsiteY4" fmla="*/ 117806 h 255947"/>
                  <a:gd name="connsiteX0" fmla="*/ 0 w 225425"/>
                  <a:gd name="connsiteY0" fmla="*/ 127454 h 252815"/>
                  <a:gd name="connsiteX1" fmla="*/ 66675 w 225425"/>
                  <a:gd name="connsiteY1" fmla="*/ 3629 h 252815"/>
                  <a:gd name="connsiteX2" fmla="*/ 142875 w 225425"/>
                  <a:gd name="connsiteY2" fmla="*/ 251279 h 252815"/>
                  <a:gd name="connsiteX3" fmla="*/ 225425 w 225425"/>
                  <a:gd name="connsiteY3" fmla="*/ 114754 h 252815"/>
                  <a:gd name="connsiteX4" fmla="*/ 225425 w 225425"/>
                  <a:gd name="connsiteY4" fmla="*/ 114754 h 252815"/>
                  <a:gd name="connsiteX0" fmla="*/ 0 w 225425"/>
                  <a:gd name="connsiteY0" fmla="*/ 123834 h 249195"/>
                  <a:gd name="connsiteX1" fmla="*/ 66675 w 225425"/>
                  <a:gd name="connsiteY1" fmla="*/ 9 h 249195"/>
                  <a:gd name="connsiteX2" fmla="*/ 142875 w 225425"/>
                  <a:gd name="connsiteY2" fmla="*/ 247659 h 249195"/>
                  <a:gd name="connsiteX3" fmla="*/ 225425 w 225425"/>
                  <a:gd name="connsiteY3" fmla="*/ 111134 h 249195"/>
                  <a:gd name="connsiteX4" fmla="*/ 225425 w 225425"/>
                  <a:gd name="connsiteY4" fmla="*/ 111134 h 249195"/>
                  <a:gd name="connsiteX0" fmla="*/ 0 w 225425"/>
                  <a:gd name="connsiteY0" fmla="*/ 123833 h 247658"/>
                  <a:gd name="connsiteX1" fmla="*/ 66675 w 225425"/>
                  <a:gd name="connsiteY1" fmla="*/ 8 h 247658"/>
                  <a:gd name="connsiteX2" fmla="*/ 142875 w 225425"/>
                  <a:gd name="connsiteY2" fmla="*/ 247658 h 247658"/>
                  <a:gd name="connsiteX3" fmla="*/ 225425 w 225425"/>
                  <a:gd name="connsiteY3" fmla="*/ 111133 h 247658"/>
                  <a:gd name="connsiteX4" fmla="*/ 225425 w 225425"/>
                  <a:gd name="connsiteY4" fmla="*/ 111133 h 247658"/>
                  <a:gd name="connsiteX0" fmla="*/ 0 w 225425"/>
                  <a:gd name="connsiteY0" fmla="*/ 127453 h 251278"/>
                  <a:gd name="connsiteX1" fmla="*/ 66675 w 225425"/>
                  <a:gd name="connsiteY1" fmla="*/ 3628 h 251278"/>
                  <a:gd name="connsiteX2" fmla="*/ 168275 w 225425"/>
                  <a:gd name="connsiteY2" fmla="*/ 251278 h 251278"/>
                  <a:gd name="connsiteX3" fmla="*/ 225425 w 225425"/>
                  <a:gd name="connsiteY3" fmla="*/ 114753 h 251278"/>
                  <a:gd name="connsiteX4" fmla="*/ 225425 w 225425"/>
                  <a:gd name="connsiteY4" fmla="*/ 114753 h 25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25" h="251278">
                    <a:moveTo>
                      <a:pt x="0" y="127453"/>
                    </a:moveTo>
                    <a:cubicBezTo>
                      <a:pt x="10848" y="53899"/>
                      <a:pt x="38629" y="-17010"/>
                      <a:pt x="66675" y="3628"/>
                    </a:cubicBezTo>
                    <a:cubicBezTo>
                      <a:pt x="94721" y="24266"/>
                      <a:pt x="135467" y="251807"/>
                      <a:pt x="168275" y="251278"/>
                    </a:cubicBezTo>
                    <a:cubicBezTo>
                      <a:pt x="201083" y="250749"/>
                      <a:pt x="225425" y="114753"/>
                      <a:pt x="225425" y="114753"/>
                    </a:cubicBezTo>
                    <a:lnTo>
                      <a:pt x="225425" y="114753"/>
                    </a:lnTo>
                  </a:path>
                </a:pathLst>
              </a:custGeom>
              <a:noFill/>
              <a:ln w="25400">
                <a:solidFill>
                  <a:srgbClr val="CB713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4034845F-A361-38C1-7CCB-A5C85C1577D5}"/>
              </a:ext>
            </a:extLst>
          </p:cNvPr>
          <p:cNvGrpSpPr/>
          <p:nvPr/>
        </p:nvGrpSpPr>
        <p:grpSpPr>
          <a:xfrm>
            <a:off x="8533682" y="5370930"/>
            <a:ext cx="886514" cy="895565"/>
            <a:chOff x="5302618" y="4726908"/>
            <a:chExt cx="886514" cy="895565"/>
          </a:xfrm>
          <a:effectLst>
            <a:outerShdw blurRad="50800" algn="ctr" rotWithShape="0">
              <a:prstClr val="black">
                <a:alpha val="40000"/>
              </a:prstClr>
            </a:outerShdw>
          </a:effectLst>
        </p:grpSpPr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86A3F08A-B8E9-77B1-973F-C55487E9D878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5302618" y="4726908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83B0BDDA-0E49-2E05-5522-619E70FEAE87}"/>
                </a:ext>
              </a:extLst>
            </p:cNvPr>
            <p:cNvCxnSpPr>
              <a:cxnSpLocks noChangeAspect="1"/>
            </p:cNvCxnSpPr>
            <p:nvPr/>
          </p:nvCxnSpPr>
          <p:spPr>
            <a:xfrm rot="5400000">
              <a:off x="5576938" y="4726908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22CFF16C-C9F6-E0DB-A573-B30B5A355558}"/>
                </a:ext>
              </a:extLst>
            </p:cNvPr>
            <p:cNvCxnSpPr>
              <a:cxnSpLocks noChangeAspect="1"/>
            </p:cNvCxnSpPr>
            <p:nvPr/>
          </p:nvCxnSpPr>
          <p:spPr>
            <a:xfrm rot="2700000">
              <a:off x="5439778" y="5058041"/>
              <a:ext cx="274320" cy="274320"/>
            </a:xfrm>
            <a:prstGeom prst="line">
              <a:avLst/>
            </a:prstGeom>
            <a:ln w="38100">
              <a:solidFill>
                <a:srgbClr val="CB7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56F28E6B-0CAE-4F49-DDA2-A5D2AC832D3B}"/>
                </a:ext>
              </a:extLst>
            </p:cNvPr>
            <p:cNvGrpSpPr/>
            <p:nvPr/>
          </p:nvGrpSpPr>
          <p:grpSpPr>
            <a:xfrm>
              <a:off x="5539164" y="4972505"/>
              <a:ext cx="649968" cy="649968"/>
              <a:chOff x="3027000" y="5479185"/>
              <a:chExt cx="649968" cy="649968"/>
            </a:xfrm>
            <a:effectLst/>
          </p:grpSpPr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1454DE21-A5AF-2AB2-FB6F-B6FD958C5B70}"/>
                  </a:ext>
                </a:extLst>
              </p:cNvPr>
              <p:cNvSpPr/>
              <p:nvPr/>
            </p:nvSpPr>
            <p:spPr>
              <a:xfrm>
                <a:off x="3142080" y="5627866"/>
                <a:ext cx="419808" cy="4198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B713A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3" name="Graphic 252" descr="Stopwatch with solid fill">
                <a:extLst>
                  <a:ext uri="{FF2B5EF4-FFF2-40B4-BE49-F238E27FC236}">
                    <a16:creationId xmlns:a16="http://schemas.microsoft.com/office/drawing/2014/main" id="{EDEA9243-8390-D7FE-2B06-C9C5367312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027000" y="5479185"/>
                <a:ext cx="649968" cy="649968"/>
              </a:xfrm>
              <a:prstGeom prst="rect">
                <a:avLst/>
              </a:prstGeom>
              <a:effectLst/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CB311F0B-A07D-CDD6-ED34-8872B7534BB9}"/>
                </a:ext>
              </a:extLst>
            </p:cNvPr>
            <p:cNvGrpSpPr/>
            <p:nvPr/>
          </p:nvGrpSpPr>
          <p:grpSpPr>
            <a:xfrm>
              <a:off x="5369458" y="5118148"/>
              <a:ext cx="419808" cy="419808"/>
              <a:chOff x="3583079" y="5658429"/>
              <a:chExt cx="419808" cy="419808"/>
            </a:xfrm>
          </p:grpSpPr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93533BF7-475D-FB5C-9818-E7AB8C8020B7}"/>
                  </a:ext>
                </a:extLst>
              </p:cNvPr>
              <p:cNvSpPr/>
              <p:nvPr/>
            </p:nvSpPr>
            <p:spPr>
              <a:xfrm>
                <a:off x="3583079" y="5658429"/>
                <a:ext cx="419808" cy="4198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B713A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 250">
                <a:extLst>
                  <a:ext uri="{FF2B5EF4-FFF2-40B4-BE49-F238E27FC236}">
                    <a16:creationId xmlns:a16="http://schemas.microsoft.com/office/drawing/2014/main" id="{B6730795-0164-7B6E-A2AF-BCAAEAB45372}"/>
                  </a:ext>
                </a:extLst>
              </p:cNvPr>
              <p:cNvSpPr/>
              <p:nvPr/>
            </p:nvSpPr>
            <p:spPr>
              <a:xfrm>
                <a:off x="3678049" y="5793765"/>
                <a:ext cx="225425" cy="161474"/>
              </a:xfrm>
              <a:custGeom>
                <a:avLst/>
                <a:gdLst>
                  <a:gd name="connsiteX0" fmla="*/ 0 w 225425"/>
                  <a:gd name="connsiteY0" fmla="*/ 130364 h 252661"/>
                  <a:gd name="connsiteX1" fmla="*/ 47625 w 225425"/>
                  <a:gd name="connsiteY1" fmla="*/ 3364 h 252661"/>
                  <a:gd name="connsiteX2" fmla="*/ 155575 w 225425"/>
                  <a:gd name="connsiteY2" fmla="*/ 251014 h 252661"/>
                  <a:gd name="connsiteX3" fmla="*/ 225425 w 225425"/>
                  <a:gd name="connsiteY3" fmla="*/ 117664 h 252661"/>
                  <a:gd name="connsiteX4" fmla="*/ 225425 w 225425"/>
                  <a:gd name="connsiteY4" fmla="*/ 117664 h 252661"/>
                  <a:gd name="connsiteX0" fmla="*/ 0 w 225425"/>
                  <a:gd name="connsiteY0" fmla="*/ 130506 h 255947"/>
                  <a:gd name="connsiteX1" fmla="*/ 47625 w 225425"/>
                  <a:gd name="connsiteY1" fmla="*/ 3506 h 255947"/>
                  <a:gd name="connsiteX2" fmla="*/ 142875 w 225425"/>
                  <a:gd name="connsiteY2" fmla="*/ 254331 h 255947"/>
                  <a:gd name="connsiteX3" fmla="*/ 225425 w 225425"/>
                  <a:gd name="connsiteY3" fmla="*/ 117806 h 255947"/>
                  <a:gd name="connsiteX4" fmla="*/ 225425 w 225425"/>
                  <a:gd name="connsiteY4" fmla="*/ 117806 h 255947"/>
                  <a:gd name="connsiteX0" fmla="*/ 0 w 225425"/>
                  <a:gd name="connsiteY0" fmla="*/ 127454 h 252815"/>
                  <a:gd name="connsiteX1" fmla="*/ 66675 w 225425"/>
                  <a:gd name="connsiteY1" fmla="*/ 3629 h 252815"/>
                  <a:gd name="connsiteX2" fmla="*/ 142875 w 225425"/>
                  <a:gd name="connsiteY2" fmla="*/ 251279 h 252815"/>
                  <a:gd name="connsiteX3" fmla="*/ 225425 w 225425"/>
                  <a:gd name="connsiteY3" fmla="*/ 114754 h 252815"/>
                  <a:gd name="connsiteX4" fmla="*/ 225425 w 225425"/>
                  <a:gd name="connsiteY4" fmla="*/ 114754 h 252815"/>
                  <a:gd name="connsiteX0" fmla="*/ 0 w 225425"/>
                  <a:gd name="connsiteY0" fmla="*/ 123834 h 249195"/>
                  <a:gd name="connsiteX1" fmla="*/ 66675 w 225425"/>
                  <a:gd name="connsiteY1" fmla="*/ 9 h 249195"/>
                  <a:gd name="connsiteX2" fmla="*/ 142875 w 225425"/>
                  <a:gd name="connsiteY2" fmla="*/ 247659 h 249195"/>
                  <a:gd name="connsiteX3" fmla="*/ 225425 w 225425"/>
                  <a:gd name="connsiteY3" fmla="*/ 111134 h 249195"/>
                  <a:gd name="connsiteX4" fmla="*/ 225425 w 225425"/>
                  <a:gd name="connsiteY4" fmla="*/ 111134 h 249195"/>
                  <a:gd name="connsiteX0" fmla="*/ 0 w 225425"/>
                  <a:gd name="connsiteY0" fmla="*/ 123833 h 247658"/>
                  <a:gd name="connsiteX1" fmla="*/ 66675 w 225425"/>
                  <a:gd name="connsiteY1" fmla="*/ 8 h 247658"/>
                  <a:gd name="connsiteX2" fmla="*/ 142875 w 225425"/>
                  <a:gd name="connsiteY2" fmla="*/ 247658 h 247658"/>
                  <a:gd name="connsiteX3" fmla="*/ 225425 w 225425"/>
                  <a:gd name="connsiteY3" fmla="*/ 111133 h 247658"/>
                  <a:gd name="connsiteX4" fmla="*/ 225425 w 225425"/>
                  <a:gd name="connsiteY4" fmla="*/ 111133 h 247658"/>
                  <a:gd name="connsiteX0" fmla="*/ 0 w 225425"/>
                  <a:gd name="connsiteY0" fmla="*/ 127453 h 251278"/>
                  <a:gd name="connsiteX1" fmla="*/ 66675 w 225425"/>
                  <a:gd name="connsiteY1" fmla="*/ 3628 h 251278"/>
                  <a:gd name="connsiteX2" fmla="*/ 168275 w 225425"/>
                  <a:gd name="connsiteY2" fmla="*/ 251278 h 251278"/>
                  <a:gd name="connsiteX3" fmla="*/ 225425 w 225425"/>
                  <a:gd name="connsiteY3" fmla="*/ 114753 h 251278"/>
                  <a:gd name="connsiteX4" fmla="*/ 225425 w 225425"/>
                  <a:gd name="connsiteY4" fmla="*/ 114753 h 25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25" h="251278">
                    <a:moveTo>
                      <a:pt x="0" y="127453"/>
                    </a:moveTo>
                    <a:cubicBezTo>
                      <a:pt x="10848" y="53899"/>
                      <a:pt x="38629" y="-17010"/>
                      <a:pt x="66675" y="3628"/>
                    </a:cubicBezTo>
                    <a:cubicBezTo>
                      <a:pt x="94721" y="24266"/>
                      <a:pt x="135467" y="251807"/>
                      <a:pt x="168275" y="251278"/>
                    </a:cubicBezTo>
                    <a:cubicBezTo>
                      <a:pt x="201083" y="250749"/>
                      <a:pt x="225425" y="114753"/>
                      <a:pt x="225425" y="114753"/>
                    </a:cubicBezTo>
                    <a:lnTo>
                      <a:pt x="225425" y="114753"/>
                    </a:lnTo>
                  </a:path>
                </a:pathLst>
              </a:custGeom>
              <a:noFill/>
              <a:ln w="25400">
                <a:solidFill>
                  <a:srgbClr val="CB713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5665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98F6C6D-AD55-7562-F4AC-E3092E130A84}"/>
              </a:ext>
            </a:extLst>
          </p:cNvPr>
          <p:cNvGrpSpPr/>
          <p:nvPr/>
        </p:nvGrpSpPr>
        <p:grpSpPr>
          <a:xfrm>
            <a:off x="4403943" y="1192709"/>
            <a:ext cx="7795836" cy="5670215"/>
            <a:chOff x="1909865" y="484211"/>
            <a:chExt cx="10289916" cy="7484256"/>
          </a:xfrm>
        </p:grpSpPr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2565E543-C7CB-C375-908F-4C3C6FAF0F5F}"/>
                </a:ext>
              </a:extLst>
            </p:cNvPr>
            <p:cNvSpPr/>
            <p:nvPr/>
          </p:nvSpPr>
          <p:spPr>
            <a:xfrm>
              <a:off x="1909865" y="484211"/>
              <a:ext cx="10289916" cy="7484256"/>
            </a:xfrm>
            <a:prstGeom prst="rect">
              <a:avLst/>
            </a:prstGeom>
            <a:gradFill flip="none" rotWithShape="1">
              <a:gsLst>
                <a:gs pos="4000">
                  <a:srgbClr val="000000"/>
                </a:gs>
                <a:gs pos="28000">
                  <a:srgbClr val="9B9B9B"/>
                </a:gs>
                <a:gs pos="22000">
                  <a:srgbClr val="777777"/>
                </a:gs>
                <a:gs pos="33000">
                  <a:srgbClr val="B9B9B9"/>
                </a:gs>
                <a:gs pos="44000">
                  <a:srgbClr val="EEEEEE"/>
                </a:gs>
                <a:gs pos="53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49E21ED-17D3-B0AA-F43D-AB2D5BB16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233" t="35639" r="55600" b="-220"/>
            <a:stretch/>
          </p:blipFill>
          <p:spPr>
            <a:xfrm flipV="1">
              <a:off x="9399604" y="3887561"/>
              <a:ext cx="2790899" cy="407191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B4EB79B-5468-DBD5-3CF6-1CC7F0FB6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9114411" y="2233621"/>
              <a:ext cx="935017" cy="935017"/>
            </a:xfrm>
            <a:prstGeom prst="rect">
              <a:avLst/>
            </a:prstGeom>
            <a:effectLst>
              <a:outerShdw blurRad="975131" sx="97257" sy="97257" algn="ctr" rotWithShape="0">
                <a:prstClr val="black"/>
              </a:outerShdw>
            </a:effec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AD78FEF-1A9D-037C-313B-05B65FB7F07D}"/>
                </a:ext>
              </a:extLst>
            </p:cNvPr>
            <p:cNvGrpSpPr/>
            <p:nvPr/>
          </p:nvGrpSpPr>
          <p:grpSpPr>
            <a:xfrm>
              <a:off x="9575251" y="2595628"/>
              <a:ext cx="197844" cy="252564"/>
              <a:chOff x="11861250" y="6281802"/>
              <a:chExt cx="197844" cy="300562"/>
            </a:xfrm>
          </p:grpSpPr>
          <p:sp>
            <p:nvSpPr>
              <p:cNvPr id="104" name="Cube 103">
                <a:extLst>
                  <a:ext uri="{FF2B5EF4-FFF2-40B4-BE49-F238E27FC236}">
                    <a16:creationId xmlns:a16="http://schemas.microsoft.com/office/drawing/2014/main" id="{BA7ED456-73CE-FDF8-BFBC-9A57A3680945}"/>
                  </a:ext>
                </a:extLst>
              </p:cNvPr>
              <p:cNvSpPr/>
              <p:nvPr/>
            </p:nvSpPr>
            <p:spPr>
              <a:xfrm>
                <a:off x="11867070" y="6459221"/>
                <a:ext cx="189901" cy="123143"/>
              </a:xfrm>
              <a:prstGeom prst="cube">
                <a:avLst>
                  <a:gd name="adj" fmla="val 46749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5">
                <a:extLst>
                  <a:ext uri="{FF2B5EF4-FFF2-40B4-BE49-F238E27FC236}">
                    <a16:creationId xmlns:a16="http://schemas.microsoft.com/office/drawing/2014/main" id="{05DA31AC-4B23-66CE-074C-CBBF302905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61250" y="6281802"/>
                <a:ext cx="197844" cy="190837"/>
                <a:chOff x="2640" y="1087"/>
                <a:chExt cx="480" cy="463"/>
              </a:xfrm>
              <a:solidFill>
                <a:schemeClr val="bg2"/>
              </a:solidFill>
            </p:grpSpPr>
            <p:sp>
              <p:nvSpPr>
                <p:cNvPr id="106" name="AutoShape 106">
                  <a:extLst>
                    <a:ext uri="{FF2B5EF4-FFF2-40B4-BE49-F238E27FC236}">
                      <a16:creationId xmlns:a16="http://schemas.microsoft.com/office/drawing/2014/main" id="{94F4675C-66B4-3BD1-DDC8-DA241BA89E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2640" y="1087"/>
                  <a:ext cx="480" cy="3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cxnSp>
              <p:nvCxnSpPr>
                <p:cNvPr id="107" name="AutoShape 107">
                  <a:extLst>
                    <a:ext uri="{FF2B5EF4-FFF2-40B4-BE49-F238E27FC236}">
                      <a16:creationId xmlns:a16="http://schemas.microsoft.com/office/drawing/2014/main" id="{33966523-A24C-7012-7547-9BB0A0DCBD15}"/>
                    </a:ext>
                  </a:extLst>
                </p:cNvPr>
                <p:cNvCxnSpPr>
                  <a:cxnSpLocks noChangeShapeType="1"/>
                  <a:stCxn id="106" idx="3"/>
                </p:cNvCxnSpPr>
                <p:nvPr/>
              </p:nvCxnSpPr>
              <p:spPr bwMode="auto">
                <a:xfrm rot="1984372">
                  <a:off x="2743" y="1128"/>
                  <a:ext cx="275" cy="422"/>
                </a:xfrm>
                <a:prstGeom prst="straightConnector1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73B8FCC3-5A6B-9D1A-E9BA-47EA6ABC7D10}"/>
                </a:ext>
              </a:extLst>
            </p:cNvPr>
            <p:cNvSpPr/>
            <p:nvPr/>
          </p:nvSpPr>
          <p:spPr>
            <a:xfrm rot="19707910">
              <a:off x="9280522" y="2413660"/>
              <a:ext cx="2435196" cy="2935981"/>
            </a:xfrm>
            <a:prstGeom prst="triangle">
              <a:avLst>
                <a:gd name="adj" fmla="val 49620"/>
              </a:avLst>
            </a:prstGeom>
            <a:gradFill flip="none" rotWithShape="1">
              <a:gsLst>
                <a:gs pos="0">
                  <a:srgbClr val="FF7F0F">
                    <a:alpha val="64994"/>
                  </a:srgb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D5744F5-E3DC-8D3F-3859-F905CC3C9C3A}"/>
                </a:ext>
              </a:extLst>
            </p:cNvPr>
            <p:cNvCxnSpPr>
              <a:cxnSpLocks/>
            </p:cNvCxnSpPr>
            <p:nvPr/>
          </p:nvCxnSpPr>
          <p:spPr>
            <a:xfrm>
              <a:off x="10356850" y="4381500"/>
              <a:ext cx="1609725" cy="1962150"/>
            </a:xfrm>
            <a:prstGeom prst="line">
              <a:avLst/>
            </a:prstGeom>
            <a:ln w="28575">
              <a:solidFill>
                <a:srgbClr val="39A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F51BADA-AB3A-8ECF-4646-9D8510579ECC}"/>
                </a:ext>
              </a:extLst>
            </p:cNvPr>
            <p:cNvCxnSpPr>
              <a:cxnSpLocks/>
            </p:cNvCxnSpPr>
            <p:nvPr/>
          </p:nvCxnSpPr>
          <p:spPr>
            <a:xfrm>
              <a:off x="11795125" y="4168775"/>
              <a:ext cx="171450" cy="2152650"/>
            </a:xfrm>
            <a:prstGeom prst="line">
              <a:avLst/>
            </a:prstGeom>
            <a:ln w="28575">
              <a:solidFill>
                <a:srgbClr val="39A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E9BF190-78CE-C912-2D4B-CF857C5D224B}"/>
                </a:ext>
              </a:extLst>
            </p:cNvPr>
            <p:cNvCxnSpPr>
              <a:cxnSpLocks/>
            </p:cNvCxnSpPr>
            <p:nvPr/>
          </p:nvCxnSpPr>
          <p:spPr>
            <a:xfrm>
              <a:off x="9717529" y="2640398"/>
              <a:ext cx="330050" cy="2267062"/>
            </a:xfrm>
            <a:prstGeom prst="line">
              <a:avLst/>
            </a:prstGeom>
            <a:ln w="28575">
              <a:solidFill>
                <a:srgbClr val="FF7F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BF7FEC4-62CE-5022-F114-8EC4E7937651}"/>
                </a:ext>
              </a:extLst>
            </p:cNvPr>
            <p:cNvCxnSpPr>
              <a:cxnSpLocks/>
            </p:cNvCxnSpPr>
            <p:nvPr/>
          </p:nvCxnSpPr>
          <p:spPr>
            <a:xfrm>
              <a:off x="9733761" y="2645808"/>
              <a:ext cx="589761" cy="1698945"/>
            </a:xfrm>
            <a:prstGeom prst="line">
              <a:avLst/>
            </a:prstGeom>
            <a:ln w="28575">
              <a:solidFill>
                <a:srgbClr val="FF7F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370963A-8277-D90C-B5DD-ADD526CDB5ED}"/>
                </a:ext>
              </a:extLst>
            </p:cNvPr>
            <p:cNvCxnSpPr>
              <a:cxnSpLocks/>
              <a:stCxn id="21" idx="0"/>
            </p:cNvCxnSpPr>
            <p:nvPr/>
          </p:nvCxnSpPr>
          <p:spPr>
            <a:xfrm>
              <a:off x="9722449" y="2635289"/>
              <a:ext cx="1374796" cy="1465984"/>
            </a:xfrm>
            <a:prstGeom prst="line">
              <a:avLst/>
            </a:prstGeom>
            <a:ln w="28575">
              <a:solidFill>
                <a:srgbClr val="FF7F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95C172-2644-EC68-B4C1-CE5A3323F2F7}"/>
                </a:ext>
              </a:extLst>
            </p:cNvPr>
            <p:cNvCxnSpPr>
              <a:cxnSpLocks/>
            </p:cNvCxnSpPr>
            <p:nvPr/>
          </p:nvCxnSpPr>
          <p:spPr>
            <a:xfrm>
              <a:off x="9722940" y="2640398"/>
              <a:ext cx="2072279" cy="1487929"/>
            </a:xfrm>
            <a:prstGeom prst="line">
              <a:avLst/>
            </a:prstGeom>
            <a:ln w="28575">
              <a:solidFill>
                <a:srgbClr val="FF7F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5874A0E-8C31-9FD1-EC24-26FCBA8B6C12}"/>
                </a:ext>
              </a:extLst>
            </p:cNvPr>
            <p:cNvCxnSpPr>
              <a:cxnSpLocks/>
            </p:cNvCxnSpPr>
            <p:nvPr/>
          </p:nvCxnSpPr>
          <p:spPr>
            <a:xfrm>
              <a:off x="9722940" y="2634987"/>
              <a:ext cx="1547446" cy="1866675"/>
            </a:xfrm>
            <a:prstGeom prst="line">
              <a:avLst/>
            </a:prstGeom>
            <a:ln w="28575">
              <a:solidFill>
                <a:srgbClr val="FF7F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C8C08AF-749F-CE69-9660-03318D82FE05}"/>
                </a:ext>
              </a:extLst>
            </p:cNvPr>
            <p:cNvGrpSpPr/>
            <p:nvPr/>
          </p:nvGrpSpPr>
          <p:grpSpPr>
            <a:xfrm>
              <a:off x="11596051" y="4095275"/>
              <a:ext cx="391668" cy="135514"/>
              <a:chOff x="10012220" y="3703036"/>
              <a:chExt cx="853586" cy="295334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09786B6-B381-EE0D-B802-87808FB83338}"/>
                  </a:ext>
                </a:extLst>
              </p:cNvPr>
              <p:cNvSpPr/>
              <p:nvPr/>
            </p:nvSpPr>
            <p:spPr>
              <a:xfrm>
                <a:off x="10012220" y="3787776"/>
                <a:ext cx="344842" cy="1365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ube 101">
                <a:extLst>
                  <a:ext uri="{FF2B5EF4-FFF2-40B4-BE49-F238E27FC236}">
                    <a16:creationId xmlns:a16="http://schemas.microsoft.com/office/drawing/2014/main" id="{549D917D-BDD7-A435-0A4E-CA50E0DDA155}"/>
                  </a:ext>
                </a:extLst>
              </p:cNvPr>
              <p:cNvSpPr/>
              <p:nvPr/>
            </p:nvSpPr>
            <p:spPr>
              <a:xfrm>
                <a:off x="10280073" y="3703036"/>
                <a:ext cx="317880" cy="295334"/>
              </a:xfrm>
              <a:prstGeom prst="cube">
                <a:avLst>
                  <a:gd name="adj" fmla="val 5402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03E710D-0C3B-348C-C0F9-D1DC99BF794B}"/>
                  </a:ext>
                </a:extLst>
              </p:cNvPr>
              <p:cNvSpPr/>
              <p:nvPr/>
            </p:nvSpPr>
            <p:spPr>
              <a:xfrm>
                <a:off x="10520964" y="3787776"/>
                <a:ext cx="344842" cy="1365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E07179B-4A12-A306-CA48-122DCF780085}"/>
                </a:ext>
              </a:extLst>
            </p:cNvPr>
            <p:cNvGrpSpPr/>
            <p:nvPr/>
          </p:nvGrpSpPr>
          <p:grpSpPr>
            <a:xfrm>
              <a:off x="10015663" y="4251515"/>
              <a:ext cx="589909" cy="204104"/>
              <a:chOff x="10012220" y="3703036"/>
              <a:chExt cx="853586" cy="295334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7EF0812-5BAE-5DDE-FEF7-3E25B947787B}"/>
                  </a:ext>
                </a:extLst>
              </p:cNvPr>
              <p:cNvSpPr/>
              <p:nvPr/>
            </p:nvSpPr>
            <p:spPr>
              <a:xfrm>
                <a:off x="10012220" y="3787776"/>
                <a:ext cx="344842" cy="1365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Cube 98">
                <a:extLst>
                  <a:ext uri="{FF2B5EF4-FFF2-40B4-BE49-F238E27FC236}">
                    <a16:creationId xmlns:a16="http://schemas.microsoft.com/office/drawing/2014/main" id="{D2701858-9C33-9268-E582-A440728BAE20}"/>
                  </a:ext>
                </a:extLst>
              </p:cNvPr>
              <p:cNvSpPr/>
              <p:nvPr/>
            </p:nvSpPr>
            <p:spPr>
              <a:xfrm>
                <a:off x="10280073" y="3703036"/>
                <a:ext cx="317880" cy="295334"/>
              </a:xfrm>
              <a:prstGeom prst="cube">
                <a:avLst>
                  <a:gd name="adj" fmla="val 5402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30AE65F-48AC-621C-7F85-333418850412}"/>
                  </a:ext>
                </a:extLst>
              </p:cNvPr>
              <p:cNvSpPr/>
              <p:nvPr/>
            </p:nvSpPr>
            <p:spPr>
              <a:xfrm>
                <a:off x="10520964" y="3787776"/>
                <a:ext cx="344842" cy="1365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B6C99C1-0795-CE45-AF1B-B9844F10D3F7}"/>
                </a:ext>
              </a:extLst>
            </p:cNvPr>
            <p:cNvCxnSpPr>
              <a:cxnSpLocks/>
            </p:cNvCxnSpPr>
            <p:nvPr/>
          </p:nvCxnSpPr>
          <p:spPr>
            <a:xfrm>
              <a:off x="11122025" y="4137025"/>
              <a:ext cx="838200" cy="2203450"/>
            </a:xfrm>
            <a:prstGeom prst="line">
              <a:avLst/>
            </a:prstGeom>
            <a:ln w="28575">
              <a:solidFill>
                <a:srgbClr val="39A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B122C12-B9F5-4086-F2A1-A9BFEBCC17CB}"/>
                </a:ext>
              </a:extLst>
            </p:cNvPr>
            <p:cNvGrpSpPr/>
            <p:nvPr/>
          </p:nvGrpSpPr>
          <p:grpSpPr>
            <a:xfrm>
              <a:off x="10833347" y="4023380"/>
              <a:ext cx="501231" cy="173422"/>
              <a:chOff x="10012220" y="3703036"/>
              <a:chExt cx="853586" cy="295334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E735885B-8FCE-56FD-303C-C92F0B4ECD13}"/>
                  </a:ext>
                </a:extLst>
              </p:cNvPr>
              <p:cNvSpPr/>
              <p:nvPr/>
            </p:nvSpPr>
            <p:spPr>
              <a:xfrm>
                <a:off x="10012220" y="3787776"/>
                <a:ext cx="344842" cy="1365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Cube 95">
                <a:extLst>
                  <a:ext uri="{FF2B5EF4-FFF2-40B4-BE49-F238E27FC236}">
                    <a16:creationId xmlns:a16="http://schemas.microsoft.com/office/drawing/2014/main" id="{9838CEAC-EB29-A2BA-6A6F-B346A6BE1387}"/>
                  </a:ext>
                </a:extLst>
              </p:cNvPr>
              <p:cNvSpPr/>
              <p:nvPr/>
            </p:nvSpPr>
            <p:spPr>
              <a:xfrm>
                <a:off x="10280073" y="3703036"/>
                <a:ext cx="317880" cy="295334"/>
              </a:xfrm>
              <a:prstGeom prst="cube">
                <a:avLst>
                  <a:gd name="adj" fmla="val 5402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42F1650-1E4C-B503-E75C-F8D6E7BF73E1}"/>
                  </a:ext>
                </a:extLst>
              </p:cNvPr>
              <p:cNvSpPr/>
              <p:nvPr/>
            </p:nvSpPr>
            <p:spPr>
              <a:xfrm>
                <a:off x="10520964" y="3787776"/>
                <a:ext cx="344842" cy="1365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F0D949E-BEB5-2C99-0559-211691010358}"/>
                </a:ext>
              </a:extLst>
            </p:cNvPr>
            <p:cNvCxnSpPr>
              <a:cxnSpLocks/>
            </p:cNvCxnSpPr>
            <p:nvPr/>
          </p:nvCxnSpPr>
          <p:spPr>
            <a:xfrm>
              <a:off x="10102850" y="4943475"/>
              <a:ext cx="1863725" cy="1390650"/>
            </a:xfrm>
            <a:prstGeom prst="line">
              <a:avLst/>
            </a:prstGeom>
            <a:ln w="28575">
              <a:solidFill>
                <a:srgbClr val="39A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4BFBBCA-A7AE-AE43-98A7-CCC04A8EF6A6}"/>
                </a:ext>
              </a:extLst>
            </p:cNvPr>
            <p:cNvCxnSpPr>
              <a:cxnSpLocks/>
            </p:cNvCxnSpPr>
            <p:nvPr/>
          </p:nvCxnSpPr>
          <p:spPr>
            <a:xfrm>
              <a:off x="11315700" y="4559300"/>
              <a:ext cx="647700" cy="1790700"/>
            </a:xfrm>
            <a:prstGeom prst="line">
              <a:avLst/>
            </a:prstGeom>
            <a:ln w="28575">
              <a:solidFill>
                <a:srgbClr val="39A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5517503-3264-1D3E-63E4-B4FD24C2162D}"/>
                </a:ext>
              </a:extLst>
            </p:cNvPr>
            <p:cNvCxnSpPr>
              <a:cxnSpLocks/>
              <a:stCxn id="21" idx="0"/>
            </p:cNvCxnSpPr>
            <p:nvPr/>
          </p:nvCxnSpPr>
          <p:spPr>
            <a:xfrm>
              <a:off x="9722449" y="2635289"/>
              <a:ext cx="449575" cy="3078358"/>
            </a:xfrm>
            <a:prstGeom prst="line">
              <a:avLst/>
            </a:prstGeom>
            <a:ln w="28575">
              <a:solidFill>
                <a:srgbClr val="FF7F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3ECEC52-3E33-74D4-298F-689D00E3ABB9}"/>
                </a:ext>
              </a:extLst>
            </p:cNvPr>
            <p:cNvGrpSpPr/>
            <p:nvPr/>
          </p:nvGrpSpPr>
          <p:grpSpPr>
            <a:xfrm>
              <a:off x="9617450" y="4738281"/>
              <a:ext cx="853586" cy="295334"/>
              <a:chOff x="10012220" y="3703036"/>
              <a:chExt cx="853586" cy="295334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914BC8D3-B41F-C6CF-2907-AB812E0F7138}"/>
                  </a:ext>
                </a:extLst>
              </p:cNvPr>
              <p:cNvSpPr/>
              <p:nvPr/>
            </p:nvSpPr>
            <p:spPr>
              <a:xfrm>
                <a:off x="10012220" y="3787776"/>
                <a:ext cx="344842" cy="1365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Cube 92">
                <a:extLst>
                  <a:ext uri="{FF2B5EF4-FFF2-40B4-BE49-F238E27FC236}">
                    <a16:creationId xmlns:a16="http://schemas.microsoft.com/office/drawing/2014/main" id="{E6DE8ABB-A46D-3193-7D74-5CCF29616567}"/>
                  </a:ext>
                </a:extLst>
              </p:cNvPr>
              <p:cNvSpPr/>
              <p:nvPr/>
            </p:nvSpPr>
            <p:spPr>
              <a:xfrm>
                <a:off x="10280073" y="3703036"/>
                <a:ext cx="317880" cy="295334"/>
              </a:xfrm>
              <a:prstGeom prst="cube">
                <a:avLst>
                  <a:gd name="adj" fmla="val 5402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B6130A9C-2318-F5E0-67EE-F5CAD0139044}"/>
                  </a:ext>
                </a:extLst>
              </p:cNvPr>
              <p:cNvSpPr/>
              <p:nvPr/>
            </p:nvSpPr>
            <p:spPr>
              <a:xfrm>
                <a:off x="10520964" y="3787776"/>
                <a:ext cx="344842" cy="1365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0B05D79-0D34-1B73-4905-F1A2854126C7}"/>
                </a:ext>
              </a:extLst>
            </p:cNvPr>
            <p:cNvGrpSpPr/>
            <p:nvPr/>
          </p:nvGrpSpPr>
          <p:grpSpPr>
            <a:xfrm>
              <a:off x="10970940" y="4425878"/>
              <a:ext cx="589909" cy="204104"/>
              <a:chOff x="10012220" y="3703036"/>
              <a:chExt cx="853586" cy="295334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4D6182D-56B2-FCD4-0F62-5E58053F18EF}"/>
                  </a:ext>
                </a:extLst>
              </p:cNvPr>
              <p:cNvSpPr/>
              <p:nvPr/>
            </p:nvSpPr>
            <p:spPr>
              <a:xfrm>
                <a:off x="10012220" y="3787776"/>
                <a:ext cx="344842" cy="1365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Cube 89">
                <a:extLst>
                  <a:ext uri="{FF2B5EF4-FFF2-40B4-BE49-F238E27FC236}">
                    <a16:creationId xmlns:a16="http://schemas.microsoft.com/office/drawing/2014/main" id="{E07C99A4-8063-47A5-92DC-19CDBFFC4B32}"/>
                  </a:ext>
                </a:extLst>
              </p:cNvPr>
              <p:cNvSpPr/>
              <p:nvPr/>
            </p:nvSpPr>
            <p:spPr>
              <a:xfrm>
                <a:off x="10280073" y="3703036"/>
                <a:ext cx="317880" cy="295334"/>
              </a:xfrm>
              <a:prstGeom prst="cube">
                <a:avLst>
                  <a:gd name="adj" fmla="val 5402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BA25DEB-6677-F6B7-9CF0-79CCC5AB6FF7}"/>
                  </a:ext>
                </a:extLst>
              </p:cNvPr>
              <p:cNvSpPr/>
              <p:nvPr/>
            </p:nvSpPr>
            <p:spPr>
              <a:xfrm>
                <a:off x="10520964" y="3787776"/>
                <a:ext cx="344842" cy="1365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31703B6-A5B8-7CBD-B098-9CE22795F836}"/>
                </a:ext>
              </a:extLst>
            </p:cNvPr>
            <p:cNvCxnSpPr>
              <a:cxnSpLocks/>
            </p:cNvCxnSpPr>
            <p:nvPr/>
          </p:nvCxnSpPr>
          <p:spPr>
            <a:xfrm>
              <a:off x="10313689" y="5783464"/>
              <a:ext cx="1629210" cy="556995"/>
            </a:xfrm>
            <a:prstGeom prst="line">
              <a:avLst/>
            </a:prstGeom>
            <a:ln w="28575">
              <a:solidFill>
                <a:srgbClr val="39A3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CB4C7E8-2228-995B-62F6-DC8E00B08853}"/>
                </a:ext>
              </a:extLst>
            </p:cNvPr>
            <p:cNvGrpSpPr/>
            <p:nvPr/>
          </p:nvGrpSpPr>
          <p:grpSpPr>
            <a:xfrm>
              <a:off x="9726334" y="5490245"/>
              <a:ext cx="1055296" cy="365124"/>
              <a:chOff x="10012220" y="3703036"/>
              <a:chExt cx="853586" cy="295334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01088AC8-2F37-35E3-C4D4-D5EDEEB7945F}"/>
                  </a:ext>
                </a:extLst>
              </p:cNvPr>
              <p:cNvSpPr/>
              <p:nvPr/>
            </p:nvSpPr>
            <p:spPr>
              <a:xfrm>
                <a:off x="10012220" y="3787776"/>
                <a:ext cx="344842" cy="1365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Cube 86">
                <a:extLst>
                  <a:ext uri="{FF2B5EF4-FFF2-40B4-BE49-F238E27FC236}">
                    <a16:creationId xmlns:a16="http://schemas.microsoft.com/office/drawing/2014/main" id="{4FD1150A-6E6A-09DB-9C5A-5C5097CD5279}"/>
                  </a:ext>
                </a:extLst>
              </p:cNvPr>
              <p:cNvSpPr/>
              <p:nvPr/>
            </p:nvSpPr>
            <p:spPr>
              <a:xfrm>
                <a:off x="10280073" y="3703036"/>
                <a:ext cx="317880" cy="295334"/>
              </a:xfrm>
              <a:prstGeom prst="cube">
                <a:avLst>
                  <a:gd name="adj" fmla="val 5402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E43F2ABC-7ED0-0868-DD6D-44337BDF3865}"/>
                  </a:ext>
                </a:extLst>
              </p:cNvPr>
              <p:cNvSpPr/>
              <p:nvPr/>
            </p:nvSpPr>
            <p:spPr>
              <a:xfrm>
                <a:off x="10520964" y="3787776"/>
                <a:ext cx="344842" cy="1365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20B736D-3132-3BFC-6ADF-478E74A5FBF5}"/>
                </a:ext>
              </a:extLst>
            </p:cNvPr>
            <p:cNvGrpSpPr/>
            <p:nvPr/>
          </p:nvGrpSpPr>
          <p:grpSpPr>
            <a:xfrm>
              <a:off x="11861250" y="6281802"/>
              <a:ext cx="197844" cy="300562"/>
              <a:chOff x="11861250" y="6281802"/>
              <a:chExt cx="197844" cy="300562"/>
            </a:xfrm>
          </p:grpSpPr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37EA085F-3574-51B0-A541-465A5C03E295}"/>
                  </a:ext>
                </a:extLst>
              </p:cNvPr>
              <p:cNvSpPr/>
              <p:nvPr/>
            </p:nvSpPr>
            <p:spPr>
              <a:xfrm>
                <a:off x="11867070" y="6459221"/>
                <a:ext cx="189901" cy="123143"/>
              </a:xfrm>
              <a:prstGeom prst="cube">
                <a:avLst>
                  <a:gd name="adj" fmla="val 46749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9" name="Group 105">
                <a:extLst>
                  <a:ext uri="{FF2B5EF4-FFF2-40B4-BE49-F238E27FC236}">
                    <a16:creationId xmlns:a16="http://schemas.microsoft.com/office/drawing/2014/main" id="{979C8B46-3C4A-E25F-2D1D-E1D5F4E03E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61250" y="6281802"/>
                <a:ext cx="197844" cy="190837"/>
                <a:chOff x="2640" y="1087"/>
                <a:chExt cx="480" cy="463"/>
              </a:xfrm>
              <a:solidFill>
                <a:schemeClr val="bg2"/>
              </a:solidFill>
            </p:grpSpPr>
            <p:sp>
              <p:nvSpPr>
                <p:cNvPr id="60" name="AutoShape 106">
                  <a:extLst>
                    <a:ext uri="{FF2B5EF4-FFF2-40B4-BE49-F238E27FC236}">
                      <a16:creationId xmlns:a16="http://schemas.microsoft.com/office/drawing/2014/main" id="{599D1D65-3478-3649-B0F3-5FA6DDBDC4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2640" y="1087"/>
                  <a:ext cx="480" cy="3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cxnSp>
              <p:nvCxnSpPr>
                <p:cNvPr id="85" name="AutoShape 107">
                  <a:extLst>
                    <a:ext uri="{FF2B5EF4-FFF2-40B4-BE49-F238E27FC236}">
                      <a16:creationId xmlns:a16="http://schemas.microsoft.com/office/drawing/2014/main" id="{56178D2C-2AEF-E372-89DC-1CB9CEDDD2EF}"/>
                    </a:ext>
                  </a:extLst>
                </p:cNvPr>
                <p:cNvCxnSpPr>
                  <a:cxnSpLocks noChangeShapeType="1"/>
                  <a:stCxn id="60" idx="3"/>
                </p:cNvCxnSpPr>
                <p:nvPr/>
              </p:nvCxnSpPr>
              <p:spPr bwMode="auto">
                <a:xfrm rot="1984372">
                  <a:off x="2743" y="1128"/>
                  <a:ext cx="275" cy="422"/>
                </a:xfrm>
                <a:prstGeom prst="straightConnector1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</p:grpSp>
      </p:grpSp>
      <p:pic>
        <p:nvPicPr>
          <p:cNvPr id="108" name="Picture 4">
            <a:extLst>
              <a:ext uri="{FF2B5EF4-FFF2-40B4-BE49-F238E27FC236}">
                <a16:creationId xmlns:a16="http://schemas.microsoft.com/office/drawing/2014/main" id="{16271902-C7C6-2EAC-4153-02CF13A98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1066" t="1374" r="11371" b="79113"/>
          <a:stretch/>
        </p:blipFill>
        <p:spPr bwMode="auto">
          <a:xfrm>
            <a:off x="-1" y="4894907"/>
            <a:ext cx="5790937" cy="1963094"/>
          </a:xfrm>
          <a:prstGeom prst="rect">
            <a:avLst/>
          </a:prstGeom>
          <a:noFill/>
          <a:effectLst>
            <a:outerShdw blurRad="1135990" dir="16200000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5A507D8D-6A4E-E782-BC05-5BCBA41729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74704" y="1399644"/>
            <a:ext cx="3621140" cy="2610486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E5759F8-B6B9-18F6-B2D7-3A694ADC133C}"/>
              </a:ext>
            </a:extLst>
          </p:cNvPr>
          <p:cNvGrpSpPr/>
          <p:nvPr/>
        </p:nvGrpSpPr>
        <p:grpSpPr>
          <a:xfrm rot="3024150">
            <a:off x="230998" y="2680354"/>
            <a:ext cx="528067" cy="633012"/>
            <a:chOff x="2325017" y="339185"/>
            <a:chExt cx="4968314" cy="6118355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116C765D-785D-188A-2D97-F15B07958AD1}"/>
                </a:ext>
              </a:extLst>
            </p:cNvPr>
            <p:cNvSpPr/>
            <p:nvPr/>
          </p:nvSpPr>
          <p:spPr>
            <a:xfrm rot="19153559">
              <a:off x="2325017" y="4921260"/>
              <a:ext cx="2571751" cy="234316"/>
            </a:xfrm>
            <a:prstGeom prst="rect">
              <a:avLst/>
            </a:prstGeom>
            <a:pattFill prst="plai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0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F844EAC5-4448-5168-EE77-3858628081A4}"/>
                </a:ext>
              </a:extLst>
            </p:cNvPr>
            <p:cNvSpPr/>
            <p:nvPr/>
          </p:nvSpPr>
          <p:spPr>
            <a:xfrm rot="19153559">
              <a:off x="4721581" y="2984520"/>
              <a:ext cx="2571750" cy="234315"/>
            </a:xfrm>
            <a:prstGeom prst="rect">
              <a:avLst/>
            </a:prstGeom>
            <a:pattFill prst="plai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4D535F38-3579-19B7-74A3-375B23F71D7E}"/>
                </a:ext>
              </a:extLst>
            </p:cNvPr>
            <p:cNvSpPr/>
            <p:nvPr/>
          </p:nvSpPr>
          <p:spPr>
            <a:xfrm rot="3006854">
              <a:off x="4244645" y="5054508"/>
              <a:ext cx="2571748" cy="234316"/>
            </a:xfrm>
            <a:prstGeom prst="rect">
              <a:avLst/>
            </a:prstGeom>
            <a:pattFill prst="plai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50106965-310A-E810-DE4C-FB557EAA7240}"/>
                </a:ext>
              </a:extLst>
            </p:cNvPr>
            <p:cNvSpPr/>
            <p:nvPr/>
          </p:nvSpPr>
          <p:spPr>
            <a:xfrm rot="3006854">
              <a:off x="2014863" y="2860516"/>
              <a:ext cx="2571750" cy="234315"/>
            </a:xfrm>
            <a:prstGeom prst="rect">
              <a:avLst/>
            </a:prstGeom>
            <a:pattFill prst="plai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0"/>
            </a:p>
          </p:txBody>
        </p:sp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2F57C79B-0DAB-9C9E-3E1F-91B991BE0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82" b="100000" l="6610" r="92324">
                          <a14:foregroundMark x1="13220" y1="14060" x2="49254" y2="31634"/>
                          <a14:foregroundMark x1="49254" y1="33743" x2="49041" y2="96485"/>
                          <a14:foregroundMark x1="11301" y1="14587" x2="21748" y2="78032"/>
                          <a14:foregroundMark x1="23881" y1="77856" x2="39872" y2="35501"/>
                          <a14:foregroundMark x1="50533" y1="3163" x2="88486" y2="17047"/>
                          <a14:foregroundMark x1="88486" y1="19156" x2="77399" y2="79262"/>
                          <a14:foregroundMark x1="76546" y1="80492" x2="61834" y2="82601"/>
                          <a14:foregroundMark x1="13859" y1="17575" x2="25373" y2="35149"/>
                          <a14:foregroundMark x1="49680" y1="3515" x2="25160" y2="117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550" y="339185"/>
              <a:ext cx="4467225" cy="5419724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4D3C2A7-A0CF-D166-4969-C6A3B7883C33}"/>
              </a:ext>
            </a:extLst>
          </p:cNvPr>
          <p:cNvGrpSpPr/>
          <p:nvPr/>
        </p:nvGrpSpPr>
        <p:grpSpPr>
          <a:xfrm rot="3024150">
            <a:off x="1535328" y="2147319"/>
            <a:ext cx="528067" cy="633012"/>
            <a:chOff x="2325017" y="339191"/>
            <a:chExt cx="4968314" cy="6118349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6F7709A-3084-054F-47EC-806BFEEEFCC4}"/>
                </a:ext>
              </a:extLst>
            </p:cNvPr>
            <p:cNvSpPr/>
            <p:nvPr/>
          </p:nvSpPr>
          <p:spPr>
            <a:xfrm rot="19153559">
              <a:off x="2325017" y="4921260"/>
              <a:ext cx="2571751" cy="234316"/>
            </a:xfrm>
            <a:prstGeom prst="rect">
              <a:avLst/>
            </a:prstGeom>
            <a:pattFill prst="plai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0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9BB1563D-B5F3-F880-372A-32E81B97290A}"/>
                </a:ext>
              </a:extLst>
            </p:cNvPr>
            <p:cNvSpPr/>
            <p:nvPr/>
          </p:nvSpPr>
          <p:spPr>
            <a:xfrm rot="19153559">
              <a:off x="4721581" y="2984520"/>
              <a:ext cx="2571750" cy="234315"/>
            </a:xfrm>
            <a:prstGeom prst="rect">
              <a:avLst/>
            </a:prstGeom>
            <a:pattFill prst="plai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BA801998-BB27-58A9-1172-3A9B1064049F}"/>
                </a:ext>
              </a:extLst>
            </p:cNvPr>
            <p:cNvSpPr/>
            <p:nvPr/>
          </p:nvSpPr>
          <p:spPr>
            <a:xfrm rot="3006854">
              <a:off x="4244645" y="5054508"/>
              <a:ext cx="2571748" cy="234316"/>
            </a:xfrm>
            <a:prstGeom prst="rect">
              <a:avLst/>
            </a:prstGeom>
            <a:pattFill prst="plai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0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28FA24D5-8A5B-24E2-BFB4-B57DB0A2B0B9}"/>
                </a:ext>
              </a:extLst>
            </p:cNvPr>
            <p:cNvSpPr/>
            <p:nvPr/>
          </p:nvSpPr>
          <p:spPr>
            <a:xfrm rot="3006854">
              <a:off x="2014863" y="2860516"/>
              <a:ext cx="2571750" cy="234315"/>
            </a:xfrm>
            <a:prstGeom prst="rect">
              <a:avLst/>
            </a:prstGeom>
            <a:pattFill prst="plai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0"/>
            </a:p>
          </p:txBody>
        </p:sp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D0904369-F3AE-8617-0DF4-96E4DEB5E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82" b="100000" l="6610" r="92324">
                          <a14:foregroundMark x1="13220" y1="14060" x2="49254" y2="31634"/>
                          <a14:foregroundMark x1="49254" y1="33743" x2="49041" y2="96485"/>
                          <a14:foregroundMark x1="11301" y1="14587" x2="21748" y2="78032"/>
                          <a14:foregroundMark x1="23881" y1="77856" x2="39872" y2="35501"/>
                          <a14:foregroundMark x1="50533" y1="3163" x2="88486" y2="17047"/>
                          <a14:foregroundMark x1="88486" y1="19156" x2="77399" y2="79262"/>
                          <a14:foregroundMark x1="76546" y1="80492" x2="61834" y2="82601"/>
                          <a14:foregroundMark x1="13859" y1="17575" x2="25373" y2="35149"/>
                          <a14:foregroundMark x1="49680" y1="3515" x2="25160" y2="117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557" y="339191"/>
              <a:ext cx="4467225" cy="5419724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E45F8E1-8564-CDBE-5455-E8316ACCA8F0}"/>
              </a:ext>
            </a:extLst>
          </p:cNvPr>
          <p:cNvGrpSpPr/>
          <p:nvPr/>
        </p:nvGrpSpPr>
        <p:grpSpPr>
          <a:xfrm rot="3024150">
            <a:off x="1069029" y="3261403"/>
            <a:ext cx="528067" cy="633012"/>
            <a:chOff x="2325017" y="339185"/>
            <a:chExt cx="4968314" cy="6118355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44751432-9254-2B0E-2FC5-36110783E4C4}"/>
                </a:ext>
              </a:extLst>
            </p:cNvPr>
            <p:cNvSpPr/>
            <p:nvPr/>
          </p:nvSpPr>
          <p:spPr>
            <a:xfrm rot="19153559">
              <a:off x="2325017" y="4921260"/>
              <a:ext cx="2571751" cy="234316"/>
            </a:xfrm>
            <a:prstGeom prst="rect">
              <a:avLst/>
            </a:prstGeom>
            <a:pattFill prst="plai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0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87638C60-E993-6C42-561F-B9CD03454638}"/>
                </a:ext>
              </a:extLst>
            </p:cNvPr>
            <p:cNvSpPr/>
            <p:nvPr/>
          </p:nvSpPr>
          <p:spPr>
            <a:xfrm rot="19153559">
              <a:off x="4721581" y="2984520"/>
              <a:ext cx="2571750" cy="234315"/>
            </a:xfrm>
            <a:prstGeom prst="rect">
              <a:avLst/>
            </a:prstGeom>
            <a:pattFill prst="plai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965D1A04-8E15-2598-7301-7271181BA8F5}"/>
                </a:ext>
              </a:extLst>
            </p:cNvPr>
            <p:cNvSpPr/>
            <p:nvPr/>
          </p:nvSpPr>
          <p:spPr>
            <a:xfrm rot="3006854">
              <a:off x="4244645" y="5054508"/>
              <a:ext cx="2571748" cy="234316"/>
            </a:xfrm>
            <a:prstGeom prst="rect">
              <a:avLst/>
            </a:prstGeom>
            <a:pattFill prst="plai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92335218-3FDD-A622-1E27-C2C67CBA8C2B}"/>
                </a:ext>
              </a:extLst>
            </p:cNvPr>
            <p:cNvSpPr/>
            <p:nvPr/>
          </p:nvSpPr>
          <p:spPr>
            <a:xfrm rot="3006854">
              <a:off x="2014863" y="2860516"/>
              <a:ext cx="2571750" cy="234315"/>
            </a:xfrm>
            <a:prstGeom prst="rect">
              <a:avLst/>
            </a:prstGeom>
            <a:pattFill prst="plai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0"/>
            </a:p>
          </p:txBody>
        </p:sp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5ECABF04-B285-04F7-084B-A1609CE60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82" b="100000" l="6610" r="92324">
                          <a14:foregroundMark x1="13220" y1="14060" x2="49254" y2="31634"/>
                          <a14:foregroundMark x1="49254" y1="33743" x2="49041" y2="96485"/>
                          <a14:foregroundMark x1="11301" y1="14587" x2="21748" y2="78032"/>
                          <a14:foregroundMark x1="23881" y1="77856" x2="39872" y2="35501"/>
                          <a14:foregroundMark x1="50533" y1="3163" x2="88486" y2="17047"/>
                          <a14:foregroundMark x1="88486" y1="19156" x2="77399" y2="79262"/>
                          <a14:foregroundMark x1="76546" y1="80492" x2="61834" y2="82601"/>
                          <a14:foregroundMark x1="13859" y1="17575" x2="25373" y2="35149"/>
                          <a14:foregroundMark x1="49680" y1="3515" x2="25160" y2="117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550" y="339185"/>
              <a:ext cx="4467225" cy="5419724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E639602-71D5-0E54-10B6-DA8D0C2FD349}"/>
              </a:ext>
            </a:extLst>
          </p:cNvPr>
          <p:cNvGrpSpPr/>
          <p:nvPr/>
        </p:nvGrpSpPr>
        <p:grpSpPr>
          <a:xfrm rot="3024150">
            <a:off x="3209295" y="2920651"/>
            <a:ext cx="528067" cy="633012"/>
            <a:chOff x="2325017" y="339185"/>
            <a:chExt cx="4968314" cy="6118355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C30DB6B-8BB6-6407-C501-762B31C7EB59}"/>
                </a:ext>
              </a:extLst>
            </p:cNvPr>
            <p:cNvSpPr/>
            <p:nvPr/>
          </p:nvSpPr>
          <p:spPr>
            <a:xfrm rot="19153559">
              <a:off x="2325017" y="4921260"/>
              <a:ext cx="2571751" cy="234316"/>
            </a:xfrm>
            <a:prstGeom prst="rect">
              <a:avLst/>
            </a:prstGeom>
            <a:pattFill prst="plai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0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A2C2ABE-6FD3-EE57-6BDE-538CD01AA66D}"/>
                </a:ext>
              </a:extLst>
            </p:cNvPr>
            <p:cNvSpPr/>
            <p:nvPr/>
          </p:nvSpPr>
          <p:spPr>
            <a:xfrm rot="19153559">
              <a:off x="4721581" y="2984520"/>
              <a:ext cx="2571750" cy="234315"/>
            </a:xfrm>
            <a:prstGeom prst="rect">
              <a:avLst/>
            </a:prstGeom>
            <a:pattFill prst="plai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DD960194-E1B1-5FAE-9C97-F04F572ABCEA}"/>
                </a:ext>
              </a:extLst>
            </p:cNvPr>
            <p:cNvSpPr/>
            <p:nvPr/>
          </p:nvSpPr>
          <p:spPr>
            <a:xfrm rot="3006854">
              <a:off x="4244645" y="5054508"/>
              <a:ext cx="2571748" cy="234316"/>
            </a:xfrm>
            <a:prstGeom prst="rect">
              <a:avLst/>
            </a:prstGeom>
            <a:pattFill prst="plai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7C1800C9-BB64-2971-FEBD-34D794CAB29D}"/>
                </a:ext>
              </a:extLst>
            </p:cNvPr>
            <p:cNvSpPr/>
            <p:nvPr/>
          </p:nvSpPr>
          <p:spPr>
            <a:xfrm rot="3006854">
              <a:off x="2014863" y="2860516"/>
              <a:ext cx="2571750" cy="234315"/>
            </a:xfrm>
            <a:prstGeom prst="rect">
              <a:avLst/>
            </a:prstGeom>
            <a:pattFill prst="plai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500"/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60F19AF7-8BEB-8F31-67E2-9D7FE4078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82" b="100000" l="6610" r="92324">
                          <a14:foregroundMark x1="13220" y1="14060" x2="49254" y2="31634"/>
                          <a14:foregroundMark x1="49254" y1="33743" x2="49041" y2="96485"/>
                          <a14:foregroundMark x1="11301" y1="14587" x2="21748" y2="78032"/>
                          <a14:foregroundMark x1="23881" y1="77856" x2="39872" y2="35501"/>
                          <a14:foregroundMark x1="50533" y1="3163" x2="88486" y2="17047"/>
                          <a14:foregroundMark x1="88486" y1="19156" x2="77399" y2="79262"/>
                          <a14:foregroundMark x1="76546" y1="80492" x2="61834" y2="82601"/>
                          <a14:foregroundMark x1="13859" y1="17575" x2="25373" y2="35149"/>
                          <a14:foregroundMark x1="49680" y1="3515" x2="25160" y2="117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550" y="339185"/>
              <a:ext cx="4467225" cy="5419724"/>
            </a:xfrm>
            <a:prstGeom prst="rect">
              <a:avLst/>
            </a:prstGeom>
          </p:spPr>
        </p:pic>
      </p:grp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D519CDD3-D852-F770-73DF-950A671173AD}"/>
              </a:ext>
            </a:extLst>
          </p:cNvPr>
          <p:cNvCxnSpPr>
            <a:cxnSpLocks/>
          </p:cNvCxnSpPr>
          <p:nvPr/>
        </p:nvCxnSpPr>
        <p:spPr>
          <a:xfrm>
            <a:off x="2118865" y="2628482"/>
            <a:ext cx="1157921" cy="374270"/>
          </a:xfrm>
          <a:prstGeom prst="straightConnector1">
            <a:avLst/>
          </a:prstGeom>
          <a:ln w="158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1E1B37F3-797B-C622-3EEB-1E0F0520F9C5}"/>
              </a:ext>
            </a:extLst>
          </p:cNvPr>
          <p:cNvCxnSpPr>
            <a:cxnSpLocks/>
          </p:cNvCxnSpPr>
          <p:nvPr/>
        </p:nvCxnSpPr>
        <p:spPr>
          <a:xfrm flipH="1">
            <a:off x="803776" y="2536733"/>
            <a:ext cx="696703" cy="258551"/>
          </a:xfrm>
          <a:prstGeom prst="straightConnector1">
            <a:avLst/>
          </a:prstGeom>
          <a:ln w="158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D3ECB8C1-3EBF-00DD-ADCB-448FC3D849B5}"/>
              </a:ext>
            </a:extLst>
          </p:cNvPr>
          <p:cNvCxnSpPr>
            <a:cxnSpLocks/>
          </p:cNvCxnSpPr>
          <p:nvPr/>
        </p:nvCxnSpPr>
        <p:spPr>
          <a:xfrm>
            <a:off x="725509" y="3148116"/>
            <a:ext cx="471586" cy="200606"/>
          </a:xfrm>
          <a:prstGeom prst="straightConnector1">
            <a:avLst/>
          </a:prstGeom>
          <a:ln w="158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A81DA45B-4D94-8817-1B36-64C0D207960E}"/>
              </a:ext>
            </a:extLst>
          </p:cNvPr>
          <p:cNvCxnSpPr>
            <a:cxnSpLocks/>
          </p:cNvCxnSpPr>
          <p:nvPr/>
        </p:nvCxnSpPr>
        <p:spPr>
          <a:xfrm flipH="1">
            <a:off x="1644472" y="3396986"/>
            <a:ext cx="1530634" cy="72004"/>
          </a:xfrm>
          <a:prstGeom prst="straightConnector1">
            <a:avLst/>
          </a:prstGeom>
          <a:ln w="158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084C5872-E2F9-717D-9709-86F7345CF11A}"/>
              </a:ext>
            </a:extLst>
          </p:cNvPr>
          <p:cNvCxnSpPr>
            <a:cxnSpLocks/>
          </p:cNvCxnSpPr>
          <p:nvPr/>
        </p:nvCxnSpPr>
        <p:spPr>
          <a:xfrm flipH="1">
            <a:off x="1444953" y="2690438"/>
            <a:ext cx="172676" cy="432504"/>
          </a:xfrm>
          <a:prstGeom prst="straightConnector1">
            <a:avLst/>
          </a:prstGeom>
          <a:ln w="158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Isosceles Triangle 6">
            <a:extLst>
              <a:ext uri="{FF2B5EF4-FFF2-40B4-BE49-F238E27FC236}">
                <a16:creationId xmlns:a16="http://schemas.microsoft.com/office/drawing/2014/main" id="{D419B5FD-DDB1-6A68-CD86-E3DD403403C5}"/>
              </a:ext>
            </a:extLst>
          </p:cNvPr>
          <p:cNvSpPr/>
          <p:nvPr/>
        </p:nvSpPr>
        <p:spPr>
          <a:xfrm rot="21353127">
            <a:off x="1803955" y="2656682"/>
            <a:ext cx="136862" cy="3312637"/>
          </a:xfrm>
          <a:prstGeom prst="triangle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  <a:alpha val="52000"/>
                </a:schemeClr>
              </a:gs>
              <a:gs pos="84000">
                <a:schemeClr val="accent2">
                  <a:satMod val="110000"/>
                  <a:lumMod val="100000"/>
                  <a:shade val="100000"/>
                  <a:alpha val="2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chemeClr val="accent2">
                <a:alpha val="42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sp>
        <p:nvSpPr>
          <p:cNvPr id="121" name="Isosceles Triangle 16">
            <a:extLst>
              <a:ext uri="{FF2B5EF4-FFF2-40B4-BE49-F238E27FC236}">
                <a16:creationId xmlns:a16="http://schemas.microsoft.com/office/drawing/2014/main" id="{53D6344C-1B75-478B-54BB-7C8F3AE8752E}"/>
              </a:ext>
            </a:extLst>
          </p:cNvPr>
          <p:cNvSpPr/>
          <p:nvPr/>
        </p:nvSpPr>
        <p:spPr>
          <a:xfrm rot="20570488">
            <a:off x="1594804" y="3768001"/>
            <a:ext cx="150891" cy="2227846"/>
          </a:xfrm>
          <a:prstGeom prst="triangle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  <a:alpha val="52000"/>
                </a:schemeClr>
              </a:gs>
              <a:gs pos="84000">
                <a:schemeClr val="accent2">
                  <a:satMod val="110000"/>
                  <a:lumMod val="100000"/>
                  <a:shade val="100000"/>
                  <a:alpha val="2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chemeClr val="accent2">
                <a:alpha val="42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sp>
        <p:nvSpPr>
          <p:cNvPr id="123" name="Isosceles Triangle 17">
            <a:extLst>
              <a:ext uri="{FF2B5EF4-FFF2-40B4-BE49-F238E27FC236}">
                <a16:creationId xmlns:a16="http://schemas.microsoft.com/office/drawing/2014/main" id="{8DB0BB99-3AAC-2D0E-2D52-08B0E80B35B9}"/>
              </a:ext>
            </a:extLst>
          </p:cNvPr>
          <p:cNvSpPr/>
          <p:nvPr/>
        </p:nvSpPr>
        <p:spPr>
          <a:xfrm rot="1725304">
            <a:off x="2573192" y="3327465"/>
            <a:ext cx="159176" cy="2647674"/>
          </a:xfrm>
          <a:prstGeom prst="triangle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  <a:alpha val="52000"/>
                </a:schemeClr>
              </a:gs>
              <a:gs pos="84000">
                <a:schemeClr val="accent2">
                  <a:satMod val="110000"/>
                  <a:lumMod val="100000"/>
                  <a:shade val="100000"/>
                  <a:alpha val="2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chemeClr val="accent2">
                <a:alpha val="42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dirty="0"/>
          </a:p>
        </p:txBody>
      </p:sp>
      <p:sp>
        <p:nvSpPr>
          <p:cNvPr id="124" name="Isosceles Triangle 18">
            <a:extLst>
              <a:ext uri="{FF2B5EF4-FFF2-40B4-BE49-F238E27FC236}">
                <a16:creationId xmlns:a16="http://schemas.microsoft.com/office/drawing/2014/main" id="{897266DB-CC21-A6F9-87A8-1BA0B01BADEA}"/>
              </a:ext>
            </a:extLst>
          </p:cNvPr>
          <p:cNvSpPr/>
          <p:nvPr/>
        </p:nvSpPr>
        <p:spPr>
          <a:xfrm rot="19956527">
            <a:off x="1231922" y="3144596"/>
            <a:ext cx="150175" cy="2924290"/>
          </a:xfrm>
          <a:prstGeom prst="triangle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  <a:alpha val="52000"/>
                </a:schemeClr>
              </a:gs>
              <a:gs pos="84000">
                <a:schemeClr val="accent2">
                  <a:satMod val="110000"/>
                  <a:lumMod val="100000"/>
                  <a:shade val="100000"/>
                  <a:alpha val="2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chemeClr val="accent2">
                <a:alpha val="42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dirty="0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63D1F36B-17D8-CFD4-5666-DBCF913FB753}"/>
              </a:ext>
            </a:extLst>
          </p:cNvPr>
          <p:cNvGrpSpPr/>
          <p:nvPr/>
        </p:nvGrpSpPr>
        <p:grpSpPr>
          <a:xfrm>
            <a:off x="4055935" y="3620850"/>
            <a:ext cx="5218033" cy="3235263"/>
            <a:chOff x="2320197" y="1614689"/>
            <a:chExt cx="8392401" cy="5157903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92C6FEA1-E246-08DB-D99D-4022DA115C40}"/>
                </a:ext>
              </a:extLst>
            </p:cNvPr>
            <p:cNvGrpSpPr/>
            <p:nvPr/>
          </p:nvGrpSpPr>
          <p:grpSpPr>
            <a:xfrm>
              <a:off x="3449841" y="3161124"/>
              <a:ext cx="5630033" cy="3418004"/>
              <a:chOff x="-866992" y="602706"/>
              <a:chExt cx="9150963" cy="5555566"/>
            </a:xfrm>
          </p:grpSpPr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112DF348-A55F-880E-DEC8-96DCE4BA1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3600" y="602706"/>
                <a:ext cx="3810000" cy="2752725"/>
              </a:xfrm>
              <a:prstGeom prst="rect">
                <a:avLst/>
              </a:prstGeom>
            </p:spPr>
          </p:pic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0253410D-E947-C4C0-A1CF-75F0827A23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3971" y="2222118"/>
                <a:ext cx="3810000" cy="2343150"/>
              </a:xfrm>
              <a:prstGeom prst="rect">
                <a:avLst/>
              </a:prstGeom>
            </p:spPr>
          </p:pic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03262979-964E-BBF2-9BAF-59DAEC520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392" y="964364"/>
                <a:ext cx="3810000" cy="3190875"/>
              </a:xfrm>
              <a:prstGeom prst="rect">
                <a:avLst/>
              </a:prstGeom>
            </p:spPr>
          </p:pic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A52E71E9-49F8-D421-D56F-59581C140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8592" y="2174465"/>
                <a:ext cx="3809999" cy="3190875"/>
              </a:xfrm>
              <a:prstGeom prst="rect">
                <a:avLst/>
              </a:prstGeom>
            </p:spPr>
          </p:pic>
          <p:pic>
            <p:nvPicPr>
              <p:cNvPr id="199" name="Picture 198">
                <a:extLst>
                  <a:ext uri="{FF2B5EF4-FFF2-40B4-BE49-F238E27FC236}">
                    <a16:creationId xmlns:a16="http://schemas.microsoft.com/office/drawing/2014/main" id="{32FC8AA6-C623-221C-C690-179F49DB9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3215" y="4167547"/>
                <a:ext cx="3810000" cy="1990725"/>
              </a:xfrm>
              <a:prstGeom prst="rect">
                <a:avLst/>
              </a:prstGeom>
            </p:spPr>
          </p:pic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A88A422F-C1F3-842E-A073-6068CD3F6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66992" y="2960870"/>
                <a:ext cx="3810000" cy="1990725"/>
              </a:xfrm>
              <a:prstGeom prst="rect">
                <a:avLst/>
              </a:prstGeom>
            </p:spPr>
          </p:pic>
        </p:grp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69E3D557-473E-4C7A-CCF0-AEB36F23DCBA}"/>
                </a:ext>
              </a:extLst>
            </p:cNvPr>
            <p:cNvSpPr/>
            <p:nvPr/>
          </p:nvSpPr>
          <p:spPr>
            <a:xfrm>
              <a:off x="6244548" y="5269061"/>
              <a:ext cx="255374" cy="155441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chemeClr val="bg1">
                  <a:alpha val="49858"/>
                </a:schemeClr>
              </a:solidFill>
            </a:ln>
            <a:effectLst>
              <a:glow rad="127000">
                <a:schemeClr val="accent5">
                  <a:satMod val="175000"/>
                  <a:alpha val="2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4FB975B4-7C83-DB25-0859-26C3EAAD065E}"/>
                </a:ext>
              </a:extLst>
            </p:cNvPr>
            <p:cNvCxnSpPr>
              <a:cxnSpLocks/>
              <a:stCxn id="171" idx="6"/>
            </p:cNvCxnSpPr>
            <p:nvPr/>
          </p:nvCxnSpPr>
          <p:spPr>
            <a:xfrm flipH="1" flipV="1">
              <a:off x="6084480" y="2216053"/>
              <a:ext cx="415442" cy="3130729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1F191211-8E5D-E611-517C-A8A86B502590}"/>
                </a:ext>
              </a:extLst>
            </p:cNvPr>
            <p:cNvCxnSpPr>
              <a:stCxn id="171" idx="2"/>
            </p:cNvCxnSpPr>
            <p:nvPr/>
          </p:nvCxnSpPr>
          <p:spPr>
            <a:xfrm flipH="1" flipV="1">
              <a:off x="2817874" y="3383630"/>
              <a:ext cx="3426674" cy="1963152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FB749CA2-0D6D-B403-13DF-8B29265B7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197" y="3030743"/>
              <a:ext cx="601364" cy="601364"/>
            </a:xfrm>
            <a:prstGeom prst="rect">
              <a:avLst/>
            </a:prstGeom>
          </p:spPr>
        </p:pic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EAD3F068-5306-9B93-FC86-97BD28A38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0909" y="2739328"/>
              <a:ext cx="601364" cy="601364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80C1DA03-F005-6179-01D9-D593D67A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1071" y="2148973"/>
              <a:ext cx="601364" cy="601364"/>
            </a:xfrm>
            <a:prstGeom prst="rect">
              <a:avLst/>
            </a:pr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0E2EB9AE-D25E-77DD-BC3B-36D022979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000" y="2323159"/>
              <a:ext cx="601364" cy="601364"/>
            </a:xfrm>
            <a:prstGeom prst="rect">
              <a:avLst/>
            </a:prstGeom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8C0E3C49-1DAD-0695-1B02-00759EAE7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843" y="1614689"/>
              <a:ext cx="601364" cy="601364"/>
            </a:xfrm>
            <a:prstGeom prst="rect">
              <a:avLst/>
            </a:prstGeom>
          </p:spPr>
        </p:pic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F7CBA386-D75F-DBF6-88EB-8349BBD69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406" y="1724919"/>
              <a:ext cx="601364" cy="601364"/>
            </a:xfrm>
            <a:prstGeom prst="rect">
              <a:avLst/>
            </a:prstGeom>
          </p:spPr>
        </p:pic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69CB4C6A-AA5F-6BF1-1CF4-EBBFD562D0A9}"/>
                </a:ext>
              </a:extLst>
            </p:cNvPr>
            <p:cNvSpPr/>
            <p:nvPr/>
          </p:nvSpPr>
          <p:spPr>
            <a:xfrm rot="21177613">
              <a:off x="4835653" y="4551607"/>
              <a:ext cx="3000919" cy="1520402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BB6EB6DB-C91C-40E0-D514-A588120868BC}"/>
                </a:ext>
              </a:extLst>
            </p:cNvPr>
            <p:cNvSpPr txBox="1"/>
            <p:nvPr/>
          </p:nvSpPr>
          <p:spPr>
            <a:xfrm>
              <a:off x="7114286" y="2778461"/>
              <a:ext cx="2827721" cy="99351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Single-platform </a:t>
              </a:r>
            </a:p>
            <a:p>
              <a:r>
                <a:rPr lang="en-US" sz="1600" dirty="0">
                  <a:solidFill>
                    <a:schemeClr val="tx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resolution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1552C7D2-C7CE-8033-C1F9-9B1DC7254604}"/>
                </a:ext>
              </a:extLst>
            </p:cNvPr>
            <p:cNvSpPr txBox="1"/>
            <p:nvPr/>
          </p:nvSpPr>
          <p:spPr>
            <a:xfrm>
              <a:off x="7788715" y="5779075"/>
              <a:ext cx="2923883" cy="99351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Distributed array</a:t>
              </a:r>
            </a:p>
            <a:p>
              <a:r>
                <a:rPr lang="en-US" sz="1600" dirty="0">
                  <a:solidFill>
                    <a:schemeClr val="tx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resolution</a:t>
              </a:r>
            </a:p>
          </p:txBody>
        </p: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6380E4D3-0C7F-F77A-9983-52E1981A4EFC}"/>
                </a:ext>
              </a:extLst>
            </p:cNvPr>
            <p:cNvCxnSpPr>
              <a:cxnSpLocks/>
              <a:stCxn id="182" idx="2"/>
              <a:endCxn id="181" idx="7"/>
            </p:cNvCxnSpPr>
            <p:nvPr/>
          </p:nvCxnSpPr>
          <p:spPr>
            <a:xfrm flipH="1">
              <a:off x="7322638" y="3771978"/>
              <a:ext cx="1205510" cy="877445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>
              <a:glow rad="1016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33B4AFB3-FBAD-2F3F-04C8-ECF6C22EBED8}"/>
                </a:ext>
              </a:extLst>
            </p:cNvPr>
            <p:cNvCxnSpPr>
              <a:cxnSpLocks/>
              <a:stCxn id="184" idx="1"/>
            </p:cNvCxnSpPr>
            <p:nvPr/>
          </p:nvCxnSpPr>
          <p:spPr>
            <a:xfrm flipH="1" flipV="1">
              <a:off x="6494595" y="5389719"/>
              <a:ext cx="1294120" cy="886115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  <a:effectLst>
              <a:glow rad="101600">
                <a:schemeClr val="bg1">
                  <a:alpha val="63000"/>
                </a:schemeClr>
              </a:glow>
              <a:softEdge rad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1" name="TextBox 200">
            <a:extLst>
              <a:ext uri="{FF2B5EF4-FFF2-40B4-BE49-F238E27FC236}">
                <a16:creationId xmlns:a16="http://schemas.microsoft.com/office/drawing/2014/main" id="{6D387061-4F98-A93A-6C1D-301F52B0AE1E}"/>
              </a:ext>
            </a:extLst>
          </p:cNvPr>
          <p:cNvSpPr txBox="1"/>
          <p:nvPr/>
        </p:nvSpPr>
        <p:spPr>
          <a:xfrm>
            <a:off x="3933068" y="2928868"/>
            <a:ext cx="2520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Precision Agricultural Sensing</a:t>
            </a:r>
          </a:p>
        </p:txBody>
      </p:sp>
      <p:sp>
        <p:nvSpPr>
          <p:cNvPr id="202" name="Rounded Rectangle 201">
            <a:extLst>
              <a:ext uri="{FF2B5EF4-FFF2-40B4-BE49-F238E27FC236}">
                <a16:creationId xmlns:a16="http://schemas.microsoft.com/office/drawing/2014/main" id="{E90B8E56-F5FB-B2E9-47D3-E933FDB3B7DA}"/>
              </a:ext>
            </a:extLst>
          </p:cNvPr>
          <p:cNvSpPr/>
          <p:nvPr/>
        </p:nvSpPr>
        <p:spPr>
          <a:xfrm>
            <a:off x="1898048" y="5725952"/>
            <a:ext cx="175023" cy="3518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3" name="Picture 1090" descr="Smart Phone with solid fill">
            <a:extLst>
              <a:ext uri="{FF2B5EF4-FFF2-40B4-BE49-F238E27FC236}">
                <a16:creationId xmlns:a16="http://schemas.microsoft.com/office/drawing/2014/main" id="{0F05824E-0766-07E7-D5D9-3B3695CC2E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777813" y="5701782"/>
            <a:ext cx="412921" cy="412921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303C2BFF-143C-B781-2478-8AB4ADDE6B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2153950" y="5580897"/>
            <a:ext cx="458135" cy="745071"/>
          </a:xfrm>
          <a:prstGeom prst="rect">
            <a:avLst/>
          </a:prstGeom>
        </p:spPr>
      </p:pic>
      <p:sp>
        <p:nvSpPr>
          <p:cNvPr id="205" name="TextBox 204">
            <a:extLst>
              <a:ext uri="{FF2B5EF4-FFF2-40B4-BE49-F238E27FC236}">
                <a16:creationId xmlns:a16="http://schemas.microsoft.com/office/drawing/2014/main" id="{85D94386-5EBC-4605-5F14-136A04BE7F52}"/>
              </a:ext>
            </a:extLst>
          </p:cNvPr>
          <p:cNvSpPr txBox="1"/>
          <p:nvPr/>
        </p:nvSpPr>
        <p:spPr>
          <a:xfrm>
            <a:off x="5890052" y="992654"/>
            <a:ext cx="3109616" cy="40011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/>
          <a:p>
            <a:pPr algn="ctr"/>
            <a:r>
              <a:rPr lang="en-US" sz="2000" i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Distributed V2X Sensing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895B31E6-E848-9266-52A7-8FE706A646D9}"/>
              </a:ext>
            </a:extLst>
          </p:cNvPr>
          <p:cNvSpPr txBox="1"/>
          <p:nvPr/>
        </p:nvSpPr>
        <p:spPr>
          <a:xfrm>
            <a:off x="9305203" y="988652"/>
            <a:ext cx="2864887" cy="707886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/>
          <a:p>
            <a:pPr algn="ctr" defTabSz="412750">
              <a:defRPr sz="4200">
                <a:solidFill>
                  <a:srgbClr val="18453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000" i="1" dirty="0">
                <a:ln w="19050" cmpd="sng">
                  <a:noFill/>
                </a:ln>
                <a:solidFill>
                  <a:schemeClr val="tx2"/>
                </a:solidFill>
                <a:effectLst>
                  <a:glow rad="986601">
                    <a:schemeClr val="bg1">
                      <a:alpha val="15099"/>
                    </a:schemeClr>
                  </a:glo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Space Communication </a:t>
            </a:r>
          </a:p>
          <a:p>
            <a:pPr algn="ctr" defTabSz="412750">
              <a:defRPr sz="4200">
                <a:solidFill>
                  <a:srgbClr val="18453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000" i="1" dirty="0">
                <a:ln w="19050" cmpd="sng">
                  <a:noFill/>
                </a:ln>
                <a:solidFill>
                  <a:schemeClr val="tx2"/>
                </a:solidFill>
                <a:effectLst>
                  <a:glow rad="986601">
                    <a:schemeClr val="bg1">
                      <a:alpha val="15099"/>
                    </a:schemeClr>
                  </a:glo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and Remote Sensing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01E44F92-E8D5-2221-896C-09C19463EBD5}"/>
              </a:ext>
            </a:extLst>
          </p:cNvPr>
          <p:cNvSpPr txBox="1"/>
          <p:nvPr/>
        </p:nvSpPr>
        <p:spPr>
          <a:xfrm>
            <a:off x="329463" y="983866"/>
            <a:ext cx="3437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Next Generation Satellite Cellular Networks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CA11FEE2-74AF-93AF-7729-3694AF42D423}"/>
              </a:ext>
            </a:extLst>
          </p:cNvPr>
          <p:cNvSpPr txBox="1"/>
          <p:nvPr/>
        </p:nvSpPr>
        <p:spPr>
          <a:xfrm>
            <a:off x="10536953" y="5659528"/>
            <a:ext cx="149496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Receiver or 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imaging target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24CEFD18-1BDB-A482-B0A9-BD63A31FCC20}"/>
              </a:ext>
            </a:extLst>
          </p:cNvPr>
          <p:cNvSpPr txBox="1"/>
          <p:nvPr/>
        </p:nvSpPr>
        <p:spPr>
          <a:xfrm>
            <a:off x="10536239" y="2112226"/>
            <a:ext cx="1653017" cy="8617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Earth-Based </a:t>
            </a:r>
          </a:p>
          <a:p>
            <a:r>
              <a:rPr lang="en-US" sz="16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communication </a:t>
            </a:r>
          </a:p>
          <a:p>
            <a:r>
              <a:rPr lang="en-US" sz="16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base station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47C7011C-A217-1817-D804-B9E1F0E223AD}"/>
              </a:ext>
            </a:extLst>
          </p:cNvPr>
          <p:cNvSpPr txBox="1"/>
          <p:nvPr/>
        </p:nvSpPr>
        <p:spPr>
          <a:xfrm>
            <a:off x="8605098" y="4213953"/>
            <a:ext cx="1595309" cy="10772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Sensing and</a:t>
            </a:r>
          </a:p>
          <a:p>
            <a:pPr algn="r"/>
            <a:r>
              <a:rPr lang="en-US" sz="16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communication</a:t>
            </a:r>
          </a:p>
          <a:p>
            <a:pPr algn="r"/>
            <a:r>
              <a:rPr lang="en-US" sz="16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relay satellite</a:t>
            </a:r>
          </a:p>
          <a:p>
            <a:pPr algn="r"/>
            <a:r>
              <a:rPr lang="en-US" sz="16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constellation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7FE817-6299-0938-D69E-F0AB8FB7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1" y="247389"/>
            <a:ext cx="11040306" cy="74272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Applications of Coherent Distributed Arrays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55666-BD99-5A7E-94E5-CE301BB28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911" y="6356350"/>
            <a:ext cx="4538902" cy="365125"/>
          </a:xfrm>
        </p:spPr>
        <p:txBody>
          <a:bodyPr/>
          <a:lstStyle/>
          <a:p>
            <a:pPr algn="l"/>
            <a:r>
              <a:rPr lang="en-US">
                <a:ln cmpd="sng">
                  <a:noFill/>
                </a:ln>
                <a:solidFill>
                  <a:schemeClr val="bg1"/>
                </a:solidFill>
                <a:effectLst>
                  <a:glow rad="266540">
                    <a:schemeClr val="tx1">
                      <a:alpha val="23000"/>
                    </a:schemeClr>
                  </a:glow>
                </a:effectLst>
              </a:rPr>
              <a:t>High Performance SDR Applications</a:t>
            </a:r>
            <a:endParaRPr lang="en-US" dirty="0">
              <a:ln cmpd="sng">
                <a:noFill/>
              </a:ln>
              <a:solidFill>
                <a:schemeClr val="bg1"/>
              </a:solidFill>
              <a:effectLst>
                <a:glow rad="266540">
                  <a:schemeClr val="tx1">
                    <a:alpha val="23000"/>
                  </a:schemeClr>
                </a:glo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5965DF-A6AB-A252-8BC6-7A0E1A44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1D38FD16-2219-5D6F-50C9-6FFB80C13B89}"/>
              </a:ext>
            </a:extLst>
          </p:cNvPr>
          <p:cNvSpPr/>
          <p:nvPr/>
        </p:nvSpPr>
        <p:spPr>
          <a:xfrm rot="8585294">
            <a:off x="10894475" y="4616203"/>
            <a:ext cx="1542656" cy="1148514"/>
          </a:xfrm>
          <a:prstGeom prst="triangle">
            <a:avLst>
              <a:gd name="adj" fmla="val 49620"/>
            </a:avLst>
          </a:prstGeom>
          <a:gradFill flip="none" rotWithShape="1">
            <a:gsLst>
              <a:gs pos="0">
                <a:schemeClr val="accent3">
                  <a:alpha val="48802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86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E817-6299-0938-D69E-F0AB8FB7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1" y="247389"/>
            <a:ext cx="10756941" cy="742727"/>
          </a:xfrm>
        </p:spPr>
        <p:txBody>
          <a:bodyPr>
            <a:normAutofit/>
          </a:bodyPr>
          <a:lstStyle/>
          <a:p>
            <a:r>
              <a:rPr lang="en-US" sz="3600" dirty="0"/>
              <a:t>Coherent Distributed Array Synchronization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55666-BD99-5A7E-94E5-CE301BB28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911" y="6356350"/>
            <a:ext cx="4607932" cy="365125"/>
          </a:xfrm>
        </p:spPr>
        <p:txBody>
          <a:bodyPr/>
          <a:lstStyle/>
          <a:p>
            <a:pPr algn="l"/>
            <a:r>
              <a:rPr lang="en-US">
                <a:ln cmpd="sng">
                  <a:noFill/>
                </a:ln>
                <a:effectLst/>
              </a:rPr>
              <a:t>High Performance SDR Applications</a:t>
            </a:r>
            <a:endParaRPr lang="en-US" dirty="0">
              <a:ln cmpd="sng">
                <a:noFill/>
              </a:ln>
              <a:effectLst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5965DF-A6AB-A252-8BC6-7A0E1A44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E209EB-713A-101A-8D6F-4764358AB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53217">
            <a:off x="1201800" y="2258907"/>
            <a:ext cx="409532" cy="301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2C77A1-C930-1F25-AB8D-3558D0A61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208234">
            <a:off x="2300716" y="2937928"/>
            <a:ext cx="409532" cy="301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8ADA2-AAD8-FB04-08CE-8607C199D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67231">
            <a:off x="2271892" y="3453870"/>
            <a:ext cx="398369" cy="293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74026C-1BF2-C934-33DB-E01EC7E56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34282">
            <a:off x="989289" y="4212186"/>
            <a:ext cx="398369" cy="293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A0D98B-03C6-5627-70B9-E0A78A475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18427">
            <a:off x="471374" y="3250034"/>
            <a:ext cx="1403097" cy="533400"/>
          </a:xfrm>
          <a:prstGeom prst="rect">
            <a:avLst/>
          </a:prstGeom>
        </p:spPr>
      </p:pic>
      <p:pic>
        <p:nvPicPr>
          <p:cNvPr id="13" name="info_synchronization_error.pdf">
            <a:extLst>
              <a:ext uri="{FF2B5EF4-FFF2-40B4-BE49-F238E27FC236}">
                <a16:creationId xmlns:a16="http://schemas.microsoft.com/office/drawing/2014/main" id="{83BE2E21-C7E8-3A9D-FAD5-04351303BB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816103" y="1645715"/>
            <a:ext cx="2518870" cy="3809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hase_synchronization_error.pdf">
            <a:extLst>
              <a:ext uri="{FF2B5EF4-FFF2-40B4-BE49-F238E27FC236}">
                <a16:creationId xmlns:a16="http://schemas.microsoft.com/office/drawing/2014/main" id="{B1B1445F-B0B6-1281-9498-A0991824DB2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91975" y="1607033"/>
            <a:ext cx="2571846" cy="3889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syntonization_error.pdf">
            <a:extLst>
              <a:ext uri="{FF2B5EF4-FFF2-40B4-BE49-F238E27FC236}">
                <a16:creationId xmlns:a16="http://schemas.microsoft.com/office/drawing/2014/main" id="{5BDF261C-D64C-FACE-130E-77F204EDB28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020822" y="1643087"/>
            <a:ext cx="2518870" cy="380967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Information Syn•chron•ization">
            <a:extLst>
              <a:ext uri="{FF2B5EF4-FFF2-40B4-BE49-F238E27FC236}">
                <a16:creationId xmlns:a16="http://schemas.microsoft.com/office/drawing/2014/main" id="{12C7C606-2F6B-C315-46A4-E1BF682F9263}"/>
              </a:ext>
            </a:extLst>
          </p:cNvPr>
          <p:cNvSpPr txBox="1"/>
          <p:nvPr/>
        </p:nvSpPr>
        <p:spPr>
          <a:xfrm>
            <a:off x="3800972" y="1219986"/>
            <a:ext cx="2605073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defRPr sz="3600"/>
            </a:pPr>
            <a:r>
              <a:rPr lang="en-US" sz="2000" dirty="0">
                <a:solidFill>
                  <a:schemeClr val="tx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Time</a:t>
            </a:r>
            <a:r>
              <a:rPr sz="2000" dirty="0">
                <a:solidFill>
                  <a:schemeClr val="tx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Syn</a:t>
            </a:r>
            <a:r>
              <a:rPr lang="en-US" sz="2000" dirty="0">
                <a:solidFill>
                  <a:schemeClr val="tx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chron</a:t>
            </a:r>
            <a:r>
              <a:rPr sz="2000" dirty="0">
                <a:solidFill>
                  <a:schemeClr val="tx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ization</a:t>
            </a:r>
          </a:p>
        </p:txBody>
      </p:sp>
      <p:sp>
        <p:nvSpPr>
          <p:cNvPr id="17" name="Phase Syn•chron•ization">
            <a:extLst>
              <a:ext uri="{FF2B5EF4-FFF2-40B4-BE49-F238E27FC236}">
                <a16:creationId xmlns:a16="http://schemas.microsoft.com/office/drawing/2014/main" id="{35CD709E-CD78-1176-410C-838AB45A8207}"/>
              </a:ext>
            </a:extLst>
          </p:cNvPr>
          <p:cNvSpPr txBox="1"/>
          <p:nvPr/>
        </p:nvSpPr>
        <p:spPr>
          <a:xfrm>
            <a:off x="6730211" y="1228692"/>
            <a:ext cx="2053447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defRPr sz="3600"/>
            </a:pPr>
            <a:r>
              <a:rPr sz="2000" dirty="0">
                <a:solidFill>
                  <a:schemeClr val="tx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Phase </a:t>
            </a:r>
            <a:r>
              <a:rPr lang="en-US" sz="2000" dirty="0">
                <a:solidFill>
                  <a:schemeClr val="tx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Alignment</a:t>
            </a:r>
            <a:endParaRPr sz="2000" dirty="0">
              <a:solidFill>
                <a:schemeClr val="tx2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2" name="Frequency Syn•ton•ization">
            <a:extLst>
              <a:ext uri="{FF2B5EF4-FFF2-40B4-BE49-F238E27FC236}">
                <a16:creationId xmlns:a16="http://schemas.microsoft.com/office/drawing/2014/main" id="{F3EF5E91-2BCC-4156-5E9F-D7C2EB0F0D21}"/>
              </a:ext>
            </a:extLst>
          </p:cNvPr>
          <p:cNvSpPr txBox="1"/>
          <p:nvPr/>
        </p:nvSpPr>
        <p:spPr>
          <a:xfrm>
            <a:off x="8895792" y="1219986"/>
            <a:ext cx="298498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defRPr sz="3600"/>
            </a:pPr>
            <a:r>
              <a:rPr sz="2000" dirty="0">
                <a:solidFill>
                  <a:schemeClr val="tx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Frequency Syn</a:t>
            </a:r>
            <a:r>
              <a:rPr lang="en-US" sz="2000" dirty="0">
                <a:solidFill>
                  <a:schemeClr val="tx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ton</a:t>
            </a:r>
            <a:r>
              <a:rPr sz="2000" dirty="0">
                <a:solidFill>
                  <a:schemeClr val="tx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ization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96B8FA-6A58-13CA-A820-BB6ED9FF8C1D}"/>
              </a:ext>
            </a:extLst>
          </p:cNvPr>
          <p:cNvSpPr txBox="1"/>
          <p:nvPr/>
        </p:nvSpPr>
        <p:spPr>
          <a:xfrm>
            <a:off x="469760" y="1390885"/>
            <a:ext cx="1043939" cy="4343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1600" i="0" dirty="0">
                <a:solidFill>
                  <a:srgbClr val="595959"/>
                </a:solidFill>
                <a:latin typeface="Helvetica Light" panose="020B0403020202020204" pitchFamily="34" charset="0"/>
              </a:rPr>
              <a:t>Node: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657AF7-930C-9613-6074-B1C1B0147A69}"/>
              </a:ext>
            </a:extLst>
          </p:cNvPr>
          <p:cNvSpPr txBox="1"/>
          <p:nvPr/>
        </p:nvSpPr>
        <p:spPr>
          <a:xfrm>
            <a:off x="2434726" y="2509254"/>
            <a:ext cx="1043939" cy="4343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1600" i="0" dirty="0">
                <a:solidFill>
                  <a:srgbClr val="595959"/>
                </a:solidFill>
                <a:latin typeface="Helvetica Light" panose="020B0403020202020204" pitchFamily="34" charset="0"/>
              </a:rPr>
              <a:t>Node: 2</a:t>
            </a:r>
            <a:endParaRPr lang="en-US" sz="1600" i="1" dirty="0">
              <a:solidFill>
                <a:srgbClr val="595959"/>
              </a:solidFill>
              <a:latin typeface="Helvetica Light" panose="020B0403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559976F-FE83-BE4C-26BA-436D7AF23D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8776">
            <a:off x="699206" y="3284225"/>
            <a:ext cx="947429" cy="436118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E225785-9DA8-6A9A-E028-538D68AF70FB}"/>
              </a:ext>
            </a:extLst>
          </p:cNvPr>
          <p:cNvCxnSpPr>
            <a:cxnSpLocks/>
            <a:stCxn id="43" idx="1"/>
            <a:endCxn id="43" idx="3"/>
          </p:cNvCxnSpPr>
          <p:nvPr/>
        </p:nvCxnSpPr>
        <p:spPr>
          <a:xfrm>
            <a:off x="1563758" y="2515348"/>
            <a:ext cx="795574" cy="479244"/>
          </a:xfrm>
          <a:prstGeom prst="straightConnector1">
            <a:avLst/>
          </a:prstGeom>
          <a:ln w="28575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AECCC5E-AA6A-E241-BC3F-1D6FC02615E8}"/>
              </a:ext>
            </a:extLst>
          </p:cNvPr>
          <p:cNvSpPr txBox="1"/>
          <p:nvPr/>
        </p:nvSpPr>
        <p:spPr>
          <a:xfrm rot="1863857">
            <a:off x="1497160" y="2465225"/>
            <a:ext cx="928770" cy="57949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  <a:effectLst>
                  <a:glow rad="274518">
                    <a:schemeClr val="bg1">
                      <a:alpha val="64594"/>
                    </a:schemeClr>
                  </a:glow>
                </a:effectLst>
                <a:latin typeface="Helvetica" pitchFamily="2" charset="0"/>
              </a:rPr>
              <a:t>Wireless</a:t>
            </a:r>
          </a:p>
          <a:p>
            <a:pPr algn="ctr"/>
            <a:r>
              <a:rPr lang="en-US" sz="1200" dirty="0">
                <a:solidFill>
                  <a:srgbClr val="0070C0"/>
                </a:solidFill>
                <a:effectLst>
                  <a:glow rad="274518">
                    <a:schemeClr val="bg1">
                      <a:alpha val="64594"/>
                    </a:schemeClr>
                  </a:glow>
                </a:effectLst>
                <a:latin typeface="Helvetica" pitchFamily="2" charset="0"/>
              </a:rPr>
              <a:t> </a:t>
            </a:r>
          </a:p>
          <a:p>
            <a:pPr algn="ctr"/>
            <a:r>
              <a:rPr lang="en-US" sz="1200" dirty="0">
                <a:solidFill>
                  <a:srgbClr val="0070C0"/>
                </a:solidFill>
                <a:effectLst>
                  <a:glow rad="274518">
                    <a:schemeClr val="bg1">
                      <a:alpha val="64594"/>
                    </a:schemeClr>
                  </a:glow>
                </a:effectLst>
                <a:latin typeface="Helvetica" pitchFamily="2" charset="0"/>
              </a:rPr>
              <a:t>Coordination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00BC738-0A8A-1C66-0DF2-D9129D020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978281">
            <a:off x="1176777" y="3664770"/>
            <a:ext cx="1210305" cy="5334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1B47CFE-69B7-E999-6809-E4B4CD52E3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58378">
            <a:off x="1311101" y="3725840"/>
            <a:ext cx="947429" cy="43611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224F6F-0F60-079E-885C-8BA8BED4C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99277">
            <a:off x="810375" y="2531424"/>
            <a:ext cx="398369" cy="2935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C9C1214-B825-55E0-4D5A-C9F4D165E3E4}"/>
                  </a:ext>
                </a:extLst>
              </p:cNvPr>
              <p:cNvSpPr txBox="1"/>
              <p:nvPr/>
            </p:nvSpPr>
            <p:spPr>
              <a:xfrm>
                <a:off x="4576581" y="5399927"/>
                <a:ext cx="5933419" cy="95757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b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𝑠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𝑠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2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Helvetica Neue" panose="02000503000000020004" pitchFamily="2" charset="0"/>
                                      <a:cs typeface="Helvetica Neue" panose="02000503000000020004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Helvetica Neue" panose="02000503000000020004" pitchFamily="2" charset="0"/>
                                      <a:cs typeface="Helvetica Neue" panose="02000503000000020004" pitchFamily="2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Helvetica Neue" panose="02000503000000020004" pitchFamily="2" charset="0"/>
                                      <a:cs typeface="Helvetica Neue" panose="02000503000000020004" pitchFamily="2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1" smtClean="0"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exp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Helvetica Neue" panose="02000503000000020004" pitchFamily="2" charset="0"/>
                                  <a:cs typeface="Helvetica Neue" panose="02000503000000020004" pitchFamily="2" charset="0"/>
                                </a:rPr>
                                <m:t>𝑗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Helvetica Neue" panose="02000503000000020004" pitchFamily="2" charset="0"/>
                                      <a:cs typeface="Helvetica Neue" panose="02000503000000020004" pitchFamily="2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Helvetica Neue" panose="02000503000000020004" pitchFamily="2" charset="0"/>
                                      <a:cs typeface="Helvetica Neue" panose="02000503000000020004" pitchFamily="2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Helvetica Neue" panose="02000503000000020004" pitchFamily="2" charset="0"/>
                                      <a:cs typeface="Helvetica Neue" panose="02000503000000020004" pitchFamily="2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Helvetica Neue" panose="02000503000000020004" pitchFamily="2" charset="0"/>
                                          <a:cs typeface="Helvetica Neue" panose="02000503000000020004" pitchFamily="2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Helvetica Neue" panose="02000503000000020004" pitchFamily="2" charset="0"/>
                                          <a:cs typeface="Helvetica Neue" panose="02000503000000020004" pitchFamily="2" charset="0"/>
                                        </a:rPr>
                                        <m:t>𝑓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Helvetica Neue" panose="02000503000000020004" pitchFamily="2" charset="0"/>
                                          <a:cs typeface="Helvetica Neue" panose="02000503000000020004" pitchFamily="2" charset="0"/>
                                        </a:rPr>
                                        <m:t>+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Helvetica Neue" panose="02000503000000020004" pitchFamily="2" charset="0"/>
                                          <a:cs typeface="Helvetica Neue" panose="02000503000000020004" pitchFamily="2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Helvetica Neue" panose="02000503000000020004" pitchFamily="2" charset="0"/>
                                              <a:cs typeface="Helvetica Neue" panose="02000503000000020004" pitchFamily="2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Helvetica Neue" panose="02000503000000020004" pitchFamily="2" charset="0"/>
                                              <a:cs typeface="Helvetica Neue" panose="02000503000000020004" pitchFamily="2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Helvetica Neue" panose="02000503000000020004" pitchFamily="2" charset="0"/>
                                              <a:cs typeface="Helvetica Neue" panose="02000503000000020004" pitchFamily="2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Helvetica Neue" panose="02000503000000020004" pitchFamily="2" charset="0"/>
                                      <a:cs typeface="Helvetica Neue" panose="02000503000000020004" pitchFamily="2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Helvetica Neue" panose="02000503000000020004" pitchFamily="2" charset="0"/>
                                          <a:cs typeface="Helvetica Neue" panose="02000503000000020004" pitchFamily="2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Helvetica Neue" panose="02000503000000020004" pitchFamily="2" charset="0"/>
                                          <a:cs typeface="Helvetica Neue" panose="02000503000000020004" pitchFamily="2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Helvetica Neue" panose="02000503000000020004" pitchFamily="2" charset="0"/>
                                          <a:cs typeface="Helvetica Neue" panose="02000503000000020004" pitchFamily="2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000" b="0" i="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C9C1214-B825-55E0-4D5A-C9F4D165E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581" y="5399927"/>
                <a:ext cx="5933419" cy="957570"/>
              </a:xfrm>
              <a:prstGeom prst="rect">
                <a:avLst/>
              </a:prstGeom>
              <a:blipFill>
                <a:blip r:embed="rId11"/>
                <a:stretch>
                  <a:fillRect t="-97368" b="-15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CDFCEBA-B32C-5F11-667F-5FB4E76AE9CC}"/>
                  </a:ext>
                </a:extLst>
              </p:cNvPr>
              <p:cNvSpPr txBox="1"/>
              <p:nvPr/>
            </p:nvSpPr>
            <p:spPr>
              <a:xfrm>
                <a:off x="3244516" y="2085663"/>
                <a:ext cx="548982" cy="362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baseline="-25000" dirty="0"/>
                  <a:t>1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CDFCEBA-B32C-5F11-667F-5FB4E76AE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516" y="2085663"/>
                <a:ext cx="548982" cy="362984"/>
              </a:xfrm>
              <a:prstGeom prst="rect">
                <a:avLst/>
              </a:prstGeom>
              <a:blipFill>
                <a:blip r:embed="rId12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932A1FB-21F9-1496-93D9-FE18AC0C168D}"/>
                  </a:ext>
                </a:extLst>
              </p:cNvPr>
              <p:cNvSpPr txBox="1"/>
              <p:nvPr/>
            </p:nvSpPr>
            <p:spPr>
              <a:xfrm>
                <a:off x="3244516" y="3170885"/>
                <a:ext cx="548982" cy="362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932A1FB-21F9-1496-93D9-FE18AC0C1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516" y="3170885"/>
                <a:ext cx="548982" cy="36298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99DDA08-2B7D-C520-2ED7-3B9E32F1B174}"/>
                  </a:ext>
                </a:extLst>
              </p:cNvPr>
              <p:cNvSpPr txBox="1"/>
              <p:nvPr/>
            </p:nvSpPr>
            <p:spPr>
              <a:xfrm>
                <a:off x="2399088" y="4366639"/>
                <a:ext cx="1233933" cy="362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Destination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99DDA08-2B7D-C520-2ED7-3B9E32F1B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088" y="4366639"/>
                <a:ext cx="1233933" cy="362984"/>
              </a:xfrm>
              <a:prstGeom prst="rect">
                <a:avLst/>
              </a:prstGeom>
              <a:blipFill>
                <a:blip r:embed="rId14"/>
                <a:stretch>
                  <a:fillRect r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7F04BA9-50DC-3E5B-37ED-15FB121D2DF6}"/>
                  </a:ext>
                </a:extLst>
              </p:cNvPr>
              <p:cNvSpPr/>
              <p:nvPr/>
            </p:nvSpPr>
            <p:spPr>
              <a:xfrm>
                <a:off x="612552" y="1801001"/>
                <a:ext cx="758356" cy="758356"/>
              </a:xfrm>
              <a:prstGeom prst="ellipse">
                <a:avLst/>
              </a:prstGeom>
              <a:solidFill>
                <a:schemeClr val="accent3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baseline="-25000" dirty="0"/>
                  <a:t>1</a:t>
                </a:r>
              </a:p>
            </p:txBody>
          </p:sp>
        </mc:Choice>
        <mc:Fallback xmlns=""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7F04BA9-50DC-3E5B-37ED-15FB121D2D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552" y="1801001"/>
                <a:ext cx="758356" cy="758356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30A63A1-3326-8E21-9025-D6E5D5CDEDEF}"/>
                  </a:ext>
                </a:extLst>
              </p:cNvPr>
              <p:cNvSpPr/>
              <p:nvPr/>
            </p:nvSpPr>
            <p:spPr>
              <a:xfrm>
                <a:off x="2508840" y="2969844"/>
                <a:ext cx="758356" cy="758356"/>
              </a:xfrm>
              <a:prstGeom prst="ellipse">
                <a:avLst/>
              </a:prstGeom>
              <a:solidFill>
                <a:schemeClr val="accent3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30A63A1-3326-8E21-9025-D6E5D5CDE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840" y="2969844"/>
                <a:ext cx="758356" cy="758356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2F3EA75-1830-A134-C85E-B520903B2A83}"/>
                  </a:ext>
                </a:extLst>
              </p:cNvPr>
              <p:cNvSpPr/>
              <p:nvPr/>
            </p:nvSpPr>
            <p:spPr>
              <a:xfrm>
                <a:off x="593909" y="4428809"/>
                <a:ext cx="758356" cy="758356"/>
              </a:xfrm>
              <a:prstGeom prst="ellipse">
                <a:avLst/>
              </a:prstGeom>
              <a:solidFill>
                <a:schemeClr val="accent3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0" dirty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US" sz="1600" b="0" i="0" dirty="0" smtClean="0">
                          <a:latin typeface="Cambria Math" panose="02040503050406030204" pitchFamily="18" charset="0"/>
                        </a:rPr>
                        <m:t>est</m:t>
                      </m:r>
                      <m:r>
                        <a:rPr lang="en-US" sz="1600" b="0" i="0" dirty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2F3EA75-1830-A134-C85E-B520903B2A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909" y="4428809"/>
                <a:ext cx="758356" cy="758356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6C664BB-480A-FDF2-F783-F810A5F02EC6}"/>
              </a:ext>
            </a:extLst>
          </p:cNvPr>
          <p:cNvSpPr/>
          <p:nvPr/>
        </p:nvSpPr>
        <p:spPr>
          <a:xfrm>
            <a:off x="4279392" y="1625321"/>
            <a:ext cx="1938528" cy="21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1ECEB3-4B13-8632-5D24-C0B9D9521B7A}"/>
              </a:ext>
            </a:extLst>
          </p:cNvPr>
          <p:cNvSpPr/>
          <p:nvPr/>
        </p:nvSpPr>
        <p:spPr>
          <a:xfrm>
            <a:off x="6894576" y="1625321"/>
            <a:ext cx="1938528" cy="21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2BF052-BB5C-3F2B-09B0-E55BEA4E4422}"/>
              </a:ext>
            </a:extLst>
          </p:cNvPr>
          <p:cNvSpPr/>
          <p:nvPr/>
        </p:nvSpPr>
        <p:spPr>
          <a:xfrm>
            <a:off x="9464040" y="1625321"/>
            <a:ext cx="1938528" cy="21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049712-79B8-00DE-0730-E0EB2EEDE2E7}"/>
              </a:ext>
            </a:extLst>
          </p:cNvPr>
          <p:cNvSpPr/>
          <p:nvPr/>
        </p:nvSpPr>
        <p:spPr>
          <a:xfrm>
            <a:off x="4361688" y="2795753"/>
            <a:ext cx="1938528" cy="21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8BD111-BF31-30E4-ADAC-76590078E8F5}"/>
              </a:ext>
            </a:extLst>
          </p:cNvPr>
          <p:cNvSpPr/>
          <p:nvPr/>
        </p:nvSpPr>
        <p:spPr>
          <a:xfrm>
            <a:off x="6976872" y="2795753"/>
            <a:ext cx="1938528" cy="21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D66412-ED87-4576-9584-76892E1100C3}"/>
              </a:ext>
            </a:extLst>
          </p:cNvPr>
          <p:cNvSpPr/>
          <p:nvPr/>
        </p:nvSpPr>
        <p:spPr>
          <a:xfrm>
            <a:off x="9546336" y="2795753"/>
            <a:ext cx="1938528" cy="21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573352-4E36-6F04-E528-BAE9940E4C5D}"/>
              </a:ext>
            </a:extLst>
          </p:cNvPr>
          <p:cNvSpPr/>
          <p:nvPr/>
        </p:nvSpPr>
        <p:spPr>
          <a:xfrm>
            <a:off x="4361688" y="3920465"/>
            <a:ext cx="1938528" cy="21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61E656-92C7-3362-FC40-F2D676731B97}"/>
              </a:ext>
            </a:extLst>
          </p:cNvPr>
          <p:cNvSpPr/>
          <p:nvPr/>
        </p:nvSpPr>
        <p:spPr>
          <a:xfrm>
            <a:off x="6976872" y="3947897"/>
            <a:ext cx="1938528" cy="21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85AF1E-FDF3-948F-CF60-3CDACB351867}"/>
              </a:ext>
            </a:extLst>
          </p:cNvPr>
          <p:cNvSpPr/>
          <p:nvPr/>
        </p:nvSpPr>
        <p:spPr>
          <a:xfrm>
            <a:off x="9546336" y="3920465"/>
            <a:ext cx="1938528" cy="21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13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FCBC2-0F3F-4393-2FA9-87F9F363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Performance SDR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5E7AAA-7E5B-EC16-00E6-C2C4AC95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2 | What is Synchronization?">
            <a:extLst>
              <a:ext uri="{FF2B5EF4-FFF2-40B4-BE49-F238E27FC236}">
                <a16:creationId xmlns:a16="http://schemas.microsoft.com/office/drawing/2014/main" id="{4D105056-B5CF-7935-9C77-05AAF90BB9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/>
          <a:p>
            <a:r>
              <a:rPr lang="en-US" b="0" dirty="0">
                <a:solidFill>
                  <a:srgbClr val="000000"/>
                </a:solidFill>
              </a:rPr>
              <a:t>2</a:t>
            </a:r>
            <a:r>
              <a:rPr b="0" dirty="0">
                <a:solidFill>
                  <a:srgbClr val="000000"/>
                </a:solidFill>
              </a:rPr>
              <a:t> | </a:t>
            </a:r>
            <a:r>
              <a:rPr lang="en-US" dirty="0"/>
              <a:t>Synchronization Technique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0719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E0AD8-08EF-3E45-83F9-29BD2EFBB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Time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9C0676-1B9C-0470-59F6-9CC89BDBD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910" y="6356350"/>
            <a:ext cx="5562089" cy="365125"/>
          </a:xfrm>
        </p:spPr>
        <p:txBody>
          <a:bodyPr/>
          <a:lstStyle/>
          <a:p>
            <a:r>
              <a:rPr lang="en-US"/>
              <a:t>High Performance SDR Applications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342B7-1D7D-287E-5B23-7BA02099F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BBBD37C-31C4-1145-0FE1-4EF5EF083A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3912" y="1191802"/>
                <a:ext cx="6543868" cy="5075434"/>
              </a:xfrm>
            </p:spPr>
            <p:txBody>
              <a:bodyPr>
                <a:normAutofit lnSpcReduction="10000"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dirty="0">
                    <a:solidFill>
                      <a:srgbClr val="000000"/>
                    </a:solidFill>
                  </a:rPr>
                  <a:t>Local time at node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</a:rPr>
                  <a:t>:</a:t>
                </a:r>
              </a:p>
              <a:p>
                <a:pPr marL="0" indent="0" algn="ctr">
                  <a:spcBef>
                    <a:spcPts val="22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i="1" dirty="0">
                  <a:solidFill>
                    <a:srgbClr val="000000"/>
                  </a:solidFill>
                </a:endParaRPr>
              </a:p>
              <a:p>
                <a:pPr lvl="1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b="0" dirty="0">
                    <a:solidFill>
                      <a:srgbClr val="000000"/>
                    </a:solidFill>
                  </a:rPr>
                  <a:t> : true time</a:t>
                </a:r>
              </a:p>
              <a:p>
                <a:pPr lvl="1"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</a:rPr>
                  <a:t>: time-varying offset from global true time</a:t>
                </a:r>
              </a:p>
              <a:p>
                <a:pPr lvl="1"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</a:rPr>
                  <a:t>: other zero-mean noise sources</a:t>
                </a:r>
              </a:p>
              <a:p>
                <a:pPr lvl="1"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)−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3200" dirty="0">
                    <a:solidFill>
                      <a:srgbClr val="000000"/>
                    </a:solidFill>
                  </a:rPr>
                  <a:t>Goal: 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2800" dirty="0">
                    <a:solidFill>
                      <a:srgbClr val="000000"/>
                    </a:solidFill>
                  </a:rPr>
                  <a:t>Estimate and compensate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BBBD37C-31C4-1145-0FE1-4EF5EF083A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912" y="1191802"/>
                <a:ext cx="6543868" cy="5075434"/>
              </a:xfrm>
              <a:blipFill>
                <a:blip r:embed="rId2"/>
                <a:stretch>
                  <a:fillRect l="-2132" t="-3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463D1D-AFEA-7C38-D650-6FDA6EE2C3B1}"/>
              </a:ext>
            </a:extLst>
          </p:cNvPr>
          <p:cNvCxnSpPr>
            <a:cxnSpLocks/>
          </p:cNvCxnSpPr>
          <p:nvPr/>
        </p:nvCxnSpPr>
        <p:spPr>
          <a:xfrm flipV="1">
            <a:off x="9170811" y="1865168"/>
            <a:ext cx="0" cy="3954781"/>
          </a:xfrm>
          <a:prstGeom prst="line">
            <a:avLst/>
          </a:prstGeom>
          <a:ln w="38100">
            <a:solidFill>
              <a:srgbClr val="5959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5F8303D-37E7-62B2-D0D4-2889C2686DE5}"/>
                  </a:ext>
                </a:extLst>
              </p:cNvPr>
              <p:cNvSpPr/>
              <p:nvPr/>
            </p:nvSpPr>
            <p:spPr>
              <a:xfrm>
                <a:off x="7434014" y="2432905"/>
                <a:ext cx="838200" cy="838200"/>
              </a:xfrm>
              <a:prstGeom prst="ellipse">
                <a:avLst/>
              </a:prstGeom>
              <a:solidFill>
                <a:schemeClr val="accent3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i="1" baseline="-25000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baseline="-25000" dirty="0"/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5F8303D-37E7-62B2-D0D4-2889C2686D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014" y="2432905"/>
                <a:ext cx="838200" cy="8382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8383F8A-68A9-F715-4274-29442B20632E}"/>
                  </a:ext>
                </a:extLst>
              </p:cNvPr>
              <p:cNvSpPr/>
              <p:nvPr/>
            </p:nvSpPr>
            <p:spPr>
              <a:xfrm>
                <a:off x="7434014" y="4416285"/>
                <a:ext cx="838200" cy="838200"/>
              </a:xfrm>
              <a:prstGeom prst="ellipse">
                <a:avLst/>
              </a:prstGeom>
              <a:solidFill>
                <a:schemeClr val="accent3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i="1" baseline="-2500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000" baseline="-250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8383F8A-68A9-F715-4274-29442B2063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014" y="4416285"/>
                <a:ext cx="838200" cy="8382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EB72C1-9C50-DB34-21EE-66B712C07863}"/>
              </a:ext>
            </a:extLst>
          </p:cNvPr>
          <p:cNvCxnSpPr>
            <a:cxnSpLocks/>
            <a:stCxn id="8" idx="4"/>
            <a:endCxn id="9" idx="0"/>
          </p:cNvCxnSpPr>
          <p:nvPr/>
        </p:nvCxnSpPr>
        <p:spPr>
          <a:xfrm>
            <a:off x="7853114" y="3271105"/>
            <a:ext cx="0" cy="1145180"/>
          </a:xfrm>
          <a:prstGeom prst="straightConnector1">
            <a:avLst/>
          </a:prstGeom>
          <a:ln w="38100">
            <a:solidFill>
              <a:srgbClr val="595959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926CF8E-C0D1-3B7F-6D86-FE5D01664EF8}"/>
                  </a:ext>
                </a:extLst>
              </p:cNvPr>
              <p:cNvSpPr txBox="1"/>
              <p:nvPr/>
            </p:nvSpPr>
            <p:spPr>
              <a:xfrm>
                <a:off x="7908359" y="3593325"/>
                <a:ext cx="411480" cy="50292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595959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000" i="0" dirty="0">
                  <a:solidFill>
                    <a:srgbClr val="595959"/>
                  </a:solidFill>
                  <a:latin typeface="Helvetica Light" panose="020B0403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926CF8E-C0D1-3B7F-6D86-FE5D01664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359" y="3593325"/>
                <a:ext cx="411480" cy="5029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D9A0221-412D-942F-F570-7C74699310AD}"/>
              </a:ext>
            </a:extLst>
          </p:cNvPr>
          <p:cNvSpPr txBox="1"/>
          <p:nvPr/>
        </p:nvSpPr>
        <p:spPr>
          <a:xfrm>
            <a:off x="7331144" y="1998565"/>
            <a:ext cx="1043939" cy="4343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US" sz="2000" i="0" dirty="0">
                <a:solidFill>
                  <a:srgbClr val="595959"/>
                </a:solidFill>
                <a:latin typeface="+mj-lt"/>
              </a:rPr>
              <a:t>Node: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CF57A4-0C95-2581-9A08-B7BB9F0BD608}"/>
                  </a:ext>
                </a:extLst>
              </p:cNvPr>
              <p:cNvSpPr txBox="1"/>
              <p:nvPr/>
            </p:nvSpPr>
            <p:spPr>
              <a:xfrm>
                <a:off x="7331144" y="5254485"/>
                <a:ext cx="1043939" cy="43434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sz="2000" i="0" dirty="0">
                    <a:solidFill>
                      <a:srgbClr val="595959"/>
                    </a:solidFill>
                    <a:latin typeface="+mj-lt"/>
                  </a:rPr>
                  <a:t>Node: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000" i="0" dirty="0">
                  <a:solidFill>
                    <a:srgbClr val="595959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CF57A4-0C95-2581-9A08-B7BB9F0BD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144" y="5254485"/>
                <a:ext cx="1043939" cy="434340"/>
              </a:xfrm>
              <a:prstGeom prst="rect">
                <a:avLst/>
              </a:prstGeom>
              <a:blipFill>
                <a:blip r:embed="rId6"/>
                <a:stretch>
                  <a:fillRect l="-8434" t="-2857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E4519A1E-B90C-1A8C-0F42-94BBA1DA6768}"/>
              </a:ext>
            </a:extLst>
          </p:cNvPr>
          <p:cNvCxnSpPr/>
          <p:nvPr/>
        </p:nvCxnSpPr>
        <p:spPr>
          <a:xfrm>
            <a:off x="11376800" y="2685275"/>
            <a:ext cx="495300" cy="483917"/>
          </a:xfrm>
          <a:prstGeom prst="bentConnector3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D9AEB616-1955-DCA8-B611-0B5D5D665C7C}"/>
              </a:ext>
            </a:extLst>
          </p:cNvPr>
          <p:cNvCxnSpPr>
            <a:cxnSpLocks/>
          </p:cNvCxnSpPr>
          <p:nvPr/>
        </p:nvCxnSpPr>
        <p:spPr>
          <a:xfrm rot="10800000" flipV="1">
            <a:off x="8923161" y="2670035"/>
            <a:ext cx="495300" cy="476297"/>
          </a:xfrm>
          <a:prstGeom prst="bentConnector3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426D1451-E607-F77A-3C8A-D5556E7A22C7}"/>
              </a:ext>
            </a:extLst>
          </p:cNvPr>
          <p:cNvCxnSpPr/>
          <p:nvPr/>
        </p:nvCxnSpPr>
        <p:spPr>
          <a:xfrm>
            <a:off x="9418462" y="2670035"/>
            <a:ext cx="495300" cy="483917"/>
          </a:xfrm>
          <a:prstGeom prst="bentConnector3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568CE3F3-07D0-2874-5023-407CC6943890}"/>
              </a:ext>
            </a:extLst>
          </p:cNvPr>
          <p:cNvCxnSpPr>
            <a:cxnSpLocks/>
          </p:cNvCxnSpPr>
          <p:nvPr/>
        </p:nvCxnSpPr>
        <p:spPr>
          <a:xfrm rot="10800000" flipV="1">
            <a:off x="9906141" y="2677655"/>
            <a:ext cx="495300" cy="476297"/>
          </a:xfrm>
          <a:prstGeom prst="bentConnector3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D7D36134-7BDC-6878-6138-AFBCF8EE2471}"/>
              </a:ext>
            </a:extLst>
          </p:cNvPr>
          <p:cNvCxnSpPr/>
          <p:nvPr/>
        </p:nvCxnSpPr>
        <p:spPr>
          <a:xfrm>
            <a:off x="10401442" y="2677655"/>
            <a:ext cx="495300" cy="483917"/>
          </a:xfrm>
          <a:prstGeom prst="bentConnector3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DB03AE1C-5E46-0F45-7555-F0E83456B45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889121" y="2685275"/>
            <a:ext cx="495300" cy="476297"/>
          </a:xfrm>
          <a:prstGeom prst="bentConnector3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32627E78-7F39-F614-D8D2-888733714D99}"/>
              </a:ext>
            </a:extLst>
          </p:cNvPr>
          <p:cNvCxnSpPr/>
          <p:nvPr/>
        </p:nvCxnSpPr>
        <p:spPr>
          <a:xfrm>
            <a:off x="8588213" y="4667479"/>
            <a:ext cx="495300" cy="483917"/>
          </a:xfrm>
          <a:prstGeom prst="bentConnector3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BC0FCCD7-1634-6A9B-4BD1-43A79BF20C62}"/>
              </a:ext>
            </a:extLst>
          </p:cNvPr>
          <p:cNvCxnSpPr>
            <a:cxnSpLocks/>
          </p:cNvCxnSpPr>
          <p:nvPr/>
        </p:nvCxnSpPr>
        <p:spPr>
          <a:xfrm rot="10800000" flipV="1">
            <a:off x="9083233" y="4674095"/>
            <a:ext cx="495300" cy="476297"/>
          </a:xfrm>
          <a:prstGeom prst="bentConnector3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D30B2033-D6C2-5294-CB56-09D5909ECAA4}"/>
              </a:ext>
            </a:extLst>
          </p:cNvPr>
          <p:cNvCxnSpPr/>
          <p:nvPr/>
        </p:nvCxnSpPr>
        <p:spPr>
          <a:xfrm>
            <a:off x="9578534" y="4674095"/>
            <a:ext cx="495300" cy="483917"/>
          </a:xfrm>
          <a:prstGeom prst="bentConnector3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7B282DC9-D0F0-847E-0CA7-926E276C94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066213" y="4681715"/>
            <a:ext cx="495300" cy="476297"/>
          </a:xfrm>
          <a:prstGeom prst="bentConnector3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267CFA3A-D2F7-5F07-C1E1-A606D6EB4AD7}"/>
              </a:ext>
            </a:extLst>
          </p:cNvPr>
          <p:cNvCxnSpPr/>
          <p:nvPr/>
        </p:nvCxnSpPr>
        <p:spPr>
          <a:xfrm>
            <a:off x="10555576" y="4681715"/>
            <a:ext cx="495300" cy="483917"/>
          </a:xfrm>
          <a:prstGeom prst="bentConnector3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97E3BA13-2E50-B3F6-C25E-4E442A45F61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049193" y="4689335"/>
            <a:ext cx="495300" cy="476297"/>
          </a:xfrm>
          <a:prstGeom prst="bentConnector3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11AF275-5967-2EA5-3E89-07F1A69E6ED1}"/>
              </a:ext>
            </a:extLst>
          </p:cNvPr>
          <p:cNvSpPr/>
          <p:nvPr/>
        </p:nvSpPr>
        <p:spPr>
          <a:xfrm>
            <a:off x="8477953" y="2322368"/>
            <a:ext cx="422910" cy="3108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A9857D-52FB-3431-5A16-6D5CFA85C566}"/>
              </a:ext>
            </a:extLst>
          </p:cNvPr>
          <p:cNvSpPr/>
          <p:nvPr/>
        </p:nvSpPr>
        <p:spPr>
          <a:xfrm>
            <a:off x="11534916" y="2394805"/>
            <a:ext cx="422910" cy="3108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A85EBB3-4744-5593-0551-9266D44C642E}"/>
              </a:ext>
            </a:extLst>
          </p:cNvPr>
          <p:cNvCxnSpPr>
            <a:cxnSpLocks/>
          </p:cNvCxnSpPr>
          <p:nvPr/>
        </p:nvCxnSpPr>
        <p:spPr>
          <a:xfrm flipV="1">
            <a:off x="10153791" y="1865168"/>
            <a:ext cx="0" cy="3954781"/>
          </a:xfrm>
          <a:prstGeom prst="line">
            <a:avLst/>
          </a:prstGeom>
          <a:ln w="38100">
            <a:solidFill>
              <a:srgbClr val="5959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7E4937D-5544-21A4-8817-0DED409A52B9}"/>
              </a:ext>
            </a:extLst>
          </p:cNvPr>
          <p:cNvCxnSpPr>
            <a:cxnSpLocks/>
          </p:cNvCxnSpPr>
          <p:nvPr/>
        </p:nvCxnSpPr>
        <p:spPr>
          <a:xfrm flipV="1">
            <a:off x="11144391" y="1865168"/>
            <a:ext cx="0" cy="3954781"/>
          </a:xfrm>
          <a:prstGeom prst="line">
            <a:avLst/>
          </a:prstGeom>
          <a:ln w="38100">
            <a:solidFill>
              <a:srgbClr val="5959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E1D770D-CF36-EE5C-1D56-774E32BA2CEB}"/>
              </a:ext>
            </a:extLst>
          </p:cNvPr>
          <p:cNvCxnSpPr>
            <a:cxnSpLocks/>
          </p:cNvCxnSpPr>
          <p:nvPr/>
        </p:nvCxnSpPr>
        <p:spPr>
          <a:xfrm flipV="1">
            <a:off x="10313811" y="4096245"/>
            <a:ext cx="0" cy="1723705"/>
          </a:xfrm>
          <a:prstGeom prst="line">
            <a:avLst/>
          </a:prstGeom>
          <a:ln w="38100">
            <a:solidFill>
              <a:srgbClr val="5959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45AE389-9185-FD4F-2E5C-9DDF1D3E154F}"/>
              </a:ext>
            </a:extLst>
          </p:cNvPr>
          <p:cNvCxnSpPr/>
          <p:nvPr/>
        </p:nvCxnSpPr>
        <p:spPr>
          <a:xfrm>
            <a:off x="9913762" y="5553248"/>
            <a:ext cx="247650" cy="0"/>
          </a:xfrm>
          <a:prstGeom prst="straightConnector1">
            <a:avLst/>
          </a:prstGeom>
          <a:ln w="38100">
            <a:solidFill>
              <a:srgbClr val="59595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FE6BB45-D8FE-B51B-F313-FC81CDD63AB8}"/>
              </a:ext>
            </a:extLst>
          </p:cNvPr>
          <p:cNvCxnSpPr>
            <a:cxnSpLocks/>
          </p:cNvCxnSpPr>
          <p:nvPr/>
        </p:nvCxnSpPr>
        <p:spPr>
          <a:xfrm flipH="1">
            <a:off x="10321431" y="5560868"/>
            <a:ext cx="255322" cy="0"/>
          </a:xfrm>
          <a:prstGeom prst="straightConnector1">
            <a:avLst/>
          </a:prstGeom>
          <a:ln w="38100">
            <a:solidFill>
              <a:srgbClr val="59595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26E6218-ED23-E99F-13C3-3A1542BDDB9A}"/>
                  </a:ext>
                </a:extLst>
              </p:cNvPr>
              <p:cNvSpPr txBox="1"/>
              <p:nvPr/>
            </p:nvSpPr>
            <p:spPr>
              <a:xfrm>
                <a:off x="10420543" y="5303081"/>
                <a:ext cx="777241" cy="515573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norm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b="0" i="0" dirty="0">
                  <a:solidFill>
                    <a:srgbClr val="595959"/>
                  </a:solidFill>
                  <a:latin typeface="Helvetica Light" panose="020B0403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26E6218-ED23-E99F-13C3-3A1542BDD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0543" y="5303081"/>
                <a:ext cx="777241" cy="5155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BF7FF2FB-B769-9A51-424B-E03F90F3D433}"/>
              </a:ext>
            </a:extLst>
          </p:cNvPr>
          <p:cNvSpPr txBox="1"/>
          <p:nvPr/>
        </p:nvSpPr>
        <p:spPr>
          <a:xfrm>
            <a:off x="8720770" y="1361292"/>
            <a:ext cx="2887929" cy="394389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ctr"/>
            <a:r>
              <a:rPr lang="en-US" sz="2400" dirty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Relative Clock Alignment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C963A2-4640-ECCF-030D-A332FE9C7A69}"/>
              </a:ext>
            </a:extLst>
          </p:cNvPr>
          <p:cNvSpPr txBox="1"/>
          <p:nvPr/>
        </p:nvSpPr>
        <p:spPr>
          <a:xfrm>
            <a:off x="8295074" y="553800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pPr algn="l"/>
            <a:endParaRPr lang="en-US" sz="2400" b="0" i="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263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E0AD8-08EF-3E45-83F9-29BD2EFBB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Synchronization Overview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9C0676-1B9C-0470-59F6-9CC89BDBD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910" y="6356350"/>
            <a:ext cx="6113379" cy="365125"/>
          </a:xfrm>
        </p:spPr>
        <p:txBody>
          <a:bodyPr/>
          <a:lstStyle/>
          <a:p>
            <a:r>
              <a:rPr lang="en-US"/>
              <a:t>High Performance SDR Applications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342B7-1D7D-287E-5B23-7BA02099F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7E24-BAB2-904D-B409-B593B37170F0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845731A5-8421-312F-44FF-5E274E0FC6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3911" y="1259840"/>
                <a:ext cx="6185990" cy="4917123"/>
              </a:xfrm>
              <a:ln>
                <a:noFill/>
              </a:ln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Two-Way Time Synchronization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r>
                  <a:rPr lang="en-US" i="1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Assumptions: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Link is </a:t>
                </a:r>
                <a:r>
                  <a:rPr lang="en-US" u="sng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reciprocal</a:t>
                </a:r>
                <a:r>
                  <a:rPr lang="en-US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 panose="02000503000000020004" pitchFamily="2" charset="0"/>
                      </a:rPr>
                      <m:t>⟹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en-US" u="sng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quasi-static</a:t>
                </a:r>
                <a:r>
                  <a:rPr lang="en-US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br>
                  <a:rPr lang="en-US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</a:br>
                <a:r>
                  <a:rPr lang="en-US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during the synchronization epoch</a:t>
                </a:r>
              </a:p>
              <a:p>
                <a:pPr>
                  <a:spcBef>
                    <a:spcPts val="2200"/>
                  </a:spcBef>
                  <a:spcAft>
                    <a:spcPts val="1800"/>
                  </a:spcAft>
                </a:pPr>
                <a:r>
                  <a:rPr lang="en-US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Timing skew estimate:</a:t>
                </a:r>
                <a:endParaRPr lang="en-US" i="1" dirty="0">
                  <a:solidFill>
                    <a:srgbClr val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m:rPr>
                          <m:aln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B7663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B7663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srgbClr val="B76634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rgbClr val="B76634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solidFill>
                                        <a:srgbClr val="B76634"/>
                                      </a:solidFill>
                                      <a:latin typeface="Cambria Math" panose="02040503050406030204" pitchFamily="18" charset="0"/>
                                    </a:rPr>
                                    <m:t>RX</m:t>
                                  </m:r>
                                  <m:r>
                                    <a:rPr lang="en-US" i="0">
                                      <a:solidFill>
                                        <a:srgbClr val="B76634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 smtClean="0">
                                  <a:solidFill>
                                    <a:srgbClr val="B76634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B76634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B76634"/>
                                  </a:solidFill>
                                  <a:latin typeface="Cambria Math" panose="02040503050406030204" pitchFamily="18" charset="0"/>
                                </a:rPr>
                                <m:t>TX</m:t>
                              </m:r>
                              <m:r>
                                <a:rPr lang="en-US" i="1">
                                  <a:solidFill>
                                    <a:srgbClr val="B76634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i="1" smtClean="0">
                              <a:solidFill>
                                <a:srgbClr val="B76634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RX</m:t>
                              </m:r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TX</m:t>
                              </m:r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>
                  <a:spcBef>
                    <a:spcPts val="2200"/>
                  </a:spcBef>
                  <a:spcAft>
                    <a:spcPts val="1800"/>
                  </a:spcAft>
                </a:pPr>
                <a:r>
                  <a:rPr lang="en-US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Inter-node range estimate:</a:t>
                </a:r>
                <a:endParaRPr lang="en-US" i="1" dirty="0">
                  <a:solidFill>
                    <a:srgbClr val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m:rPr>
                          <m:aln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B7663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B7663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srgbClr val="B76634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rgbClr val="B76634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solidFill>
                                        <a:srgbClr val="B76634"/>
                                      </a:solidFill>
                                      <a:latin typeface="Cambria Math" panose="02040503050406030204" pitchFamily="18" charset="0"/>
                                    </a:rPr>
                                    <m:t>RX</m:t>
                                  </m:r>
                                  <m:r>
                                    <a:rPr lang="en-US" i="0">
                                      <a:solidFill>
                                        <a:srgbClr val="B76634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 smtClean="0">
                                  <a:solidFill>
                                    <a:srgbClr val="B76634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B76634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B76634"/>
                                  </a:solidFill>
                                  <a:latin typeface="Cambria Math" panose="02040503050406030204" pitchFamily="18" charset="0"/>
                                </a:rPr>
                                <m:t>TX</m:t>
                              </m:r>
                              <m:r>
                                <a:rPr lang="en-US" i="1">
                                  <a:solidFill>
                                    <a:srgbClr val="B76634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i="1" smtClean="0">
                              <a:solidFill>
                                <a:srgbClr val="B76634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RX</m:t>
                              </m:r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TX</m:t>
                              </m:r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For compactness of notation: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TX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TX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000" i="1" dirty="0">
                  <a:solidFill>
                    <a:srgbClr val="0000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845731A5-8421-312F-44FF-5E274E0FC6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911" y="1259840"/>
                <a:ext cx="6185990" cy="4917123"/>
              </a:xfrm>
              <a:blipFill>
                <a:blip r:embed="rId2"/>
                <a:stretch>
                  <a:fillRect l="-1643" t="-33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43746CB-B0E6-7710-F89A-5AB1DDCD0ADC}"/>
              </a:ext>
            </a:extLst>
          </p:cNvPr>
          <p:cNvGrpSpPr/>
          <p:nvPr/>
        </p:nvGrpSpPr>
        <p:grpSpPr>
          <a:xfrm>
            <a:off x="5743911" y="1078377"/>
            <a:ext cx="6483847" cy="5643097"/>
            <a:chOff x="6383589" y="1188106"/>
            <a:chExt cx="5553814" cy="483366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617F92A-0309-118D-AB9E-6AF413814DBC}"/>
                </a:ext>
              </a:extLst>
            </p:cNvPr>
            <p:cNvGrpSpPr/>
            <p:nvPr/>
          </p:nvGrpSpPr>
          <p:grpSpPr>
            <a:xfrm>
              <a:off x="7343955" y="1188106"/>
              <a:ext cx="3325827" cy="1302230"/>
              <a:chOff x="7516076" y="1076818"/>
              <a:chExt cx="3325827" cy="1302230"/>
            </a:xfrm>
          </p:grpSpPr>
          <p:sp>
            <p:nvSpPr>
              <p:cNvPr id="38" name="Satellite">
                <a:extLst>
                  <a:ext uri="{FF2B5EF4-FFF2-40B4-BE49-F238E27FC236}">
                    <a16:creationId xmlns:a16="http://schemas.microsoft.com/office/drawing/2014/main" id="{B4B5252F-538C-EF87-C729-2736316690B5}"/>
                  </a:ext>
                </a:extLst>
              </p:cNvPr>
              <p:cNvSpPr/>
              <p:nvPr/>
            </p:nvSpPr>
            <p:spPr>
              <a:xfrm rot="13500000">
                <a:off x="7696810" y="1420233"/>
                <a:ext cx="810099" cy="810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213" y="0"/>
                    </a:moveTo>
                    <a:lnTo>
                      <a:pt x="0" y="3215"/>
                    </a:lnTo>
                    <a:lnTo>
                      <a:pt x="2191" y="5405"/>
                    </a:lnTo>
                    <a:lnTo>
                      <a:pt x="5405" y="2191"/>
                    </a:lnTo>
                    <a:lnTo>
                      <a:pt x="3213" y="0"/>
                    </a:lnTo>
                    <a:close/>
                    <a:moveTo>
                      <a:pt x="5753" y="2540"/>
                    </a:moveTo>
                    <a:lnTo>
                      <a:pt x="2538" y="5753"/>
                    </a:lnTo>
                    <a:lnTo>
                      <a:pt x="4730" y="7945"/>
                    </a:lnTo>
                    <a:lnTo>
                      <a:pt x="7943" y="4730"/>
                    </a:lnTo>
                    <a:lnTo>
                      <a:pt x="5753" y="2540"/>
                    </a:lnTo>
                    <a:close/>
                    <a:moveTo>
                      <a:pt x="8292" y="5078"/>
                    </a:moveTo>
                    <a:lnTo>
                      <a:pt x="5078" y="8292"/>
                    </a:lnTo>
                    <a:lnTo>
                      <a:pt x="7268" y="10483"/>
                    </a:lnTo>
                    <a:lnTo>
                      <a:pt x="10483" y="7270"/>
                    </a:lnTo>
                    <a:lnTo>
                      <a:pt x="8292" y="5078"/>
                    </a:lnTo>
                    <a:close/>
                    <a:moveTo>
                      <a:pt x="13296" y="5363"/>
                    </a:moveTo>
                    <a:lnTo>
                      <a:pt x="12577" y="7246"/>
                    </a:lnTo>
                    <a:lnTo>
                      <a:pt x="11995" y="6665"/>
                    </a:lnTo>
                    <a:lnTo>
                      <a:pt x="6399" y="12261"/>
                    </a:lnTo>
                    <a:lnTo>
                      <a:pt x="7175" y="13038"/>
                    </a:lnTo>
                    <a:lnTo>
                      <a:pt x="6336" y="13876"/>
                    </a:lnTo>
                    <a:cubicBezTo>
                      <a:pt x="5260" y="13140"/>
                      <a:pt x="4045" y="12914"/>
                      <a:pt x="3138" y="13275"/>
                    </a:cubicBezTo>
                    <a:lnTo>
                      <a:pt x="4846" y="14983"/>
                    </a:lnTo>
                    <a:lnTo>
                      <a:pt x="4069" y="16785"/>
                    </a:lnTo>
                    <a:lnTo>
                      <a:pt x="2926" y="17928"/>
                    </a:lnTo>
                    <a:lnTo>
                      <a:pt x="3672" y="18674"/>
                    </a:lnTo>
                    <a:lnTo>
                      <a:pt x="4815" y="17531"/>
                    </a:lnTo>
                    <a:lnTo>
                      <a:pt x="6617" y="16754"/>
                    </a:lnTo>
                    <a:lnTo>
                      <a:pt x="8325" y="18462"/>
                    </a:lnTo>
                    <a:cubicBezTo>
                      <a:pt x="8686" y="17555"/>
                      <a:pt x="8460" y="16340"/>
                      <a:pt x="7724" y="15264"/>
                    </a:cubicBezTo>
                    <a:lnTo>
                      <a:pt x="8562" y="14425"/>
                    </a:lnTo>
                    <a:lnTo>
                      <a:pt x="9339" y="15203"/>
                    </a:lnTo>
                    <a:lnTo>
                      <a:pt x="14935" y="9605"/>
                    </a:lnTo>
                    <a:lnTo>
                      <a:pt x="14354" y="9023"/>
                    </a:lnTo>
                    <a:lnTo>
                      <a:pt x="16237" y="8304"/>
                    </a:lnTo>
                    <a:lnTo>
                      <a:pt x="13296" y="5363"/>
                    </a:lnTo>
                    <a:close/>
                    <a:moveTo>
                      <a:pt x="14330" y="11117"/>
                    </a:moveTo>
                    <a:lnTo>
                      <a:pt x="11117" y="14330"/>
                    </a:lnTo>
                    <a:lnTo>
                      <a:pt x="13308" y="16522"/>
                    </a:lnTo>
                    <a:lnTo>
                      <a:pt x="16522" y="13308"/>
                    </a:lnTo>
                    <a:lnTo>
                      <a:pt x="14330" y="11117"/>
                    </a:lnTo>
                    <a:close/>
                    <a:moveTo>
                      <a:pt x="16870" y="13655"/>
                    </a:moveTo>
                    <a:lnTo>
                      <a:pt x="13655" y="16870"/>
                    </a:lnTo>
                    <a:lnTo>
                      <a:pt x="15847" y="19060"/>
                    </a:lnTo>
                    <a:lnTo>
                      <a:pt x="19060" y="15847"/>
                    </a:lnTo>
                    <a:lnTo>
                      <a:pt x="16870" y="13655"/>
                    </a:lnTo>
                    <a:close/>
                    <a:moveTo>
                      <a:pt x="5076" y="15213"/>
                    </a:moveTo>
                    <a:lnTo>
                      <a:pt x="6387" y="16524"/>
                    </a:lnTo>
                    <a:lnTo>
                      <a:pt x="4883" y="17170"/>
                    </a:lnTo>
                    <a:lnTo>
                      <a:pt x="4430" y="16717"/>
                    </a:lnTo>
                    <a:lnTo>
                      <a:pt x="5076" y="15213"/>
                    </a:lnTo>
                    <a:close/>
                    <a:moveTo>
                      <a:pt x="19409" y="16195"/>
                    </a:moveTo>
                    <a:lnTo>
                      <a:pt x="16195" y="19409"/>
                    </a:lnTo>
                    <a:lnTo>
                      <a:pt x="18385" y="21600"/>
                    </a:lnTo>
                    <a:lnTo>
                      <a:pt x="21600" y="18387"/>
                    </a:lnTo>
                    <a:lnTo>
                      <a:pt x="19409" y="16195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Equation">
                    <a:extLst>
                      <a:ext uri="{FF2B5EF4-FFF2-40B4-BE49-F238E27FC236}">
                        <a16:creationId xmlns:a16="http://schemas.microsoft.com/office/drawing/2014/main" id="{C47B9F0A-18E6-3704-90CE-9BF2F841C8F4}"/>
                      </a:ext>
                    </a:extLst>
                  </p:cNvPr>
                  <p:cNvSpPr txBox="1"/>
                  <p:nvPr/>
                </p:nvSpPr>
                <p:spPr>
                  <a:xfrm>
                    <a:off x="9014112" y="1918485"/>
                    <a:ext cx="449723" cy="460563"/>
                  </a:xfrm>
                  <a:prstGeom prst="rect">
                    <a:avLst/>
                  </a:prstGeom>
                  <a:ln w="12700">
                    <a:miter lim="400000"/>
                  </a:ln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l" defTabSz="914400" latinLnBrk="1">
                      <a:buClrTx/>
                      <a:defRPr sz="1800">
                        <a:solidFill>
                          <a:srgbClr val="000000"/>
                        </a:solidFill>
                      </a:defRP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en-US" sz="3200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Equation">
                    <a:extLst>
                      <a:ext uri="{FF2B5EF4-FFF2-40B4-BE49-F238E27FC236}">
                        <a16:creationId xmlns:a16="http://schemas.microsoft.com/office/drawing/2014/main" id="{C47B9F0A-18E6-3704-90CE-9BF2F841C8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14112" y="1918485"/>
                    <a:ext cx="449723" cy="46056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12700">
                    <a:miter lim="400000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Line">
                <a:extLst>
                  <a:ext uri="{FF2B5EF4-FFF2-40B4-BE49-F238E27FC236}">
                    <a16:creationId xmlns:a16="http://schemas.microsoft.com/office/drawing/2014/main" id="{A0F1A696-3349-8617-8237-539F5C6FADC3}"/>
                  </a:ext>
                </a:extLst>
              </p:cNvPr>
              <p:cNvSpPr/>
              <p:nvPr/>
            </p:nvSpPr>
            <p:spPr>
              <a:xfrm rot="17878460" flipH="1" flipV="1">
                <a:off x="8943335" y="1402270"/>
                <a:ext cx="587953" cy="1106975"/>
              </a:xfrm>
              <a:prstGeom prst="line">
                <a:avLst/>
              </a:prstGeom>
              <a:ln w="38100">
                <a:solidFill>
                  <a:srgbClr val="0070C0"/>
                </a:solidFill>
                <a:miter lim="400000"/>
                <a:headEnd type="triangle"/>
              </a:ln>
            </p:spPr>
            <p:txBody>
              <a:bodyPr lIns="50800" tIns="50800" rIns="50800" bIns="50800" anchor="ctr"/>
              <a:lstStyle/>
              <a:p>
                <a:endParaRPr dirty="0"/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39F9F47-402E-BC6E-78CD-EC0C8EF6E665}"/>
                  </a:ext>
                </a:extLst>
              </p:cNvPr>
              <p:cNvGrpSpPr/>
              <p:nvPr/>
            </p:nvGrpSpPr>
            <p:grpSpPr>
              <a:xfrm rot="17878460">
                <a:off x="7516076" y="1099385"/>
                <a:ext cx="649968" cy="649968"/>
                <a:chOff x="8968968" y="1729847"/>
                <a:chExt cx="914400" cy="914400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687DFA75-6D3F-7985-641D-19D947E28A1F}"/>
                    </a:ext>
                  </a:extLst>
                </p:cNvPr>
                <p:cNvSpPr/>
                <p:nvPr/>
              </p:nvSpPr>
              <p:spPr>
                <a:xfrm>
                  <a:off x="9018710" y="1825488"/>
                  <a:ext cx="814916" cy="814916"/>
                </a:xfrm>
                <a:prstGeom prst="ellipse">
                  <a:avLst/>
                </a:prstGeom>
                <a:solidFill>
                  <a:schemeClr val="lt1">
                    <a:alpha val="60006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8" name="Graphic 47" descr="Stopwatch with solid fill">
                  <a:extLst>
                    <a:ext uri="{FF2B5EF4-FFF2-40B4-BE49-F238E27FC236}">
                      <a16:creationId xmlns:a16="http://schemas.microsoft.com/office/drawing/2014/main" id="{C4EEABE6-9F79-3ECF-3357-441A48DEE7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3721540">
                  <a:off x="8968968" y="1729847"/>
                  <a:ext cx="914400" cy="914400"/>
                </a:xfrm>
                <a:prstGeom prst="rect">
                  <a:avLst/>
                </a:prstGeom>
              </p:spPr>
            </p:pic>
          </p:grpSp>
          <p:sp>
            <p:nvSpPr>
              <p:cNvPr id="42" name="Line">
                <a:extLst>
                  <a:ext uri="{FF2B5EF4-FFF2-40B4-BE49-F238E27FC236}">
                    <a16:creationId xmlns:a16="http://schemas.microsoft.com/office/drawing/2014/main" id="{668A6A47-4A46-CDA0-FDF8-9D8C23656B04}"/>
                  </a:ext>
                </a:extLst>
              </p:cNvPr>
              <p:cNvSpPr/>
              <p:nvPr/>
            </p:nvSpPr>
            <p:spPr>
              <a:xfrm rot="17878460" flipH="1" flipV="1">
                <a:off x="8922068" y="1161244"/>
                <a:ext cx="601974" cy="1131816"/>
              </a:xfrm>
              <a:prstGeom prst="line">
                <a:avLst/>
              </a:prstGeom>
              <a:ln w="38100">
                <a:solidFill>
                  <a:srgbClr val="0070C0"/>
                </a:solidFill>
                <a:miter lim="400000"/>
                <a:headEnd type="none"/>
                <a:tailEnd type="triangle"/>
              </a:ln>
            </p:spPr>
            <p:txBody>
              <a:bodyPr lIns="50800" tIns="50800" rIns="50800" bIns="50800" anchor="ctr"/>
              <a:lstStyle/>
              <a:p>
                <a:endParaRPr dirty="0"/>
              </a:p>
            </p:txBody>
          </p:sp>
          <p:sp>
            <p:nvSpPr>
              <p:cNvPr id="43" name="Satellite">
                <a:extLst>
                  <a:ext uri="{FF2B5EF4-FFF2-40B4-BE49-F238E27FC236}">
                    <a16:creationId xmlns:a16="http://schemas.microsoft.com/office/drawing/2014/main" id="{071055EC-81BB-ED3D-4B47-C8059CA0D4F8}"/>
                  </a:ext>
                </a:extLst>
              </p:cNvPr>
              <p:cNvSpPr/>
              <p:nvPr/>
            </p:nvSpPr>
            <p:spPr>
              <a:xfrm rot="2700000">
                <a:off x="10031804" y="1397666"/>
                <a:ext cx="810099" cy="810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213" y="0"/>
                    </a:moveTo>
                    <a:lnTo>
                      <a:pt x="0" y="3215"/>
                    </a:lnTo>
                    <a:lnTo>
                      <a:pt x="2191" y="5405"/>
                    </a:lnTo>
                    <a:lnTo>
                      <a:pt x="5405" y="2191"/>
                    </a:lnTo>
                    <a:lnTo>
                      <a:pt x="3213" y="0"/>
                    </a:lnTo>
                    <a:close/>
                    <a:moveTo>
                      <a:pt x="5753" y="2540"/>
                    </a:moveTo>
                    <a:lnTo>
                      <a:pt x="2538" y="5753"/>
                    </a:lnTo>
                    <a:lnTo>
                      <a:pt x="4730" y="7945"/>
                    </a:lnTo>
                    <a:lnTo>
                      <a:pt x="7943" y="4730"/>
                    </a:lnTo>
                    <a:lnTo>
                      <a:pt x="5753" y="2540"/>
                    </a:lnTo>
                    <a:close/>
                    <a:moveTo>
                      <a:pt x="8292" y="5078"/>
                    </a:moveTo>
                    <a:lnTo>
                      <a:pt x="5078" y="8292"/>
                    </a:lnTo>
                    <a:lnTo>
                      <a:pt x="7268" y="10483"/>
                    </a:lnTo>
                    <a:lnTo>
                      <a:pt x="10483" y="7270"/>
                    </a:lnTo>
                    <a:lnTo>
                      <a:pt x="8292" y="5078"/>
                    </a:lnTo>
                    <a:close/>
                    <a:moveTo>
                      <a:pt x="13296" y="5363"/>
                    </a:moveTo>
                    <a:lnTo>
                      <a:pt x="12577" y="7246"/>
                    </a:lnTo>
                    <a:lnTo>
                      <a:pt x="11995" y="6665"/>
                    </a:lnTo>
                    <a:lnTo>
                      <a:pt x="6399" y="12261"/>
                    </a:lnTo>
                    <a:lnTo>
                      <a:pt x="7175" y="13038"/>
                    </a:lnTo>
                    <a:lnTo>
                      <a:pt x="6336" y="13876"/>
                    </a:lnTo>
                    <a:cubicBezTo>
                      <a:pt x="5260" y="13140"/>
                      <a:pt x="4045" y="12914"/>
                      <a:pt x="3138" y="13275"/>
                    </a:cubicBezTo>
                    <a:lnTo>
                      <a:pt x="4846" y="14983"/>
                    </a:lnTo>
                    <a:lnTo>
                      <a:pt x="4069" y="16785"/>
                    </a:lnTo>
                    <a:lnTo>
                      <a:pt x="2926" y="17928"/>
                    </a:lnTo>
                    <a:lnTo>
                      <a:pt x="3672" y="18674"/>
                    </a:lnTo>
                    <a:lnTo>
                      <a:pt x="4815" y="17531"/>
                    </a:lnTo>
                    <a:lnTo>
                      <a:pt x="6617" y="16754"/>
                    </a:lnTo>
                    <a:lnTo>
                      <a:pt x="8325" y="18462"/>
                    </a:lnTo>
                    <a:cubicBezTo>
                      <a:pt x="8686" y="17555"/>
                      <a:pt x="8460" y="16340"/>
                      <a:pt x="7724" y="15264"/>
                    </a:cubicBezTo>
                    <a:lnTo>
                      <a:pt x="8562" y="14425"/>
                    </a:lnTo>
                    <a:lnTo>
                      <a:pt x="9339" y="15203"/>
                    </a:lnTo>
                    <a:lnTo>
                      <a:pt x="14935" y="9605"/>
                    </a:lnTo>
                    <a:lnTo>
                      <a:pt x="14354" y="9023"/>
                    </a:lnTo>
                    <a:lnTo>
                      <a:pt x="16237" y="8304"/>
                    </a:lnTo>
                    <a:lnTo>
                      <a:pt x="13296" y="5363"/>
                    </a:lnTo>
                    <a:close/>
                    <a:moveTo>
                      <a:pt x="14330" y="11117"/>
                    </a:moveTo>
                    <a:lnTo>
                      <a:pt x="11117" y="14330"/>
                    </a:lnTo>
                    <a:lnTo>
                      <a:pt x="13308" y="16522"/>
                    </a:lnTo>
                    <a:lnTo>
                      <a:pt x="16522" y="13308"/>
                    </a:lnTo>
                    <a:lnTo>
                      <a:pt x="14330" y="11117"/>
                    </a:lnTo>
                    <a:close/>
                    <a:moveTo>
                      <a:pt x="16870" y="13655"/>
                    </a:moveTo>
                    <a:lnTo>
                      <a:pt x="13655" y="16870"/>
                    </a:lnTo>
                    <a:lnTo>
                      <a:pt x="15847" y="19060"/>
                    </a:lnTo>
                    <a:lnTo>
                      <a:pt x="19060" y="15847"/>
                    </a:lnTo>
                    <a:lnTo>
                      <a:pt x="16870" y="13655"/>
                    </a:lnTo>
                    <a:close/>
                    <a:moveTo>
                      <a:pt x="5076" y="15213"/>
                    </a:moveTo>
                    <a:lnTo>
                      <a:pt x="6387" y="16524"/>
                    </a:lnTo>
                    <a:lnTo>
                      <a:pt x="4883" y="17170"/>
                    </a:lnTo>
                    <a:lnTo>
                      <a:pt x="4430" y="16717"/>
                    </a:lnTo>
                    <a:lnTo>
                      <a:pt x="5076" y="15213"/>
                    </a:lnTo>
                    <a:close/>
                    <a:moveTo>
                      <a:pt x="19409" y="16195"/>
                    </a:moveTo>
                    <a:lnTo>
                      <a:pt x="16195" y="19409"/>
                    </a:lnTo>
                    <a:lnTo>
                      <a:pt x="18385" y="21600"/>
                    </a:lnTo>
                    <a:lnTo>
                      <a:pt x="21600" y="18387"/>
                    </a:lnTo>
                    <a:lnTo>
                      <a:pt x="19409" y="16195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56AE0EF9-A1D8-636E-CA4C-8D331CB03CE4}"/>
                  </a:ext>
                </a:extLst>
              </p:cNvPr>
              <p:cNvGrpSpPr/>
              <p:nvPr/>
            </p:nvGrpSpPr>
            <p:grpSpPr>
              <a:xfrm rot="17878460">
                <a:off x="9851070" y="1076818"/>
                <a:ext cx="649968" cy="649968"/>
                <a:chOff x="8968968" y="1729847"/>
                <a:chExt cx="914400" cy="914400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082992E4-BF54-D27A-6FC9-87E15DFD2A08}"/>
                    </a:ext>
                  </a:extLst>
                </p:cNvPr>
                <p:cNvSpPr/>
                <p:nvPr/>
              </p:nvSpPr>
              <p:spPr>
                <a:xfrm>
                  <a:off x="9018710" y="1825488"/>
                  <a:ext cx="814916" cy="814916"/>
                </a:xfrm>
                <a:prstGeom prst="ellipse">
                  <a:avLst/>
                </a:prstGeom>
                <a:solidFill>
                  <a:schemeClr val="lt1">
                    <a:alpha val="60006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6" name="Graphic 45" descr="Stopwatch with solid fill">
                  <a:extLst>
                    <a:ext uri="{FF2B5EF4-FFF2-40B4-BE49-F238E27FC236}">
                      <a16:creationId xmlns:a16="http://schemas.microsoft.com/office/drawing/2014/main" id="{F58A490B-5A64-75BA-02B7-17C3001B86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3721540">
                  <a:off x="8968968" y="1729847"/>
                  <a:ext cx="914400" cy="9144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69E0F3E-E874-5E53-E354-F5FC889BD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3589" y="2647296"/>
              <a:ext cx="5553814" cy="3374470"/>
            </a:xfrm>
            <a:prstGeom prst="rect">
              <a:avLst/>
            </a:prstGeom>
          </p:spPr>
        </p:pic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2E8B7CE-CB03-D757-1E2D-E80DDF209546}"/>
                </a:ext>
              </a:extLst>
            </p:cNvPr>
            <p:cNvCxnSpPr>
              <a:cxnSpLocks/>
            </p:cNvCxnSpPr>
            <p:nvPr/>
          </p:nvCxnSpPr>
          <p:spPr>
            <a:xfrm>
              <a:off x="8239999" y="3649312"/>
              <a:ext cx="1743738" cy="386113"/>
            </a:xfrm>
            <a:prstGeom prst="straightConnector1">
              <a:avLst/>
            </a:prstGeom>
            <a:ln w="44450">
              <a:solidFill>
                <a:srgbClr val="B7663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B41CF7B-D3F3-F930-EF24-4CBD71F4E5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7012" y="4334531"/>
              <a:ext cx="1733729" cy="393044"/>
            </a:xfrm>
            <a:prstGeom prst="straightConnector1">
              <a:avLst/>
            </a:prstGeom>
            <a:ln w="44450">
              <a:solidFill>
                <a:srgbClr val="00B05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0457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ELTA Slides">
      <a:dk1>
        <a:srgbClr val="000000"/>
      </a:dk1>
      <a:lt1>
        <a:srgbClr val="FFFEFF"/>
      </a:lt1>
      <a:dk2>
        <a:srgbClr val="16443B"/>
      </a:dk2>
      <a:lt2>
        <a:srgbClr val="E7E6E6"/>
      </a:lt2>
      <a:accent1>
        <a:srgbClr val="008108"/>
      </a:accent1>
      <a:accent2>
        <a:srgbClr val="7BBC06"/>
      </a:accent2>
      <a:accent3>
        <a:srgbClr val="0A9A6D"/>
      </a:accent3>
      <a:accent4>
        <a:srgbClr val="16443B"/>
      </a:accent4>
      <a:accent5>
        <a:srgbClr val="FFFEFF"/>
      </a:accent5>
      <a:accent6>
        <a:srgbClr val="000000"/>
      </a:accent6>
      <a:hlink>
        <a:srgbClr val="0563C1"/>
      </a:hlink>
      <a:folHlink>
        <a:srgbClr val="954F72"/>
      </a:folHlink>
    </a:clrScheme>
    <a:fontScheme name="Test">
      <a:majorFont>
        <a:latin typeface="Helvetica Neue"/>
        <a:ea typeface=""/>
        <a:cs typeface=""/>
      </a:majorFont>
      <a:minorFont>
        <a:latin typeface="Helvetica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none" lIns="91440" tIns="45720" rIns="91440" bIns="45720" rtlCol="0" anchor="b">
        <a:spAutoFit/>
      </a:bodyPr>
      <a:lstStyle>
        <a:defPPr algn="l">
          <a:defRPr sz="1800" b="0" i="0" dirty="0" smtClean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LTA Slide Template" id="{84CBA568-3D42-AA4D-A01E-719BFFFC80ED}" vid="{AFD04934-5A21-954A-8FC2-3785CD9A52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33845</TotalTime>
  <Words>1938</Words>
  <Application>Microsoft Macintosh PowerPoint</Application>
  <PresentationFormat>Widescreen</PresentationFormat>
  <Paragraphs>346</Paragraphs>
  <Slides>37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Arial</vt:lpstr>
      <vt:lpstr>Calibri</vt:lpstr>
      <vt:lpstr>Cambria Math</vt:lpstr>
      <vt:lpstr>Franklin Gothic Book</vt:lpstr>
      <vt:lpstr>Garamond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System Font Regular</vt:lpstr>
      <vt:lpstr>Times New Roman</vt:lpstr>
      <vt:lpstr>Office Theme</vt:lpstr>
      <vt:lpstr>High Accuracy Wireless Timing Synchronization Using Software Defined Radios</vt:lpstr>
      <vt:lpstr>PowerPoint Presentation</vt:lpstr>
      <vt:lpstr>1 | Motivation and      Applications</vt:lpstr>
      <vt:lpstr>Motivation  //  Coherent Distributed Antenna Arrays</vt:lpstr>
      <vt:lpstr>Applications of Coherent Distributed Arrays</vt:lpstr>
      <vt:lpstr>Coherent Distributed Array Synchronization</vt:lpstr>
      <vt:lpstr>2 | Synchronization Technique</vt:lpstr>
      <vt:lpstr>System Time Model</vt:lpstr>
      <vt:lpstr>Time Synchronization Overview</vt:lpstr>
      <vt:lpstr>High Accuracy Delay Estimation</vt:lpstr>
      <vt:lpstr>High Accuracy Delay Estimation</vt:lpstr>
      <vt:lpstr>Delay Estimation</vt:lpstr>
      <vt:lpstr>Delay Estimation Refinement</vt:lpstr>
      <vt:lpstr>Delay Estimation Refinement</vt:lpstr>
      <vt:lpstr>3 | Software Overview</vt:lpstr>
      <vt:lpstr>Software Challenges</vt:lpstr>
      <vt:lpstr>Software Guiding Principles</vt:lpstr>
      <vt:lpstr>Time Estimation Process</vt:lpstr>
      <vt:lpstr>Time Transfer Flow Graph</vt:lpstr>
      <vt:lpstr>Wavegen Block</vt:lpstr>
      <vt:lpstr>USRP Sync Burst Block</vt:lpstr>
      <vt:lpstr>PDU Matched Filter Block</vt:lpstr>
      <vt:lpstr>PDU QLS Peak Estimator Block</vt:lpstr>
      <vt:lpstr>Time Sync Controller Block</vt:lpstr>
      <vt:lpstr>Software Demo</vt:lpstr>
      <vt:lpstr>Software Demo</vt:lpstr>
      <vt:lpstr>PowerPoint Presentation</vt:lpstr>
      <vt:lpstr>4 | Experimental Results      Beamforming</vt:lpstr>
      <vt:lpstr>System Configuration</vt:lpstr>
      <vt:lpstr>System State Flow</vt:lpstr>
      <vt:lpstr>Performance Evaluation Waveforms</vt:lpstr>
      <vt:lpstr>Experimental Configuration</vt:lpstr>
      <vt:lpstr>Beamforming Results</vt:lpstr>
      <vt:lpstr>Beamforming Results</vt:lpstr>
      <vt:lpstr>Measurement Summary</vt:lpstr>
      <vt:lpstr>Project Status and Conclusion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Merlo, Jason</dc:creator>
  <cp:lastModifiedBy>Merlo, Jason</cp:lastModifiedBy>
  <cp:revision>322</cp:revision>
  <dcterms:created xsi:type="dcterms:W3CDTF">2023-07-08T21:35:23Z</dcterms:created>
  <dcterms:modified xsi:type="dcterms:W3CDTF">2023-09-06T18:59:49Z</dcterms:modified>
</cp:coreProperties>
</file>