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752" r:id="rId1"/>
  </p:sldMasterIdLst>
  <p:notesMasterIdLst>
    <p:notesMasterId r:id="rId16"/>
  </p:notesMasterIdLst>
  <p:handoutMasterIdLst>
    <p:handoutMasterId r:id="rId17"/>
  </p:handoutMasterIdLst>
  <p:sldIdLst>
    <p:sldId id="272" r:id="rId2"/>
    <p:sldId id="260" r:id="rId3"/>
    <p:sldId id="261" r:id="rId4"/>
    <p:sldId id="277" r:id="rId5"/>
    <p:sldId id="278" r:id="rId6"/>
    <p:sldId id="275" r:id="rId7"/>
    <p:sldId id="280" r:id="rId8"/>
    <p:sldId id="263" r:id="rId9"/>
    <p:sldId id="281" r:id="rId10"/>
    <p:sldId id="279" r:id="rId11"/>
    <p:sldId id="284" r:id="rId12"/>
    <p:sldId id="283"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darconf'23 slides" id="{D416E9A7-20FC-A24D-BC54-F555C6712A60}">
          <p14:sldIdLst>
            <p14:sldId id="272"/>
            <p14:sldId id="260"/>
            <p14:sldId id="261"/>
            <p14:sldId id="277"/>
            <p14:sldId id="278"/>
            <p14:sldId id="275"/>
            <p14:sldId id="280"/>
            <p14:sldId id="263"/>
            <p14:sldId id="281"/>
            <p14:sldId id="279"/>
            <p14:sldId id="284"/>
            <p14:sldId id="283"/>
            <p14:sldId id="270"/>
            <p14:sldId id="271"/>
          </p14:sldIdLst>
        </p14:section>
        <p14:section name="notes" id="{6C8F7684-4351-B544-AE69-2D5EF267634D}">
          <p14:sldIdLst/>
        </p14:section>
        <p14:section name="Backup" id="{DBE0C12A-18D4-6844-8252-03B617DB02F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00"/>
    <a:srgbClr val="F98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0"/>
    <p:restoredTop sz="94694"/>
  </p:normalViewPr>
  <p:slideViewPr>
    <p:cSldViewPr snapToGrid="0">
      <p:cViewPr varScale="1">
        <p:scale>
          <a:sx n="121" d="100"/>
          <a:sy n="121" d="100"/>
        </p:scale>
        <p:origin x="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75779-02F7-F848-9988-B89541B81CEE}" type="doc">
      <dgm:prSet loTypeId="urn:microsoft.com/office/officeart/2005/8/layout/cycle5" loCatId="" qsTypeId="urn:microsoft.com/office/officeart/2005/8/quickstyle/simple3" qsCatId="simple" csTypeId="urn:microsoft.com/office/officeart/2005/8/colors/accent3_2" csCatId="accent3" phldr="1"/>
      <dgm:spPr/>
      <dgm:t>
        <a:bodyPr/>
        <a:lstStyle/>
        <a:p>
          <a:endParaRPr lang="en-US"/>
        </a:p>
      </dgm:t>
    </dgm:pt>
    <dgm:pt modelId="{C31D9D96-F2FD-D74A-8CA1-C7271BBC8B30}">
      <dgm:prSet phldrT="[Text]"/>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b="1" dirty="0">
              <a:latin typeface="Calibri" panose="020F0502020204030204" pitchFamily="34" charset="0"/>
              <a:cs typeface="Calibri" panose="020F0502020204030204" pitchFamily="34" charset="0"/>
            </a:rPr>
            <a:t>Radar-comms system</a:t>
          </a:r>
        </a:p>
      </dgm:t>
    </dgm:pt>
    <dgm:pt modelId="{8A593D86-6BBF-004B-A517-BF7730532C54}" type="parTrans" cxnId="{2283D528-6BDF-3B4B-B7B0-E92F499EB0D3}">
      <dgm:prSet/>
      <dgm:spPr/>
      <dgm:t>
        <a:bodyPr/>
        <a:lstStyle/>
        <a:p>
          <a:endParaRPr lang="en-US" b="1">
            <a:latin typeface="Calibri" panose="020F0502020204030204" pitchFamily="34" charset="0"/>
            <a:cs typeface="Calibri" panose="020F0502020204030204" pitchFamily="34" charset="0"/>
          </a:endParaRPr>
        </a:p>
      </dgm:t>
    </dgm:pt>
    <dgm:pt modelId="{3D293BBB-92E0-8844-B077-FC48243E37F9}" type="sibTrans" cxnId="{2283D528-6BDF-3B4B-B7B0-E92F499EB0D3}">
      <dgm:prSet/>
      <dgm:spPr/>
      <dgm:t>
        <a:bodyPr/>
        <a:lstStyle/>
        <a:p>
          <a:endParaRPr lang="en-US" b="1">
            <a:latin typeface="Calibri" panose="020F0502020204030204" pitchFamily="34" charset="0"/>
            <a:cs typeface="Calibri" panose="020F0502020204030204" pitchFamily="34" charset="0"/>
          </a:endParaRPr>
        </a:p>
      </dgm:t>
    </dgm:pt>
    <dgm:pt modelId="{0709069C-D853-FF4D-B81B-8201E7B4D5E3}">
      <dgm:prSet phldrT="[Text]"/>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b="1" dirty="0">
              <a:latin typeface="Calibri" panose="020F0502020204030204" pitchFamily="34" charset="0"/>
              <a:cs typeface="Calibri" panose="020F0502020204030204" pitchFamily="34" charset="0"/>
            </a:rPr>
            <a:t>Dynamic environment</a:t>
          </a:r>
        </a:p>
      </dgm:t>
    </dgm:pt>
    <dgm:pt modelId="{00F70189-1041-164B-95B6-18AB142D3411}" type="parTrans" cxnId="{522051B5-8866-9F46-897B-F2A0CC870C5C}">
      <dgm:prSet/>
      <dgm:spPr/>
      <dgm:t>
        <a:bodyPr/>
        <a:lstStyle/>
        <a:p>
          <a:endParaRPr lang="en-US" b="1">
            <a:latin typeface="Calibri" panose="020F0502020204030204" pitchFamily="34" charset="0"/>
            <a:cs typeface="Calibri" panose="020F0502020204030204" pitchFamily="34" charset="0"/>
          </a:endParaRPr>
        </a:p>
      </dgm:t>
    </dgm:pt>
    <dgm:pt modelId="{A3A94E16-80AB-F24C-AC8A-EED2EA895F49}" type="sibTrans" cxnId="{522051B5-8866-9F46-897B-F2A0CC870C5C}">
      <dgm:prSet/>
      <dgm:spPr/>
      <dgm:t>
        <a:bodyPr/>
        <a:lstStyle/>
        <a:p>
          <a:endParaRPr lang="en-US" b="1">
            <a:latin typeface="Calibri" panose="020F0502020204030204" pitchFamily="34" charset="0"/>
            <a:cs typeface="Calibri" panose="020F0502020204030204" pitchFamily="34" charset="0"/>
          </a:endParaRPr>
        </a:p>
      </dgm:t>
    </dgm:pt>
    <dgm:pt modelId="{002E616C-9F98-B34D-8BB1-1CEE88FCBFB8}">
      <dgm:prSet phldrT="[Text]"/>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b="1" dirty="0">
              <a:latin typeface="Calibri" panose="020F0502020204030204" pitchFamily="34" charset="0"/>
              <a:cs typeface="Calibri" panose="020F0502020204030204" pitchFamily="34" charset="0"/>
            </a:rPr>
            <a:t>Radar-comms receiver</a:t>
          </a:r>
        </a:p>
      </dgm:t>
    </dgm:pt>
    <dgm:pt modelId="{8E410064-A846-7B46-B918-6B8BE1247B75}" type="parTrans" cxnId="{5F332E6E-31A6-4048-A84E-D01ABBC96BA2}">
      <dgm:prSet/>
      <dgm:spPr/>
      <dgm:t>
        <a:bodyPr/>
        <a:lstStyle/>
        <a:p>
          <a:endParaRPr lang="en-US" b="1">
            <a:latin typeface="Calibri" panose="020F0502020204030204" pitchFamily="34" charset="0"/>
            <a:cs typeface="Calibri" panose="020F0502020204030204" pitchFamily="34" charset="0"/>
          </a:endParaRPr>
        </a:p>
      </dgm:t>
    </dgm:pt>
    <dgm:pt modelId="{8CD0B71B-C4CB-534D-BBB0-81C11958BD61}" type="sibTrans" cxnId="{5F332E6E-31A6-4048-A84E-D01ABBC96BA2}">
      <dgm:prSet/>
      <dgm:spPr/>
      <dgm:t>
        <a:bodyPr/>
        <a:lstStyle/>
        <a:p>
          <a:endParaRPr lang="en-US" b="1">
            <a:latin typeface="Calibri" panose="020F0502020204030204" pitchFamily="34" charset="0"/>
            <a:cs typeface="Calibri" panose="020F0502020204030204" pitchFamily="34" charset="0"/>
          </a:endParaRPr>
        </a:p>
      </dgm:t>
    </dgm:pt>
    <dgm:pt modelId="{1CFC667E-F89A-264A-B98A-E1DDB52CD299}">
      <dgm:prSet phldrT="[Text]"/>
      <dgm:spPr>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b="1" dirty="0">
              <a:latin typeface="Calibri" panose="020F0502020204030204" pitchFamily="34" charset="0"/>
              <a:cs typeface="Calibri" panose="020F0502020204030204" pitchFamily="34" charset="0"/>
            </a:rPr>
            <a:t>POMDP planner</a:t>
          </a:r>
        </a:p>
      </dgm:t>
    </dgm:pt>
    <dgm:pt modelId="{44009E15-97EC-8D40-AEF6-98853F7DDB98}" type="parTrans" cxnId="{3F225B6D-AEA8-DB4F-AB71-4F0AA50710CA}">
      <dgm:prSet/>
      <dgm:spPr/>
      <dgm:t>
        <a:bodyPr/>
        <a:lstStyle/>
        <a:p>
          <a:endParaRPr lang="en-US" b="1">
            <a:latin typeface="Calibri" panose="020F0502020204030204" pitchFamily="34" charset="0"/>
            <a:cs typeface="Calibri" panose="020F0502020204030204" pitchFamily="34" charset="0"/>
          </a:endParaRPr>
        </a:p>
      </dgm:t>
    </dgm:pt>
    <dgm:pt modelId="{4870C036-E1AD-1546-8C7F-6AC37D9BED87}" type="sibTrans" cxnId="{3F225B6D-AEA8-DB4F-AB71-4F0AA50710CA}">
      <dgm:prSet/>
      <dgm:spPr/>
      <dgm:t>
        <a:bodyPr/>
        <a:lstStyle/>
        <a:p>
          <a:endParaRPr lang="en-US" b="1">
            <a:latin typeface="Calibri" panose="020F0502020204030204" pitchFamily="34" charset="0"/>
            <a:cs typeface="Calibri" panose="020F0502020204030204" pitchFamily="34" charset="0"/>
          </a:endParaRPr>
        </a:p>
      </dgm:t>
    </dgm:pt>
    <dgm:pt modelId="{C94A7BBC-6DED-1A4D-92E1-14D5AAC9B6A6}" type="pres">
      <dgm:prSet presAssocID="{D2475779-02F7-F848-9988-B89541B81CEE}" presName="cycle" presStyleCnt="0">
        <dgm:presLayoutVars>
          <dgm:dir/>
          <dgm:resizeHandles val="exact"/>
        </dgm:presLayoutVars>
      </dgm:prSet>
      <dgm:spPr/>
    </dgm:pt>
    <dgm:pt modelId="{3A891CB7-9BE2-1C4C-8116-11EDCB68FE39}" type="pres">
      <dgm:prSet presAssocID="{C31D9D96-F2FD-D74A-8CA1-C7271BBC8B30}" presName="node" presStyleLbl="node1" presStyleIdx="0" presStyleCnt="4">
        <dgm:presLayoutVars>
          <dgm:bulletEnabled val="1"/>
        </dgm:presLayoutVars>
      </dgm:prSet>
      <dgm:spPr/>
    </dgm:pt>
    <dgm:pt modelId="{B5BF3D39-0A48-024F-940C-3B6B385E2CDB}" type="pres">
      <dgm:prSet presAssocID="{C31D9D96-F2FD-D74A-8CA1-C7271BBC8B30}" presName="spNode" presStyleCnt="0"/>
      <dgm:spPr/>
    </dgm:pt>
    <dgm:pt modelId="{D07B72E5-1625-2243-B2E8-6BC152DCB9A3}" type="pres">
      <dgm:prSet presAssocID="{3D293BBB-92E0-8844-B077-FC48243E37F9}" presName="sibTrans" presStyleLbl="sibTrans1D1" presStyleIdx="0" presStyleCnt="4"/>
      <dgm:spPr/>
    </dgm:pt>
    <dgm:pt modelId="{C0EF1856-73D8-674C-8A1F-CCC7C7ECA4CE}" type="pres">
      <dgm:prSet presAssocID="{0709069C-D853-FF4D-B81B-8201E7B4D5E3}" presName="node" presStyleLbl="node1" presStyleIdx="1" presStyleCnt="4">
        <dgm:presLayoutVars>
          <dgm:bulletEnabled val="1"/>
        </dgm:presLayoutVars>
      </dgm:prSet>
      <dgm:spPr/>
    </dgm:pt>
    <dgm:pt modelId="{8A807117-7EAF-8E4B-9ECA-6518F5DCAE8D}" type="pres">
      <dgm:prSet presAssocID="{0709069C-D853-FF4D-B81B-8201E7B4D5E3}" presName="spNode" presStyleCnt="0"/>
      <dgm:spPr/>
    </dgm:pt>
    <dgm:pt modelId="{C9D77394-0950-C041-91BD-4E8350B24901}" type="pres">
      <dgm:prSet presAssocID="{A3A94E16-80AB-F24C-AC8A-EED2EA895F49}" presName="sibTrans" presStyleLbl="sibTrans1D1" presStyleIdx="1" presStyleCnt="4"/>
      <dgm:spPr/>
    </dgm:pt>
    <dgm:pt modelId="{605E8FE8-A935-3343-8C86-F14D0F50D468}" type="pres">
      <dgm:prSet presAssocID="{002E616C-9F98-B34D-8BB1-1CEE88FCBFB8}" presName="node" presStyleLbl="node1" presStyleIdx="2" presStyleCnt="4" custScaleX="131781" custRadScaleRad="100743" custRadScaleInc="-18593">
        <dgm:presLayoutVars>
          <dgm:bulletEnabled val="1"/>
        </dgm:presLayoutVars>
      </dgm:prSet>
      <dgm:spPr/>
    </dgm:pt>
    <dgm:pt modelId="{A5A67AA5-AE60-6447-949B-FFEDD9F98324}" type="pres">
      <dgm:prSet presAssocID="{002E616C-9F98-B34D-8BB1-1CEE88FCBFB8}" presName="spNode" presStyleCnt="0"/>
      <dgm:spPr/>
    </dgm:pt>
    <dgm:pt modelId="{C31E3912-5465-6844-BD6C-EC2D1FDBB211}" type="pres">
      <dgm:prSet presAssocID="{8CD0B71B-C4CB-534D-BBB0-81C11958BD61}" presName="sibTrans" presStyleLbl="sibTrans1D1" presStyleIdx="2" presStyleCnt="4"/>
      <dgm:spPr/>
    </dgm:pt>
    <dgm:pt modelId="{269872AB-F8D8-944D-A57A-BC1AE87D72CB}" type="pres">
      <dgm:prSet presAssocID="{1CFC667E-F89A-264A-B98A-E1DDB52CD299}" presName="node" presStyleLbl="node1" presStyleIdx="3" presStyleCnt="4">
        <dgm:presLayoutVars>
          <dgm:bulletEnabled val="1"/>
        </dgm:presLayoutVars>
      </dgm:prSet>
      <dgm:spPr/>
    </dgm:pt>
    <dgm:pt modelId="{B32A3DA0-B149-A94A-B726-33ADAAC9D43E}" type="pres">
      <dgm:prSet presAssocID="{1CFC667E-F89A-264A-B98A-E1DDB52CD299}" presName="spNode" presStyleCnt="0"/>
      <dgm:spPr/>
    </dgm:pt>
    <dgm:pt modelId="{63A2FCF4-97FF-FC4F-BCF7-577807269876}" type="pres">
      <dgm:prSet presAssocID="{4870C036-E1AD-1546-8C7F-6AC37D9BED87}" presName="sibTrans" presStyleLbl="sibTrans1D1" presStyleIdx="3" presStyleCnt="4"/>
      <dgm:spPr/>
    </dgm:pt>
  </dgm:ptLst>
  <dgm:cxnLst>
    <dgm:cxn modelId="{5DC28A0E-8672-FE4C-80C2-EB9798E13D3E}" type="presOf" srcId="{0709069C-D853-FF4D-B81B-8201E7B4D5E3}" destId="{C0EF1856-73D8-674C-8A1F-CCC7C7ECA4CE}" srcOrd="0" destOrd="0" presId="urn:microsoft.com/office/officeart/2005/8/layout/cycle5"/>
    <dgm:cxn modelId="{07A8210F-FCF2-5349-A6A5-F36DB5625C93}" type="presOf" srcId="{1CFC667E-F89A-264A-B98A-E1DDB52CD299}" destId="{269872AB-F8D8-944D-A57A-BC1AE87D72CB}" srcOrd="0" destOrd="0" presId="urn:microsoft.com/office/officeart/2005/8/layout/cycle5"/>
    <dgm:cxn modelId="{BA2BDD15-3280-AF4B-AB1D-4C2EE574B76A}" type="presOf" srcId="{8CD0B71B-C4CB-534D-BBB0-81C11958BD61}" destId="{C31E3912-5465-6844-BD6C-EC2D1FDBB211}" srcOrd="0" destOrd="0" presId="urn:microsoft.com/office/officeart/2005/8/layout/cycle5"/>
    <dgm:cxn modelId="{1B7AFF1B-0065-C242-80AD-2F31F904AC7D}" type="presOf" srcId="{A3A94E16-80AB-F24C-AC8A-EED2EA895F49}" destId="{C9D77394-0950-C041-91BD-4E8350B24901}" srcOrd="0" destOrd="0" presId="urn:microsoft.com/office/officeart/2005/8/layout/cycle5"/>
    <dgm:cxn modelId="{2283D528-6BDF-3B4B-B7B0-E92F499EB0D3}" srcId="{D2475779-02F7-F848-9988-B89541B81CEE}" destId="{C31D9D96-F2FD-D74A-8CA1-C7271BBC8B30}" srcOrd="0" destOrd="0" parTransId="{8A593D86-6BBF-004B-A517-BF7730532C54}" sibTransId="{3D293BBB-92E0-8844-B077-FC48243E37F9}"/>
    <dgm:cxn modelId="{D2D91C2D-6D11-254E-91C0-F69585029C0C}" type="presOf" srcId="{D2475779-02F7-F848-9988-B89541B81CEE}" destId="{C94A7BBC-6DED-1A4D-92E1-14D5AAC9B6A6}" srcOrd="0" destOrd="0" presId="urn:microsoft.com/office/officeart/2005/8/layout/cycle5"/>
    <dgm:cxn modelId="{3F225B6D-AEA8-DB4F-AB71-4F0AA50710CA}" srcId="{D2475779-02F7-F848-9988-B89541B81CEE}" destId="{1CFC667E-F89A-264A-B98A-E1DDB52CD299}" srcOrd="3" destOrd="0" parTransId="{44009E15-97EC-8D40-AEF6-98853F7DDB98}" sibTransId="{4870C036-E1AD-1546-8C7F-6AC37D9BED87}"/>
    <dgm:cxn modelId="{5F332E6E-31A6-4048-A84E-D01ABBC96BA2}" srcId="{D2475779-02F7-F848-9988-B89541B81CEE}" destId="{002E616C-9F98-B34D-8BB1-1CEE88FCBFB8}" srcOrd="2" destOrd="0" parTransId="{8E410064-A846-7B46-B918-6B8BE1247B75}" sibTransId="{8CD0B71B-C4CB-534D-BBB0-81C11958BD61}"/>
    <dgm:cxn modelId="{45FF087B-7F76-FE46-83FC-97765929BE9D}" type="presOf" srcId="{002E616C-9F98-B34D-8BB1-1CEE88FCBFB8}" destId="{605E8FE8-A935-3343-8C86-F14D0F50D468}" srcOrd="0" destOrd="0" presId="urn:microsoft.com/office/officeart/2005/8/layout/cycle5"/>
    <dgm:cxn modelId="{57EEE79A-E845-4F4E-BDEE-BA9F4243AC3C}" type="presOf" srcId="{C31D9D96-F2FD-D74A-8CA1-C7271BBC8B30}" destId="{3A891CB7-9BE2-1C4C-8116-11EDCB68FE39}" srcOrd="0" destOrd="0" presId="urn:microsoft.com/office/officeart/2005/8/layout/cycle5"/>
    <dgm:cxn modelId="{D4DDB7AB-6FB4-8145-A938-1BFFA0E84645}" type="presOf" srcId="{3D293BBB-92E0-8844-B077-FC48243E37F9}" destId="{D07B72E5-1625-2243-B2E8-6BC152DCB9A3}" srcOrd="0" destOrd="0" presId="urn:microsoft.com/office/officeart/2005/8/layout/cycle5"/>
    <dgm:cxn modelId="{522051B5-8866-9F46-897B-F2A0CC870C5C}" srcId="{D2475779-02F7-F848-9988-B89541B81CEE}" destId="{0709069C-D853-FF4D-B81B-8201E7B4D5E3}" srcOrd="1" destOrd="0" parTransId="{00F70189-1041-164B-95B6-18AB142D3411}" sibTransId="{A3A94E16-80AB-F24C-AC8A-EED2EA895F49}"/>
    <dgm:cxn modelId="{96946DE9-8326-4D48-BA27-80A903635C0F}" type="presOf" srcId="{4870C036-E1AD-1546-8C7F-6AC37D9BED87}" destId="{63A2FCF4-97FF-FC4F-BCF7-577807269876}" srcOrd="0" destOrd="0" presId="urn:microsoft.com/office/officeart/2005/8/layout/cycle5"/>
    <dgm:cxn modelId="{54AFF69B-B714-EB46-BE97-4830CDA6EDBC}" type="presParOf" srcId="{C94A7BBC-6DED-1A4D-92E1-14D5AAC9B6A6}" destId="{3A891CB7-9BE2-1C4C-8116-11EDCB68FE39}" srcOrd="0" destOrd="0" presId="urn:microsoft.com/office/officeart/2005/8/layout/cycle5"/>
    <dgm:cxn modelId="{B4C46B2F-AF21-1D41-BAEB-ACA76ED94CB4}" type="presParOf" srcId="{C94A7BBC-6DED-1A4D-92E1-14D5AAC9B6A6}" destId="{B5BF3D39-0A48-024F-940C-3B6B385E2CDB}" srcOrd="1" destOrd="0" presId="urn:microsoft.com/office/officeart/2005/8/layout/cycle5"/>
    <dgm:cxn modelId="{7F6001B4-9307-DB4E-81C2-E6E8F7F5558E}" type="presParOf" srcId="{C94A7BBC-6DED-1A4D-92E1-14D5AAC9B6A6}" destId="{D07B72E5-1625-2243-B2E8-6BC152DCB9A3}" srcOrd="2" destOrd="0" presId="urn:microsoft.com/office/officeart/2005/8/layout/cycle5"/>
    <dgm:cxn modelId="{BD71ACF0-1E64-8845-9060-FE1F1D7171E4}" type="presParOf" srcId="{C94A7BBC-6DED-1A4D-92E1-14D5AAC9B6A6}" destId="{C0EF1856-73D8-674C-8A1F-CCC7C7ECA4CE}" srcOrd="3" destOrd="0" presId="urn:microsoft.com/office/officeart/2005/8/layout/cycle5"/>
    <dgm:cxn modelId="{C6392321-6DC1-2B47-87B6-AF0B507BEEAD}" type="presParOf" srcId="{C94A7BBC-6DED-1A4D-92E1-14D5AAC9B6A6}" destId="{8A807117-7EAF-8E4B-9ECA-6518F5DCAE8D}" srcOrd="4" destOrd="0" presId="urn:microsoft.com/office/officeart/2005/8/layout/cycle5"/>
    <dgm:cxn modelId="{9CDAD26F-79E1-6E4B-ADAE-C5BD9D991D0B}" type="presParOf" srcId="{C94A7BBC-6DED-1A4D-92E1-14D5AAC9B6A6}" destId="{C9D77394-0950-C041-91BD-4E8350B24901}" srcOrd="5" destOrd="0" presId="urn:microsoft.com/office/officeart/2005/8/layout/cycle5"/>
    <dgm:cxn modelId="{D677DCD7-34F1-FE44-A183-D6F1198E4055}" type="presParOf" srcId="{C94A7BBC-6DED-1A4D-92E1-14D5AAC9B6A6}" destId="{605E8FE8-A935-3343-8C86-F14D0F50D468}" srcOrd="6" destOrd="0" presId="urn:microsoft.com/office/officeart/2005/8/layout/cycle5"/>
    <dgm:cxn modelId="{A53557AB-2F3A-1748-B1CA-39BB2299FCC6}" type="presParOf" srcId="{C94A7BBC-6DED-1A4D-92E1-14D5AAC9B6A6}" destId="{A5A67AA5-AE60-6447-949B-FFEDD9F98324}" srcOrd="7" destOrd="0" presId="urn:microsoft.com/office/officeart/2005/8/layout/cycle5"/>
    <dgm:cxn modelId="{9697BA69-FE88-884F-93EB-1453BDCF6A58}" type="presParOf" srcId="{C94A7BBC-6DED-1A4D-92E1-14D5AAC9B6A6}" destId="{C31E3912-5465-6844-BD6C-EC2D1FDBB211}" srcOrd="8" destOrd="0" presId="urn:microsoft.com/office/officeart/2005/8/layout/cycle5"/>
    <dgm:cxn modelId="{34F8DC7F-3D4F-8C4F-BB47-D2D4F22ACA4E}" type="presParOf" srcId="{C94A7BBC-6DED-1A4D-92E1-14D5AAC9B6A6}" destId="{269872AB-F8D8-944D-A57A-BC1AE87D72CB}" srcOrd="9" destOrd="0" presId="urn:microsoft.com/office/officeart/2005/8/layout/cycle5"/>
    <dgm:cxn modelId="{3363BC31-991B-764F-83F3-62003AD12E68}" type="presParOf" srcId="{C94A7BBC-6DED-1A4D-92E1-14D5AAC9B6A6}" destId="{B32A3DA0-B149-A94A-B726-33ADAAC9D43E}" srcOrd="10" destOrd="0" presId="urn:microsoft.com/office/officeart/2005/8/layout/cycle5"/>
    <dgm:cxn modelId="{1B2CBE06-E4A0-9A4B-B8FA-295D2A841C8D}" type="presParOf" srcId="{C94A7BBC-6DED-1A4D-92E1-14D5AAC9B6A6}" destId="{63A2FCF4-97FF-FC4F-BCF7-577807269876}" srcOrd="11" destOrd="0" presId="urn:microsoft.com/office/officeart/2005/8/layout/cycle5"/>
  </dgm:cxnLst>
  <dgm:bg>
    <a:solidFill>
      <a:schemeClr val="bg1"/>
    </a:solid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91CB7-9BE2-1C4C-8116-11EDCB68FE39}">
      <dsp:nvSpPr>
        <dsp:cNvPr id="0" name=""/>
        <dsp:cNvSpPr/>
      </dsp:nvSpPr>
      <dsp:spPr>
        <a:xfrm>
          <a:off x="1360740" y="891"/>
          <a:ext cx="1029254" cy="669015"/>
        </a:xfrm>
        <a:prstGeom prst="roundRect">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Radar-comms system</a:t>
          </a:r>
        </a:p>
      </dsp:txBody>
      <dsp:txXfrm>
        <a:off x="1393399" y="33550"/>
        <a:ext cx="963936" cy="603697"/>
      </dsp:txXfrm>
    </dsp:sp>
    <dsp:sp modelId="{D07B72E5-1625-2243-B2E8-6BC152DCB9A3}">
      <dsp:nvSpPr>
        <dsp:cNvPr id="0" name=""/>
        <dsp:cNvSpPr/>
      </dsp:nvSpPr>
      <dsp:spPr>
        <a:xfrm>
          <a:off x="768556" y="335399"/>
          <a:ext cx="2213622" cy="2213622"/>
        </a:xfrm>
        <a:custGeom>
          <a:avLst/>
          <a:gdLst/>
          <a:ahLst/>
          <a:cxnLst/>
          <a:rect l="0" t="0" r="0" b="0"/>
          <a:pathLst>
            <a:path>
              <a:moveTo>
                <a:pt x="1763971" y="216209"/>
              </a:moveTo>
              <a:arcTo wR="1106811" hR="1106811" stAng="18385381" swAng="1636228"/>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0EF1856-73D8-674C-8A1F-CCC7C7ECA4CE}">
      <dsp:nvSpPr>
        <dsp:cNvPr id="0" name=""/>
        <dsp:cNvSpPr/>
      </dsp:nvSpPr>
      <dsp:spPr>
        <a:xfrm>
          <a:off x="2467551" y="1107702"/>
          <a:ext cx="1029254" cy="669015"/>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Dynamic environment</a:t>
          </a:r>
        </a:p>
      </dsp:txBody>
      <dsp:txXfrm>
        <a:off x="2500210" y="1140361"/>
        <a:ext cx="963936" cy="603697"/>
      </dsp:txXfrm>
    </dsp:sp>
    <dsp:sp modelId="{C9D77394-0950-C041-91BD-4E8350B24901}">
      <dsp:nvSpPr>
        <dsp:cNvPr id="0" name=""/>
        <dsp:cNvSpPr/>
      </dsp:nvSpPr>
      <dsp:spPr>
        <a:xfrm>
          <a:off x="764586" y="348191"/>
          <a:ext cx="2213622" cy="2213622"/>
        </a:xfrm>
        <a:custGeom>
          <a:avLst/>
          <a:gdLst/>
          <a:ahLst/>
          <a:cxnLst/>
          <a:rect l="0" t="0" r="0" b="0"/>
          <a:pathLst>
            <a:path>
              <a:moveTo>
                <a:pt x="2130481" y="1527679"/>
              </a:moveTo>
              <a:arcTo wR="1106811" hR="1106811" stAng="1340963" swAng="997080"/>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E8FE8-A935-3343-8C86-F14D0F50D468}">
      <dsp:nvSpPr>
        <dsp:cNvPr id="0" name=""/>
        <dsp:cNvSpPr/>
      </dsp:nvSpPr>
      <dsp:spPr>
        <a:xfrm>
          <a:off x="1305567" y="2215405"/>
          <a:ext cx="1356362" cy="669015"/>
        </a:xfrm>
        <a:prstGeom prst="roundRect">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Radar-comms receiver</a:t>
          </a:r>
        </a:p>
      </dsp:txBody>
      <dsp:txXfrm>
        <a:off x="1338226" y="2248064"/>
        <a:ext cx="1291044" cy="603697"/>
      </dsp:txXfrm>
    </dsp:sp>
    <dsp:sp modelId="{C31E3912-5465-6844-BD6C-EC2D1FDBB211}">
      <dsp:nvSpPr>
        <dsp:cNvPr id="0" name=""/>
        <dsp:cNvSpPr/>
      </dsp:nvSpPr>
      <dsp:spPr>
        <a:xfrm>
          <a:off x="771329" y="344272"/>
          <a:ext cx="2213622" cy="2213622"/>
        </a:xfrm>
        <a:custGeom>
          <a:avLst/>
          <a:gdLst/>
          <a:ahLst/>
          <a:cxnLst/>
          <a:rect l="0" t="0" r="0" b="0"/>
          <a:pathLst>
            <a:path>
              <a:moveTo>
                <a:pt x="405529" y="1963102"/>
              </a:moveTo>
              <a:arcTo wR="1106811" hR="1106811" stAng="7758998" swAng="1524545"/>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69872AB-F8D8-944D-A57A-BC1AE87D72CB}">
      <dsp:nvSpPr>
        <dsp:cNvPr id="0" name=""/>
        <dsp:cNvSpPr/>
      </dsp:nvSpPr>
      <dsp:spPr>
        <a:xfrm>
          <a:off x="253929" y="1107702"/>
          <a:ext cx="1029254" cy="669015"/>
        </a:xfrm>
        <a:prstGeom prst="roundRect">
          <a:avLst/>
        </a:prstGeom>
        <a:gradFill flip="none" rotWithShape="0">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anose="020F0502020204030204" pitchFamily="34" charset="0"/>
              <a:cs typeface="Calibri" panose="020F0502020204030204" pitchFamily="34" charset="0"/>
            </a:rPr>
            <a:t>POMDP planner</a:t>
          </a:r>
        </a:p>
      </dsp:txBody>
      <dsp:txXfrm>
        <a:off x="286588" y="1140361"/>
        <a:ext cx="963936" cy="603697"/>
      </dsp:txXfrm>
    </dsp:sp>
    <dsp:sp modelId="{63A2FCF4-97FF-FC4F-BCF7-577807269876}">
      <dsp:nvSpPr>
        <dsp:cNvPr id="0" name=""/>
        <dsp:cNvSpPr/>
      </dsp:nvSpPr>
      <dsp:spPr>
        <a:xfrm>
          <a:off x="768556" y="335399"/>
          <a:ext cx="2213622" cy="2213622"/>
        </a:xfrm>
        <a:custGeom>
          <a:avLst/>
          <a:gdLst/>
          <a:ahLst/>
          <a:cxnLst/>
          <a:rect l="0" t="0" r="0" b="0"/>
          <a:pathLst>
            <a:path>
              <a:moveTo>
                <a:pt x="114625" y="616302"/>
              </a:moveTo>
              <a:arcTo wR="1106811" hR="1106811" stAng="12378391" swAng="1636228"/>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BF86BA-9501-D207-CFB6-049B362D2E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416291-BDBB-184F-12C0-20047F1283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10202-77D2-E34B-8F2A-BA0600376379}" type="datetime1">
              <a:rPr lang="en-US" smtClean="0"/>
              <a:t>9/4/23</a:t>
            </a:fld>
            <a:endParaRPr lang="en-US"/>
          </a:p>
        </p:txBody>
      </p:sp>
      <p:sp>
        <p:nvSpPr>
          <p:cNvPr id="4" name="Footer Placeholder 3">
            <a:extLst>
              <a:ext uri="{FF2B5EF4-FFF2-40B4-BE49-F238E27FC236}">
                <a16:creationId xmlns:a16="http://schemas.microsoft.com/office/drawing/2014/main" id="{DFC07F02-436E-E5D1-3C79-ADFD1BDEFD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shammi-radarconf'23</a:t>
            </a:r>
          </a:p>
        </p:txBody>
      </p:sp>
      <p:sp>
        <p:nvSpPr>
          <p:cNvPr id="5" name="Slide Number Placeholder 4">
            <a:extLst>
              <a:ext uri="{FF2B5EF4-FFF2-40B4-BE49-F238E27FC236}">
                <a16:creationId xmlns:a16="http://schemas.microsoft.com/office/drawing/2014/main" id="{4599DE2F-21E6-3FB1-8851-BFE9B25D30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44473-0830-C749-A8E0-C638C67BE7D5}" type="slidenum">
              <a:rPr lang="en-US" smtClean="0"/>
              <a:t>‹#›</a:t>
            </a:fld>
            <a:endParaRPr lang="en-US"/>
          </a:p>
        </p:txBody>
      </p:sp>
    </p:spTree>
    <p:extLst>
      <p:ext uri="{BB962C8B-B14F-4D97-AF65-F5344CB8AC3E}">
        <p14:creationId xmlns:p14="http://schemas.microsoft.com/office/powerpoint/2010/main" val="194584938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4AD28-99EA-724D-A509-8406D58DC712}" type="datetime1">
              <a:rPr lang="en-US" smtClean="0"/>
              <a:t>9/4/23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shammi-radarconf'23</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1C370-7CBD-BD4B-BC6D-8D11EA32F266}" type="slidenum">
              <a:rPr lang="en-US" smtClean="0"/>
              <a:t>‹#›</a:t>
            </a:fld>
            <a:endParaRPr lang="en-US"/>
          </a:p>
        </p:txBody>
      </p:sp>
    </p:spTree>
    <p:extLst>
      <p:ext uri="{BB962C8B-B14F-4D97-AF65-F5344CB8AC3E}">
        <p14:creationId xmlns:p14="http://schemas.microsoft.com/office/powerpoint/2010/main" val="103546172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379BE-A633-5F4A-876F-C5DC1BE54B6E}" type="slidenum">
              <a:rPr lang="en-US" smtClean="0"/>
              <a:t>2</a:t>
            </a:fld>
            <a:endParaRPr lang="en-US"/>
          </a:p>
        </p:txBody>
      </p:sp>
      <p:sp>
        <p:nvSpPr>
          <p:cNvPr id="5" name="Date Placeholder 4">
            <a:extLst>
              <a:ext uri="{FF2B5EF4-FFF2-40B4-BE49-F238E27FC236}">
                <a16:creationId xmlns:a16="http://schemas.microsoft.com/office/drawing/2014/main" id="{F5900350-10E5-3F7F-E2EC-600C1146FBD7}"/>
              </a:ext>
            </a:extLst>
          </p:cNvPr>
          <p:cNvSpPr>
            <a:spLocks noGrp="1"/>
          </p:cNvSpPr>
          <p:nvPr>
            <p:ph type="dt" idx="1"/>
          </p:nvPr>
        </p:nvSpPr>
        <p:spPr/>
        <p:txBody>
          <a:bodyPr/>
          <a:lstStyle/>
          <a:p>
            <a:fld id="{5853AFD8-3BE0-AA48-8A18-4C12C72E94B0}" type="datetime1">
              <a:rPr lang="en-US" smtClean="0"/>
              <a:t>9/4/23</a:t>
            </a:fld>
            <a:endParaRPr lang="en-US"/>
          </a:p>
        </p:txBody>
      </p:sp>
      <p:sp>
        <p:nvSpPr>
          <p:cNvPr id="6" name="Header Placeholder 5">
            <a:extLst>
              <a:ext uri="{FF2B5EF4-FFF2-40B4-BE49-F238E27FC236}">
                <a16:creationId xmlns:a16="http://schemas.microsoft.com/office/drawing/2014/main" id="{D14B8DB4-93BB-C15B-5A7F-2D7636EDC0E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9345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11</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79196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12</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8086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13</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74804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14</a:t>
            </a:fld>
            <a:endParaRPr lang="en-US"/>
          </a:p>
        </p:txBody>
      </p:sp>
      <p:sp>
        <p:nvSpPr>
          <p:cNvPr id="5" name="Footer Placeholder 4">
            <a:extLst>
              <a:ext uri="{FF2B5EF4-FFF2-40B4-BE49-F238E27FC236}">
                <a16:creationId xmlns:a16="http://schemas.microsoft.com/office/drawing/2014/main" id="{E89AC666-FB93-E436-5B3B-05EE30690FAC}"/>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3248D400-5850-5565-6FD2-B02CE05AF467}"/>
              </a:ext>
            </a:extLst>
          </p:cNvPr>
          <p:cNvSpPr>
            <a:spLocks noGrp="1"/>
          </p:cNvSpPr>
          <p:nvPr>
            <p:ph type="dt" idx="1"/>
          </p:nvPr>
        </p:nvSpPr>
        <p:spPr/>
        <p:txBody>
          <a:bodyPr/>
          <a:lstStyle/>
          <a:p>
            <a:fld id="{32495822-96A8-1449-B92A-340F58A95915}" type="datetime1">
              <a:rPr lang="en-US" smtClean="0"/>
              <a:t>9/4/23</a:t>
            </a:fld>
            <a:endParaRPr lang="en-US"/>
          </a:p>
        </p:txBody>
      </p:sp>
      <p:sp>
        <p:nvSpPr>
          <p:cNvPr id="7" name="Header Placeholder 6">
            <a:extLst>
              <a:ext uri="{FF2B5EF4-FFF2-40B4-BE49-F238E27FC236}">
                <a16:creationId xmlns:a16="http://schemas.microsoft.com/office/drawing/2014/main" id="{58390FD6-5F7D-8732-D299-B96C1D445C8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7525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15</a:t>
            </a:fld>
            <a:endParaRPr lang="en-US"/>
          </a:p>
        </p:txBody>
      </p:sp>
      <p:sp>
        <p:nvSpPr>
          <p:cNvPr id="5" name="Footer Placeholder 4">
            <a:extLst>
              <a:ext uri="{FF2B5EF4-FFF2-40B4-BE49-F238E27FC236}">
                <a16:creationId xmlns:a16="http://schemas.microsoft.com/office/drawing/2014/main" id="{E89AC666-FB93-E436-5B3B-05EE30690FAC}"/>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B5D55D14-FAC7-3F41-1EEB-5FD4F18C65E3}"/>
              </a:ext>
            </a:extLst>
          </p:cNvPr>
          <p:cNvSpPr>
            <a:spLocks noGrp="1"/>
          </p:cNvSpPr>
          <p:nvPr>
            <p:ph type="dt" idx="1"/>
          </p:nvPr>
        </p:nvSpPr>
        <p:spPr/>
        <p:txBody>
          <a:bodyPr/>
          <a:lstStyle/>
          <a:p>
            <a:fld id="{A1C05BEF-AEE8-7F46-8F74-7FD541D0BC59}" type="datetime1">
              <a:rPr lang="en-US" smtClean="0"/>
              <a:t>9/4/23</a:t>
            </a:fld>
            <a:endParaRPr lang="en-US"/>
          </a:p>
        </p:txBody>
      </p:sp>
      <p:sp>
        <p:nvSpPr>
          <p:cNvPr id="7" name="Header Placeholder 6">
            <a:extLst>
              <a:ext uri="{FF2B5EF4-FFF2-40B4-BE49-F238E27FC236}">
                <a16:creationId xmlns:a16="http://schemas.microsoft.com/office/drawing/2014/main" id="{BDB86129-2A7A-D054-C4E9-C364F4257C3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8112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3</a:t>
            </a:fld>
            <a:endParaRPr lang="en-US"/>
          </a:p>
        </p:txBody>
      </p:sp>
      <p:sp>
        <p:nvSpPr>
          <p:cNvPr id="5" name="Footer Placeholder 4">
            <a:extLst>
              <a:ext uri="{FF2B5EF4-FFF2-40B4-BE49-F238E27FC236}">
                <a16:creationId xmlns:a16="http://schemas.microsoft.com/office/drawing/2014/main" id="{9F4F12E3-5E53-8D8F-7387-A66448F1F8FD}"/>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0BE6203E-31AD-210A-75DD-59A8999DA244}"/>
              </a:ext>
            </a:extLst>
          </p:cNvPr>
          <p:cNvSpPr>
            <a:spLocks noGrp="1"/>
          </p:cNvSpPr>
          <p:nvPr>
            <p:ph type="dt" idx="1"/>
          </p:nvPr>
        </p:nvSpPr>
        <p:spPr/>
        <p:txBody>
          <a:bodyPr/>
          <a:lstStyle/>
          <a:p>
            <a:fld id="{E9E9EE40-214E-CD4D-B7FB-655CF69C3C66}" type="datetime1">
              <a:rPr lang="en-US" smtClean="0"/>
              <a:t>9/4/23</a:t>
            </a:fld>
            <a:endParaRPr lang="en-US"/>
          </a:p>
        </p:txBody>
      </p:sp>
      <p:sp>
        <p:nvSpPr>
          <p:cNvPr id="7" name="Header Placeholder 6">
            <a:extLst>
              <a:ext uri="{FF2B5EF4-FFF2-40B4-BE49-F238E27FC236}">
                <a16:creationId xmlns:a16="http://schemas.microsoft.com/office/drawing/2014/main" id="{29116A63-D301-40FE-007E-E9713ABEFA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9632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4</a:t>
            </a:fld>
            <a:endParaRPr lang="en-US"/>
          </a:p>
        </p:txBody>
      </p:sp>
      <p:sp>
        <p:nvSpPr>
          <p:cNvPr id="5" name="Footer Placeholder 4">
            <a:extLst>
              <a:ext uri="{FF2B5EF4-FFF2-40B4-BE49-F238E27FC236}">
                <a16:creationId xmlns:a16="http://schemas.microsoft.com/office/drawing/2014/main" id="{F9889E95-0894-F7EB-CB1C-A0E4CB9A5743}"/>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735DC789-E142-AE1E-FFE9-5CF03C230CB2}"/>
              </a:ext>
            </a:extLst>
          </p:cNvPr>
          <p:cNvSpPr>
            <a:spLocks noGrp="1"/>
          </p:cNvSpPr>
          <p:nvPr>
            <p:ph type="dt" idx="1"/>
          </p:nvPr>
        </p:nvSpPr>
        <p:spPr/>
        <p:txBody>
          <a:bodyPr/>
          <a:lstStyle/>
          <a:p>
            <a:fld id="{D88C1EE2-7A1C-8C48-9314-1E1BE6DC1138}" type="datetime1">
              <a:rPr lang="en-US" smtClean="0"/>
              <a:t>9/4/23</a:t>
            </a:fld>
            <a:endParaRPr lang="en-US"/>
          </a:p>
        </p:txBody>
      </p:sp>
      <p:sp>
        <p:nvSpPr>
          <p:cNvPr id="7" name="Header Placeholder 6">
            <a:extLst>
              <a:ext uri="{FF2B5EF4-FFF2-40B4-BE49-F238E27FC236}">
                <a16:creationId xmlns:a16="http://schemas.microsoft.com/office/drawing/2014/main" id="{7AEBDE82-2619-BAAD-CC01-C2C4A83052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3309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5</a:t>
            </a:fld>
            <a:endParaRPr lang="en-US"/>
          </a:p>
        </p:txBody>
      </p:sp>
      <p:sp>
        <p:nvSpPr>
          <p:cNvPr id="5" name="Footer Placeholder 4">
            <a:extLst>
              <a:ext uri="{FF2B5EF4-FFF2-40B4-BE49-F238E27FC236}">
                <a16:creationId xmlns:a16="http://schemas.microsoft.com/office/drawing/2014/main" id="{F9889E95-0894-F7EB-CB1C-A0E4CB9A5743}"/>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735DC789-E142-AE1E-FFE9-5CF03C230CB2}"/>
              </a:ext>
            </a:extLst>
          </p:cNvPr>
          <p:cNvSpPr>
            <a:spLocks noGrp="1"/>
          </p:cNvSpPr>
          <p:nvPr>
            <p:ph type="dt" idx="1"/>
          </p:nvPr>
        </p:nvSpPr>
        <p:spPr/>
        <p:txBody>
          <a:bodyPr/>
          <a:lstStyle/>
          <a:p>
            <a:fld id="{D88C1EE2-7A1C-8C48-9314-1E1BE6DC1138}" type="datetime1">
              <a:rPr lang="en-US" smtClean="0"/>
              <a:t>9/4/23</a:t>
            </a:fld>
            <a:endParaRPr lang="en-US"/>
          </a:p>
        </p:txBody>
      </p:sp>
      <p:sp>
        <p:nvSpPr>
          <p:cNvPr id="7" name="Header Placeholder 6">
            <a:extLst>
              <a:ext uri="{FF2B5EF4-FFF2-40B4-BE49-F238E27FC236}">
                <a16:creationId xmlns:a16="http://schemas.microsoft.com/office/drawing/2014/main" id="{7AEBDE82-2619-BAAD-CC01-C2C4A83052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12901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6</a:t>
            </a:fld>
            <a:endParaRPr lang="en-US"/>
          </a:p>
        </p:txBody>
      </p:sp>
      <p:sp>
        <p:nvSpPr>
          <p:cNvPr id="5" name="Footer Placeholder 4">
            <a:extLst>
              <a:ext uri="{FF2B5EF4-FFF2-40B4-BE49-F238E27FC236}">
                <a16:creationId xmlns:a16="http://schemas.microsoft.com/office/drawing/2014/main" id="{F9889E95-0894-F7EB-CB1C-A0E4CB9A5743}"/>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735DC789-E142-AE1E-FFE9-5CF03C230CB2}"/>
              </a:ext>
            </a:extLst>
          </p:cNvPr>
          <p:cNvSpPr>
            <a:spLocks noGrp="1"/>
          </p:cNvSpPr>
          <p:nvPr>
            <p:ph type="dt" idx="1"/>
          </p:nvPr>
        </p:nvSpPr>
        <p:spPr/>
        <p:txBody>
          <a:bodyPr/>
          <a:lstStyle/>
          <a:p>
            <a:fld id="{D88C1EE2-7A1C-8C48-9314-1E1BE6DC1138}" type="datetime1">
              <a:rPr lang="en-US" smtClean="0"/>
              <a:t>9/4/23</a:t>
            </a:fld>
            <a:endParaRPr lang="en-US"/>
          </a:p>
        </p:txBody>
      </p:sp>
      <p:sp>
        <p:nvSpPr>
          <p:cNvPr id="7" name="Header Placeholder 6">
            <a:extLst>
              <a:ext uri="{FF2B5EF4-FFF2-40B4-BE49-F238E27FC236}">
                <a16:creationId xmlns:a16="http://schemas.microsoft.com/office/drawing/2014/main" id="{7AEBDE82-2619-BAAD-CC01-C2C4A83052B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2216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7</a:t>
            </a:fld>
            <a:endParaRPr lang="en-US"/>
          </a:p>
        </p:txBody>
      </p:sp>
      <p:sp>
        <p:nvSpPr>
          <p:cNvPr id="5" name="Footer Placeholder 4">
            <a:extLst>
              <a:ext uri="{FF2B5EF4-FFF2-40B4-BE49-F238E27FC236}">
                <a16:creationId xmlns:a16="http://schemas.microsoft.com/office/drawing/2014/main" id="{E89AC666-FB93-E436-5B3B-05EE30690FAC}"/>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C86B69C9-8077-F9B5-948B-28D902764822}"/>
              </a:ext>
            </a:extLst>
          </p:cNvPr>
          <p:cNvSpPr>
            <a:spLocks noGrp="1"/>
          </p:cNvSpPr>
          <p:nvPr>
            <p:ph type="dt" idx="1"/>
          </p:nvPr>
        </p:nvSpPr>
        <p:spPr/>
        <p:txBody>
          <a:bodyPr/>
          <a:lstStyle/>
          <a:p>
            <a:fld id="{2C1B9A13-B2E2-0547-8220-EFE213385C66}" type="datetime1">
              <a:rPr lang="en-US" smtClean="0"/>
              <a:t>9/4/23</a:t>
            </a:fld>
            <a:endParaRPr lang="en-US"/>
          </a:p>
        </p:txBody>
      </p:sp>
      <p:sp>
        <p:nvSpPr>
          <p:cNvPr id="7" name="Header Placeholder 6">
            <a:extLst>
              <a:ext uri="{FF2B5EF4-FFF2-40B4-BE49-F238E27FC236}">
                <a16:creationId xmlns:a16="http://schemas.microsoft.com/office/drawing/2014/main" id="{5881DB3C-25B4-BB40-A0D8-24A78EE0574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62960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8</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8547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9</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0533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84C49-E53A-DF42-BBA2-E43897E8FE3B}" type="slidenum">
              <a:rPr lang="en-US" smtClean="0"/>
              <a:t>10</a:t>
            </a:fld>
            <a:endParaRPr lang="en-US"/>
          </a:p>
        </p:txBody>
      </p:sp>
      <p:sp>
        <p:nvSpPr>
          <p:cNvPr id="5" name="Footer Placeholder 4">
            <a:extLst>
              <a:ext uri="{FF2B5EF4-FFF2-40B4-BE49-F238E27FC236}">
                <a16:creationId xmlns:a16="http://schemas.microsoft.com/office/drawing/2014/main" id="{D630C7AE-B72C-D8CE-096B-E217EC5AD88F}"/>
              </a:ext>
            </a:extLst>
          </p:cNvPr>
          <p:cNvSpPr>
            <a:spLocks noGrp="1"/>
          </p:cNvSpPr>
          <p:nvPr>
            <p:ph type="ftr" sz="quarter" idx="4"/>
          </p:nvPr>
        </p:nvSpPr>
        <p:spPr/>
        <p:txBody>
          <a:bodyPr/>
          <a:lstStyle/>
          <a:p>
            <a:r>
              <a:rPr lang="en-US"/>
              <a:t>shammi-radarconf'23</a:t>
            </a:r>
          </a:p>
        </p:txBody>
      </p:sp>
      <p:sp>
        <p:nvSpPr>
          <p:cNvPr id="6" name="Date Placeholder 5">
            <a:extLst>
              <a:ext uri="{FF2B5EF4-FFF2-40B4-BE49-F238E27FC236}">
                <a16:creationId xmlns:a16="http://schemas.microsoft.com/office/drawing/2014/main" id="{5F4B2560-B616-4A60-BA69-2E7595BFF99C}"/>
              </a:ext>
            </a:extLst>
          </p:cNvPr>
          <p:cNvSpPr>
            <a:spLocks noGrp="1"/>
          </p:cNvSpPr>
          <p:nvPr>
            <p:ph type="dt" idx="1"/>
          </p:nvPr>
        </p:nvSpPr>
        <p:spPr/>
        <p:txBody>
          <a:bodyPr/>
          <a:lstStyle/>
          <a:p>
            <a:fld id="{403736FB-4951-A84E-97CD-ABF681561ABD}" type="datetime1">
              <a:rPr lang="en-US" smtClean="0"/>
              <a:t>9/4/23</a:t>
            </a:fld>
            <a:endParaRPr lang="en-US"/>
          </a:p>
        </p:txBody>
      </p:sp>
      <p:sp>
        <p:nvSpPr>
          <p:cNvPr id="7" name="Header Placeholder 6">
            <a:extLst>
              <a:ext uri="{FF2B5EF4-FFF2-40B4-BE49-F238E27FC236}">
                <a16:creationId xmlns:a16="http://schemas.microsoft.com/office/drawing/2014/main" id="{4D785613-417C-DD6B-BBAA-25DF9A742A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5640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36360-4D05-5AF1-3521-29CD9C5BD9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76FBB9-7A10-D364-192C-00A97D5DD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1962E-20D9-586D-1701-77935F5655F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ABCD27-324C-35EC-C169-295FD9FC9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492FF-1E25-A16D-2107-FDEEF3B40B38}"/>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3399686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C528-56E8-FCB1-6FDD-8FB3769C4C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067CF5-4BC0-2BFB-E43C-CC1F7162B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01166-A6CF-C4DD-A255-FEA7828E82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F2635C-C7DB-24F2-E380-6DED14A8A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1D6B7-0B64-4C25-B7B2-CE7AD3400D6F}"/>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128435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5B6C3-0D24-4FA4-751E-925F700B0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71DCBA-E346-B3E0-8B51-FFD730C79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10128-AA79-15AF-05E3-B448035348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2D49B3-8351-963F-3A57-9F5BEDFC6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B8702-BEF7-CA2F-2EFF-BC7525B6FD2B}"/>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1886283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280" cy="2386800"/>
          </a:xfrm>
          <a:prstGeom prst="rect">
            <a:avLst/>
          </a:prstGeom>
        </p:spPr>
        <p:txBody>
          <a:bodyPr lIns="0" tIns="0" rIns="0" bIns="0" anchor="ctr"/>
          <a:lstStyle/>
          <a:p>
            <a:endParaRPr lang="en-US" sz="18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lstStyle/>
          <a:p>
            <a:endParaRPr lang="en-US" sz="2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0410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C1DC-4C2F-E42D-9EA7-7517BA9661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177CF-E7E9-18CE-E7AF-2EE9F9DAE4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22A40-21F4-B1C0-27F6-48986EE16D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5A1614-567E-54C5-3BD6-540BE470E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AC4B5-C55C-681C-22A5-DB0A58C71088}"/>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230902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DFC68-43F6-BF01-9141-C4AD06A58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488C0-6717-8DAF-02FC-307124C75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55C35-EC42-0343-3338-1F15548CBC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046C98-1823-FB3D-A644-3493EF4A8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DAC11-B0FC-335B-C426-F0F1DC0FAD3F}"/>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149166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CD12F-62BC-1B05-F505-02253ED49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B1DC8-72E8-894F-FCB4-61723CCFA4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E6DD3-AB87-C98F-1C7A-F18E5EFB28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072BF-AAB2-25FF-FED9-20BDD40157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938F5E9-9D63-48CD-7A9F-FC234B7D3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A8258-7E26-54FA-4F6D-68E7E7F4F83F}"/>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3223885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7847-E823-2411-39FD-DF656CDDD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6EA372-71AF-6E0B-A0BF-39CB0AF97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7AD72-23B9-6671-A080-3C4E44AC16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65F9C5-5F0B-E508-455A-39A23E5A9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FFC52E-B1CE-C760-3B77-E53AE993A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012CEA-8E65-C4D1-1D4A-B3E40DF0B5A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F21DE0E-895C-E9CC-7068-95F8C5E9D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F7459-A8EB-AE91-1129-A1B5340F9CC2}"/>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341403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3A45-6199-93E0-D63E-E9968B40C9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FB3182-18A0-BA1D-866F-BBAE86B7A1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6ED3603-4B2E-0E9C-CF47-0E2E1A3DA3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8775C-D7D8-BED3-4C61-C18EAB4EBF13}"/>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347278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F75BFE-F299-33B5-5A1B-7ED79C552F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95D5B11-9D60-1318-164E-88D61BC00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DD5DA3-319A-7610-19BB-8A49EFF5ADD2}"/>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282833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D49D-5B07-DBD4-394A-2E4979B64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E9039-DAB8-3248-8C86-DF1DEB873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1E2EEC-EA0D-C38E-E0CA-945676F04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7E623-8152-E7AF-9FB7-CEA46B08581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F521C40-D853-204A-C6FF-236FA6834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43953-ACC5-5F90-DDAD-3B97896CDCA4}"/>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387421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44D1-EF1B-630D-955A-DCB81199C5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D47C44-843F-3FF2-AFE5-56F30ED8B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7126-E304-62ED-DBCA-569A6A48A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155F3-0FDF-FA11-98E7-278BF47590D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E1F749-E141-0C31-E030-D4D611B32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D89D85-902D-21B7-075C-9C19E8C9633F}"/>
              </a:ext>
            </a:extLst>
          </p:cNvPr>
          <p:cNvSpPr>
            <a:spLocks noGrp="1"/>
          </p:cNvSpPr>
          <p:nvPr>
            <p:ph type="sldNum" sz="quarter" idx="12"/>
          </p:nvPr>
        </p:nvSpPr>
        <p:spPr/>
        <p:txBody>
          <a:bodyPr/>
          <a:lstStyle/>
          <a:p>
            <a:fld id="{0739843C-62AA-A542-96E4-AB3CA5396400}" type="slidenum">
              <a:rPr lang="en-US" smtClean="0"/>
              <a:t>‹#›</a:t>
            </a:fld>
            <a:endParaRPr lang="en-US"/>
          </a:p>
        </p:txBody>
      </p:sp>
    </p:spTree>
    <p:extLst>
      <p:ext uri="{BB962C8B-B14F-4D97-AF65-F5344CB8AC3E}">
        <p14:creationId xmlns:p14="http://schemas.microsoft.com/office/powerpoint/2010/main" val="1483171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046CE-FA7F-E251-178F-7E168FC42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7FC6F0-D15B-B7C2-5CE8-379E48357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75C73-12B8-BDC0-6388-332C14956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DA43BBB-5520-8627-1DDA-639D87177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C75331-30AF-36D0-524D-B20EA8036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9843C-62AA-A542-96E4-AB3CA5396400}" type="slidenum">
              <a:rPr lang="en-US" smtClean="0"/>
              <a:t>‹#›</a:t>
            </a:fld>
            <a:endParaRPr lang="en-US"/>
          </a:p>
        </p:txBody>
      </p:sp>
    </p:spTree>
    <p:extLst>
      <p:ext uri="{BB962C8B-B14F-4D97-AF65-F5344CB8AC3E}">
        <p14:creationId xmlns:p14="http://schemas.microsoft.com/office/powerpoint/2010/main" val="174759077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tiff"/><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1.tif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1.tiff"/></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11.pn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1.tiff"/><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emf"/><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a:xfrm>
            <a:off x="1551403" y="3265173"/>
            <a:ext cx="8975750" cy="3429768"/>
          </a:xfrm>
        </p:spPr>
        <p:txBody>
          <a:bodyPr>
            <a:normAutofit/>
          </a:bodyPr>
          <a:lstStyle/>
          <a:p>
            <a:r>
              <a:rPr lang="en-US" dirty="0">
                <a:latin typeface="Calibri" panose="020F0502020204030204" pitchFamily="34" charset="0"/>
                <a:cs typeface="Calibri" panose="020F0502020204030204" pitchFamily="34" charset="0"/>
              </a:rPr>
              <a:t>School of Electrical, Computer, and Energy Engineering</a:t>
            </a:r>
          </a:p>
          <a:p>
            <a:endParaRPr lang="en-US" sz="1000" i="1" dirty="0">
              <a:latin typeface="Calibri" panose="020F0502020204030204" pitchFamily="34" charset="0"/>
              <a:cs typeface="Calibri" panose="020F0502020204030204" pitchFamily="34" charset="0"/>
            </a:endParaRPr>
          </a:p>
          <a:p>
            <a:r>
              <a:rPr lang="en-US" i="1" dirty="0">
                <a:latin typeface="Calibri" panose="020F0502020204030204" pitchFamily="34" charset="0"/>
                <a:cs typeface="Calibri" panose="020F0502020204030204" pitchFamily="34" charset="0"/>
              </a:rPr>
              <a:t>Wireless Information Systems and Computational Architectures</a:t>
            </a:r>
          </a:p>
        </p:txBody>
      </p:sp>
      <p:sp>
        <p:nvSpPr>
          <p:cNvPr id="8" name="TextBox 7">
            <a:extLst>
              <a:ext uri="{FF2B5EF4-FFF2-40B4-BE49-F238E27FC236}">
                <a16:creationId xmlns:a16="http://schemas.microsoft.com/office/drawing/2014/main" id="{315E5BF5-04B1-11A0-82D5-1C7CEDA96736}"/>
              </a:ext>
            </a:extLst>
          </p:cNvPr>
          <p:cNvSpPr txBox="1"/>
          <p:nvPr/>
        </p:nvSpPr>
        <p:spPr>
          <a:xfrm>
            <a:off x="1220044" y="371552"/>
            <a:ext cx="10100625" cy="1200329"/>
          </a:xfrm>
          <a:prstGeom prst="rect">
            <a:avLst/>
          </a:prstGeom>
          <a:noFill/>
        </p:spPr>
        <p:txBody>
          <a:bodyPr wrap="square">
            <a:spAutoFit/>
          </a:bodyPr>
          <a:lstStyle/>
          <a:p>
            <a:pPr algn="ctr"/>
            <a:r>
              <a:rPr lang="en-US" sz="3600" b="1" dirty="0">
                <a:latin typeface="Calibri" panose="020F0502020204030204" pitchFamily="34" charset="0"/>
                <a:cs typeface="Calibri" panose="020F0502020204030204" pitchFamily="34" charset="0"/>
              </a:rPr>
              <a:t>GNU Radio realization of Waveform Co-design for Joint Radar-Communications system using SDRs</a:t>
            </a:r>
          </a:p>
        </p:txBody>
      </p:sp>
      <p:sp>
        <p:nvSpPr>
          <p:cNvPr id="9" name="TextBox 8">
            <a:extLst>
              <a:ext uri="{FF2B5EF4-FFF2-40B4-BE49-F238E27FC236}">
                <a16:creationId xmlns:a16="http://schemas.microsoft.com/office/drawing/2014/main" id="{084F4A7C-032B-2730-C21E-CD22B9D2268F}"/>
              </a:ext>
            </a:extLst>
          </p:cNvPr>
          <p:cNvSpPr txBox="1"/>
          <p:nvPr/>
        </p:nvSpPr>
        <p:spPr>
          <a:xfrm>
            <a:off x="2526618" y="1982392"/>
            <a:ext cx="7412512" cy="338554"/>
          </a:xfrm>
          <a:prstGeom prst="rect">
            <a:avLst/>
          </a:prstGeom>
          <a:noFill/>
        </p:spPr>
        <p:txBody>
          <a:bodyPr wrap="square">
            <a:spAutoFit/>
          </a:bodyPr>
          <a:lstStyle/>
          <a:p>
            <a:pPr algn="ctr"/>
            <a:r>
              <a:rPr lang="en-US" sz="1600" b="1" i="0" u="none" strike="noStrike" dirty="0">
                <a:effectLst/>
                <a:latin typeface="Calibri" panose="020F0502020204030204" pitchFamily="34" charset="0"/>
                <a:cs typeface="Calibri" panose="020F0502020204030204" pitchFamily="34" charset="0"/>
              </a:rPr>
              <a:t>Shammi A. Doly</a:t>
            </a:r>
            <a:r>
              <a:rPr lang="en-US" sz="1600" b="0" i="0" u="none" strike="noStrike" dirty="0">
                <a:effectLst/>
                <a:latin typeface="Calibri" panose="020F0502020204030204" pitchFamily="34" charset="0"/>
                <a:cs typeface="Calibri" panose="020F0502020204030204" pitchFamily="34" charset="0"/>
              </a:rPr>
              <a:t>, </a:t>
            </a:r>
            <a:r>
              <a:rPr lang="en-US" sz="16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Alex R. Chiriyath, Wylie Standage-</a:t>
            </a:r>
            <a:r>
              <a:rPr lang="en-US" sz="1600" b="0" i="0" u="none" strike="noStrike" dirty="0" err="1">
                <a:solidFill>
                  <a:schemeClr val="tx1">
                    <a:lumMod val="65000"/>
                    <a:lumOff val="35000"/>
                  </a:schemeClr>
                </a:solidFill>
                <a:effectLst/>
                <a:latin typeface="Calibri" panose="020F0502020204030204" pitchFamily="34" charset="0"/>
                <a:cs typeface="Calibri" panose="020F0502020204030204" pitchFamily="34" charset="0"/>
              </a:rPr>
              <a:t>Beierand</a:t>
            </a:r>
            <a:r>
              <a:rPr lang="en-US" sz="16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 </a:t>
            </a:r>
            <a:r>
              <a:rPr lang="en-US" sz="1600" b="1" i="0" u="none" strike="noStrike" dirty="0">
                <a:effectLst/>
                <a:latin typeface="Calibri" panose="020F0502020204030204" pitchFamily="34" charset="0"/>
                <a:cs typeface="Calibri" panose="020F0502020204030204" pitchFamily="34" charset="0"/>
              </a:rPr>
              <a:t>Daniel W. Bliss</a:t>
            </a:r>
            <a:endParaRPr lang="en-US" sz="16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D5CF21E-5309-2A4C-A6EE-9626A725B6A3}"/>
              </a:ext>
            </a:extLst>
          </p:cNvPr>
          <p:cNvSpPr txBox="1"/>
          <p:nvPr/>
        </p:nvSpPr>
        <p:spPr>
          <a:xfrm>
            <a:off x="5946913" y="5456106"/>
            <a:ext cx="184731" cy="369332"/>
          </a:xfrm>
          <a:prstGeom prst="rect">
            <a:avLst/>
          </a:prstGeom>
          <a:noFill/>
        </p:spPr>
        <p:txBody>
          <a:bodyPr wrap="none" rtlCol="0">
            <a:spAutoFit/>
          </a:bodyPr>
          <a:lstStyle/>
          <a:p>
            <a:endParaRPr lang="en-US" dirty="0"/>
          </a:p>
        </p:txBody>
      </p:sp>
      <p:grpSp>
        <p:nvGrpSpPr>
          <p:cNvPr id="12" name="Group 11">
            <a:extLst>
              <a:ext uri="{FF2B5EF4-FFF2-40B4-BE49-F238E27FC236}">
                <a16:creationId xmlns:a16="http://schemas.microsoft.com/office/drawing/2014/main" id="{50D23DB8-162F-04EB-32BB-6227FD0565D9}"/>
              </a:ext>
            </a:extLst>
          </p:cNvPr>
          <p:cNvGrpSpPr/>
          <p:nvPr/>
        </p:nvGrpSpPr>
        <p:grpSpPr>
          <a:xfrm>
            <a:off x="4297419" y="4579065"/>
            <a:ext cx="3597162" cy="1754082"/>
            <a:chOff x="4389548" y="4522623"/>
            <a:chExt cx="3597162" cy="1754082"/>
          </a:xfrm>
        </p:grpSpPr>
        <p:pic>
          <p:nvPicPr>
            <p:cNvPr id="7" name="Picture 6">
              <a:extLst>
                <a:ext uri="{FF2B5EF4-FFF2-40B4-BE49-F238E27FC236}">
                  <a16:creationId xmlns:a16="http://schemas.microsoft.com/office/drawing/2014/main" id="{2D900725-E7CD-D44A-B6D4-3B081FB7BC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6369" y="4522623"/>
              <a:ext cx="2893009" cy="801984"/>
            </a:xfrm>
            <a:prstGeom prst="rect">
              <a:avLst/>
            </a:prstGeom>
          </p:spPr>
        </p:pic>
        <p:pic>
          <p:nvPicPr>
            <p:cNvPr id="6" name="Picture 5">
              <a:extLst>
                <a:ext uri="{FF2B5EF4-FFF2-40B4-BE49-F238E27FC236}">
                  <a16:creationId xmlns:a16="http://schemas.microsoft.com/office/drawing/2014/main" id="{E7F1F0B8-40B4-244C-9002-BCAC341F2C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89548" y="5400045"/>
              <a:ext cx="876661" cy="876660"/>
            </a:xfrm>
            <a:prstGeom prst="rect">
              <a:avLst/>
            </a:prstGeom>
          </p:spPr>
        </p:pic>
        <p:pic>
          <p:nvPicPr>
            <p:cNvPr id="11" name="Picture 10" descr="A logo with orange and black text&#10;&#10;Description automatically generated">
              <a:extLst>
                <a:ext uri="{FF2B5EF4-FFF2-40B4-BE49-F238E27FC236}">
                  <a16:creationId xmlns:a16="http://schemas.microsoft.com/office/drawing/2014/main" id="{F6B6FF01-7261-4652-E3B3-ABA079C389A1}"/>
                </a:ext>
              </a:extLst>
            </p:cNvPr>
            <p:cNvPicPr>
              <a:picLocks noChangeAspect="1"/>
            </p:cNvPicPr>
            <p:nvPr/>
          </p:nvPicPr>
          <p:blipFill>
            <a:blip r:embed="rId5"/>
            <a:stretch>
              <a:fillRect/>
            </a:stretch>
          </p:blipFill>
          <p:spPr>
            <a:xfrm>
              <a:off x="5462165" y="5305229"/>
              <a:ext cx="2524545" cy="967214"/>
            </a:xfrm>
            <a:prstGeom prst="rect">
              <a:avLst/>
            </a:prstGeom>
          </p:spPr>
        </p:pic>
      </p:grpSp>
    </p:spTree>
    <p:extLst>
      <p:ext uri="{BB962C8B-B14F-4D97-AF65-F5344CB8AC3E}">
        <p14:creationId xmlns:p14="http://schemas.microsoft.com/office/powerpoint/2010/main" val="254689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97304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457654" y="372818"/>
            <a:ext cx="2966261"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Waveform Separation</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pic>
        <p:nvPicPr>
          <p:cNvPr id="6" name="Picture 5" descr="A screenshot of a graph&#10;&#10;Description automatically generated">
            <a:extLst>
              <a:ext uri="{FF2B5EF4-FFF2-40B4-BE49-F238E27FC236}">
                <a16:creationId xmlns:a16="http://schemas.microsoft.com/office/drawing/2014/main" id="{55874B4C-8B70-7153-CB2C-48B6EC8A0D0E}"/>
              </a:ext>
            </a:extLst>
          </p:cNvPr>
          <p:cNvPicPr>
            <a:picLocks noChangeAspect="1"/>
          </p:cNvPicPr>
          <p:nvPr/>
        </p:nvPicPr>
        <p:blipFill>
          <a:blip r:embed="rId5"/>
          <a:stretch>
            <a:fillRect/>
          </a:stretch>
        </p:blipFill>
        <p:spPr>
          <a:xfrm>
            <a:off x="425677" y="1373912"/>
            <a:ext cx="5638346" cy="3332757"/>
          </a:xfrm>
          <a:prstGeom prst="rect">
            <a:avLst/>
          </a:prstGeom>
        </p:spPr>
      </p:pic>
      <p:pic>
        <p:nvPicPr>
          <p:cNvPr id="8" name="Picture 7" descr="A close-up of a graph&#10;&#10;Description automatically generated">
            <a:extLst>
              <a:ext uri="{FF2B5EF4-FFF2-40B4-BE49-F238E27FC236}">
                <a16:creationId xmlns:a16="http://schemas.microsoft.com/office/drawing/2014/main" id="{CAF5A65A-C8E4-B883-AAF0-BE7495DD3304}"/>
              </a:ext>
            </a:extLst>
          </p:cNvPr>
          <p:cNvPicPr>
            <a:picLocks noChangeAspect="1"/>
          </p:cNvPicPr>
          <p:nvPr/>
        </p:nvPicPr>
        <p:blipFill>
          <a:blip r:embed="rId6"/>
          <a:stretch>
            <a:fillRect/>
          </a:stretch>
        </p:blipFill>
        <p:spPr>
          <a:xfrm>
            <a:off x="6642270" y="2573827"/>
            <a:ext cx="5384629" cy="3584104"/>
          </a:xfrm>
          <a:prstGeom prst="rect">
            <a:avLst/>
          </a:prstGeom>
        </p:spPr>
      </p:pic>
      <p:sp>
        <p:nvSpPr>
          <p:cNvPr id="4" name="TextBox 3">
            <a:extLst>
              <a:ext uri="{FF2B5EF4-FFF2-40B4-BE49-F238E27FC236}">
                <a16:creationId xmlns:a16="http://schemas.microsoft.com/office/drawing/2014/main" id="{9EC9F2AD-B537-7885-63C3-97827DB51E62}"/>
              </a:ext>
            </a:extLst>
          </p:cNvPr>
          <p:cNvSpPr txBox="1"/>
          <p:nvPr/>
        </p:nvSpPr>
        <p:spPr>
          <a:xfrm>
            <a:off x="393700" y="4860029"/>
            <a:ext cx="5702300" cy="830997"/>
          </a:xfrm>
          <a:prstGeom prst="rect">
            <a:avLst/>
          </a:prstGeom>
          <a:solidFill>
            <a:schemeClr val="bg1">
              <a:lumMod val="95000"/>
            </a:schemeClr>
          </a:solidFill>
        </p:spPr>
        <p:txBody>
          <a:bodyPr wrap="square" rtlCol="0">
            <a:spAutoFit/>
          </a:bodyPr>
          <a:lstStyle/>
          <a:p>
            <a:r>
              <a:rPr lang="en-US" sz="1600" dirty="0">
                <a:latin typeface="Calibri" panose="020F0502020204030204" pitchFamily="34" charset="0"/>
                <a:cs typeface="Calibri" panose="020F0502020204030204" pitchFamily="34" charset="0"/>
              </a:rPr>
              <a:t>As we can see, the first estimated peak is detected at about 2.5ms and then continued at 5ms, 7ms, and so on in (upper plot) and (lower plot) we plot the original radar waveform. </a:t>
            </a:r>
          </a:p>
        </p:txBody>
      </p:sp>
      <p:sp>
        <p:nvSpPr>
          <p:cNvPr id="9" name="TextBox 8">
            <a:extLst>
              <a:ext uri="{FF2B5EF4-FFF2-40B4-BE49-F238E27FC236}">
                <a16:creationId xmlns:a16="http://schemas.microsoft.com/office/drawing/2014/main" id="{B2656A94-85FF-7F48-EEA8-3024BCAB72F5}"/>
              </a:ext>
            </a:extLst>
          </p:cNvPr>
          <p:cNvSpPr txBox="1"/>
          <p:nvPr/>
        </p:nvSpPr>
        <p:spPr>
          <a:xfrm>
            <a:off x="6642270" y="1234825"/>
            <a:ext cx="5384629" cy="1077218"/>
          </a:xfrm>
          <a:prstGeom prst="rect">
            <a:avLst/>
          </a:prstGeom>
          <a:solidFill>
            <a:schemeClr val="bg1">
              <a:lumMod val="95000"/>
            </a:schemeClr>
          </a:solidFill>
        </p:spPr>
        <p:txBody>
          <a:bodyPr wrap="square">
            <a:spAutoFit/>
          </a:bodyPr>
          <a:lstStyle/>
          <a:p>
            <a:r>
              <a:rPr lang="en-US" sz="1600" dirty="0">
                <a:latin typeface="Calibri" panose="020F0502020204030204" pitchFamily="34" charset="0"/>
                <a:cs typeface="Calibri" panose="020F0502020204030204" pitchFamily="34" charset="0"/>
              </a:rPr>
              <a:t>(upper) we can observe an overlap between radar returns with the communications signals. The red and blue lines denote the real and imaginary parts of a signal. (lower) we can see the resultant output of post SIC. </a:t>
            </a:r>
          </a:p>
        </p:txBody>
      </p:sp>
    </p:spTree>
    <p:extLst>
      <p:ext uri="{BB962C8B-B14F-4D97-AF65-F5344CB8AC3E}">
        <p14:creationId xmlns:p14="http://schemas.microsoft.com/office/powerpoint/2010/main" val="22325527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97304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445631" y="341658"/>
            <a:ext cx="4326954"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Communications Signals Restore</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pic>
        <p:nvPicPr>
          <p:cNvPr id="6" name="Picture 5" descr="A screenshot of a graph&#10;&#10;Description automatically generated">
            <a:extLst>
              <a:ext uri="{FF2B5EF4-FFF2-40B4-BE49-F238E27FC236}">
                <a16:creationId xmlns:a16="http://schemas.microsoft.com/office/drawing/2014/main" id="{F1E446B3-1393-4145-1645-AFAA5E0DB0FC}"/>
              </a:ext>
            </a:extLst>
          </p:cNvPr>
          <p:cNvPicPr>
            <a:picLocks noChangeAspect="1"/>
          </p:cNvPicPr>
          <p:nvPr/>
        </p:nvPicPr>
        <p:blipFill>
          <a:blip r:embed="rId5"/>
          <a:stretch>
            <a:fillRect/>
          </a:stretch>
        </p:blipFill>
        <p:spPr>
          <a:xfrm>
            <a:off x="7091795" y="1425450"/>
            <a:ext cx="4953000" cy="3047761"/>
          </a:xfrm>
          <a:prstGeom prst="rect">
            <a:avLst/>
          </a:prstGeom>
        </p:spPr>
      </p:pic>
      <p:pic>
        <p:nvPicPr>
          <p:cNvPr id="8" name="Picture 7" descr="A screen shot of a graph&#10;&#10;Description automatically generated">
            <a:extLst>
              <a:ext uri="{FF2B5EF4-FFF2-40B4-BE49-F238E27FC236}">
                <a16:creationId xmlns:a16="http://schemas.microsoft.com/office/drawing/2014/main" id="{E31BC480-8089-17D2-76F2-C00114BB1AFF}"/>
              </a:ext>
            </a:extLst>
          </p:cNvPr>
          <p:cNvPicPr>
            <a:picLocks noChangeAspect="1"/>
          </p:cNvPicPr>
          <p:nvPr/>
        </p:nvPicPr>
        <p:blipFill>
          <a:blip r:embed="rId6"/>
          <a:stretch>
            <a:fillRect/>
          </a:stretch>
        </p:blipFill>
        <p:spPr>
          <a:xfrm>
            <a:off x="228600" y="2293998"/>
            <a:ext cx="6311900" cy="3047761"/>
          </a:xfrm>
          <a:prstGeom prst="rect">
            <a:avLst/>
          </a:prstGeom>
        </p:spPr>
      </p:pic>
      <p:sp>
        <p:nvSpPr>
          <p:cNvPr id="9" name="TextBox 8">
            <a:extLst>
              <a:ext uri="{FF2B5EF4-FFF2-40B4-BE49-F238E27FC236}">
                <a16:creationId xmlns:a16="http://schemas.microsoft.com/office/drawing/2014/main" id="{5D962B7B-023B-0175-871A-93E359E2731E}"/>
              </a:ext>
            </a:extLst>
          </p:cNvPr>
          <p:cNvSpPr txBox="1"/>
          <p:nvPr/>
        </p:nvSpPr>
        <p:spPr>
          <a:xfrm>
            <a:off x="228600" y="1506441"/>
            <a:ext cx="6096000" cy="584775"/>
          </a:xfrm>
          <a:prstGeom prst="rect">
            <a:avLst/>
          </a:prstGeom>
          <a:solidFill>
            <a:schemeClr val="bg1">
              <a:lumMod val="95000"/>
            </a:schemeClr>
          </a:solidFill>
        </p:spPr>
        <p:txBody>
          <a:bodyPr wrap="square">
            <a:spAutoFit/>
          </a:bodyPr>
          <a:lstStyle/>
          <a:p>
            <a:r>
              <a:rPr lang="en-US" sz="1600" dirty="0">
                <a:latin typeface="Calibri" panose="020F0502020204030204" pitchFamily="34" charset="0"/>
                <a:cs typeface="Calibri" panose="020F0502020204030204" pitchFamily="34" charset="0"/>
              </a:rPr>
              <a:t>The constellation of  BPSK modulated header and message bits at the transmitting and receiving ends</a:t>
            </a:r>
          </a:p>
        </p:txBody>
      </p:sp>
      <p:sp>
        <p:nvSpPr>
          <p:cNvPr id="12" name="TextBox 11">
            <a:extLst>
              <a:ext uri="{FF2B5EF4-FFF2-40B4-BE49-F238E27FC236}">
                <a16:creationId xmlns:a16="http://schemas.microsoft.com/office/drawing/2014/main" id="{C654F8AB-1E10-A2B4-646A-774996E5EEED}"/>
              </a:ext>
            </a:extLst>
          </p:cNvPr>
          <p:cNvSpPr txBox="1"/>
          <p:nvPr/>
        </p:nvSpPr>
        <p:spPr>
          <a:xfrm>
            <a:off x="7091795" y="4766690"/>
            <a:ext cx="4953000" cy="830997"/>
          </a:xfrm>
          <a:prstGeom prst="rect">
            <a:avLst/>
          </a:prstGeom>
          <a:solidFill>
            <a:schemeClr val="bg1">
              <a:lumMod val="95000"/>
            </a:schemeClr>
          </a:solidFill>
        </p:spPr>
        <p:txBody>
          <a:bodyPr wrap="square">
            <a:spAutoFit/>
          </a:bodyPr>
          <a:lstStyle/>
          <a:p>
            <a:r>
              <a:rPr lang="en-US" sz="1600" dirty="0">
                <a:latin typeface="Calibri" panose="020F0502020204030204" pitchFamily="34" charset="0"/>
                <a:cs typeface="Calibri" panose="020F0502020204030204" pitchFamily="34" charset="0"/>
              </a:rPr>
              <a:t>The constellation of the BPSK modulated header and the QPSK modulated message bits at the transmitting and receiving ends.</a:t>
            </a:r>
          </a:p>
        </p:txBody>
      </p:sp>
    </p:spTree>
    <p:extLst>
      <p:ext uri="{BB962C8B-B14F-4D97-AF65-F5344CB8AC3E}">
        <p14:creationId xmlns:p14="http://schemas.microsoft.com/office/powerpoint/2010/main" val="5835065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97304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445631" y="341658"/>
            <a:ext cx="3387209"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Over-The-Air Live Results</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5"/>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pic>
        <p:nvPicPr>
          <p:cNvPr id="7" name="ex3 copy.mp4">
            <a:hlinkClick r:id="" action="ppaction://media"/>
            <a:extLst>
              <a:ext uri="{FF2B5EF4-FFF2-40B4-BE49-F238E27FC236}">
                <a16:creationId xmlns:a16="http://schemas.microsoft.com/office/drawing/2014/main" id="{9FFD0DF7-88D2-D711-798B-56C6557D52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7522" y="1142760"/>
            <a:ext cx="9636098" cy="5015170"/>
          </a:xfrm>
          <a:prstGeom prst="rect">
            <a:avLst/>
          </a:prstGeom>
        </p:spPr>
      </p:pic>
    </p:spTree>
    <p:extLst>
      <p:ext uri="{BB962C8B-B14F-4D97-AF65-F5344CB8AC3E}">
        <p14:creationId xmlns:p14="http://schemas.microsoft.com/office/powerpoint/2010/main" val="2453681070"/>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953163"/>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90B1038-CC7F-C118-9D11-F3655CD65E13}"/>
              </a:ext>
            </a:extLst>
          </p:cNvPr>
          <p:cNvSpPr txBox="1"/>
          <p:nvPr/>
        </p:nvSpPr>
        <p:spPr>
          <a:xfrm>
            <a:off x="556591" y="249898"/>
            <a:ext cx="1576072"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Conclusion</a:t>
            </a:r>
          </a:p>
        </p:txBody>
      </p:sp>
      <p:pic>
        <p:nvPicPr>
          <p:cNvPr id="10" name="Picture 9" descr="A picture containing circle&#10;&#10;Description automatically generated">
            <a:extLst>
              <a:ext uri="{FF2B5EF4-FFF2-40B4-BE49-F238E27FC236}">
                <a16:creationId xmlns:a16="http://schemas.microsoft.com/office/drawing/2014/main" id="{3CDEBD7F-E847-1564-4C4E-B4086012876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12" name="Picture 11">
            <a:extLst>
              <a:ext uri="{FF2B5EF4-FFF2-40B4-BE49-F238E27FC236}">
                <a16:creationId xmlns:a16="http://schemas.microsoft.com/office/drawing/2014/main" id="{5747D602-E257-5869-84A1-CD4FADE2AA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755" y="6118734"/>
            <a:ext cx="1810121" cy="554230"/>
          </a:xfrm>
          <a:prstGeom prst="rect">
            <a:avLst/>
          </a:prstGeom>
        </p:spPr>
      </p:pic>
      <p:cxnSp>
        <p:nvCxnSpPr>
          <p:cNvPr id="4" name="Straight Connector 3">
            <a:extLst>
              <a:ext uri="{FF2B5EF4-FFF2-40B4-BE49-F238E27FC236}">
                <a16:creationId xmlns:a16="http://schemas.microsoft.com/office/drawing/2014/main" id="{558DD84F-2247-B26D-68C6-7A4098C68670}"/>
              </a:ext>
            </a:extLst>
          </p:cNvPr>
          <p:cNvCxnSpPr>
            <a:cxnSpLocks/>
          </p:cNvCxnSpPr>
          <p:nvPr/>
        </p:nvCxnSpPr>
        <p:spPr>
          <a:xfrm>
            <a:off x="179105" y="2751867"/>
            <a:ext cx="11883686"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 name="Straight Connector 5">
            <a:extLst>
              <a:ext uri="{FF2B5EF4-FFF2-40B4-BE49-F238E27FC236}">
                <a16:creationId xmlns:a16="http://schemas.microsoft.com/office/drawing/2014/main" id="{6249E975-7629-BBA6-1620-D317CF7A1484}"/>
              </a:ext>
            </a:extLst>
          </p:cNvPr>
          <p:cNvCxnSpPr>
            <a:cxnSpLocks/>
          </p:cNvCxnSpPr>
          <p:nvPr/>
        </p:nvCxnSpPr>
        <p:spPr>
          <a:xfrm flipV="1">
            <a:off x="7291699" y="1255052"/>
            <a:ext cx="0" cy="4764304"/>
          </a:xfrm>
          <a:prstGeom prst="line">
            <a:avLst/>
          </a:prstGeom>
        </p:spPr>
        <p:style>
          <a:lnRef idx="3">
            <a:schemeClr val="accent3"/>
          </a:lnRef>
          <a:fillRef idx="0">
            <a:schemeClr val="accent3"/>
          </a:fillRef>
          <a:effectRef idx="2">
            <a:schemeClr val="accent3"/>
          </a:effectRef>
          <a:fontRef idx="minor">
            <a:schemeClr val="tx1"/>
          </a:fontRef>
        </p:style>
      </p:cxnSp>
      <p:grpSp>
        <p:nvGrpSpPr>
          <p:cNvPr id="25" name="Group 24">
            <a:extLst>
              <a:ext uri="{FF2B5EF4-FFF2-40B4-BE49-F238E27FC236}">
                <a16:creationId xmlns:a16="http://schemas.microsoft.com/office/drawing/2014/main" id="{3AACBD56-B50D-29E1-8060-ACAF56F8D277}"/>
              </a:ext>
            </a:extLst>
          </p:cNvPr>
          <p:cNvGrpSpPr/>
          <p:nvPr/>
        </p:nvGrpSpPr>
        <p:grpSpPr>
          <a:xfrm>
            <a:off x="409797" y="997954"/>
            <a:ext cx="3233986" cy="725875"/>
            <a:chOff x="357686" y="842644"/>
            <a:chExt cx="3431003" cy="782369"/>
          </a:xfrm>
        </p:grpSpPr>
        <p:sp>
          <p:nvSpPr>
            <p:cNvPr id="21" name="TextBox 20">
              <a:extLst>
                <a:ext uri="{FF2B5EF4-FFF2-40B4-BE49-F238E27FC236}">
                  <a16:creationId xmlns:a16="http://schemas.microsoft.com/office/drawing/2014/main" id="{86E9CD08-3AC2-803B-F8C7-F2E5A7D08B15}"/>
                </a:ext>
              </a:extLst>
            </p:cNvPr>
            <p:cNvSpPr txBox="1"/>
            <p:nvPr/>
          </p:nvSpPr>
          <p:spPr>
            <a:xfrm>
              <a:off x="357686" y="842644"/>
              <a:ext cx="2291809" cy="398077"/>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Research Motivation</a:t>
              </a:r>
            </a:p>
          </p:txBody>
        </p:sp>
        <p:sp>
          <p:nvSpPr>
            <p:cNvPr id="22" name="TextBox 21">
              <a:extLst>
                <a:ext uri="{FF2B5EF4-FFF2-40B4-BE49-F238E27FC236}">
                  <a16:creationId xmlns:a16="http://schemas.microsoft.com/office/drawing/2014/main" id="{5D5D017F-5024-8EF1-7D4A-755AA439E9BC}"/>
                </a:ext>
              </a:extLst>
            </p:cNvPr>
            <p:cNvSpPr txBox="1"/>
            <p:nvPr/>
          </p:nvSpPr>
          <p:spPr>
            <a:xfrm>
              <a:off x="513423" y="1226936"/>
              <a:ext cx="3275266" cy="398077"/>
            </a:xfrm>
            <a:prstGeom prst="rect">
              <a:avLst/>
            </a:prstGeom>
            <a:noFill/>
          </p:spPr>
          <p:txBody>
            <a:bodyPr wrap="none" rtlCol="0">
              <a:spAutoFit/>
            </a:bodyPr>
            <a:lstStyle/>
            <a:p>
              <a:r>
                <a:rPr lang="en-US" sz="1800" dirty="0">
                  <a:solidFill>
                    <a:schemeClr val="accent4"/>
                  </a:solidFill>
                  <a:latin typeface="Calibri" panose="020F0502020204030204" pitchFamily="34" charset="0"/>
                  <a:cs typeface="Calibri" panose="020F0502020204030204" pitchFamily="34" charset="0"/>
                </a:rPr>
                <a:t>Spectrum congestion problem!</a:t>
              </a:r>
              <a:endParaRPr lang="en-US" sz="1400" dirty="0">
                <a:latin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EBDB7F46-29E3-92EE-A5FA-FF1F28B4D628}"/>
              </a:ext>
            </a:extLst>
          </p:cNvPr>
          <p:cNvSpPr txBox="1"/>
          <p:nvPr/>
        </p:nvSpPr>
        <p:spPr>
          <a:xfrm>
            <a:off x="480646" y="2986526"/>
            <a:ext cx="1888274"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Key Contributions</a:t>
            </a:r>
          </a:p>
        </p:txBody>
      </p:sp>
      <p:sp>
        <p:nvSpPr>
          <p:cNvPr id="26" name="TextBox 25">
            <a:extLst>
              <a:ext uri="{FF2B5EF4-FFF2-40B4-BE49-F238E27FC236}">
                <a16:creationId xmlns:a16="http://schemas.microsoft.com/office/drawing/2014/main" id="{1497E596-C7E0-8686-6455-C8C86C16D74F}"/>
              </a:ext>
            </a:extLst>
          </p:cNvPr>
          <p:cNvSpPr txBox="1"/>
          <p:nvPr/>
        </p:nvSpPr>
        <p:spPr>
          <a:xfrm>
            <a:off x="7560364" y="1255052"/>
            <a:ext cx="1208088"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Challenges</a:t>
            </a:r>
          </a:p>
        </p:txBody>
      </p:sp>
      <p:grpSp>
        <p:nvGrpSpPr>
          <p:cNvPr id="33" name="Group 32">
            <a:extLst>
              <a:ext uri="{FF2B5EF4-FFF2-40B4-BE49-F238E27FC236}">
                <a16:creationId xmlns:a16="http://schemas.microsoft.com/office/drawing/2014/main" id="{2A125F1D-2874-3B6D-2F87-03FA9BC590F2}"/>
              </a:ext>
            </a:extLst>
          </p:cNvPr>
          <p:cNvGrpSpPr/>
          <p:nvPr/>
        </p:nvGrpSpPr>
        <p:grpSpPr>
          <a:xfrm>
            <a:off x="7575689" y="3102422"/>
            <a:ext cx="4203112" cy="1974627"/>
            <a:chOff x="7606057" y="3024740"/>
            <a:chExt cx="4203112" cy="1974627"/>
          </a:xfrm>
        </p:grpSpPr>
        <p:sp>
          <p:nvSpPr>
            <p:cNvPr id="31" name="TextBox 30">
              <a:extLst>
                <a:ext uri="{FF2B5EF4-FFF2-40B4-BE49-F238E27FC236}">
                  <a16:creationId xmlns:a16="http://schemas.microsoft.com/office/drawing/2014/main" id="{55035F89-1571-AD1C-15D7-BA4640536CB3}"/>
                </a:ext>
              </a:extLst>
            </p:cNvPr>
            <p:cNvSpPr txBox="1"/>
            <p:nvPr/>
          </p:nvSpPr>
          <p:spPr>
            <a:xfrm>
              <a:off x="7606057" y="3024740"/>
              <a:ext cx="135037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Future work</a:t>
              </a:r>
            </a:p>
          </p:txBody>
        </p:sp>
        <p:sp>
          <p:nvSpPr>
            <p:cNvPr id="32" name="TextBox 31">
              <a:extLst>
                <a:ext uri="{FF2B5EF4-FFF2-40B4-BE49-F238E27FC236}">
                  <a16:creationId xmlns:a16="http://schemas.microsoft.com/office/drawing/2014/main" id="{2F749B4A-58E1-F797-0D08-A48605E8D308}"/>
                </a:ext>
              </a:extLst>
            </p:cNvPr>
            <p:cNvSpPr txBox="1"/>
            <p:nvPr/>
          </p:nvSpPr>
          <p:spPr>
            <a:xfrm>
              <a:off x="7673484" y="3368151"/>
              <a:ext cx="4135685" cy="1631216"/>
            </a:xfrm>
            <a:prstGeom prst="rect">
              <a:avLst/>
            </a:prstGeom>
            <a:noFill/>
          </p:spPr>
          <p:txBody>
            <a:bodyPr wrap="square" rtlCol="0">
              <a:spAutoFit/>
            </a:bodyPr>
            <a:lstStyle/>
            <a:p>
              <a:pPr algn="l" rtl="0"/>
              <a:endParaRPr lang="en-US" sz="1600" dirty="0">
                <a:solidFill>
                  <a:schemeClr val="tx1">
                    <a:lumMod val="65000"/>
                    <a:lumOff val="35000"/>
                  </a:schemeClr>
                </a:solidFill>
                <a:effectLst/>
                <a:latin typeface="Calibri" panose="020F0502020204030204" pitchFamily="34" charset="0"/>
                <a:cs typeface="Calibri" panose="020F0502020204030204" pitchFamily="34" charset="0"/>
              </a:endParaRPr>
            </a:p>
            <a:p>
              <a:pPr marL="285750" indent="-285750" algn="l" rtl="0">
                <a:buFont typeface="Arial" panose="020B0604020202020204" pitchFamily="34" charset="0"/>
                <a:buChar char="•"/>
              </a:pPr>
              <a:r>
                <a:rPr lang="en-US" sz="1600"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Hardware-In-The-Loop (HWIL)</a:t>
              </a:r>
              <a:r>
                <a:rPr lang="en-US" sz="1600" b="0" i="0" u="none" strike="noStrike" dirty="0">
                  <a:solidFill>
                    <a:schemeClr val="tx1">
                      <a:lumMod val="65000"/>
                      <a:lumOff val="35000"/>
                    </a:schemeClr>
                  </a:solidFill>
                  <a:latin typeface="Calibri" panose="020F0502020204030204" pitchFamily="34" charset="0"/>
                  <a:cs typeface="Calibri" panose="020F0502020204030204" pitchFamily="34" charset="0"/>
                </a:rPr>
                <a:t> </a:t>
              </a:r>
              <a:r>
                <a:rPr lang="en-US" sz="1600" dirty="0">
                  <a:solidFill>
                    <a:schemeClr val="tx1">
                      <a:lumMod val="65000"/>
                      <a:lumOff val="35000"/>
                    </a:schemeClr>
                  </a:solidFill>
                  <a:latin typeface="Calibri" panose="020F0502020204030204" pitchFamily="34" charset="0"/>
                  <a:cs typeface="Calibri" panose="020F0502020204030204" pitchFamily="34" charset="0"/>
                </a:rPr>
                <a:t>in real time target range and Doppler estimation.</a:t>
              </a:r>
            </a:p>
            <a:p>
              <a:pPr algn="l" rtl="0"/>
              <a:endParaRPr lang="en-US" sz="1600" dirty="0">
                <a:solidFill>
                  <a:schemeClr val="tx1">
                    <a:lumMod val="65000"/>
                    <a:lumOff val="35000"/>
                  </a:schemeClr>
                </a:solidFill>
                <a:latin typeface="Calibri" panose="020F0502020204030204" pitchFamily="34" charset="0"/>
                <a:cs typeface="Calibri" panose="020F0502020204030204" pitchFamily="34" charset="0"/>
              </a:endParaRPr>
            </a:p>
            <a:p>
              <a:pPr marL="285750" indent="-285750" algn="l" rtl="0">
                <a:buFont typeface="Arial" panose="020B0604020202020204" pitchFamily="34" charset="0"/>
                <a:buChar char="•"/>
              </a:pPr>
              <a:r>
                <a:rPr lang="en-US" sz="1600" dirty="0">
                  <a:solidFill>
                    <a:schemeClr val="tx1">
                      <a:lumMod val="65000"/>
                      <a:lumOff val="35000"/>
                    </a:schemeClr>
                  </a:solidFill>
                  <a:latin typeface="Calibri" panose="020F0502020204030204" pitchFamily="34" charset="0"/>
                  <a:cs typeface="Calibri" panose="020F0502020204030204" pitchFamily="34" charset="0"/>
                </a:rPr>
                <a:t>evaluate the performance of optimized waveform.</a:t>
              </a:r>
            </a:p>
          </p:txBody>
        </p:sp>
      </p:grpSp>
      <p:sp>
        <p:nvSpPr>
          <p:cNvPr id="7" name="TextBox 6">
            <a:extLst>
              <a:ext uri="{FF2B5EF4-FFF2-40B4-BE49-F238E27FC236}">
                <a16:creationId xmlns:a16="http://schemas.microsoft.com/office/drawing/2014/main" id="{62E1197B-A083-3181-E7BD-57F34EB42ECE}"/>
              </a:ext>
            </a:extLst>
          </p:cNvPr>
          <p:cNvSpPr txBox="1"/>
          <p:nvPr/>
        </p:nvSpPr>
        <p:spPr>
          <a:xfrm>
            <a:off x="34013"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
        <p:nvSpPr>
          <p:cNvPr id="9" name="TextBox 8">
            <a:extLst>
              <a:ext uri="{FF2B5EF4-FFF2-40B4-BE49-F238E27FC236}">
                <a16:creationId xmlns:a16="http://schemas.microsoft.com/office/drawing/2014/main" id="{503CC848-4F62-17F9-8423-994FE9567DA2}"/>
              </a:ext>
            </a:extLst>
          </p:cNvPr>
          <p:cNvSpPr txBox="1"/>
          <p:nvPr/>
        </p:nvSpPr>
        <p:spPr>
          <a:xfrm>
            <a:off x="556591" y="1813690"/>
            <a:ext cx="6108700" cy="584775"/>
          </a:xfrm>
          <a:prstGeom prst="rect">
            <a:avLst/>
          </a:prstGeom>
          <a:noFill/>
        </p:spPr>
        <p:txBody>
          <a:bodyPr wrap="square">
            <a:spAutoFit/>
          </a:bodyPr>
          <a:lstStyle/>
          <a:p>
            <a:pPr marL="285750" indent="-285750">
              <a:buFont typeface="Wingdings" pitchFamily="2" charset="2"/>
              <a:buChar char="Ø"/>
            </a:pPr>
            <a:r>
              <a:rPr lang="en-US" sz="1600" b="1" dirty="0">
                <a:latin typeface="Calibri" panose="020F0502020204030204" pitchFamily="34" charset="0"/>
                <a:cs typeface="Calibri" panose="020F0502020204030204" pitchFamily="34" charset="0"/>
              </a:rPr>
              <a:t>This simple system set-up can be used to test the joint radar-communications performance of any type of waveform employed. </a:t>
            </a:r>
          </a:p>
        </p:txBody>
      </p:sp>
      <p:sp>
        <p:nvSpPr>
          <p:cNvPr id="11" name="TextBox 10">
            <a:extLst>
              <a:ext uri="{FF2B5EF4-FFF2-40B4-BE49-F238E27FC236}">
                <a16:creationId xmlns:a16="http://schemas.microsoft.com/office/drawing/2014/main" id="{41C9A95A-85AF-E1C2-E0C5-1F643039D9FB}"/>
              </a:ext>
            </a:extLst>
          </p:cNvPr>
          <p:cNvSpPr txBox="1"/>
          <p:nvPr/>
        </p:nvSpPr>
        <p:spPr>
          <a:xfrm>
            <a:off x="7419384" y="1671322"/>
            <a:ext cx="4552497" cy="769441"/>
          </a:xfrm>
          <a:prstGeom prst="rect">
            <a:avLst/>
          </a:prstGeom>
          <a:noFill/>
        </p:spPr>
        <p:txBody>
          <a:bodyPr wrap="square" rtlCol="0">
            <a:spAutoFit/>
          </a:bodyPr>
          <a:lstStyle/>
          <a:p>
            <a:pPr algn="l"/>
            <a:endParaRPr lang="en-US" sz="1100" b="0" i="0" u="none" strike="noStrike" dirty="0">
              <a:solidFill>
                <a:schemeClr val="accent2">
                  <a:lumMod val="75000"/>
                </a:schemeClr>
              </a:solidFill>
              <a:effectLst/>
              <a:latin typeface="Calibri" panose="020F0502020204030204" pitchFamily="34" charset="0"/>
              <a:cs typeface="Calibri" panose="020F0502020204030204" pitchFamily="34" charset="0"/>
            </a:endParaRPr>
          </a:p>
          <a:p>
            <a:pPr marL="171450" indent="-171450" algn="l">
              <a:buFont typeface="Arial" panose="020B0604020202020204" pitchFamily="34" charset="0"/>
              <a:buChar char="•"/>
            </a:pPr>
            <a:r>
              <a:rPr lang="en-US" sz="1100" b="0" i="0" u="none" strike="noStrike" dirty="0">
                <a:solidFill>
                  <a:schemeClr val="accent2">
                    <a:lumMod val="75000"/>
                  </a:schemeClr>
                </a:solidFill>
                <a:effectLst/>
                <a:latin typeface="Calibri" panose="020F0502020204030204" pitchFamily="34" charset="0"/>
                <a:cs typeface="Calibri" panose="020F0502020204030204" pitchFamily="34" charset="0"/>
              </a:rPr>
              <a:t>GNU Radio is a free &amp; open-source software development toolkit- </a:t>
            </a:r>
            <a:r>
              <a:rPr lang="en-US" sz="1100" dirty="0">
                <a:solidFill>
                  <a:schemeClr val="accent2">
                    <a:lumMod val="75000"/>
                  </a:schemeClr>
                </a:solidFill>
                <a:latin typeface="Calibri" panose="020F0502020204030204" pitchFamily="34" charset="0"/>
                <a:cs typeface="Calibri" panose="020F0502020204030204" pitchFamily="34" charset="0"/>
              </a:rPr>
              <a:t>l</a:t>
            </a:r>
            <a:r>
              <a:rPr lang="en-US" sz="1100" b="0" i="0" u="none" strike="noStrike" dirty="0">
                <a:solidFill>
                  <a:schemeClr val="accent2">
                    <a:lumMod val="75000"/>
                  </a:schemeClr>
                </a:solidFill>
                <a:effectLst/>
                <a:latin typeface="Calibri" panose="020F0502020204030204" pitchFamily="34" charset="0"/>
                <a:cs typeface="Calibri" panose="020F0502020204030204" pitchFamily="34" charset="0"/>
              </a:rPr>
              <a:t>aggy!</a:t>
            </a:r>
          </a:p>
          <a:p>
            <a:pPr marL="171450" indent="-171450" algn="l">
              <a:buFont typeface="Arial" panose="020B0604020202020204" pitchFamily="34" charset="0"/>
              <a:buChar char="•"/>
            </a:pPr>
            <a:r>
              <a:rPr lang="en-US" sz="1100" b="0" i="0" u="none" strike="noStrike" dirty="0">
                <a:solidFill>
                  <a:schemeClr val="accent2">
                    <a:lumMod val="75000"/>
                  </a:schemeClr>
                </a:solidFill>
                <a:effectLst/>
                <a:latin typeface="Calibri" panose="020F0502020204030204" pitchFamily="34" charset="0"/>
                <a:cs typeface="Calibri" panose="020F0502020204030204" pitchFamily="34" charset="0"/>
              </a:rPr>
              <a:t>macOS (NO), windows (NO), Linux (YES)!  </a:t>
            </a:r>
          </a:p>
          <a:p>
            <a:pPr marL="171450" indent="-171450" algn="l">
              <a:buFont typeface="Arial" panose="020B0604020202020204" pitchFamily="34" charset="0"/>
              <a:buChar char="•"/>
            </a:pPr>
            <a:r>
              <a:rPr lang="en-US" sz="1100" dirty="0">
                <a:solidFill>
                  <a:schemeClr val="accent2">
                    <a:lumMod val="75000"/>
                  </a:schemeClr>
                </a:solidFill>
                <a:latin typeface="Calibri" panose="020F0502020204030204" pitchFamily="34" charset="0"/>
                <a:cs typeface="Calibri" panose="020F0502020204030204" pitchFamily="34" charset="0"/>
              </a:rPr>
              <a:t>High power radios and power system for real target detection</a:t>
            </a:r>
          </a:p>
        </p:txBody>
      </p:sp>
      <p:sp>
        <p:nvSpPr>
          <p:cNvPr id="8" name="TextBox 7">
            <a:extLst>
              <a:ext uri="{FF2B5EF4-FFF2-40B4-BE49-F238E27FC236}">
                <a16:creationId xmlns:a16="http://schemas.microsoft.com/office/drawing/2014/main" id="{AB7EE6C8-FEAD-D662-82B4-11994B5BA588}"/>
              </a:ext>
            </a:extLst>
          </p:cNvPr>
          <p:cNvSpPr txBox="1"/>
          <p:nvPr/>
        </p:nvSpPr>
        <p:spPr>
          <a:xfrm>
            <a:off x="713003" y="3287602"/>
            <a:ext cx="6044798" cy="2893100"/>
          </a:xfrm>
          <a:prstGeom prst="rect">
            <a:avLst/>
          </a:prstGeom>
          <a:noFill/>
        </p:spPr>
        <p:txBody>
          <a:bodyPr wrap="square">
            <a:spAutoFit/>
          </a:bodyPr>
          <a:lstStyle/>
          <a:p>
            <a:endParaRPr lang="en-US" sz="1400" b="1" dirty="0">
              <a:latin typeface="Calibri" panose="020F0502020204030204" pitchFamily="34" charset="0"/>
              <a:cs typeface="Calibri" panose="020F0502020204030204" pitchFamily="34" charset="0"/>
            </a:endParaRPr>
          </a:p>
          <a:p>
            <a:pPr marL="285750" indent="-285750">
              <a:buFont typeface="Wingdings" pitchFamily="2" charset="2"/>
              <a:buChar char="§"/>
            </a:pPr>
            <a:r>
              <a:rPr lang="en-US" sz="1400" b="1" i="0" u="none" strike="noStrike" dirty="0">
                <a:effectLst/>
                <a:latin typeface="Calibri" panose="020F0502020204030204" pitchFamily="34" charset="0"/>
                <a:cs typeface="Calibri" panose="020F0502020204030204" pitchFamily="34" charset="0"/>
              </a:rPr>
              <a:t>Pose the Joint Radar-Communications Waveform Codesign in GNU Radio Algorithmic Environment using the USRP B210 SDRs</a:t>
            </a:r>
          </a:p>
          <a:p>
            <a:endParaRPr lang="en-US" sz="1400"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sz="1400" b="1" i="0" u="none" strike="noStrike" dirty="0">
                <a:effectLst/>
                <a:latin typeface="Calibri" panose="020F0502020204030204" pitchFamily="34" charset="0"/>
                <a:cs typeface="Calibri" panose="020F0502020204030204" pitchFamily="34" charset="0"/>
              </a:rPr>
              <a:t>We conduct a Hardware-In-The-Loop (HWIL) over-the-air (OTA) experiment to demonstrate the feasibility of the proposed waveform design technique.</a:t>
            </a:r>
          </a:p>
          <a:p>
            <a:endParaRPr lang="en-US" sz="1400"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sz="1400" b="1" dirty="0">
                <a:latin typeface="Calibri" panose="020F0502020204030204" pitchFamily="34" charset="0"/>
                <a:cs typeface="Calibri" panose="020F0502020204030204" pitchFamily="34" charset="0"/>
              </a:rPr>
              <a:t>Replicate the Successive Interference Cancellation (SIC) model in GNU Radio</a:t>
            </a:r>
            <a:endParaRPr lang="en-US" sz="1400" b="1" i="0" u="none" strike="noStrike" dirty="0">
              <a:effectLst/>
              <a:latin typeface="Calibri" panose="020F0502020204030204" pitchFamily="34" charset="0"/>
              <a:cs typeface="Calibri" panose="020F0502020204030204" pitchFamily="34" charset="0"/>
            </a:endParaRPr>
          </a:p>
          <a:p>
            <a:endParaRPr lang="en-US" sz="1400"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sz="1400" b="1" dirty="0">
                <a:latin typeface="Calibri" panose="020F0502020204030204" pitchFamily="34" charset="0"/>
                <a:cs typeface="Calibri" panose="020F0502020204030204" pitchFamily="34" charset="0"/>
              </a:rPr>
              <a:t>We evaluate the performance of un-optimized modulated (BPSK or QPSK) communications signal and an ASK radar signal</a:t>
            </a:r>
            <a:endParaRPr lang="en-US" sz="1400" b="1" i="0" u="none" strike="noStrike" dirty="0">
              <a:effectLst/>
              <a:latin typeface="Calibri" panose="020F0502020204030204" pitchFamily="34" charset="0"/>
              <a:cs typeface="Calibri" panose="020F0502020204030204" pitchFamily="34" charset="0"/>
            </a:endParaRPr>
          </a:p>
          <a:p>
            <a:endParaRPr lang="en-US" sz="1400" b="1" i="0" u="none" strike="noStrike"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4947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8CC88-6180-8B9A-305A-1065F18FBB5E}"/>
              </a:ext>
            </a:extLst>
          </p:cNvPr>
          <p:cNvSpPr txBox="1"/>
          <p:nvPr/>
        </p:nvSpPr>
        <p:spPr>
          <a:xfrm>
            <a:off x="4557334" y="3167390"/>
            <a:ext cx="1680717" cy="523220"/>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Thank You</a:t>
            </a:r>
          </a:p>
        </p:txBody>
      </p:sp>
      <p:pic>
        <p:nvPicPr>
          <p:cNvPr id="5" name="Picture 4">
            <a:extLst>
              <a:ext uri="{FF2B5EF4-FFF2-40B4-BE49-F238E27FC236}">
                <a16:creationId xmlns:a16="http://schemas.microsoft.com/office/drawing/2014/main" id="{1154AC1D-BFFC-F013-2D01-48FBF1C19A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13" y="6051063"/>
            <a:ext cx="1810121" cy="554230"/>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D2DD41AC-A475-EBAF-F6ED-9A56C4C3C8CC}"/>
              </a:ext>
            </a:extLst>
          </p:cNvPr>
          <p:cNvPicPr>
            <a:picLocks noChangeAspect="1"/>
          </p:cNvPicPr>
          <p:nvPr/>
        </p:nvPicPr>
        <p:blipFill>
          <a:blip r:embed="rId4"/>
          <a:stretch>
            <a:fillRect/>
          </a:stretch>
        </p:blipFill>
        <p:spPr>
          <a:xfrm>
            <a:off x="10443620" y="5983500"/>
            <a:ext cx="1714367" cy="798739"/>
          </a:xfrm>
          <a:prstGeom prst="rect">
            <a:avLst/>
          </a:prstGeom>
        </p:spPr>
      </p:pic>
      <p:sp>
        <p:nvSpPr>
          <p:cNvPr id="2" name="TextBox 1">
            <a:extLst>
              <a:ext uri="{FF2B5EF4-FFF2-40B4-BE49-F238E27FC236}">
                <a16:creationId xmlns:a16="http://schemas.microsoft.com/office/drawing/2014/main" id="{74698550-1BF7-467A-8310-A1E627494064}"/>
              </a:ext>
            </a:extLst>
          </p:cNvPr>
          <p:cNvSpPr txBox="1"/>
          <p:nvPr/>
        </p:nvSpPr>
        <p:spPr>
          <a:xfrm>
            <a:off x="149795" y="6536017"/>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Tree>
    <p:extLst>
      <p:ext uri="{BB962C8B-B14F-4D97-AF65-F5344CB8AC3E}">
        <p14:creationId xmlns:p14="http://schemas.microsoft.com/office/powerpoint/2010/main" val="31038043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0F82A8-00F8-B13E-3489-4E237E18FFA7}"/>
              </a:ext>
            </a:extLst>
          </p:cNvPr>
          <p:cNvSpPr txBox="1"/>
          <p:nvPr/>
        </p:nvSpPr>
        <p:spPr>
          <a:xfrm>
            <a:off x="525574" y="445202"/>
            <a:ext cx="2168308"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Outline -</a:t>
            </a:r>
          </a:p>
        </p:txBody>
      </p:sp>
      <p:sp>
        <p:nvSpPr>
          <p:cNvPr id="8" name="TextBox 7">
            <a:extLst>
              <a:ext uri="{FF2B5EF4-FFF2-40B4-BE49-F238E27FC236}">
                <a16:creationId xmlns:a16="http://schemas.microsoft.com/office/drawing/2014/main" id="{21496E98-5AE8-7411-34D5-628CA6C53339}"/>
              </a:ext>
            </a:extLst>
          </p:cNvPr>
          <p:cNvSpPr txBox="1"/>
          <p:nvPr/>
        </p:nvSpPr>
        <p:spPr>
          <a:xfrm>
            <a:off x="1273117" y="2252524"/>
            <a:ext cx="9003447" cy="2352952"/>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2000" b="1" spc="-1" dirty="0">
                <a:solidFill>
                  <a:schemeClr val="tx1">
                    <a:lumMod val="65000"/>
                    <a:lumOff val="35000"/>
                  </a:schemeClr>
                </a:solidFill>
                <a:uFill>
                  <a:solidFill>
                    <a:srgbClr val="FFFFFF"/>
                  </a:solidFill>
                </a:uFill>
                <a:latin typeface="Calibri" panose="020F0502020204030204" pitchFamily="34" charset="0"/>
                <a:cs typeface="Calibri" panose="020F0502020204030204" pitchFamily="34" charset="0"/>
              </a:rPr>
              <a:t>Research motivation and key contributions</a:t>
            </a:r>
          </a:p>
          <a:p>
            <a:pPr marL="285750" indent="-285750">
              <a:lnSpc>
                <a:spcPct val="150000"/>
              </a:lnSpc>
              <a:buFont typeface="Arial" panose="020B0604020202020204" pitchFamily="34" charset="0"/>
              <a:buChar char="•"/>
            </a:pPr>
            <a:r>
              <a:rPr lang="en-US" sz="2000" b="1" spc="-1" dirty="0">
                <a:solidFill>
                  <a:schemeClr val="tx1">
                    <a:lumMod val="65000"/>
                    <a:lumOff val="35000"/>
                  </a:schemeClr>
                </a:solidFill>
                <a:uFill>
                  <a:solidFill>
                    <a:srgbClr val="FFFFFF"/>
                  </a:solidFill>
                </a:uFill>
                <a:latin typeface="Calibri" panose="020F0502020204030204" pitchFamily="34" charset="0"/>
                <a:cs typeface="Calibri" panose="020F0502020204030204" pitchFamily="34" charset="0"/>
              </a:rPr>
              <a:t>Prior Research on Joint Sensing and Communications (JSCs) w</a:t>
            </a:r>
            <a:r>
              <a:rPr lang="en-US" sz="2000" b="1" dirty="0">
                <a:solidFill>
                  <a:schemeClr val="tx1">
                    <a:lumMod val="65000"/>
                    <a:lumOff val="35000"/>
                  </a:schemeClr>
                </a:solidFill>
                <a:latin typeface="Calibri" panose="020F0502020204030204" pitchFamily="34" charset="0"/>
                <a:cs typeface="Calibri" panose="020F0502020204030204" pitchFamily="34" charset="0"/>
              </a:rPr>
              <a:t>aveform design </a:t>
            </a:r>
          </a:p>
          <a:p>
            <a:pPr marL="285750" indent="-285750">
              <a:lnSpc>
                <a:spcPct val="150000"/>
              </a:lnSpc>
              <a:buFont typeface="Arial" panose="020B0604020202020204" pitchFamily="34" charset="0"/>
              <a:buChar char="•"/>
            </a:pPr>
            <a:r>
              <a:rPr lang="en-US" sz="2000" b="1" dirty="0">
                <a:solidFill>
                  <a:schemeClr val="tx1">
                    <a:lumMod val="65000"/>
                    <a:lumOff val="35000"/>
                  </a:schemeClr>
                </a:solidFill>
                <a:latin typeface="Calibri" panose="020F0502020204030204" pitchFamily="34" charset="0"/>
                <a:cs typeface="Calibri" panose="020F0502020204030204" pitchFamily="34" charset="0"/>
              </a:rPr>
              <a:t>Design of the SIC Receiver Model in GNU-Radio</a:t>
            </a:r>
          </a:p>
          <a:p>
            <a:pPr marL="285750" indent="-285750">
              <a:lnSpc>
                <a:spcPct val="150000"/>
              </a:lnSpc>
              <a:buFont typeface="Arial" panose="020B0604020202020204" pitchFamily="34" charset="0"/>
              <a:buChar char="•"/>
            </a:pPr>
            <a:r>
              <a:rPr lang="en-US" sz="2000" b="1" dirty="0">
                <a:solidFill>
                  <a:schemeClr val="tx1">
                    <a:lumMod val="65000"/>
                    <a:lumOff val="35000"/>
                  </a:schemeClr>
                </a:solidFill>
                <a:latin typeface="Calibri" panose="020F0502020204030204" pitchFamily="34" charset="0"/>
                <a:cs typeface="Calibri" panose="020F0502020204030204" pitchFamily="34" charset="0"/>
              </a:rPr>
              <a:t>SDRs within GNU-Radio Environment Over-The-Air Experiment</a:t>
            </a:r>
          </a:p>
          <a:p>
            <a:pPr marL="285750" indent="-285750">
              <a:lnSpc>
                <a:spcPct val="150000"/>
              </a:lnSpc>
              <a:buFont typeface="Arial" panose="020B0604020202020204" pitchFamily="34" charset="0"/>
              <a:buChar char="•"/>
            </a:pPr>
            <a:r>
              <a:rPr lang="en-US" sz="2000" b="1" dirty="0">
                <a:solidFill>
                  <a:schemeClr val="tx1">
                    <a:lumMod val="65000"/>
                    <a:lumOff val="35000"/>
                  </a:schemeClr>
                </a:solidFill>
                <a:latin typeface="Calibri" panose="020F0502020204030204" pitchFamily="34" charset="0"/>
                <a:cs typeface="Calibri" panose="020F0502020204030204" pitchFamily="34" charset="0"/>
              </a:rPr>
              <a:t>Results and Discussion</a:t>
            </a:r>
          </a:p>
        </p:txBody>
      </p:sp>
      <p:cxnSp>
        <p:nvCxnSpPr>
          <p:cNvPr id="2" name="Straight Connector 1">
            <a:extLst>
              <a:ext uri="{FF2B5EF4-FFF2-40B4-BE49-F238E27FC236}">
                <a16:creationId xmlns:a16="http://schemas.microsoft.com/office/drawing/2014/main" id="{D13A3B84-8803-F280-61D0-6694C941BA76}"/>
              </a:ext>
            </a:extLst>
          </p:cNvPr>
          <p:cNvCxnSpPr>
            <a:cxnSpLocks/>
          </p:cNvCxnSpPr>
          <p:nvPr/>
        </p:nvCxnSpPr>
        <p:spPr>
          <a:xfrm>
            <a:off x="40005" y="1241398"/>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circle&#10;&#10;Description automatically generated">
            <a:extLst>
              <a:ext uri="{FF2B5EF4-FFF2-40B4-BE49-F238E27FC236}">
                <a16:creationId xmlns:a16="http://schemas.microsoft.com/office/drawing/2014/main" id="{907CF88C-AF48-B062-D503-1F04259D0595}"/>
              </a:ext>
            </a:extLst>
          </p:cNvPr>
          <p:cNvPicPr>
            <a:picLocks noChangeAspect="1"/>
          </p:cNvPicPr>
          <p:nvPr/>
        </p:nvPicPr>
        <p:blipFill>
          <a:blip r:embed="rId3"/>
          <a:stretch>
            <a:fillRect/>
          </a:stretch>
        </p:blipFill>
        <p:spPr>
          <a:xfrm>
            <a:off x="10477633" y="6033935"/>
            <a:ext cx="1714367" cy="798739"/>
          </a:xfrm>
          <a:prstGeom prst="rect">
            <a:avLst/>
          </a:prstGeom>
        </p:spPr>
      </p:pic>
      <p:grpSp>
        <p:nvGrpSpPr>
          <p:cNvPr id="9" name="Group 8">
            <a:extLst>
              <a:ext uri="{FF2B5EF4-FFF2-40B4-BE49-F238E27FC236}">
                <a16:creationId xmlns:a16="http://schemas.microsoft.com/office/drawing/2014/main" id="{B93832BF-E7BE-5BE4-063D-24E4C3B84320}"/>
              </a:ext>
            </a:extLst>
          </p:cNvPr>
          <p:cNvGrpSpPr/>
          <p:nvPr/>
        </p:nvGrpSpPr>
        <p:grpSpPr>
          <a:xfrm>
            <a:off x="69882" y="6033943"/>
            <a:ext cx="1818553" cy="677341"/>
            <a:chOff x="79412" y="6134615"/>
            <a:chExt cx="1791061" cy="606797"/>
          </a:xfrm>
        </p:grpSpPr>
        <p:pic>
          <p:nvPicPr>
            <p:cNvPr id="4" name="Picture 3">
              <a:extLst>
                <a:ext uri="{FF2B5EF4-FFF2-40B4-BE49-F238E27FC236}">
                  <a16:creationId xmlns:a16="http://schemas.microsoft.com/office/drawing/2014/main" id="{90AE4B36-8BB1-E701-B8BC-DD53142E62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412" y="6134615"/>
              <a:ext cx="1791061" cy="496508"/>
            </a:xfrm>
            <a:prstGeom prst="rect">
              <a:avLst/>
            </a:prstGeom>
          </p:spPr>
        </p:pic>
        <p:sp>
          <p:nvSpPr>
            <p:cNvPr id="5" name="TextBox 4">
              <a:extLst>
                <a:ext uri="{FF2B5EF4-FFF2-40B4-BE49-F238E27FC236}">
                  <a16:creationId xmlns:a16="http://schemas.microsoft.com/office/drawing/2014/main" id="{8BD830D2-711E-A06E-11EA-8F58007ED297}"/>
                </a:ext>
              </a:extLst>
            </p:cNvPr>
            <p:cNvSpPr txBox="1"/>
            <p:nvPr/>
          </p:nvSpPr>
          <p:spPr>
            <a:xfrm>
              <a:off x="197273" y="6520834"/>
              <a:ext cx="1369745" cy="220578"/>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grpSp>
    </p:spTree>
    <p:extLst>
      <p:ext uri="{BB962C8B-B14F-4D97-AF65-F5344CB8AC3E}">
        <p14:creationId xmlns:p14="http://schemas.microsoft.com/office/powerpoint/2010/main" val="29242220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7C54374-3CFF-5EBF-BA87-797665EBE55B}"/>
              </a:ext>
            </a:extLst>
          </p:cNvPr>
          <p:cNvCxnSpPr>
            <a:cxnSpLocks/>
          </p:cNvCxnSpPr>
          <p:nvPr/>
        </p:nvCxnSpPr>
        <p:spPr>
          <a:xfrm>
            <a:off x="45997" y="939603"/>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68AAA0-427B-0BC3-ECCA-54C045261EB4}"/>
              </a:ext>
            </a:extLst>
          </p:cNvPr>
          <p:cNvSpPr txBox="1"/>
          <p:nvPr/>
        </p:nvSpPr>
        <p:spPr>
          <a:xfrm>
            <a:off x="409597" y="130000"/>
            <a:ext cx="2214420" cy="589072"/>
          </a:xfrm>
          <a:prstGeom prst="rect">
            <a:avLst/>
          </a:prstGeom>
          <a:noFill/>
        </p:spPr>
        <p:txBody>
          <a:bodyPr wrap="square">
            <a:spAutoFit/>
          </a:bodyPr>
          <a:lstStyle/>
          <a:p>
            <a:pPr>
              <a:lnSpc>
                <a:spcPct val="150000"/>
              </a:lnSpc>
            </a:pPr>
            <a:r>
              <a:rPr lang="en-US" sz="2400" b="1" spc="-1" dirty="0">
                <a:uFill>
                  <a:solidFill>
                    <a:srgbClr val="FFFFFF"/>
                  </a:solidFill>
                </a:uFill>
                <a:latin typeface="Calibri" panose="020F0502020204030204" pitchFamily="34" charset="0"/>
                <a:cs typeface="Calibri" panose="020F0502020204030204" pitchFamily="34" charset="0"/>
              </a:rPr>
              <a:t>Motivation </a:t>
            </a:r>
          </a:p>
        </p:txBody>
      </p:sp>
      <p:sp>
        <p:nvSpPr>
          <p:cNvPr id="23" name="TextBox 22">
            <a:extLst>
              <a:ext uri="{FF2B5EF4-FFF2-40B4-BE49-F238E27FC236}">
                <a16:creationId xmlns:a16="http://schemas.microsoft.com/office/drawing/2014/main" id="{0D4A8E64-F168-500A-B22E-2980D6C27870}"/>
              </a:ext>
            </a:extLst>
          </p:cNvPr>
          <p:cNvSpPr txBox="1"/>
          <p:nvPr/>
        </p:nvSpPr>
        <p:spPr>
          <a:xfrm>
            <a:off x="147780" y="4402542"/>
            <a:ext cx="5360504" cy="1711366"/>
          </a:xfrm>
          <a:prstGeom prst="rect">
            <a:avLst/>
          </a:prstGeom>
          <a:noFill/>
        </p:spPr>
        <p:txBody>
          <a:bodyPr wrap="square" rtlCol="0">
            <a:spAutoFit/>
          </a:bodyPr>
          <a:lstStyle/>
          <a:p>
            <a:pPr marL="1200150" lvl="2" indent="-285750">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Assume capable nodes (radar/communications)</a:t>
            </a:r>
          </a:p>
          <a:p>
            <a:pPr marL="1200150" lvl="2" indent="-285750">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Radios estimate targets</a:t>
            </a:r>
          </a:p>
          <a:p>
            <a:pPr marL="1200150" lvl="2" indent="-285750">
              <a:lnSpc>
                <a:spcPct val="150000"/>
              </a:lnSpc>
              <a:buFont typeface="Arial" panose="020B0604020202020204" pitchFamily="34" charset="0"/>
              <a:buChar char="•"/>
            </a:pPr>
            <a:r>
              <a:rPr lang="en-US" dirty="0">
                <a:latin typeface="Calibri" panose="020F0502020204030204" pitchFamily="34" charset="0"/>
                <a:cs typeface="Calibri" panose="020F0502020204030204" pitchFamily="34" charset="0"/>
              </a:rPr>
              <a:t>High quality wireless and accurate sensing.</a:t>
            </a:r>
          </a:p>
        </p:txBody>
      </p:sp>
      <p:pic>
        <p:nvPicPr>
          <p:cNvPr id="37" name="Picture 36" descr="A picture containing circle&#10;&#10;Description automatically generated">
            <a:extLst>
              <a:ext uri="{FF2B5EF4-FFF2-40B4-BE49-F238E27FC236}">
                <a16:creationId xmlns:a16="http://schemas.microsoft.com/office/drawing/2014/main" id="{CA306256-9748-739C-028B-F4F44CA05DAA}"/>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39" name="Picture 38">
            <a:extLst>
              <a:ext uri="{FF2B5EF4-FFF2-40B4-BE49-F238E27FC236}">
                <a16:creationId xmlns:a16="http://schemas.microsoft.com/office/drawing/2014/main" id="{686CDE36-14E5-7E09-F173-699539CBD8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97" y="6143428"/>
            <a:ext cx="1810121" cy="554230"/>
          </a:xfrm>
          <a:prstGeom prst="rect">
            <a:avLst/>
          </a:prstGeom>
        </p:spPr>
      </p:pic>
      <p:sp>
        <p:nvSpPr>
          <p:cNvPr id="22" name="TextBox 21">
            <a:extLst>
              <a:ext uri="{FF2B5EF4-FFF2-40B4-BE49-F238E27FC236}">
                <a16:creationId xmlns:a16="http://schemas.microsoft.com/office/drawing/2014/main" id="{CB76E509-3429-40ED-B365-CDD99D6A563C}"/>
              </a:ext>
            </a:extLst>
          </p:cNvPr>
          <p:cNvSpPr txBox="1"/>
          <p:nvPr/>
        </p:nvSpPr>
        <p:spPr>
          <a:xfrm>
            <a:off x="271735" y="1159741"/>
            <a:ext cx="6818972" cy="461665"/>
          </a:xfrm>
          <a:prstGeom prst="rect">
            <a:avLst/>
          </a:prstGeom>
          <a:noFill/>
        </p:spPr>
        <p:txBody>
          <a:bodyPr wrap="square">
            <a:spAutoFit/>
          </a:bodyPr>
          <a:lstStyle/>
          <a:p>
            <a:r>
              <a:rPr lang="en-US" sz="2400" b="0" i="0" u="none" strike="noStrike" dirty="0">
                <a:solidFill>
                  <a:srgbClr val="C00000"/>
                </a:solidFill>
                <a:effectLst/>
                <a:latin typeface="Calibri" panose="020F0502020204030204" pitchFamily="34" charset="0"/>
                <a:cs typeface="Calibri" panose="020F0502020204030204" pitchFamily="34" charset="0"/>
              </a:rPr>
              <a:t>Limited and expensive radio spectrum resource!</a:t>
            </a:r>
            <a:endParaRPr lang="en-US" sz="2400" dirty="0">
              <a:solidFill>
                <a:srgbClr val="C0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ED3D70A-6DEE-EBDF-A4A2-C462189CD39A}"/>
              </a:ext>
            </a:extLst>
          </p:cNvPr>
          <p:cNvSpPr txBox="1"/>
          <p:nvPr/>
        </p:nvSpPr>
        <p:spPr>
          <a:xfrm>
            <a:off x="409597" y="3620247"/>
            <a:ext cx="6585661" cy="923330"/>
          </a:xfrm>
          <a:prstGeom prst="rect">
            <a:avLst/>
          </a:prstGeom>
          <a:noFill/>
        </p:spPr>
        <p:txBody>
          <a:bodyPr wrap="square" rtlCol="0">
            <a:spAutoFit/>
          </a:bodyPr>
          <a:lstStyle/>
          <a:p>
            <a:pPr marL="285750" indent="-285750">
              <a:buFont typeface="Wingdings" pitchFamily="2" charset="2"/>
              <a:buChar char="§"/>
            </a:pPr>
            <a:r>
              <a:rPr lang="en-US" b="1" dirty="0">
                <a:solidFill>
                  <a:schemeClr val="accent6"/>
                </a:solidFill>
                <a:latin typeface="Calibri" panose="020F0502020204030204" pitchFamily="34" charset="0"/>
                <a:cs typeface="Calibri" panose="020F0502020204030204" pitchFamily="34" charset="0"/>
              </a:rPr>
              <a:t>Reallocation of radar spectrum as a potential solution.</a:t>
            </a:r>
          </a:p>
          <a:p>
            <a:pPr marL="285750" indent="-285750">
              <a:buFont typeface="Wingdings" pitchFamily="2" charset="2"/>
              <a:buChar char="§"/>
            </a:pPr>
            <a:r>
              <a:rPr lang="en-US" b="1" dirty="0">
                <a:solidFill>
                  <a:schemeClr val="accent6"/>
                </a:solidFill>
                <a:latin typeface="Calibri" panose="020F0502020204030204" pitchFamily="34" charset="0"/>
                <a:cs typeface="Calibri" panose="020F0502020204030204" pitchFamily="34" charset="0"/>
              </a:rPr>
              <a:t>Co-design systems to utilize other systems to benefit one another</a:t>
            </a:r>
          </a:p>
        </p:txBody>
      </p:sp>
      <p:pic>
        <p:nvPicPr>
          <p:cNvPr id="17" name="Picture 16" descr="Timeline&#10;&#10;Description automatically generated">
            <a:extLst>
              <a:ext uri="{FF2B5EF4-FFF2-40B4-BE49-F238E27FC236}">
                <a16:creationId xmlns:a16="http://schemas.microsoft.com/office/drawing/2014/main" id="{7A3E8468-8CD7-86A7-872B-9A1CF371D5C4}"/>
              </a:ext>
            </a:extLst>
          </p:cNvPr>
          <p:cNvPicPr>
            <a:picLocks noChangeAspect="1"/>
          </p:cNvPicPr>
          <p:nvPr/>
        </p:nvPicPr>
        <p:blipFill>
          <a:blip r:embed="rId5"/>
          <a:stretch>
            <a:fillRect/>
          </a:stretch>
        </p:blipFill>
        <p:spPr>
          <a:xfrm>
            <a:off x="7257075" y="1301142"/>
            <a:ext cx="4816594" cy="2820580"/>
          </a:xfrm>
          <a:prstGeom prst="rect">
            <a:avLst/>
          </a:prstGeom>
        </p:spPr>
      </p:pic>
      <p:sp>
        <p:nvSpPr>
          <p:cNvPr id="21" name="TextBox 20">
            <a:extLst>
              <a:ext uri="{FF2B5EF4-FFF2-40B4-BE49-F238E27FC236}">
                <a16:creationId xmlns:a16="http://schemas.microsoft.com/office/drawing/2014/main" id="{14BF6426-5572-6C90-0149-D54A79622CFC}"/>
              </a:ext>
            </a:extLst>
          </p:cNvPr>
          <p:cNvSpPr txBox="1"/>
          <p:nvPr/>
        </p:nvSpPr>
        <p:spPr>
          <a:xfrm>
            <a:off x="462632" y="1714358"/>
            <a:ext cx="6437178" cy="1885131"/>
          </a:xfrm>
          <a:prstGeom prst="rect">
            <a:avLst/>
          </a:prstGeom>
          <a:noFill/>
        </p:spPr>
        <p:txBody>
          <a:bodyPr wrap="square" rtlCol="0">
            <a:spAutoFit/>
          </a:bodyPr>
          <a:lstStyle/>
          <a:p>
            <a:pPr marL="285750" indent="-285750">
              <a:buFont typeface="Wingdings" pitchFamily="2" charset="2"/>
              <a:buChar char="§"/>
            </a:pPr>
            <a:r>
              <a:rPr lang="en-US" dirty="0">
                <a:effectLst/>
                <a:latin typeface="Calibri" panose="020F0502020204030204" pitchFamily="34" charset="0"/>
                <a:cs typeface="Calibri" panose="020F0502020204030204" pitchFamily="34" charset="0"/>
              </a:rPr>
              <a:t>≤ 3000 GHz</a:t>
            </a:r>
            <a:r>
              <a:rPr lang="en-US" b="0" i="0" u="none" strike="noStrike" dirty="0">
                <a:solidFill>
                  <a:schemeClr val="tx1">
                    <a:lumMod val="65000"/>
                    <a:lumOff val="35000"/>
                  </a:schemeClr>
                </a:solidFill>
                <a:effectLst/>
                <a:latin typeface="Calibri" panose="020F0502020204030204" pitchFamily="34" charset="0"/>
                <a:cs typeface="Calibri" panose="020F0502020204030204" pitchFamily="34" charset="0"/>
              </a:rPr>
              <a:t> (3 THz).</a:t>
            </a:r>
            <a:r>
              <a:rPr lang="en-US" dirty="0">
                <a:solidFill>
                  <a:schemeClr val="tx1">
                    <a:lumMod val="65000"/>
                    <a:lumOff val="35000"/>
                  </a:schemeClr>
                </a:solidFill>
                <a:effectLst/>
                <a:latin typeface="Calibri" panose="020F0502020204030204" pitchFamily="34" charset="0"/>
                <a:cs typeface="Calibri" panose="020F0502020204030204" pitchFamily="34" charset="0"/>
              </a:rPr>
              <a:t> </a:t>
            </a:r>
            <a:r>
              <a:rPr lang="en-US" sz="1050" dirty="0">
                <a:solidFill>
                  <a:schemeClr val="accent1"/>
                </a:solidFill>
                <a:effectLst/>
                <a:latin typeface="Calibri" panose="020F0502020204030204" pitchFamily="34" charset="0"/>
                <a:cs typeface="Calibri" panose="020F0502020204030204" pitchFamily="34" charset="0"/>
              </a:rPr>
              <a:t>[courtesy of ITU].</a:t>
            </a:r>
          </a:p>
          <a:p>
            <a:endParaRPr lang="en-US" sz="1050" dirty="0">
              <a:solidFill>
                <a:schemeClr val="accent1"/>
              </a:solidFill>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dirty="0">
                <a:effectLst/>
                <a:latin typeface="Calibri" panose="020F0502020204030204" pitchFamily="34" charset="0"/>
                <a:cs typeface="Calibri" panose="020F0502020204030204" pitchFamily="34" charset="0"/>
              </a:rPr>
              <a:t>4.88 billion smart phones &amp; 21.5 billion interconnected devices in</a:t>
            </a:r>
            <a:r>
              <a:rPr lang="en-US" dirty="0">
                <a:latin typeface="Calibri" panose="020F0502020204030204" pitchFamily="34" charset="0"/>
                <a:cs typeface="Calibri" panose="020F0502020204030204" pitchFamily="34" charset="0"/>
              </a:rPr>
              <a:t> </a:t>
            </a:r>
            <a:r>
              <a:rPr lang="en-US" dirty="0">
                <a:effectLst/>
                <a:latin typeface="Calibri" panose="020F0502020204030204" pitchFamily="34" charset="0"/>
                <a:cs typeface="Calibri" panose="020F0502020204030204" pitchFamily="34" charset="0"/>
              </a:rPr>
              <a:t>the world (statistics– Mar 29, 2021) </a:t>
            </a:r>
            <a:r>
              <a:rPr lang="en-US" sz="1600" dirty="0">
                <a:solidFill>
                  <a:schemeClr val="accent1"/>
                </a:solidFill>
                <a:effectLst/>
                <a:latin typeface="Calibri" panose="020F0502020204030204" pitchFamily="34" charset="0"/>
                <a:cs typeface="Calibri" panose="020F0502020204030204" pitchFamily="34" charset="0"/>
              </a:rPr>
              <a:t>[courtesy of TechJury].</a:t>
            </a:r>
          </a:p>
          <a:p>
            <a:endParaRPr lang="en-US" sz="1600" dirty="0">
              <a:solidFill>
                <a:schemeClr val="accent1"/>
              </a:solidFill>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dirty="0">
                <a:latin typeface="Calibri" panose="020F0502020204030204" pitchFamily="34" charset="0"/>
                <a:cs typeface="Calibri" panose="020F0502020204030204" pitchFamily="34" charset="0"/>
              </a:rPr>
              <a:t>By 2030, it is estimated that there will be 25.4∼27 billion IoT devices.</a:t>
            </a:r>
          </a:p>
        </p:txBody>
      </p:sp>
      <p:sp>
        <p:nvSpPr>
          <p:cNvPr id="5" name="TextBox 4">
            <a:extLst>
              <a:ext uri="{FF2B5EF4-FFF2-40B4-BE49-F238E27FC236}">
                <a16:creationId xmlns:a16="http://schemas.microsoft.com/office/drawing/2014/main" id="{4586844D-4E75-2320-875A-E8FE3946F5AC}"/>
              </a:ext>
            </a:extLst>
          </p:cNvPr>
          <p:cNvSpPr txBox="1"/>
          <p:nvPr/>
        </p:nvSpPr>
        <p:spPr>
          <a:xfrm>
            <a:off x="8491954" y="993598"/>
            <a:ext cx="3428311" cy="307777"/>
          </a:xfrm>
          <a:prstGeom prst="rect">
            <a:avLst/>
          </a:prstGeom>
          <a:noFill/>
        </p:spPr>
        <p:txBody>
          <a:bodyPr wrap="none" rtlCol="0">
            <a:spAutoFit/>
          </a:bodyPr>
          <a:lstStyle/>
          <a:p>
            <a:r>
              <a:rPr lang="en-US" sz="1400" i="1" dirty="0">
                <a:solidFill>
                  <a:schemeClr val="accent1">
                    <a:lumMod val="75000"/>
                  </a:schemeClr>
                </a:solidFill>
              </a:rPr>
              <a:t>[Image courtesy: US Dept. of Transportation]</a:t>
            </a:r>
          </a:p>
        </p:txBody>
      </p:sp>
      <p:pic>
        <p:nvPicPr>
          <p:cNvPr id="6" name="Picture 5">
            <a:extLst>
              <a:ext uri="{FF2B5EF4-FFF2-40B4-BE49-F238E27FC236}">
                <a16:creationId xmlns:a16="http://schemas.microsoft.com/office/drawing/2014/main" id="{2E42B241-E82D-0355-0D65-92802BCADD53}"/>
              </a:ext>
            </a:extLst>
          </p:cNvPr>
          <p:cNvPicPr>
            <a:picLocks noChangeAspect="1"/>
          </p:cNvPicPr>
          <p:nvPr/>
        </p:nvPicPr>
        <p:blipFill>
          <a:blip r:embed="rId6"/>
          <a:stretch>
            <a:fillRect/>
          </a:stretch>
        </p:blipFill>
        <p:spPr>
          <a:xfrm>
            <a:off x="5530216" y="4153971"/>
            <a:ext cx="4581997" cy="2448706"/>
          </a:xfrm>
          <a:prstGeom prst="rect">
            <a:avLst/>
          </a:prstGeom>
        </p:spPr>
      </p:pic>
      <p:sp>
        <p:nvSpPr>
          <p:cNvPr id="2" name="TextBox 1">
            <a:extLst>
              <a:ext uri="{FF2B5EF4-FFF2-40B4-BE49-F238E27FC236}">
                <a16:creationId xmlns:a16="http://schemas.microsoft.com/office/drawing/2014/main" id="{CE1ADED7-780E-A82F-9352-D783F2FE52AC}"/>
              </a:ext>
            </a:extLst>
          </p:cNvPr>
          <p:cNvSpPr txBox="1"/>
          <p:nvPr/>
        </p:nvSpPr>
        <p:spPr>
          <a:xfrm>
            <a:off x="147780" y="6602677"/>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Tree>
    <p:extLst>
      <p:ext uri="{BB962C8B-B14F-4D97-AF65-F5344CB8AC3E}">
        <p14:creationId xmlns:p14="http://schemas.microsoft.com/office/powerpoint/2010/main" val="13093811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7C54374-3CFF-5EBF-BA87-797665EBE55B}"/>
              </a:ext>
            </a:extLst>
          </p:cNvPr>
          <p:cNvCxnSpPr>
            <a:cxnSpLocks/>
          </p:cNvCxnSpPr>
          <p:nvPr/>
        </p:nvCxnSpPr>
        <p:spPr>
          <a:xfrm>
            <a:off x="0" y="1069392"/>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68AAA0-427B-0BC3-ECCA-54C045261EB4}"/>
              </a:ext>
            </a:extLst>
          </p:cNvPr>
          <p:cNvSpPr txBox="1"/>
          <p:nvPr/>
        </p:nvSpPr>
        <p:spPr>
          <a:xfrm>
            <a:off x="394102" y="136655"/>
            <a:ext cx="2971801" cy="589072"/>
          </a:xfrm>
          <a:prstGeom prst="rect">
            <a:avLst/>
          </a:prstGeom>
          <a:noFill/>
        </p:spPr>
        <p:txBody>
          <a:bodyPr wrap="square">
            <a:spAutoFit/>
          </a:bodyPr>
          <a:lstStyle/>
          <a:p>
            <a:pPr>
              <a:lnSpc>
                <a:spcPct val="150000"/>
              </a:lnSpc>
            </a:pPr>
            <a:r>
              <a:rPr lang="en-US" sz="2400" b="1" spc="-1" dirty="0">
                <a:uFill>
                  <a:solidFill>
                    <a:srgbClr val="FFFFFF"/>
                  </a:solidFill>
                </a:uFill>
                <a:latin typeface="Calibri" panose="020F0502020204030204" pitchFamily="34" charset="0"/>
                <a:cs typeface="Calibri" panose="020F0502020204030204" pitchFamily="34" charset="0"/>
              </a:rPr>
              <a:t>Key Contributions</a:t>
            </a:r>
          </a:p>
        </p:txBody>
      </p:sp>
      <p:sp>
        <p:nvSpPr>
          <p:cNvPr id="35" name="TextBox 34">
            <a:extLst>
              <a:ext uri="{FF2B5EF4-FFF2-40B4-BE49-F238E27FC236}">
                <a16:creationId xmlns:a16="http://schemas.microsoft.com/office/drawing/2014/main" id="{5E7B1612-617B-0C9A-A419-12B479098A25}"/>
              </a:ext>
            </a:extLst>
          </p:cNvPr>
          <p:cNvSpPr txBox="1"/>
          <p:nvPr/>
        </p:nvSpPr>
        <p:spPr>
          <a:xfrm>
            <a:off x="3260035" y="6362470"/>
            <a:ext cx="6722715" cy="400110"/>
          </a:xfrm>
          <a:prstGeom prst="rect">
            <a:avLst/>
          </a:prstGeom>
          <a:noFill/>
        </p:spPr>
        <p:txBody>
          <a:bodyPr wrap="square">
            <a:spAutoFit/>
          </a:bodyPr>
          <a:lstStyle/>
          <a:p>
            <a:r>
              <a:rPr lang="en-US" sz="1200" b="1" i="1" baseline="30000" dirty="0">
                <a:latin typeface="Calibri" panose="020F0502020204030204" pitchFamily="34" charset="0"/>
                <a:ea typeface="Annai MN" pitchFamily="2" charset="77"/>
                <a:cs typeface="Calibri" panose="020F0502020204030204" pitchFamily="34" charset="0"/>
              </a:rPr>
              <a:t>[1]</a:t>
            </a:r>
            <a:r>
              <a:rPr lang="en-US" sz="1000" b="1" i="1" u="none" strike="noStrike" dirty="0">
                <a:effectLst/>
                <a:latin typeface="Calibri" panose="020F0502020204030204" pitchFamily="34" charset="0"/>
                <a:ea typeface="Annai MN" pitchFamily="2" charset="77"/>
                <a:cs typeface="Calibri" panose="020F0502020204030204" pitchFamily="34" charset="0"/>
              </a:rPr>
              <a:t>S. Doly, </a:t>
            </a:r>
            <a:r>
              <a:rPr lang="en-US" sz="1000" i="1" u="none" strike="noStrike" dirty="0">
                <a:effectLst/>
                <a:latin typeface="Calibri" panose="020F0502020204030204" pitchFamily="34" charset="0"/>
                <a:ea typeface="Annai MN" pitchFamily="2" charset="77"/>
                <a:cs typeface="Calibri" panose="020F0502020204030204" pitchFamily="34" charset="0"/>
              </a:rPr>
              <a:t>A. R. Chiriyath, H. Mittelmann, D. Bliss, and S. Ragi, “Waveform codesign for radar-communications spectral coexistence via dynamic programming,” IEEE Transactions on Aerospace and Electronic Systems, 2022</a:t>
            </a:r>
            <a:endParaRPr lang="en-US" sz="1000" i="1" dirty="0">
              <a:latin typeface="Calibri" panose="020F0502020204030204" pitchFamily="34" charset="0"/>
              <a:ea typeface="Annai MN" pitchFamily="2" charset="77"/>
              <a:cs typeface="Calibri" panose="020F0502020204030204" pitchFamily="34" charset="0"/>
            </a:endParaRPr>
          </a:p>
        </p:txBody>
      </p:sp>
      <p:pic>
        <p:nvPicPr>
          <p:cNvPr id="37" name="Picture 36" descr="A picture containing circle&#10;&#10;Description automatically generated">
            <a:extLst>
              <a:ext uri="{FF2B5EF4-FFF2-40B4-BE49-F238E27FC236}">
                <a16:creationId xmlns:a16="http://schemas.microsoft.com/office/drawing/2014/main" id="{CA306256-9748-739C-028B-F4F44CA05DAA}"/>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39" name="Picture 38">
            <a:extLst>
              <a:ext uri="{FF2B5EF4-FFF2-40B4-BE49-F238E27FC236}">
                <a16:creationId xmlns:a16="http://schemas.microsoft.com/office/drawing/2014/main" id="{686CDE36-14E5-7E09-F173-699539CBD8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82" y="6033935"/>
            <a:ext cx="1810121" cy="554230"/>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5C4FF344-B81A-2759-268A-3802C30E7114}"/>
              </a:ext>
            </a:extLst>
          </p:cNvPr>
          <p:cNvPicPr>
            <a:picLocks noChangeAspect="1"/>
          </p:cNvPicPr>
          <p:nvPr/>
        </p:nvPicPr>
        <p:blipFill>
          <a:blip r:embed="rId5"/>
          <a:stretch>
            <a:fillRect/>
          </a:stretch>
        </p:blipFill>
        <p:spPr>
          <a:xfrm>
            <a:off x="6848061" y="1228222"/>
            <a:ext cx="5263929" cy="4067484"/>
          </a:xfrm>
          <a:prstGeom prst="rect">
            <a:avLst/>
          </a:prstGeom>
        </p:spPr>
      </p:pic>
      <p:sp>
        <p:nvSpPr>
          <p:cNvPr id="8" name="TextBox 7">
            <a:extLst>
              <a:ext uri="{FF2B5EF4-FFF2-40B4-BE49-F238E27FC236}">
                <a16:creationId xmlns:a16="http://schemas.microsoft.com/office/drawing/2014/main" id="{D903ADD9-FEDF-C988-4812-5DCFB5BD7412}"/>
              </a:ext>
            </a:extLst>
          </p:cNvPr>
          <p:cNvSpPr txBox="1"/>
          <p:nvPr/>
        </p:nvSpPr>
        <p:spPr>
          <a:xfrm>
            <a:off x="6981588" y="5438015"/>
            <a:ext cx="5210412" cy="369332"/>
          </a:xfrm>
          <a:prstGeom prst="rect">
            <a:avLst/>
          </a:prstGeom>
          <a:noFill/>
        </p:spPr>
        <p:txBody>
          <a:bodyPr wrap="square">
            <a:spAutoFit/>
          </a:bodyPr>
          <a:lstStyle/>
          <a:p>
            <a:pPr algn="ctr"/>
            <a:r>
              <a:rPr lang="en-US" dirty="0">
                <a:latin typeface="Calibri" panose="020F0502020204030204" pitchFamily="34" charset="0"/>
                <a:cs typeface="Calibri" panose="020F0502020204030204" pitchFamily="34" charset="0"/>
              </a:rPr>
              <a:t>J</a:t>
            </a:r>
            <a:r>
              <a:rPr lang="en-US" b="0" i="0" u="none" strike="noStrike" dirty="0">
                <a:effectLst/>
                <a:latin typeface="Calibri" panose="020F0502020204030204" pitchFamily="34" charset="0"/>
                <a:cs typeface="Calibri" panose="020F0502020204030204" pitchFamily="34" charset="0"/>
              </a:rPr>
              <a:t>oint radar-communications system configuration</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96E83E8-FF20-1B16-6A53-0AFA6AA23B80}"/>
              </a:ext>
            </a:extLst>
          </p:cNvPr>
          <p:cNvSpPr txBox="1"/>
          <p:nvPr/>
        </p:nvSpPr>
        <p:spPr>
          <a:xfrm>
            <a:off x="10342576" y="1671002"/>
            <a:ext cx="958227" cy="5078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Not considered in this experiment</a:t>
            </a:r>
          </a:p>
        </p:txBody>
      </p:sp>
      <p:sp>
        <p:nvSpPr>
          <p:cNvPr id="2" name="TextBox 1">
            <a:extLst>
              <a:ext uri="{FF2B5EF4-FFF2-40B4-BE49-F238E27FC236}">
                <a16:creationId xmlns:a16="http://schemas.microsoft.com/office/drawing/2014/main" id="{3BE64B4E-D256-7E97-007F-CCF2A86218D3}"/>
              </a:ext>
            </a:extLst>
          </p:cNvPr>
          <p:cNvSpPr txBox="1"/>
          <p:nvPr/>
        </p:nvSpPr>
        <p:spPr>
          <a:xfrm>
            <a:off x="189552" y="6465062"/>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
        <p:nvSpPr>
          <p:cNvPr id="5" name="TextBox 4">
            <a:extLst>
              <a:ext uri="{FF2B5EF4-FFF2-40B4-BE49-F238E27FC236}">
                <a16:creationId xmlns:a16="http://schemas.microsoft.com/office/drawing/2014/main" id="{ABE93A22-238F-9FC5-3C9C-C3365BAC8215}"/>
              </a:ext>
            </a:extLst>
          </p:cNvPr>
          <p:cNvSpPr txBox="1"/>
          <p:nvPr/>
        </p:nvSpPr>
        <p:spPr>
          <a:xfrm>
            <a:off x="394102" y="1386501"/>
            <a:ext cx="6044798" cy="4524315"/>
          </a:xfrm>
          <a:prstGeom prst="rect">
            <a:avLst/>
          </a:prstGeom>
          <a:noFill/>
        </p:spPr>
        <p:txBody>
          <a:bodyPr wrap="square">
            <a:spAutoFit/>
          </a:bodyPr>
          <a:lstStyle/>
          <a:p>
            <a:endParaRPr lang="en-US" b="1" dirty="0">
              <a:latin typeface="Calibri" panose="020F0502020204030204" pitchFamily="34" charset="0"/>
              <a:cs typeface="Calibri" panose="020F0502020204030204" pitchFamily="34" charset="0"/>
            </a:endParaRPr>
          </a:p>
          <a:p>
            <a:pPr marL="285750" indent="-285750">
              <a:buFont typeface="Wingdings" pitchFamily="2" charset="2"/>
              <a:buChar char="§"/>
            </a:pPr>
            <a:r>
              <a:rPr lang="en-US" b="1" i="0" u="none" strike="noStrike" dirty="0">
                <a:effectLst/>
                <a:latin typeface="Calibri" panose="020F0502020204030204" pitchFamily="34" charset="0"/>
                <a:cs typeface="Calibri" panose="020F0502020204030204" pitchFamily="34" charset="0"/>
              </a:rPr>
              <a:t>Pose the Joint Radar-Communications Waveform Codesign in GNU Radio Algorithmic Environment using the USRP B210 SDRs</a:t>
            </a:r>
          </a:p>
          <a:p>
            <a:endParaRPr lang="en-US"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b="1" i="0" u="none" strike="noStrike" dirty="0">
                <a:effectLst/>
                <a:latin typeface="Calibri" panose="020F0502020204030204" pitchFamily="34" charset="0"/>
                <a:cs typeface="Calibri" panose="020F0502020204030204" pitchFamily="34" charset="0"/>
              </a:rPr>
              <a:t>We conduct a Hardware-In-The-Loop (HWIL) over-the-air (OTA) experiment to demonstrate the feasibility of the proposed waveform design technique.</a:t>
            </a:r>
          </a:p>
          <a:p>
            <a:endParaRPr lang="en-US"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b="1" dirty="0">
                <a:latin typeface="Calibri" panose="020F0502020204030204" pitchFamily="34" charset="0"/>
                <a:cs typeface="Calibri" panose="020F0502020204030204" pitchFamily="34" charset="0"/>
              </a:rPr>
              <a:t>Replicate the Successive Interference Cancellation (SIC) model in GNU Radio</a:t>
            </a:r>
            <a:endParaRPr lang="en-US" b="1" i="0" u="none" strike="noStrike" dirty="0">
              <a:effectLst/>
              <a:latin typeface="Calibri" panose="020F0502020204030204" pitchFamily="34" charset="0"/>
              <a:cs typeface="Calibri" panose="020F0502020204030204" pitchFamily="34" charset="0"/>
            </a:endParaRPr>
          </a:p>
          <a:p>
            <a:endParaRPr lang="en-US" b="1" i="0" u="none" strike="noStrike" dirty="0">
              <a:effectLst/>
              <a:latin typeface="Calibri" panose="020F0502020204030204" pitchFamily="34" charset="0"/>
              <a:cs typeface="Calibri" panose="020F0502020204030204" pitchFamily="34" charset="0"/>
            </a:endParaRPr>
          </a:p>
          <a:p>
            <a:pPr marL="285750" indent="-285750">
              <a:buFont typeface="Wingdings" pitchFamily="2" charset="2"/>
              <a:buChar char="§"/>
            </a:pPr>
            <a:r>
              <a:rPr lang="en-US" b="1" dirty="0">
                <a:latin typeface="Calibri" panose="020F0502020204030204" pitchFamily="34" charset="0"/>
                <a:cs typeface="Calibri" panose="020F0502020204030204" pitchFamily="34" charset="0"/>
              </a:rPr>
              <a:t>We evaluate the performance of un-optimized modulated (BPSK or QPSK) communications signal and an ASK radar signal</a:t>
            </a:r>
            <a:endParaRPr lang="en-US" b="1" i="0" u="none" strike="noStrike" dirty="0">
              <a:effectLst/>
              <a:latin typeface="Calibri" panose="020F0502020204030204" pitchFamily="34" charset="0"/>
              <a:cs typeface="Calibri" panose="020F0502020204030204" pitchFamily="34" charset="0"/>
            </a:endParaRPr>
          </a:p>
          <a:p>
            <a:endParaRPr lang="en-US" b="1" i="0" u="none" strike="noStrike"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99675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7C54374-3CFF-5EBF-BA87-797665EBE55B}"/>
              </a:ext>
            </a:extLst>
          </p:cNvPr>
          <p:cNvCxnSpPr>
            <a:cxnSpLocks/>
          </p:cNvCxnSpPr>
          <p:nvPr/>
        </p:nvCxnSpPr>
        <p:spPr>
          <a:xfrm>
            <a:off x="0" y="97000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circle&#10;&#10;Description automatically generated">
            <a:extLst>
              <a:ext uri="{FF2B5EF4-FFF2-40B4-BE49-F238E27FC236}">
                <a16:creationId xmlns:a16="http://schemas.microsoft.com/office/drawing/2014/main" id="{CA306256-9748-739C-028B-F4F44CA05DAA}"/>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39" name="Picture 38">
            <a:extLst>
              <a:ext uri="{FF2B5EF4-FFF2-40B4-BE49-F238E27FC236}">
                <a16:creationId xmlns:a16="http://schemas.microsoft.com/office/drawing/2014/main" id="{686CDE36-14E5-7E09-F173-699539CBD8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66" y="6058620"/>
            <a:ext cx="1810121" cy="554230"/>
          </a:xfrm>
          <a:prstGeom prst="rect">
            <a:avLst/>
          </a:prstGeom>
        </p:spPr>
      </p:pic>
      <p:sp>
        <p:nvSpPr>
          <p:cNvPr id="2" name="TextBox 1">
            <a:extLst>
              <a:ext uri="{FF2B5EF4-FFF2-40B4-BE49-F238E27FC236}">
                <a16:creationId xmlns:a16="http://schemas.microsoft.com/office/drawing/2014/main" id="{6F89032B-E394-A7C3-576B-92358AEB2871}"/>
              </a:ext>
            </a:extLst>
          </p:cNvPr>
          <p:cNvSpPr txBox="1"/>
          <p:nvPr/>
        </p:nvSpPr>
        <p:spPr>
          <a:xfrm>
            <a:off x="293060" y="227659"/>
            <a:ext cx="9616415" cy="461665"/>
          </a:xfrm>
          <a:prstGeom prst="rect">
            <a:avLst/>
          </a:prstGeom>
          <a:noFill/>
        </p:spPr>
        <p:txBody>
          <a:bodyPr wrap="none" rtlCol="0">
            <a:spAutoFit/>
          </a:bodyPr>
          <a:lstStyle/>
          <a:p>
            <a:r>
              <a:rPr lang="en-US" sz="2400" b="1" spc="-1" dirty="0">
                <a:uFill>
                  <a:solidFill>
                    <a:srgbClr val="FFFFFF"/>
                  </a:solidFill>
                </a:uFill>
                <a:latin typeface="Calibri" panose="020F0502020204030204" pitchFamily="34" charset="0"/>
                <a:cs typeface="Calibri" panose="020F0502020204030204" pitchFamily="34" charset="0"/>
              </a:rPr>
              <a:t>Joint Sensing and Communications (JSCs) w</a:t>
            </a:r>
            <a:r>
              <a:rPr lang="en-US" sz="2400" b="1" dirty="0">
                <a:latin typeface="Calibri" panose="020F0502020204030204" pitchFamily="34" charset="0"/>
                <a:cs typeface="Calibri" panose="020F0502020204030204" pitchFamily="34" charset="0"/>
              </a:rPr>
              <a:t>aveform co-design background</a:t>
            </a:r>
          </a:p>
        </p:txBody>
      </p:sp>
      <p:pic>
        <p:nvPicPr>
          <p:cNvPr id="6" name="Picture 5" descr="Diagram&#10;&#10;Description automatically generated">
            <a:extLst>
              <a:ext uri="{FF2B5EF4-FFF2-40B4-BE49-F238E27FC236}">
                <a16:creationId xmlns:a16="http://schemas.microsoft.com/office/drawing/2014/main" id="{F39F2455-D865-8394-266E-4CC769107985}"/>
              </a:ext>
            </a:extLst>
          </p:cNvPr>
          <p:cNvPicPr>
            <a:picLocks noChangeAspect="1"/>
          </p:cNvPicPr>
          <p:nvPr/>
        </p:nvPicPr>
        <p:blipFill>
          <a:blip r:embed="rId5"/>
          <a:stretch>
            <a:fillRect/>
          </a:stretch>
        </p:blipFill>
        <p:spPr>
          <a:xfrm>
            <a:off x="6579701" y="2781312"/>
            <a:ext cx="4880116" cy="3074534"/>
          </a:xfrm>
          <a:prstGeom prst="rect">
            <a:avLst/>
          </a:prstGeom>
        </p:spPr>
      </p:pic>
      <p:sp>
        <p:nvSpPr>
          <p:cNvPr id="11" name="TextBox 10">
            <a:extLst>
              <a:ext uri="{FF2B5EF4-FFF2-40B4-BE49-F238E27FC236}">
                <a16:creationId xmlns:a16="http://schemas.microsoft.com/office/drawing/2014/main" id="{C45792EA-4EC4-D225-F18C-FBB4146E9B0F}"/>
              </a:ext>
            </a:extLst>
          </p:cNvPr>
          <p:cNvSpPr txBox="1"/>
          <p:nvPr/>
        </p:nvSpPr>
        <p:spPr>
          <a:xfrm>
            <a:off x="1957901" y="6393248"/>
            <a:ext cx="8485719" cy="400110"/>
          </a:xfrm>
          <a:prstGeom prst="rect">
            <a:avLst/>
          </a:prstGeom>
          <a:noFill/>
        </p:spPr>
        <p:txBody>
          <a:bodyPr wrap="square">
            <a:spAutoFit/>
          </a:bodyPr>
          <a:lstStyle/>
          <a:p>
            <a:r>
              <a:rPr lang="en-US" sz="1000" b="1" i="1" dirty="0">
                <a:latin typeface="Calibri" panose="020F0502020204030204" pitchFamily="34" charset="0"/>
                <a:ea typeface="Annai MN" pitchFamily="2" charset="77"/>
                <a:cs typeface="Calibri" panose="020F0502020204030204" pitchFamily="34" charset="0"/>
              </a:rPr>
              <a:t>A. Chiriyath, S. Ragi, H. D. Mittelmann, D. W. Bliss, "Radar Waveform Optimization for Joint Radar Communications Performance," Electronics, special issue on Cooperative Communications for Future Wireless Systems, vol. 8, no. 12, December 2019.</a:t>
            </a:r>
          </a:p>
        </p:txBody>
      </p:sp>
      <p:sp>
        <p:nvSpPr>
          <p:cNvPr id="12" name="TextBox 11">
            <a:extLst>
              <a:ext uri="{FF2B5EF4-FFF2-40B4-BE49-F238E27FC236}">
                <a16:creationId xmlns:a16="http://schemas.microsoft.com/office/drawing/2014/main" id="{908555A6-42E0-3478-1E72-16E396BE3F1A}"/>
              </a:ext>
            </a:extLst>
          </p:cNvPr>
          <p:cNvSpPr txBox="1"/>
          <p:nvPr/>
        </p:nvSpPr>
        <p:spPr>
          <a:xfrm>
            <a:off x="7400581" y="5957817"/>
            <a:ext cx="2147511" cy="307777"/>
          </a:xfrm>
          <a:prstGeom prst="rect">
            <a:avLst/>
          </a:prstGeom>
          <a:noFill/>
        </p:spPr>
        <p:txBody>
          <a:bodyPr wrap="none" rtlCol="0">
            <a:spAutoFit/>
          </a:bodyPr>
          <a:lstStyle/>
          <a:p>
            <a:r>
              <a:rPr lang="en-US" sz="1400" i="1" dirty="0">
                <a:solidFill>
                  <a:schemeClr val="accent1">
                    <a:lumMod val="75000"/>
                  </a:schemeClr>
                </a:solidFill>
                <a:latin typeface="Calibri" panose="020F0502020204030204" pitchFamily="34" charset="0"/>
                <a:cs typeface="Calibri" panose="020F0502020204030204" pitchFamily="34" charset="0"/>
              </a:rPr>
              <a:t>Image courtesy to Bliss Lab</a:t>
            </a:r>
          </a:p>
        </p:txBody>
      </p:sp>
      <p:grpSp>
        <p:nvGrpSpPr>
          <p:cNvPr id="28" name="Group 27">
            <a:extLst>
              <a:ext uri="{FF2B5EF4-FFF2-40B4-BE49-F238E27FC236}">
                <a16:creationId xmlns:a16="http://schemas.microsoft.com/office/drawing/2014/main" id="{04218C9B-B840-C76C-ACAE-421D408123E5}"/>
              </a:ext>
            </a:extLst>
          </p:cNvPr>
          <p:cNvGrpSpPr/>
          <p:nvPr/>
        </p:nvGrpSpPr>
        <p:grpSpPr>
          <a:xfrm>
            <a:off x="368911" y="1100405"/>
            <a:ext cx="7031670" cy="1246059"/>
            <a:chOff x="611521" y="1207456"/>
            <a:chExt cx="6504896" cy="1246059"/>
          </a:xfrm>
        </p:grpSpPr>
        <p:sp>
          <p:nvSpPr>
            <p:cNvPr id="13" name="TextBox 12">
              <a:extLst>
                <a:ext uri="{FF2B5EF4-FFF2-40B4-BE49-F238E27FC236}">
                  <a16:creationId xmlns:a16="http://schemas.microsoft.com/office/drawing/2014/main" id="{0BE494A9-FAC7-3167-AC48-2C7CFF181C7D}"/>
                </a:ext>
              </a:extLst>
            </p:cNvPr>
            <p:cNvSpPr txBox="1"/>
            <p:nvPr/>
          </p:nvSpPr>
          <p:spPr>
            <a:xfrm>
              <a:off x="794888" y="1714851"/>
              <a:ext cx="6321529" cy="738664"/>
            </a:xfrm>
            <a:prstGeom prst="rect">
              <a:avLst/>
            </a:prstGeom>
            <a:noFill/>
          </p:spPr>
          <p:txBody>
            <a:bodyPr wrap="square" rtlCol="0">
              <a:spAutoFit/>
            </a:bodyPr>
            <a:lstStyle/>
            <a:p>
              <a:pPr marL="285750" indent="-285750">
                <a:buFont typeface="Wingdings" pitchFamily="2" charset="2"/>
                <a:buChar char="§"/>
              </a:pPr>
              <a:r>
                <a:rPr lang="en-US" sz="1400" dirty="0">
                  <a:latin typeface="Calibri" panose="020F0502020204030204" pitchFamily="34" charset="0"/>
                  <a:cs typeface="Calibri" panose="020F0502020204030204" pitchFamily="34" charset="0"/>
                </a:rPr>
                <a:t>Multi-access scenario with two users having corresponding rates, R</a:t>
              </a:r>
              <a:r>
                <a:rPr lang="en-US" sz="1400" baseline="-25000" dirty="0">
                  <a:latin typeface="Calibri" panose="020F0502020204030204" pitchFamily="34" charset="0"/>
                  <a:cs typeface="Calibri" panose="020F0502020204030204" pitchFamily="34" charset="0"/>
                </a:rPr>
                <a:t>1 </a:t>
              </a:r>
              <a:r>
                <a:rPr lang="en-US" sz="1400" dirty="0">
                  <a:latin typeface="Calibri" panose="020F0502020204030204" pitchFamily="34" charset="0"/>
                  <a:cs typeface="Calibri" panose="020F0502020204030204" pitchFamily="34" charset="0"/>
                </a:rPr>
                <a:t> , R</a:t>
              </a:r>
              <a:r>
                <a:rPr lang="en-US" sz="1400" baseline="-25000" dirty="0">
                  <a:latin typeface="Calibri" panose="020F0502020204030204" pitchFamily="34" charset="0"/>
                  <a:cs typeface="Calibri" panose="020F0502020204030204" pitchFamily="34" charset="0"/>
                </a:rPr>
                <a:t>2</a:t>
              </a:r>
            </a:p>
            <a:p>
              <a:pPr marL="285750" indent="-285750">
                <a:buFont typeface="Wingdings" pitchFamily="2" charset="2"/>
                <a:buChar char="§"/>
              </a:pPr>
              <a:r>
                <a:rPr lang="en-US" sz="1400" b="0" i="0" u="none" strike="noStrike" dirty="0">
                  <a:effectLst/>
                  <a:latin typeface="Calibri" panose="020F0502020204030204" pitchFamily="34" charset="0"/>
                  <a:cs typeface="Calibri" panose="020F0502020204030204" pitchFamily="34" charset="0"/>
                </a:rPr>
                <a:t>The corresponding users’ </a:t>
              </a:r>
              <a:r>
                <a:rPr lang="en-US" sz="1400" b="0" i="0" u="none" strike="noStrike" dirty="0">
                  <a:solidFill>
                    <a:schemeClr val="tx1">
                      <a:lumMod val="85000"/>
                      <a:lumOff val="15000"/>
                    </a:schemeClr>
                  </a:solidFill>
                  <a:effectLst/>
                  <a:latin typeface="Calibri" panose="020F0502020204030204" pitchFamily="34" charset="0"/>
                  <a:cs typeface="Calibri" panose="020F0502020204030204" pitchFamily="34" charset="0"/>
                </a:rPr>
                <a:t>rates</a:t>
              </a:r>
              <a:r>
                <a:rPr lang="en-US" sz="1400" b="0" i="0" u="none" strike="noStrike" dirty="0">
                  <a:effectLst/>
                  <a:latin typeface="Calibri" panose="020F0502020204030204" pitchFamily="34" charset="0"/>
                  <a:cs typeface="Calibri" panose="020F0502020204030204" pitchFamily="34" charset="0"/>
                </a:rPr>
                <a:t> are defined by the Shannon’s channel capacity with the bandwidth of B</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998808B-DF12-8042-D1F0-C25976C67B77}"/>
                </a:ext>
              </a:extLst>
            </p:cNvPr>
            <p:cNvSpPr txBox="1"/>
            <p:nvPr/>
          </p:nvSpPr>
          <p:spPr>
            <a:xfrm>
              <a:off x="611521" y="1207456"/>
              <a:ext cx="3572853"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Multiple-access scenario</a:t>
              </a:r>
            </a:p>
          </p:txBody>
        </p:sp>
      </p:grpSp>
      <p:grpSp>
        <p:nvGrpSpPr>
          <p:cNvPr id="22" name="Group 21">
            <a:extLst>
              <a:ext uri="{FF2B5EF4-FFF2-40B4-BE49-F238E27FC236}">
                <a16:creationId xmlns:a16="http://schemas.microsoft.com/office/drawing/2014/main" id="{8D1E2C21-8B56-08FD-D47F-23CCB889E1EA}"/>
              </a:ext>
            </a:extLst>
          </p:cNvPr>
          <p:cNvGrpSpPr/>
          <p:nvPr/>
        </p:nvGrpSpPr>
        <p:grpSpPr>
          <a:xfrm>
            <a:off x="7265068" y="1164689"/>
            <a:ext cx="4035735" cy="1096665"/>
            <a:chOff x="572474" y="3092346"/>
            <a:chExt cx="1278642" cy="1096665"/>
          </a:xfrm>
        </p:grpSpPr>
        <p:sp>
          <p:nvSpPr>
            <p:cNvPr id="17" name="TextBox 16">
              <a:extLst>
                <a:ext uri="{FF2B5EF4-FFF2-40B4-BE49-F238E27FC236}">
                  <a16:creationId xmlns:a16="http://schemas.microsoft.com/office/drawing/2014/main" id="{6B63AD97-5528-2D19-AC03-0E8505BDAA89}"/>
                </a:ext>
              </a:extLst>
            </p:cNvPr>
            <p:cNvSpPr txBox="1"/>
            <p:nvPr/>
          </p:nvSpPr>
          <p:spPr>
            <a:xfrm>
              <a:off x="572474" y="3092346"/>
              <a:ext cx="71538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Performance Metrics</a:t>
              </a:r>
            </a:p>
          </p:txBody>
        </p:sp>
        <p:sp>
          <p:nvSpPr>
            <p:cNvPr id="19" name="TextBox 18">
              <a:extLst>
                <a:ext uri="{FF2B5EF4-FFF2-40B4-BE49-F238E27FC236}">
                  <a16:creationId xmlns:a16="http://schemas.microsoft.com/office/drawing/2014/main" id="{009B4A15-D6A7-C4DC-0A92-C7E9D1E65980}"/>
                </a:ext>
              </a:extLst>
            </p:cNvPr>
            <p:cNvSpPr txBox="1"/>
            <p:nvPr/>
          </p:nvSpPr>
          <p:spPr>
            <a:xfrm>
              <a:off x="974942" y="3604236"/>
              <a:ext cx="876174" cy="584775"/>
            </a:xfrm>
            <a:prstGeom prst="rect">
              <a:avLst/>
            </a:prstGeom>
            <a:noFill/>
          </p:spPr>
          <p:txBody>
            <a:bodyPr wrap="none" rtlCol="0">
              <a:spAutoFit/>
            </a:bodyPr>
            <a:lstStyle/>
            <a:p>
              <a:pPr marL="285750" indent="-285750">
                <a:buFont typeface="Wingdings" pitchFamily="2" charset="2"/>
                <a:buChar char="§"/>
              </a:pPr>
              <a:r>
                <a:rPr lang="en-US" sz="1600" dirty="0">
                  <a:latin typeface="Calibri" panose="020F0502020204030204" pitchFamily="34" charset="0"/>
                  <a:cs typeface="Calibri" panose="020F0502020204030204" pitchFamily="34" charset="0"/>
                </a:rPr>
                <a:t>Radar estimation rate (R</a:t>
              </a:r>
              <a:r>
                <a:rPr lang="en-US" sz="1600" baseline="-25000" dirty="0">
                  <a:latin typeface="Calibri" panose="020F0502020204030204" pitchFamily="34" charset="0"/>
                  <a:cs typeface="Calibri" panose="020F0502020204030204" pitchFamily="34" charset="0"/>
                </a:rPr>
                <a:t>est</a:t>
              </a:r>
              <a:r>
                <a:rPr lang="en-US" sz="1600" dirty="0">
                  <a:latin typeface="Calibri" panose="020F0502020204030204" pitchFamily="34" charset="0"/>
                  <a:cs typeface="Calibri" panose="020F0502020204030204" pitchFamily="34" charset="0"/>
                </a:rPr>
                <a:t> )</a:t>
              </a:r>
            </a:p>
            <a:p>
              <a:pPr marL="285750" indent="-285750">
                <a:buFont typeface="Wingdings" pitchFamily="2" charset="2"/>
                <a:buChar char="§"/>
              </a:pPr>
              <a:r>
                <a:rPr lang="en-US" sz="1600" dirty="0">
                  <a:latin typeface="Calibri" panose="020F0502020204030204" pitchFamily="34" charset="0"/>
                  <a:cs typeface="Calibri" panose="020F0502020204030204" pitchFamily="34" charset="0"/>
                </a:rPr>
                <a:t>Communication rate (R</a:t>
              </a:r>
              <a:r>
                <a:rPr lang="en-US" sz="1600" baseline="-25000" dirty="0">
                  <a:latin typeface="Calibri" panose="020F0502020204030204" pitchFamily="34" charset="0"/>
                  <a:cs typeface="Calibri" panose="020F0502020204030204" pitchFamily="34" charset="0"/>
                </a:rPr>
                <a:t>com </a:t>
              </a:r>
              <a:r>
                <a:rPr lang="en-US" sz="1600" dirty="0">
                  <a:latin typeface="Calibri" panose="020F0502020204030204" pitchFamily="34" charset="0"/>
                  <a:cs typeface="Calibri" panose="020F0502020204030204" pitchFamily="34" charset="0"/>
                </a:rPr>
                <a:t>)</a:t>
              </a:r>
            </a:p>
          </p:txBody>
        </p:sp>
      </p:grpSp>
      <p:grpSp>
        <p:nvGrpSpPr>
          <p:cNvPr id="36" name="Group 35">
            <a:extLst>
              <a:ext uri="{FF2B5EF4-FFF2-40B4-BE49-F238E27FC236}">
                <a16:creationId xmlns:a16="http://schemas.microsoft.com/office/drawing/2014/main" id="{81D91046-780E-FC65-133C-037E96789258}"/>
              </a:ext>
            </a:extLst>
          </p:cNvPr>
          <p:cNvGrpSpPr/>
          <p:nvPr/>
        </p:nvGrpSpPr>
        <p:grpSpPr>
          <a:xfrm>
            <a:off x="281427" y="2482848"/>
            <a:ext cx="6298274" cy="2663110"/>
            <a:chOff x="368911" y="2361589"/>
            <a:chExt cx="6298274" cy="2663110"/>
          </a:xfrm>
        </p:grpSpPr>
        <p:grpSp>
          <p:nvGrpSpPr>
            <p:cNvPr id="33" name="Group 32">
              <a:extLst>
                <a:ext uri="{FF2B5EF4-FFF2-40B4-BE49-F238E27FC236}">
                  <a16:creationId xmlns:a16="http://schemas.microsoft.com/office/drawing/2014/main" id="{F81D9B41-CC5A-77D7-9B46-64149CB7549D}"/>
                </a:ext>
              </a:extLst>
            </p:cNvPr>
            <p:cNvGrpSpPr/>
            <p:nvPr/>
          </p:nvGrpSpPr>
          <p:grpSpPr>
            <a:xfrm>
              <a:off x="608391" y="2761409"/>
              <a:ext cx="6058794" cy="2263290"/>
              <a:chOff x="521726" y="4107475"/>
              <a:chExt cx="6628327" cy="2263290"/>
            </a:xfrm>
          </p:grpSpPr>
          <p:sp>
            <p:nvSpPr>
              <p:cNvPr id="31" name="TextBox 30">
                <a:extLst>
                  <a:ext uri="{FF2B5EF4-FFF2-40B4-BE49-F238E27FC236}">
                    <a16:creationId xmlns:a16="http://schemas.microsoft.com/office/drawing/2014/main" id="{0AA85060-53D7-A955-8FAD-355E27D1F6CD}"/>
                  </a:ext>
                </a:extLst>
              </p:cNvPr>
              <p:cNvSpPr txBox="1"/>
              <p:nvPr/>
            </p:nvSpPr>
            <p:spPr>
              <a:xfrm>
                <a:off x="521726" y="4107475"/>
                <a:ext cx="6628327" cy="1215717"/>
              </a:xfrm>
              <a:prstGeom prst="rect">
                <a:avLst/>
              </a:prstGeom>
              <a:noFill/>
            </p:spPr>
            <p:txBody>
              <a:bodyPr wrap="square" rtlCol="0">
                <a:spAutoFit/>
              </a:bodyPr>
              <a:lstStyle/>
              <a:p>
                <a:r>
                  <a:rPr lang="en-US" b="0" i="0" u="none" strike="noStrike" dirty="0">
                    <a:effectLst/>
                    <a:latin typeface="Calibri" panose="020F0502020204030204" pitchFamily="34" charset="0"/>
                    <a:cs typeface="Calibri" panose="020F0502020204030204" pitchFamily="34" charset="0"/>
                  </a:rPr>
                  <a:t>Successive interference cancellation </a:t>
                </a:r>
                <a:r>
                  <a:rPr lang="en-US" sz="1400" b="1" i="0" u="none" strike="noStrike" dirty="0">
                    <a:effectLst/>
                    <a:latin typeface="Calibri" panose="020F0502020204030204" pitchFamily="34" charset="0"/>
                    <a:cs typeface="Calibri" panose="020F0502020204030204" pitchFamily="34" charset="0"/>
                  </a:rPr>
                  <a:t>(SIC)</a:t>
                </a:r>
                <a:endParaRPr lang="en-US" sz="1200" b="1" dirty="0">
                  <a:latin typeface="Calibri" panose="020F0502020204030204" pitchFamily="34" charset="0"/>
                  <a:cs typeface="Calibri" panose="020F0502020204030204" pitchFamily="34" charset="0"/>
                </a:endParaRPr>
              </a:p>
              <a:p>
                <a:endParaRPr lang="en-US" sz="9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 multiuser detection technique used for a two-user multiple-access</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communications channel</a:t>
                </a:r>
              </a:p>
              <a:p>
                <a:endParaRPr lang="en-US" sz="1600" dirty="0">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34203271-3DE7-4E21-4989-CFAAA6B4CFDF}"/>
                  </a:ext>
                </a:extLst>
              </p:cNvPr>
              <p:cNvPicPr>
                <a:picLocks noChangeAspect="1"/>
              </p:cNvPicPr>
              <p:nvPr/>
            </p:nvPicPr>
            <p:blipFill>
              <a:blip r:embed="rId6"/>
              <a:stretch>
                <a:fillRect/>
              </a:stretch>
            </p:blipFill>
            <p:spPr>
              <a:xfrm>
                <a:off x="878357" y="5150998"/>
                <a:ext cx="5904267" cy="1219767"/>
              </a:xfrm>
              <a:prstGeom prst="rect">
                <a:avLst/>
              </a:prstGeom>
            </p:spPr>
          </p:pic>
        </p:grpSp>
        <p:sp>
          <p:nvSpPr>
            <p:cNvPr id="34" name="TextBox 33">
              <a:extLst>
                <a:ext uri="{FF2B5EF4-FFF2-40B4-BE49-F238E27FC236}">
                  <a16:creationId xmlns:a16="http://schemas.microsoft.com/office/drawing/2014/main" id="{49D21D71-0A4C-F6C2-E763-3608ECA69832}"/>
                </a:ext>
              </a:extLst>
            </p:cNvPr>
            <p:cNvSpPr txBox="1"/>
            <p:nvPr/>
          </p:nvSpPr>
          <p:spPr>
            <a:xfrm>
              <a:off x="368911" y="2361589"/>
              <a:ext cx="1671548" cy="369332"/>
            </a:xfrm>
            <a:prstGeom prst="rect">
              <a:avLst/>
            </a:prstGeom>
            <a:noFill/>
          </p:spPr>
          <p:txBody>
            <a:bodyPr wrap="none" rtlCol="0">
              <a:spAutoFit/>
            </a:bodyPr>
            <a:lstStyle/>
            <a:p>
              <a:r>
                <a:rPr lang="en-US" sz="1800" b="1" i="0" u="none" strike="noStrike" dirty="0">
                  <a:effectLst/>
                  <a:latin typeface="Calibri" panose="020F0502020204030204" pitchFamily="34" charset="0"/>
                  <a:cs typeface="Calibri" panose="020F0502020204030204" pitchFamily="34" charset="0"/>
                </a:rPr>
                <a:t>Receiver Model</a:t>
              </a:r>
              <a:endParaRPr lang="en-US" dirty="0">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32267C80-EAFD-72E3-C39E-C77C31A00D85}"/>
              </a:ext>
            </a:extLst>
          </p:cNvPr>
          <p:cNvSpPr txBox="1"/>
          <p:nvPr/>
        </p:nvSpPr>
        <p:spPr>
          <a:xfrm>
            <a:off x="119367" y="6507230"/>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Tree>
    <p:extLst>
      <p:ext uri="{BB962C8B-B14F-4D97-AF65-F5344CB8AC3E}">
        <p14:creationId xmlns:p14="http://schemas.microsoft.com/office/powerpoint/2010/main" val="183910704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86371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1DC56A4-FBB1-414B-E080-5BA8B4CB4475}"/>
              </a:ext>
            </a:extLst>
          </p:cNvPr>
          <p:cNvSpPr txBox="1"/>
          <p:nvPr/>
        </p:nvSpPr>
        <p:spPr>
          <a:xfrm>
            <a:off x="5765567" y="1025396"/>
            <a:ext cx="4699684"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Waveform co-design via Dynamic Programming</a:t>
            </a:r>
          </a:p>
        </p:txBody>
      </p:sp>
      <p:pic>
        <p:nvPicPr>
          <p:cNvPr id="33" name="Picture 32" descr="A picture containing circle&#10;&#10;Description automatically generated">
            <a:extLst>
              <a:ext uri="{FF2B5EF4-FFF2-40B4-BE49-F238E27FC236}">
                <a16:creationId xmlns:a16="http://schemas.microsoft.com/office/drawing/2014/main" id="{E91DB5B6-B3F0-432A-3D87-642EA5D5A906}"/>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35" name="Picture 34">
            <a:extLst>
              <a:ext uri="{FF2B5EF4-FFF2-40B4-BE49-F238E27FC236}">
                <a16:creationId xmlns:a16="http://schemas.microsoft.com/office/drawing/2014/main" id="{A6FB0606-F32E-869E-AB5E-B042761E8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218" y="6185511"/>
            <a:ext cx="1810121" cy="554230"/>
          </a:xfrm>
          <a:prstGeom prst="rect">
            <a:avLst/>
          </a:prstGeom>
        </p:spPr>
      </p:pic>
      <p:sp>
        <p:nvSpPr>
          <p:cNvPr id="5" name="TextBox 4">
            <a:extLst>
              <a:ext uri="{FF2B5EF4-FFF2-40B4-BE49-F238E27FC236}">
                <a16:creationId xmlns:a16="http://schemas.microsoft.com/office/drawing/2014/main" id="{EE72B6F2-625C-46D5-BB84-F001CCC35802}"/>
              </a:ext>
            </a:extLst>
          </p:cNvPr>
          <p:cNvSpPr txBox="1"/>
          <p:nvPr/>
        </p:nvSpPr>
        <p:spPr>
          <a:xfrm>
            <a:off x="5396551" y="6258065"/>
            <a:ext cx="5110966" cy="577081"/>
          </a:xfrm>
          <a:prstGeom prst="rect">
            <a:avLst/>
          </a:prstGeom>
          <a:noFill/>
        </p:spPr>
        <p:txBody>
          <a:bodyPr wrap="square">
            <a:spAutoFit/>
          </a:bodyPr>
          <a:lstStyle/>
          <a:p>
            <a:r>
              <a:rPr lang="en-US" sz="1050" b="1" i="1" u="none" strike="noStrike" dirty="0">
                <a:effectLst/>
                <a:latin typeface="Calibri" panose="020F0502020204030204" pitchFamily="34" charset="0"/>
                <a:ea typeface="Annai MN" pitchFamily="2" charset="77"/>
                <a:cs typeface="Calibri" panose="020F0502020204030204" pitchFamily="34" charset="0"/>
              </a:rPr>
              <a:t>S. Doly, </a:t>
            </a:r>
            <a:r>
              <a:rPr lang="en-US" sz="1050" i="1" u="none" strike="noStrike" dirty="0">
                <a:effectLst/>
                <a:latin typeface="Calibri" panose="020F0502020204030204" pitchFamily="34" charset="0"/>
                <a:ea typeface="Annai MN" pitchFamily="2" charset="77"/>
                <a:cs typeface="Calibri" panose="020F0502020204030204" pitchFamily="34" charset="0"/>
              </a:rPr>
              <a:t>A. R. Chiriyath, H. Mittelmann, D. Bliss, and S. Ragi, “Waveform codesign for radar-communications spectral coexistence via dynamic programming,” IEEE Transactions on Aerospace and Electronic Systems, 2022</a:t>
            </a:r>
            <a:endParaRPr lang="en-US" sz="1050" i="1" dirty="0">
              <a:latin typeface="Calibri" panose="020F0502020204030204" pitchFamily="34" charset="0"/>
              <a:ea typeface="Annai MN" pitchFamily="2" charset="77"/>
              <a:cs typeface="Calibri" panose="020F0502020204030204" pitchFamily="34" charset="0"/>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14B452F-8155-7CA9-E9D2-317865C161DC}"/>
                  </a:ext>
                </a:extLst>
              </p:cNvPr>
              <p:cNvSpPr txBox="1"/>
              <p:nvPr/>
            </p:nvSpPr>
            <p:spPr>
              <a:xfrm>
                <a:off x="5803361" y="1569235"/>
                <a:ext cx="6117057" cy="1408078"/>
              </a:xfrm>
              <a:prstGeom prst="rect">
                <a:avLst/>
              </a:prstGeom>
              <a:solidFill>
                <a:schemeClr val="bg1">
                  <a:lumMod val="95000"/>
                </a:schemeClr>
              </a:solidFill>
            </p:spPr>
            <p:txBody>
              <a:bodyPr wrap="square" rtlCol="0">
                <a:spAutoFit/>
              </a:bodyPr>
              <a:lstStyle/>
              <a:p>
                <a:r>
                  <a:rPr lang="en-US" sz="1600" dirty="0">
                    <a:latin typeface="Calibri" panose="020F0502020204030204" pitchFamily="34" charset="0"/>
                    <a:cs typeface="Calibri" panose="020F0502020204030204" pitchFamily="34" charset="0"/>
                  </a:rPr>
                  <a:t>The reward function rewards the decision u</a:t>
                </a:r>
                <a:r>
                  <a:rPr lang="en-US" sz="1600" baseline="-25000" dirty="0">
                    <a:latin typeface="Calibri" panose="020F0502020204030204" pitchFamily="34" charset="0"/>
                    <a:cs typeface="Calibri" panose="020F0502020204030204" pitchFamily="34" charset="0"/>
                  </a:rPr>
                  <a:t>k </a:t>
                </a:r>
                <a:r>
                  <a:rPr lang="en-US" sz="1600" dirty="0">
                    <a:latin typeface="Calibri" panose="020F0502020204030204" pitchFamily="34" charset="0"/>
                    <a:cs typeface="Calibri" panose="020F0502020204030204" pitchFamily="34" charset="0"/>
                  </a:rPr>
                  <a:t> at time k given the sate of the system is x</a:t>
                </a:r>
                <a:r>
                  <a:rPr lang="en-US" sz="1600" baseline="-25000" dirty="0">
                    <a:latin typeface="Calibri" panose="020F0502020204030204" pitchFamily="34" charset="0"/>
                    <a:cs typeface="Calibri" panose="020F0502020204030204" pitchFamily="34" charset="0"/>
                  </a:rPr>
                  <a:t>k </a:t>
                </a:r>
                <a:r>
                  <a:rPr lang="en-US" sz="1600" dirty="0">
                    <a:latin typeface="Calibri" panose="020F0502020204030204" pitchFamily="34" charset="0"/>
                    <a:cs typeface="Calibri" panose="020F0502020204030204" pitchFamily="34" charset="0"/>
                  </a:rPr>
                  <a:t> as defined below:</a:t>
                </a:r>
              </a:p>
              <a:p>
                <a:endParaRPr lang="en-US" sz="11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m:rPr>
                        <m:nor/>
                      </m:rPr>
                      <a:rPr lang="en-US" dirty="0" smtClean="0">
                        <a:latin typeface="Calibri" panose="020F0502020204030204" pitchFamily="34" charset="0"/>
                        <a:cs typeface="Calibri" panose="020F0502020204030204" pitchFamily="34" charset="0"/>
                      </a:rPr>
                      <m:t>x</m:t>
                    </m:r>
                    <m:r>
                      <m:rPr>
                        <m:nor/>
                      </m:rPr>
                      <a:rPr lang="en-US" baseline="-25000" dirty="0" smtClean="0">
                        <a:latin typeface="Calibri" panose="020F0502020204030204" pitchFamily="34" charset="0"/>
                        <a:cs typeface="Calibri" panose="020F0502020204030204" pitchFamily="34" charset="0"/>
                      </a:rPr>
                      <m:t>k</m:t>
                    </m:r>
                    <m:r>
                      <m:rPr>
                        <m:nor/>
                      </m:rPr>
                      <a:rPr lang="en-US" b="0" i="0" baseline="-25000" dirty="0" smtClean="0">
                        <a:latin typeface="Calibri" panose="020F0502020204030204" pitchFamily="34"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 u</a:t>
                </a:r>
                <a:r>
                  <a:rPr lang="en-US" baseline="-25000" dirty="0">
                    <a:latin typeface="Calibri" panose="020F0502020204030204" pitchFamily="34" charset="0"/>
                    <a:cs typeface="Calibri" panose="020F0502020204030204" pitchFamily="34" charset="0"/>
                  </a:rPr>
                  <a:t>k </a:t>
                </a:r>
                <a:r>
                  <a:rPr lang="en-US" dirty="0">
                    <a:latin typeface="Calibri" panose="020F0502020204030204" pitchFamily="34" charset="0"/>
                    <a:cs typeface="Calibri" panose="020F0502020204030204" pitchFamily="34" charset="0"/>
                  </a:rPr>
                  <a:t>) = 𝛼 R</a:t>
                </a:r>
                <a:r>
                  <a:rPr lang="en-US" baseline="-25000" dirty="0">
                    <a:latin typeface="Calibri" panose="020F0502020204030204" pitchFamily="34" charset="0"/>
                    <a:cs typeface="Calibri" panose="020F0502020204030204" pitchFamily="34" charset="0"/>
                  </a:rPr>
                  <a:t>est </a:t>
                </a:r>
                <a14:m>
                  <m:oMath xmlns:m="http://schemas.openxmlformats.org/officeDocument/2006/math">
                    <m:r>
                      <a:rPr lang="en-US" b="0" i="1" smtClean="0">
                        <a:latin typeface="Cambria Math" panose="02040503050406030204" pitchFamily="18" charset="0"/>
                      </a:rPr>
                      <m:t>(</m:t>
                    </m:r>
                    <m:r>
                      <m:rPr>
                        <m:nor/>
                      </m:rPr>
                      <a:rPr lang="en-US" dirty="0" smtClean="0">
                        <a:latin typeface="Calibri" panose="020F0502020204030204" pitchFamily="34" charset="0"/>
                        <a:cs typeface="Calibri" panose="020F0502020204030204" pitchFamily="34" charset="0"/>
                      </a:rPr>
                      <m:t>x</m:t>
                    </m:r>
                    <m:r>
                      <m:rPr>
                        <m:nor/>
                      </m:rPr>
                      <a:rPr lang="en-US" baseline="-25000" dirty="0" smtClean="0">
                        <a:latin typeface="Calibri" panose="020F0502020204030204" pitchFamily="34" charset="0"/>
                        <a:cs typeface="Calibri" panose="020F0502020204030204" pitchFamily="34" charset="0"/>
                      </a:rPr>
                      <m:t>k</m:t>
                    </m:r>
                    <m:r>
                      <m:rPr>
                        <m:nor/>
                      </m:rPr>
                      <a:rPr lang="en-US" b="0" i="0" baseline="-25000" dirty="0" smtClean="0">
                        <a:latin typeface="Calibri" panose="020F0502020204030204" pitchFamily="34"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 u</a:t>
                </a:r>
                <a:r>
                  <a:rPr lang="en-US" baseline="-25000" dirty="0">
                    <a:latin typeface="Calibri" panose="020F0502020204030204" pitchFamily="34" charset="0"/>
                    <a:cs typeface="Calibri" panose="020F0502020204030204" pitchFamily="34" charset="0"/>
                  </a:rPr>
                  <a:t>k </a:t>
                </a:r>
                <a:r>
                  <a:rPr lang="en-US" dirty="0">
                    <a:latin typeface="Calibri" panose="020F0502020204030204" pitchFamily="34" charset="0"/>
                    <a:cs typeface="Calibri" panose="020F0502020204030204" pitchFamily="34" charset="0"/>
                  </a:rPr>
                  <a:t>) + (1-𝛼) R</a:t>
                </a:r>
                <a:r>
                  <a:rPr lang="en-US" baseline="-25000" dirty="0">
                    <a:latin typeface="Calibri" panose="020F0502020204030204" pitchFamily="34" charset="0"/>
                    <a:cs typeface="Calibri" panose="020F0502020204030204" pitchFamily="34" charset="0"/>
                  </a:rPr>
                  <a:t>comm </a:t>
                </a:r>
                <a14:m>
                  <m:oMath xmlns:m="http://schemas.openxmlformats.org/officeDocument/2006/math">
                    <m:r>
                      <a:rPr lang="en-US" b="0" i="1" smtClean="0">
                        <a:latin typeface="Cambria Math" panose="02040503050406030204" pitchFamily="18" charset="0"/>
                      </a:rPr>
                      <m:t>(</m:t>
                    </m:r>
                    <m:r>
                      <m:rPr>
                        <m:nor/>
                      </m:rPr>
                      <a:rPr lang="en-US" dirty="0" smtClean="0">
                        <a:latin typeface="Calibri" panose="020F0502020204030204" pitchFamily="34" charset="0"/>
                        <a:cs typeface="Calibri" panose="020F0502020204030204" pitchFamily="34" charset="0"/>
                      </a:rPr>
                      <m:t>x</m:t>
                    </m:r>
                    <m:r>
                      <m:rPr>
                        <m:nor/>
                      </m:rPr>
                      <a:rPr lang="en-US" baseline="-25000" dirty="0" smtClean="0">
                        <a:latin typeface="Calibri" panose="020F0502020204030204" pitchFamily="34" charset="0"/>
                        <a:cs typeface="Calibri" panose="020F0502020204030204" pitchFamily="34" charset="0"/>
                      </a:rPr>
                      <m:t>k</m:t>
                    </m:r>
                    <m:r>
                      <m:rPr>
                        <m:nor/>
                      </m:rPr>
                      <a:rPr lang="en-US" b="0" i="0" baseline="-25000" dirty="0" smtClean="0">
                        <a:latin typeface="Calibri" panose="020F0502020204030204" pitchFamily="34" charset="0"/>
                        <a:cs typeface="Calibri" panose="020F0502020204030204" pitchFamily="34" charset="0"/>
                      </a:rPr>
                      <m:t>  </m:t>
                    </m:r>
                  </m:oMath>
                </a14:m>
                <a:r>
                  <a:rPr lang="en-US" dirty="0">
                    <a:latin typeface="Calibri" panose="020F0502020204030204" pitchFamily="34" charset="0"/>
                    <a:cs typeface="Calibri" panose="020F0502020204030204" pitchFamily="34" charset="0"/>
                  </a:rPr>
                  <a:t>, u</a:t>
                </a:r>
                <a:r>
                  <a:rPr lang="en-US" baseline="-25000" dirty="0">
                    <a:latin typeface="Calibri" panose="020F0502020204030204" pitchFamily="34" charset="0"/>
                    <a:cs typeface="Calibri" panose="020F0502020204030204" pitchFamily="34" charset="0"/>
                  </a:rPr>
                  <a:t>k </a:t>
                </a:r>
                <a:r>
                  <a:rPr lang="en-US" dirty="0">
                    <a:latin typeface="Calibri" panose="020F0502020204030204" pitchFamily="34" charset="0"/>
                    <a:cs typeface="Calibri" panose="020F0502020204030204" pitchFamily="34" charset="0"/>
                  </a:rPr>
                  <a:t>), </a:t>
                </a:r>
              </a:p>
              <a:p>
                <a:endParaRPr lang="en-US" sz="1050" dirty="0">
                  <a:latin typeface="Calibri" panose="020F0502020204030204" pitchFamily="34" charset="0"/>
                  <a:cs typeface="Calibri" panose="020F0502020204030204" pitchFamily="34" charset="0"/>
                </a:endParaRPr>
              </a:p>
              <a:p>
                <a:r>
                  <a:rPr lang="el-GR" sz="1400" dirty="0">
                    <a:effectLst/>
                    <a:latin typeface="Calibri" panose="020F0502020204030204" pitchFamily="34" charset="0"/>
                    <a:cs typeface="Calibri" panose="020F0502020204030204" pitchFamily="34" charset="0"/>
                  </a:rPr>
                  <a:t>α ∈ [0, 1] </a:t>
                </a:r>
                <a:r>
                  <a:rPr lang="en-US" sz="1400" dirty="0">
                    <a:solidFill>
                      <a:schemeClr val="bg2">
                        <a:lumMod val="25000"/>
                      </a:schemeClr>
                    </a:solidFill>
                    <a:latin typeface="Calibri" panose="020F0502020204030204" pitchFamily="34" charset="0"/>
                    <a:cs typeface="Calibri" panose="020F0502020204030204" pitchFamily="34" charset="0"/>
                  </a:rPr>
                  <a:t>= weighting parameter.</a:t>
                </a:r>
                <a:endParaRPr lang="en-US" sz="1100" dirty="0">
                  <a:solidFill>
                    <a:schemeClr val="bg2">
                      <a:lumMod val="25000"/>
                    </a:schemeClr>
                  </a:solidFill>
                  <a:latin typeface="Calibri" panose="020F0502020204030204" pitchFamily="34" charset="0"/>
                  <a:cs typeface="Calibri" panose="020F0502020204030204" pitchFamily="34" charset="0"/>
                </a:endParaRPr>
              </a:p>
            </p:txBody>
          </p:sp>
        </mc:Choice>
        <mc:Fallback>
          <p:sp>
            <p:nvSpPr>
              <p:cNvPr id="17" name="TextBox 16">
                <a:extLst>
                  <a:ext uri="{FF2B5EF4-FFF2-40B4-BE49-F238E27FC236}">
                    <a16:creationId xmlns:a16="http://schemas.microsoft.com/office/drawing/2014/main" id="{714B452F-8155-7CA9-E9D2-317865C161DC}"/>
                  </a:ext>
                </a:extLst>
              </p:cNvPr>
              <p:cNvSpPr txBox="1">
                <a:spLocks noRot="1" noChangeAspect="1" noMove="1" noResize="1" noEditPoints="1" noAdjustHandles="1" noChangeArrowheads="1" noChangeShapeType="1" noTextEdit="1"/>
              </p:cNvSpPr>
              <p:nvPr/>
            </p:nvSpPr>
            <p:spPr>
              <a:xfrm>
                <a:off x="5803361" y="1569235"/>
                <a:ext cx="6117057" cy="1408078"/>
              </a:xfrm>
              <a:prstGeom prst="rect">
                <a:avLst/>
              </a:prstGeom>
              <a:blipFill>
                <a:blip r:embed="rId5"/>
                <a:stretch>
                  <a:fillRect l="-414" t="-893" b="-4464"/>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46F33101-0EDB-7D9E-064B-8DA4AA6600E3}"/>
              </a:ext>
            </a:extLst>
          </p:cNvPr>
          <p:cNvGrpSpPr/>
          <p:nvPr/>
        </p:nvGrpSpPr>
        <p:grpSpPr>
          <a:xfrm>
            <a:off x="5588875" y="3230238"/>
            <a:ext cx="4320778" cy="2884421"/>
            <a:chOff x="7132449" y="2215301"/>
            <a:chExt cx="4008374" cy="3194542"/>
          </a:xfrm>
          <a:noFill/>
        </p:grpSpPr>
        <p:grpSp>
          <p:nvGrpSpPr>
            <p:cNvPr id="19" name="Group 18">
              <a:extLst>
                <a:ext uri="{FF2B5EF4-FFF2-40B4-BE49-F238E27FC236}">
                  <a16:creationId xmlns:a16="http://schemas.microsoft.com/office/drawing/2014/main" id="{876DBF5E-AB92-1D63-5FD7-AC1FA4CF55D8}"/>
                </a:ext>
              </a:extLst>
            </p:cNvPr>
            <p:cNvGrpSpPr/>
            <p:nvPr/>
          </p:nvGrpSpPr>
          <p:grpSpPr>
            <a:xfrm>
              <a:off x="7132449" y="2215301"/>
              <a:ext cx="3581285" cy="3194542"/>
              <a:chOff x="5548352" y="457200"/>
              <a:chExt cx="5066174" cy="4393754"/>
            </a:xfrm>
            <a:grpFill/>
          </p:grpSpPr>
          <p:graphicFrame>
            <p:nvGraphicFramePr>
              <p:cNvPr id="20" name="Diagram 19">
                <a:extLst>
                  <a:ext uri="{FF2B5EF4-FFF2-40B4-BE49-F238E27FC236}">
                    <a16:creationId xmlns:a16="http://schemas.microsoft.com/office/drawing/2014/main" id="{FF456514-DF2E-B874-AB8C-549AA46A697C}"/>
                  </a:ext>
                </a:extLst>
              </p:cNvPr>
              <p:cNvGraphicFramePr/>
              <p:nvPr>
                <p:extLst>
                  <p:ext uri="{D42A27DB-BD31-4B8C-83A1-F6EECF244321}">
                    <p14:modId xmlns:p14="http://schemas.microsoft.com/office/powerpoint/2010/main" val="4102888409"/>
                  </p:ext>
                </p:extLst>
              </p:nvPr>
            </p:nvGraphicFramePr>
            <p:xfrm>
              <a:off x="5692273" y="457200"/>
              <a:ext cx="4922253" cy="43937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TextBox 20">
                <a:extLst>
                  <a:ext uri="{FF2B5EF4-FFF2-40B4-BE49-F238E27FC236}">
                    <a16:creationId xmlns:a16="http://schemas.microsoft.com/office/drawing/2014/main" id="{61F322EE-53AB-9F84-421A-AF296D546936}"/>
                  </a:ext>
                </a:extLst>
              </p:cNvPr>
              <p:cNvSpPr txBox="1"/>
              <p:nvPr/>
            </p:nvSpPr>
            <p:spPr>
              <a:xfrm>
                <a:off x="7394584" y="2462386"/>
                <a:ext cx="879763" cy="632916"/>
              </a:xfrm>
              <a:prstGeom prst="rect">
                <a:avLst/>
              </a:prstGeom>
              <a:grpFill/>
            </p:spPr>
            <p:txBody>
              <a:bodyPr wrap="none" rtlCol="0">
                <a:spAutoFit/>
              </a:bodyPr>
              <a:lstStyle/>
              <a:p>
                <a:r>
                  <a:rPr lang="en-US" sz="1050" dirty="0">
                    <a:latin typeface="Calibri" panose="020F0502020204030204" pitchFamily="34" charset="0"/>
                    <a:cs typeface="Calibri" panose="020F0502020204030204" pitchFamily="34" charset="0"/>
                  </a:rPr>
                  <a:t>Learn </a:t>
                </a:r>
              </a:p>
              <a:p>
                <a:r>
                  <a:rPr lang="en-US" sz="1050" dirty="0">
                    <a:latin typeface="Calibri" panose="020F0502020204030204" pitchFamily="34" charset="0"/>
                    <a:cs typeface="Calibri" panose="020F0502020204030204" pitchFamily="34" charset="0"/>
                  </a:rPr>
                  <a:t>&amp; decide</a:t>
                </a:r>
              </a:p>
            </p:txBody>
          </p:sp>
          <p:sp>
            <p:nvSpPr>
              <p:cNvPr id="22" name="TextBox 21">
                <a:extLst>
                  <a:ext uri="{FF2B5EF4-FFF2-40B4-BE49-F238E27FC236}">
                    <a16:creationId xmlns:a16="http://schemas.microsoft.com/office/drawing/2014/main" id="{F6D0F568-A95C-F755-9933-2AD8DE1C0900}"/>
                  </a:ext>
                </a:extLst>
              </p:cNvPr>
              <p:cNvSpPr txBox="1"/>
              <p:nvPr/>
            </p:nvSpPr>
            <p:spPr>
              <a:xfrm>
                <a:off x="5548352" y="3640100"/>
                <a:ext cx="1530495" cy="632916"/>
              </a:xfrm>
              <a:prstGeom prst="rect">
                <a:avLst/>
              </a:prstGeom>
              <a:grpFill/>
            </p:spPr>
            <p:txBody>
              <a:bodyPr wrap="square" rtlCol="0">
                <a:spAutoFit/>
              </a:bodyPr>
              <a:lstStyle/>
              <a:p>
                <a:r>
                  <a:rPr lang="en-US" sz="1050" dirty="0">
                    <a:latin typeface="Calibri" panose="020F0502020204030204" pitchFamily="34" charset="0"/>
                    <a:cs typeface="Calibri" panose="020F0502020204030204" pitchFamily="34" charset="0"/>
                  </a:rPr>
                  <a:t>Measurement </a:t>
                </a:r>
              </a:p>
              <a:p>
                <a:r>
                  <a:rPr lang="en-US" sz="1050" dirty="0">
                    <a:latin typeface="Calibri" panose="020F0502020204030204" pitchFamily="34" charset="0"/>
                    <a:cs typeface="Calibri" panose="020F0502020204030204" pitchFamily="34" charset="0"/>
                  </a:rPr>
                  <a:t>of the system</a:t>
                </a:r>
              </a:p>
            </p:txBody>
          </p:sp>
        </p:grpSp>
        <p:sp>
          <p:nvSpPr>
            <p:cNvPr id="24" name="TextBox 23">
              <a:extLst>
                <a:ext uri="{FF2B5EF4-FFF2-40B4-BE49-F238E27FC236}">
                  <a16:creationId xmlns:a16="http://schemas.microsoft.com/office/drawing/2014/main" id="{A6C8AB5B-5364-7E6F-F5D2-0E4D2AA213E7}"/>
                </a:ext>
              </a:extLst>
            </p:cNvPr>
            <p:cNvSpPr txBox="1"/>
            <p:nvPr/>
          </p:nvSpPr>
          <p:spPr>
            <a:xfrm>
              <a:off x="10001814" y="4406718"/>
              <a:ext cx="1139009" cy="477214"/>
            </a:xfrm>
            <a:prstGeom prst="rect">
              <a:avLst/>
            </a:prstGeom>
            <a:grpFill/>
          </p:spPr>
          <p:txBody>
            <a:bodyPr wrap="square" rtlCol="0">
              <a:spAutoFit/>
            </a:bodyPr>
            <a:lstStyle/>
            <a:p>
              <a:r>
                <a:rPr lang="en-US" sz="1100" dirty="0">
                  <a:latin typeface="Calibri" panose="020F0502020204030204" pitchFamily="34" charset="0"/>
                  <a:cs typeface="Calibri" panose="020F0502020204030204" pitchFamily="34" charset="0"/>
                </a:rPr>
                <a:t>Radar return+ comms sig</a:t>
              </a:r>
            </a:p>
          </p:txBody>
        </p:sp>
        <p:sp>
          <p:nvSpPr>
            <p:cNvPr id="25" name="TextBox 24">
              <a:extLst>
                <a:ext uri="{FF2B5EF4-FFF2-40B4-BE49-F238E27FC236}">
                  <a16:creationId xmlns:a16="http://schemas.microsoft.com/office/drawing/2014/main" id="{2B4816AA-C502-3EE5-B190-339CFFCB3225}"/>
                </a:ext>
              </a:extLst>
            </p:cNvPr>
            <p:cNvSpPr txBox="1"/>
            <p:nvPr/>
          </p:nvSpPr>
          <p:spPr>
            <a:xfrm>
              <a:off x="9701618" y="2381086"/>
              <a:ext cx="788462" cy="460171"/>
            </a:xfrm>
            <a:prstGeom prst="rect">
              <a:avLst/>
            </a:prstGeom>
            <a:grpFill/>
          </p:spPr>
          <p:txBody>
            <a:bodyPr wrap="none" rtlCol="0">
              <a:spAutoFit/>
            </a:bodyPr>
            <a:lstStyle/>
            <a:p>
              <a:r>
                <a:rPr lang="en-US" sz="1050" dirty="0">
                  <a:latin typeface="Calibri" panose="020F0502020204030204" pitchFamily="34" charset="0"/>
                  <a:cs typeface="Calibri" panose="020F0502020204030204" pitchFamily="34" charset="0"/>
                </a:rPr>
                <a:t>Transmitted</a:t>
              </a:r>
            </a:p>
            <a:p>
              <a:r>
                <a:rPr lang="en-US" sz="1050" dirty="0">
                  <a:latin typeface="Calibri" panose="020F0502020204030204" pitchFamily="34" charset="0"/>
                  <a:cs typeface="Calibri" panose="020F0502020204030204" pitchFamily="34" charset="0"/>
                </a:rPr>
                <a:t> waveform</a:t>
              </a:r>
            </a:p>
          </p:txBody>
        </p:sp>
        <p:sp>
          <p:nvSpPr>
            <p:cNvPr id="26" name="TextBox 25">
              <a:extLst>
                <a:ext uri="{FF2B5EF4-FFF2-40B4-BE49-F238E27FC236}">
                  <a16:creationId xmlns:a16="http://schemas.microsoft.com/office/drawing/2014/main" id="{62994519-8869-5621-E677-9DDF0086D092}"/>
                </a:ext>
              </a:extLst>
            </p:cNvPr>
            <p:cNvSpPr txBox="1"/>
            <p:nvPr/>
          </p:nvSpPr>
          <p:spPr>
            <a:xfrm>
              <a:off x="7296366" y="2676934"/>
              <a:ext cx="763180" cy="477214"/>
            </a:xfrm>
            <a:prstGeom prst="rect">
              <a:avLst/>
            </a:prstGeom>
            <a:grpFill/>
          </p:spPr>
          <p:txBody>
            <a:bodyPr wrap="none" rtlCol="0">
              <a:spAutoFit/>
            </a:bodyPr>
            <a:lstStyle/>
            <a:p>
              <a:r>
                <a:rPr lang="en-US" sz="1100" dirty="0">
                  <a:latin typeface="Calibri" panose="020F0502020204030204" pitchFamily="34" charset="0"/>
                  <a:cs typeface="Calibri" panose="020F0502020204030204" pitchFamily="34" charset="0"/>
                </a:rPr>
                <a:t>Waveform </a:t>
              </a:r>
            </a:p>
            <a:p>
              <a:r>
                <a:rPr lang="en-US" sz="1100" dirty="0">
                  <a:latin typeface="Calibri" panose="020F0502020204030204" pitchFamily="34" charset="0"/>
                  <a:cs typeface="Calibri" panose="020F0502020204030204" pitchFamily="34" charset="0"/>
                </a:rPr>
                <a:t>selected</a:t>
              </a:r>
            </a:p>
          </p:txBody>
        </p:sp>
      </p:grpSp>
      <p:sp>
        <p:nvSpPr>
          <p:cNvPr id="29" name="TextBox 28">
            <a:extLst>
              <a:ext uri="{FF2B5EF4-FFF2-40B4-BE49-F238E27FC236}">
                <a16:creationId xmlns:a16="http://schemas.microsoft.com/office/drawing/2014/main" id="{91CA7113-6BDD-BCD8-35CC-4AC5DF0FB6E1}"/>
              </a:ext>
            </a:extLst>
          </p:cNvPr>
          <p:cNvSpPr txBox="1"/>
          <p:nvPr/>
        </p:nvSpPr>
        <p:spPr>
          <a:xfrm>
            <a:off x="9374960" y="3694612"/>
            <a:ext cx="2686175" cy="584775"/>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R</a:t>
            </a:r>
            <a:r>
              <a:rPr lang="en-US" sz="1600" b="0" i="0" u="none" strike="noStrike" dirty="0">
                <a:effectLst/>
                <a:latin typeface="Calibri" panose="020F0502020204030204" pitchFamily="34" charset="0"/>
                <a:cs typeface="Calibri" panose="020F0502020204030204" pitchFamily="34" charset="0"/>
              </a:rPr>
              <a:t>elationship between an agent and its environment</a:t>
            </a:r>
            <a:endParaRPr lang="en-US" sz="1600" dirty="0">
              <a:latin typeface="Calibri" panose="020F0502020204030204" pitchFamily="34" charset="0"/>
              <a:cs typeface="Calibri" panose="020F0502020204030204" pitchFamily="34" charset="0"/>
            </a:endParaRPr>
          </a:p>
        </p:txBody>
      </p:sp>
      <p:pic>
        <p:nvPicPr>
          <p:cNvPr id="3" name="Picture 2" descr="Diagram&#10;&#10;Description automatically generated">
            <a:extLst>
              <a:ext uri="{FF2B5EF4-FFF2-40B4-BE49-F238E27FC236}">
                <a16:creationId xmlns:a16="http://schemas.microsoft.com/office/drawing/2014/main" id="{E4DC33DE-2860-AD97-C4F1-2A6FA3496F79}"/>
              </a:ext>
            </a:extLst>
          </p:cNvPr>
          <p:cNvPicPr>
            <a:picLocks noChangeAspect="1"/>
          </p:cNvPicPr>
          <p:nvPr/>
        </p:nvPicPr>
        <p:blipFill>
          <a:blip r:embed="rId11"/>
          <a:stretch>
            <a:fillRect/>
          </a:stretch>
        </p:blipFill>
        <p:spPr>
          <a:xfrm>
            <a:off x="649146" y="1398884"/>
            <a:ext cx="3719528" cy="3114766"/>
          </a:xfrm>
          <a:prstGeom prst="rect">
            <a:avLst/>
          </a:prstGeom>
        </p:spPr>
      </p:pic>
      <p:cxnSp>
        <p:nvCxnSpPr>
          <p:cNvPr id="6" name="Straight Connector 5">
            <a:extLst>
              <a:ext uri="{FF2B5EF4-FFF2-40B4-BE49-F238E27FC236}">
                <a16:creationId xmlns:a16="http://schemas.microsoft.com/office/drawing/2014/main" id="{3F4946FE-2381-73A9-B4EB-1893AE24EED4}"/>
              </a:ext>
            </a:extLst>
          </p:cNvPr>
          <p:cNvCxnSpPr>
            <a:cxnSpLocks/>
          </p:cNvCxnSpPr>
          <p:nvPr/>
        </p:nvCxnSpPr>
        <p:spPr>
          <a:xfrm flipV="1">
            <a:off x="5455514" y="1284656"/>
            <a:ext cx="0" cy="4957363"/>
          </a:xfrm>
          <a:prstGeom prst="line">
            <a:avLst/>
          </a:prstGeom>
          <a:ln w="2540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06F4204A-CA7B-80EE-67BA-0BFC24E605EA}"/>
              </a:ext>
            </a:extLst>
          </p:cNvPr>
          <p:cNvGrpSpPr/>
          <p:nvPr/>
        </p:nvGrpSpPr>
        <p:grpSpPr>
          <a:xfrm>
            <a:off x="202354" y="991913"/>
            <a:ext cx="5117975" cy="4405489"/>
            <a:chOff x="165309" y="1310424"/>
            <a:chExt cx="5520407" cy="4405489"/>
          </a:xfrm>
        </p:grpSpPr>
        <p:sp>
          <p:nvSpPr>
            <p:cNvPr id="28" name="TextBox 27">
              <a:extLst>
                <a:ext uri="{FF2B5EF4-FFF2-40B4-BE49-F238E27FC236}">
                  <a16:creationId xmlns:a16="http://schemas.microsoft.com/office/drawing/2014/main" id="{61DF96CA-B8D7-EFF3-B7CB-92864FA47A84}"/>
                </a:ext>
              </a:extLst>
            </p:cNvPr>
            <p:cNvSpPr txBox="1"/>
            <p:nvPr/>
          </p:nvSpPr>
          <p:spPr>
            <a:xfrm>
              <a:off x="165309" y="5100360"/>
              <a:ext cx="5520407" cy="615553"/>
            </a:xfrm>
            <a:prstGeom prst="rect">
              <a:avLst/>
            </a:prstGeom>
            <a:solidFill>
              <a:schemeClr val="bg1">
                <a:lumMod val="95000"/>
              </a:schemeClr>
            </a:solidFill>
          </p:spPr>
          <p:txBody>
            <a:bodyPr wrap="square" rtlCol="0">
              <a:spAutoFit/>
            </a:bodyPr>
            <a:lstStyle/>
            <a:p>
              <a:pPr algn="just"/>
              <a:r>
                <a:rPr lang="en-US" sz="1700" dirty="0">
                  <a:latin typeface="Calibri" panose="020F0502020204030204" pitchFamily="34" charset="0"/>
                  <a:cs typeface="Calibri" panose="020F0502020204030204" pitchFamily="34" charset="0"/>
                </a:rPr>
                <a:t>The WISCANet control software runs on a control computer, connected edge nodes to radio to execute it. </a:t>
              </a:r>
            </a:p>
          </p:txBody>
        </p:sp>
        <p:sp>
          <p:nvSpPr>
            <p:cNvPr id="32" name="TextBox 31">
              <a:extLst>
                <a:ext uri="{FF2B5EF4-FFF2-40B4-BE49-F238E27FC236}">
                  <a16:creationId xmlns:a16="http://schemas.microsoft.com/office/drawing/2014/main" id="{B87A4F96-B515-E3F9-3020-1427ACA4DD31}"/>
                </a:ext>
              </a:extLst>
            </p:cNvPr>
            <p:cNvSpPr txBox="1"/>
            <p:nvPr/>
          </p:nvSpPr>
          <p:spPr>
            <a:xfrm>
              <a:off x="382124" y="1310424"/>
              <a:ext cx="3562596"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WISCANet Over-The-Air Experiments</a:t>
              </a:r>
            </a:p>
          </p:txBody>
        </p:sp>
      </p:grpSp>
      <p:sp>
        <p:nvSpPr>
          <p:cNvPr id="42" name="TextBox 41">
            <a:extLst>
              <a:ext uri="{FF2B5EF4-FFF2-40B4-BE49-F238E27FC236}">
                <a16:creationId xmlns:a16="http://schemas.microsoft.com/office/drawing/2014/main" id="{74E9450B-55CE-351B-CEC4-24C0C605F9CB}"/>
              </a:ext>
            </a:extLst>
          </p:cNvPr>
          <p:cNvSpPr txBox="1"/>
          <p:nvPr/>
        </p:nvSpPr>
        <p:spPr>
          <a:xfrm>
            <a:off x="85458" y="289545"/>
            <a:ext cx="5207259"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Prior Research on Waveform Codesign Problem</a:t>
            </a:r>
          </a:p>
        </p:txBody>
      </p:sp>
      <p:sp>
        <p:nvSpPr>
          <p:cNvPr id="43" name="TextBox 42">
            <a:extLst>
              <a:ext uri="{FF2B5EF4-FFF2-40B4-BE49-F238E27FC236}">
                <a16:creationId xmlns:a16="http://schemas.microsoft.com/office/drawing/2014/main" id="{AD971E47-5144-B831-B96B-54BA4CB3F08C}"/>
              </a:ext>
            </a:extLst>
          </p:cNvPr>
          <p:cNvSpPr txBox="1"/>
          <p:nvPr/>
        </p:nvSpPr>
        <p:spPr>
          <a:xfrm>
            <a:off x="34013" y="5699660"/>
            <a:ext cx="5426433" cy="553998"/>
          </a:xfrm>
          <a:prstGeom prst="rect">
            <a:avLst/>
          </a:prstGeom>
          <a:noFill/>
        </p:spPr>
        <p:txBody>
          <a:bodyPr wrap="square" rtlCol="0">
            <a:spAutoFit/>
          </a:bodyPr>
          <a:lstStyle/>
          <a:p>
            <a:r>
              <a:rPr lang="en-US" sz="1000" b="1" i="0" u="none" strike="noStrike" dirty="0">
                <a:effectLst/>
                <a:latin typeface="Calibri" panose="020F0502020204030204" pitchFamily="34" charset="0"/>
                <a:cs typeface="Calibri" panose="020F0502020204030204" pitchFamily="34" charset="0"/>
              </a:rPr>
              <a:t>S. A. </a:t>
            </a:r>
            <a:r>
              <a:rPr lang="en-US" sz="1000" b="1" i="0" u="none" strike="noStrike" dirty="0" err="1">
                <a:effectLst/>
                <a:latin typeface="Calibri" panose="020F0502020204030204" pitchFamily="34" charset="0"/>
                <a:cs typeface="Calibri" panose="020F0502020204030204" pitchFamily="34" charset="0"/>
              </a:rPr>
              <a:t>Doly</a:t>
            </a:r>
            <a:r>
              <a:rPr lang="en-US" sz="1000" b="0" i="0" u="none" strike="noStrike" dirty="0">
                <a:effectLst/>
                <a:latin typeface="Calibri" panose="020F0502020204030204" pitchFamily="34" charset="0"/>
                <a:cs typeface="Calibri" panose="020F0502020204030204" pitchFamily="34" charset="0"/>
              </a:rPr>
              <a:t>, A. R. Chiriyath, A. </a:t>
            </a:r>
            <a:r>
              <a:rPr lang="en-US" sz="1000" b="0" i="0" u="none" strike="noStrike" dirty="0" err="1">
                <a:effectLst/>
                <a:latin typeface="Calibri" panose="020F0502020204030204" pitchFamily="34" charset="0"/>
                <a:cs typeface="Calibri" panose="020F0502020204030204" pitchFamily="34" charset="0"/>
              </a:rPr>
              <a:t>Herschfelt</a:t>
            </a:r>
            <a:r>
              <a:rPr lang="en-US" sz="1000" b="0" i="0" u="none" strike="noStrike" dirty="0">
                <a:effectLst/>
                <a:latin typeface="Calibri" panose="020F0502020204030204" pitchFamily="34" charset="0"/>
                <a:cs typeface="Calibri" panose="020F0502020204030204" pitchFamily="34" charset="0"/>
              </a:rPr>
              <a:t>, J. </a:t>
            </a:r>
            <a:r>
              <a:rPr lang="en-US" sz="1000" b="0" i="0" u="none" strike="noStrike" dirty="0" err="1">
                <a:effectLst/>
                <a:latin typeface="Calibri" panose="020F0502020204030204" pitchFamily="34" charset="0"/>
                <a:cs typeface="Calibri" panose="020F0502020204030204" pitchFamily="34" charset="0"/>
              </a:rPr>
              <a:t>Holtom</a:t>
            </a:r>
            <a:r>
              <a:rPr lang="en-US" sz="1000" b="0" i="0" u="none" strike="noStrike" dirty="0">
                <a:effectLst/>
                <a:latin typeface="Calibri" panose="020F0502020204030204" pitchFamily="34" charset="0"/>
                <a:cs typeface="Calibri" panose="020F0502020204030204" pitchFamily="34" charset="0"/>
              </a:rPr>
              <a:t>, S. Ragi and D. W. Bliss, "Radar-Communications Waveform Co-Design Over-the-Air Using the WISCANet SDR Network," </a:t>
            </a:r>
            <a:r>
              <a:rPr lang="en-US" sz="1000" b="0" i="1" u="none" strike="noStrike" dirty="0">
                <a:effectLst/>
                <a:latin typeface="Calibri" panose="020F0502020204030204" pitchFamily="34" charset="0"/>
                <a:cs typeface="Calibri" panose="020F0502020204030204" pitchFamily="34" charset="0"/>
              </a:rPr>
              <a:t>2023 IEEE Radar Conference (RadarConf23</a:t>
            </a:r>
            <a:r>
              <a:rPr lang="en-US" sz="1000" b="0" i="0" u="none" strike="noStrike" dirty="0">
                <a:effectLst/>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3FE27C41-D839-934F-9B15-49E78627CB6F}"/>
              </a:ext>
            </a:extLst>
          </p:cNvPr>
          <p:cNvSpPr txBox="1"/>
          <p:nvPr/>
        </p:nvSpPr>
        <p:spPr>
          <a:xfrm>
            <a:off x="85458" y="6578077"/>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spTree>
    <p:extLst>
      <p:ext uri="{BB962C8B-B14F-4D97-AF65-F5344CB8AC3E}">
        <p14:creationId xmlns:p14="http://schemas.microsoft.com/office/powerpoint/2010/main" val="39426903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5" y="973041"/>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311010" y="327594"/>
            <a:ext cx="2299284"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System Model</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pic>
        <p:nvPicPr>
          <p:cNvPr id="6" name="Picture 5">
            <a:extLst>
              <a:ext uri="{FF2B5EF4-FFF2-40B4-BE49-F238E27FC236}">
                <a16:creationId xmlns:a16="http://schemas.microsoft.com/office/drawing/2014/main" id="{A517B178-EFEA-9186-9106-344EABAFEB85}"/>
              </a:ext>
            </a:extLst>
          </p:cNvPr>
          <p:cNvPicPr>
            <a:picLocks noChangeAspect="1"/>
          </p:cNvPicPr>
          <p:nvPr/>
        </p:nvPicPr>
        <p:blipFill>
          <a:blip r:embed="rId5"/>
          <a:stretch>
            <a:fillRect/>
          </a:stretch>
        </p:blipFill>
        <p:spPr>
          <a:xfrm>
            <a:off x="505156" y="1379429"/>
            <a:ext cx="7365737" cy="4372114"/>
          </a:xfrm>
          <a:prstGeom prst="rect">
            <a:avLst/>
          </a:prstGeom>
        </p:spPr>
      </p:pic>
      <p:sp>
        <p:nvSpPr>
          <p:cNvPr id="7" name="TextBox 6">
            <a:extLst>
              <a:ext uri="{FF2B5EF4-FFF2-40B4-BE49-F238E27FC236}">
                <a16:creationId xmlns:a16="http://schemas.microsoft.com/office/drawing/2014/main" id="{C8D413EF-10BA-FED2-13E3-EE184C5F42D5}"/>
              </a:ext>
            </a:extLst>
          </p:cNvPr>
          <p:cNvSpPr txBox="1"/>
          <p:nvPr/>
        </p:nvSpPr>
        <p:spPr>
          <a:xfrm>
            <a:off x="8062049" y="2068019"/>
            <a:ext cx="3899162" cy="3416320"/>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Simplify the hard joint radar-communications waveform Co-design decision-making problem with a real-time signal processing problem.</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radar-communication system is established with two USRPs B210 SDR Kit -Dual Channel Transceiver.</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Radar and Comms Tx nodes and joint Rx node.</a:t>
            </a:r>
          </a:p>
        </p:txBody>
      </p:sp>
    </p:spTree>
    <p:extLst>
      <p:ext uri="{BB962C8B-B14F-4D97-AF65-F5344CB8AC3E}">
        <p14:creationId xmlns:p14="http://schemas.microsoft.com/office/powerpoint/2010/main" val="34942379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40004" y="854812"/>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291665" y="335665"/>
            <a:ext cx="2174634"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Receiver Model</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grpSp>
        <p:nvGrpSpPr>
          <p:cNvPr id="112" name="Group 111">
            <a:extLst>
              <a:ext uri="{FF2B5EF4-FFF2-40B4-BE49-F238E27FC236}">
                <a16:creationId xmlns:a16="http://schemas.microsoft.com/office/drawing/2014/main" id="{EC27EF8A-495B-5B90-2991-77C1E7E57923}"/>
              </a:ext>
            </a:extLst>
          </p:cNvPr>
          <p:cNvGrpSpPr/>
          <p:nvPr/>
        </p:nvGrpSpPr>
        <p:grpSpPr>
          <a:xfrm>
            <a:off x="7166358" y="1649340"/>
            <a:ext cx="4817140" cy="2271019"/>
            <a:chOff x="7137069" y="1156074"/>
            <a:chExt cx="5014925" cy="1933042"/>
          </a:xfrm>
        </p:grpSpPr>
        <p:sp>
          <p:nvSpPr>
            <p:cNvPr id="104" name="Rectangle 103">
              <a:extLst>
                <a:ext uri="{FF2B5EF4-FFF2-40B4-BE49-F238E27FC236}">
                  <a16:creationId xmlns:a16="http://schemas.microsoft.com/office/drawing/2014/main" id="{30BBC044-6898-12CB-2713-B4A881FD1328}"/>
                </a:ext>
              </a:extLst>
            </p:cNvPr>
            <p:cNvSpPr/>
            <p:nvPr/>
          </p:nvSpPr>
          <p:spPr>
            <a:xfrm>
              <a:off x="7137069" y="1156074"/>
              <a:ext cx="5014925" cy="1933042"/>
            </a:xfrm>
            <a:prstGeom prst="rect">
              <a:avLst/>
            </a:prstGeom>
            <a:ln w="19050">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85" name="Group 84">
              <a:extLst>
                <a:ext uri="{FF2B5EF4-FFF2-40B4-BE49-F238E27FC236}">
                  <a16:creationId xmlns:a16="http://schemas.microsoft.com/office/drawing/2014/main" id="{4E583AE9-3A3B-64E3-7F9B-9058240D6FD7}"/>
                </a:ext>
              </a:extLst>
            </p:cNvPr>
            <p:cNvGrpSpPr/>
            <p:nvPr/>
          </p:nvGrpSpPr>
          <p:grpSpPr>
            <a:xfrm>
              <a:off x="7274653" y="1281919"/>
              <a:ext cx="4605143" cy="1742027"/>
              <a:chOff x="7049022" y="1355954"/>
              <a:chExt cx="4605143" cy="1742027"/>
            </a:xfrm>
            <a:noFill/>
          </p:grpSpPr>
          <p:sp>
            <p:nvSpPr>
              <p:cNvPr id="72" name="Freeform 71">
                <a:extLst>
                  <a:ext uri="{FF2B5EF4-FFF2-40B4-BE49-F238E27FC236}">
                    <a16:creationId xmlns:a16="http://schemas.microsoft.com/office/drawing/2014/main" id="{46BE68CD-50D6-E116-A461-C14BBA5B6878}"/>
                  </a:ext>
                </a:extLst>
              </p:cNvPr>
              <p:cNvSpPr/>
              <p:nvPr/>
            </p:nvSpPr>
            <p:spPr>
              <a:xfrm rot="1795226">
                <a:off x="10641159" y="1443783"/>
                <a:ext cx="275714" cy="294424"/>
              </a:xfrm>
              <a:custGeom>
                <a:avLst/>
                <a:gdLst>
                  <a:gd name="connsiteX0" fmla="*/ 21293 w 712447"/>
                  <a:gd name="connsiteY0" fmla="*/ 629393 h 629393"/>
                  <a:gd name="connsiteX1" fmla="*/ 80669 w 712447"/>
                  <a:gd name="connsiteY1" fmla="*/ 225632 h 629393"/>
                  <a:gd name="connsiteX2" fmla="*/ 674436 w 712447"/>
                  <a:gd name="connsiteY2" fmla="*/ 558141 h 629393"/>
                  <a:gd name="connsiteX3" fmla="*/ 603184 w 712447"/>
                  <a:gd name="connsiteY3" fmla="*/ 0 h 629393"/>
                </a:gdLst>
                <a:ahLst/>
                <a:cxnLst>
                  <a:cxn ang="0">
                    <a:pos x="connsiteX0" y="connsiteY0"/>
                  </a:cxn>
                  <a:cxn ang="0">
                    <a:pos x="connsiteX1" y="connsiteY1"/>
                  </a:cxn>
                  <a:cxn ang="0">
                    <a:pos x="connsiteX2" y="connsiteY2"/>
                  </a:cxn>
                  <a:cxn ang="0">
                    <a:pos x="connsiteX3" y="connsiteY3"/>
                  </a:cxn>
                </a:cxnLst>
                <a:rect l="l" t="t" r="r" b="b"/>
                <a:pathLst>
                  <a:path w="712447" h="629393">
                    <a:moveTo>
                      <a:pt x="21293" y="629393"/>
                    </a:moveTo>
                    <a:cubicBezTo>
                      <a:pt x="-3448" y="433450"/>
                      <a:pt x="-28188" y="237507"/>
                      <a:pt x="80669" y="225632"/>
                    </a:cubicBezTo>
                    <a:cubicBezTo>
                      <a:pt x="189526" y="213757"/>
                      <a:pt x="587350" y="595746"/>
                      <a:pt x="674436" y="558141"/>
                    </a:cubicBezTo>
                    <a:cubicBezTo>
                      <a:pt x="761522" y="520536"/>
                      <a:pt x="682353" y="260268"/>
                      <a:pt x="603184" y="0"/>
                    </a:cubicBezTo>
                  </a:path>
                </a:pathLst>
              </a:custGeom>
              <a:grpFill/>
              <a:ln w="38100" cmpd="sng">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26F8728-32BD-6656-3E54-50657B07A32E}"/>
                  </a:ext>
                </a:extLst>
              </p:cNvPr>
              <p:cNvGrpSpPr/>
              <p:nvPr/>
            </p:nvGrpSpPr>
            <p:grpSpPr>
              <a:xfrm>
                <a:off x="7049022" y="1355954"/>
                <a:ext cx="4605143" cy="1742027"/>
                <a:chOff x="6698678" y="1337460"/>
                <a:chExt cx="4605143" cy="1742027"/>
              </a:xfrm>
              <a:grpFill/>
            </p:grpSpPr>
            <p:sp>
              <p:nvSpPr>
                <p:cNvPr id="8" name="Rounded Rectangle 7">
                  <a:extLst>
                    <a:ext uri="{FF2B5EF4-FFF2-40B4-BE49-F238E27FC236}">
                      <a16:creationId xmlns:a16="http://schemas.microsoft.com/office/drawing/2014/main" id="{23E3A1E8-0C3A-4E93-8010-92C005ED5CB5}"/>
                    </a:ext>
                  </a:extLst>
                </p:cNvPr>
                <p:cNvSpPr/>
                <p:nvPr/>
              </p:nvSpPr>
              <p:spPr>
                <a:xfrm>
                  <a:off x="7267810" y="1376146"/>
                  <a:ext cx="1386141" cy="735699"/>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Calibri" panose="020F0502020204030204" pitchFamily="34" charset="0"/>
                      <a:cs typeface="Calibri" panose="020F0502020204030204" pitchFamily="34" charset="0"/>
                    </a:rPr>
                    <a:t>Remove the strongest signal first</a:t>
                  </a:r>
                </a:p>
              </p:txBody>
            </p:sp>
            <p:cxnSp>
              <p:nvCxnSpPr>
                <p:cNvPr id="55" name="Straight Arrow Connector 54">
                  <a:extLst>
                    <a:ext uri="{FF2B5EF4-FFF2-40B4-BE49-F238E27FC236}">
                      <a16:creationId xmlns:a16="http://schemas.microsoft.com/office/drawing/2014/main" id="{3E3900B7-A8C3-F8C1-B86C-58067D243429}"/>
                    </a:ext>
                  </a:extLst>
                </p:cNvPr>
                <p:cNvCxnSpPr>
                  <a:cxnSpLocks/>
                </p:cNvCxnSpPr>
                <p:nvPr/>
              </p:nvCxnSpPr>
              <p:spPr>
                <a:xfrm>
                  <a:off x="6851117" y="1768856"/>
                  <a:ext cx="416693"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E84A17CF-E81C-3822-7026-4D97333EA736}"/>
                    </a:ext>
                  </a:extLst>
                </p:cNvPr>
                <p:cNvSpPr/>
                <p:nvPr/>
              </p:nvSpPr>
              <p:spPr>
                <a:xfrm>
                  <a:off x="8653952" y="2358079"/>
                  <a:ext cx="878263" cy="375420"/>
                </a:xfrm>
                <a:prstGeom prst="roundRect">
                  <a:avLst/>
                </a:prstGeom>
                <a:solidFill>
                  <a:schemeClr val="accent1">
                    <a:lumMod val="20000"/>
                    <a:lumOff val="80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Calibri" panose="020F0502020204030204" pitchFamily="34" charset="0"/>
                      <a:cs typeface="Calibri" panose="020F0502020204030204" pitchFamily="34" charset="0"/>
                    </a:rPr>
                    <a:t>subtract</a:t>
                  </a:r>
                </a:p>
              </p:txBody>
            </p:sp>
            <p:cxnSp>
              <p:nvCxnSpPr>
                <p:cNvPr id="60" name="Elbow Connector 59">
                  <a:extLst>
                    <a:ext uri="{FF2B5EF4-FFF2-40B4-BE49-F238E27FC236}">
                      <a16:creationId xmlns:a16="http://schemas.microsoft.com/office/drawing/2014/main" id="{D076A916-879D-442F-D34D-662BD79D2BA2}"/>
                    </a:ext>
                  </a:extLst>
                </p:cNvPr>
                <p:cNvCxnSpPr>
                  <a:cxnSpLocks/>
                  <a:stCxn id="8" idx="2"/>
                  <a:endCxn id="58" idx="1"/>
                </p:cNvCxnSpPr>
                <p:nvPr/>
              </p:nvCxnSpPr>
              <p:spPr>
                <a:xfrm rot="16200000" flipH="1">
                  <a:off x="8090444" y="1982281"/>
                  <a:ext cx="433944" cy="693071"/>
                </a:xfrm>
                <a:prstGeom prst="bentConnector2">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E2F4528-4FA9-4969-41F5-18D77AF1599D}"/>
                    </a:ext>
                  </a:extLst>
                </p:cNvPr>
                <p:cNvCxnSpPr>
                  <a:cxnSpLocks/>
                </p:cNvCxnSpPr>
                <p:nvPr/>
              </p:nvCxnSpPr>
              <p:spPr>
                <a:xfrm>
                  <a:off x="8653952" y="1855562"/>
                  <a:ext cx="2526324"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a:extLst>
                    <a:ext uri="{FF2B5EF4-FFF2-40B4-BE49-F238E27FC236}">
                      <a16:creationId xmlns:a16="http://schemas.microsoft.com/office/drawing/2014/main" id="{960EF393-DA28-2AB5-A4C2-D7B2095ABD5D}"/>
                    </a:ext>
                  </a:extLst>
                </p:cNvPr>
                <p:cNvSpPr/>
                <p:nvPr/>
              </p:nvSpPr>
              <p:spPr>
                <a:xfrm>
                  <a:off x="9913666" y="2358067"/>
                  <a:ext cx="878262" cy="375432"/>
                </a:xfrm>
                <a:prstGeom prst="round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latin typeface="Calibri" panose="020F0502020204030204" pitchFamily="34" charset="0"/>
                      <a:cs typeface="Calibri" panose="020F0502020204030204" pitchFamily="34" charset="0"/>
                    </a:rPr>
                    <a:t>Decode</a:t>
                  </a:r>
                </a:p>
              </p:txBody>
            </p:sp>
            <p:cxnSp>
              <p:nvCxnSpPr>
                <p:cNvPr id="65" name="Straight Arrow Connector 64">
                  <a:extLst>
                    <a:ext uri="{FF2B5EF4-FFF2-40B4-BE49-F238E27FC236}">
                      <a16:creationId xmlns:a16="http://schemas.microsoft.com/office/drawing/2014/main" id="{2A4BE5B2-28A4-2991-9298-A12D65C46D45}"/>
                    </a:ext>
                  </a:extLst>
                </p:cNvPr>
                <p:cNvCxnSpPr>
                  <a:cxnSpLocks/>
                </p:cNvCxnSpPr>
                <p:nvPr/>
              </p:nvCxnSpPr>
              <p:spPr>
                <a:xfrm>
                  <a:off x="9532215" y="2556207"/>
                  <a:ext cx="416693"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E5AF86-6FB7-28B0-7D73-7441A8488703}"/>
                    </a:ext>
                  </a:extLst>
                </p:cNvPr>
                <p:cNvCxnSpPr>
                  <a:cxnSpLocks/>
                </p:cNvCxnSpPr>
                <p:nvPr/>
              </p:nvCxnSpPr>
              <p:spPr>
                <a:xfrm>
                  <a:off x="10791928" y="2545349"/>
                  <a:ext cx="416693" cy="0"/>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C926D8F-9D20-BFB5-3699-5D1448F950E4}"/>
                    </a:ext>
                  </a:extLst>
                </p:cNvPr>
                <p:cNvCxnSpPr>
                  <a:cxnSpLocks/>
                </p:cNvCxnSpPr>
                <p:nvPr/>
              </p:nvCxnSpPr>
              <p:spPr>
                <a:xfrm>
                  <a:off x="9130594" y="1855562"/>
                  <a:ext cx="0" cy="512565"/>
                </a:xfrm>
                <a:prstGeom prst="straightConnector1">
                  <a:avLst/>
                </a:prstGeom>
                <a:grpFill/>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Freeform 72">
                  <a:extLst>
                    <a:ext uri="{FF2B5EF4-FFF2-40B4-BE49-F238E27FC236}">
                      <a16:creationId xmlns:a16="http://schemas.microsoft.com/office/drawing/2014/main" id="{6223652B-CD9C-CA5E-6369-9618ECDA0903}"/>
                    </a:ext>
                  </a:extLst>
                </p:cNvPr>
                <p:cNvSpPr/>
                <p:nvPr/>
              </p:nvSpPr>
              <p:spPr>
                <a:xfrm rot="1496810">
                  <a:off x="11042938" y="2153206"/>
                  <a:ext cx="260883" cy="292709"/>
                </a:xfrm>
                <a:custGeom>
                  <a:avLst/>
                  <a:gdLst>
                    <a:gd name="connsiteX0" fmla="*/ 21293 w 712447"/>
                    <a:gd name="connsiteY0" fmla="*/ 629393 h 629393"/>
                    <a:gd name="connsiteX1" fmla="*/ 80669 w 712447"/>
                    <a:gd name="connsiteY1" fmla="*/ 225632 h 629393"/>
                    <a:gd name="connsiteX2" fmla="*/ 674436 w 712447"/>
                    <a:gd name="connsiteY2" fmla="*/ 558141 h 629393"/>
                    <a:gd name="connsiteX3" fmla="*/ 603184 w 712447"/>
                    <a:gd name="connsiteY3" fmla="*/ 0 h 629393"/>
                  </a:gdLst>
                  <a:ahLst/>
                  <a:cxnLst>
                    <a:cxn ang="0">
                      <a:pos x="connsiteX0" y="connsiteY0"/>
                    </a:cxn>
                    <a:cxn ang="0">
                      <a:pos x="connsiteX1" y="connsiteY1"/>
                    </a:cxn>
                    <a:cxn ang="0">
                      <a:pos x="connsiteX2" y="connsiteY2"/>
                    </a:cxn>
                    <a:cxn ang="0">
                      <a:pos x="connsiteX3" y="connsiteY3"/>
                    </a:cxn>
                  </a:cxnLst>
                  <a:rect l="l" t="t" r="r" b="b"/>
                  <a:pathLst>
                    <a:path w="712447" h="629393">
                      <a:moveTo>
                        <a:pt x="21293" y="629393"/>
                      </a:moveTo>
                      <a:cubicBezTo>
                        <a:pt x="-3448" y="433450"/>
                        <a:pt x="-28188" y="237507"/>
                        <a:pt x="80669" y="225632"/>
                      </a:cubicBezTo>
                      <a:cubicBezTo>
                        <a:pt x="189526" y="213757"/>
                        <a:pt x="587350" y="595746"/>
                        <a:pt x="674436" y="558141"/>
                      </a:cubicBezTo>
                      <a:cubicBezTo>
                        <a:pt x="761522" y="520536"/>
                        <a:pt x="682353" y="260268"/>
                        <a:pt x="603184" y="0"/>
                      </a:cubicBezTo>
                    </a:path>
                  </a:pathLst>
                </a:custGeom>
                <a:grp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4E7F74E4-DC94-4069-AE3F-0F9C13582A58}"/>
                    </a:ext>
                  </a:extLst>
                </p:cNvPr>
                <p:cNvSpPr/>
                <p:nvPr/>
              </p:nvSpPr>
              <p:spPr>
                <a:xfrm rot="1759636">
                  <a:off x="6698678" y="1337460"/>
                  <a:ext cx="304877" cy="245039"/>
                </a:xfrm>
                <a:custGeom>
                  <a:avLst/>
                  <a:gdLst>
                    <a:gd name="connsiteX0" fmla="*/ 41207 w 786339"/>
                    <a:gd name="connsiteY0" fmla="*/ 629392 h 629392"/>
                    <a:gd name="connsiteX1" fmla="*/ 76833 w 786339"/>
                    <a:gd name="connsiteY1" fmla="*/ 273133 h 629392"/>
                    <a:gd name="connsiteX2" fmla="*/ 741851 w 786339"/>
                    <a:gd name="connsiteY2" fmla="*/ 570016 h 629392"/>
                    <a:gd name="connsiteX3" fmla="*/ 670599 w 786339"/>
                    <a:gd name="connsiteY3" fmla="*/ 0 h 629392"/>
                  </a:gdLst>
                  <a:ahLst/>
                  <a:cxnLst>
                    <a:cxn ang="0">
                      <a:pos x="connsiteX0" y="connsiteY0"/>
                    </a:cxn>
                    <a:cxn ang="0">
                      <a:pos x="connsiteX1" y="connsiteY1"/>
                    </a:cxn>
                    <a:cxn ang="0">
                      <a:pos x="connsiteX2" y="connsiteY2"/>
                    </a:cxn>
                    <a:cxn ang="0">
                      <a:pos x="connsiteX3" y="connsiteY3"/>
                    </a:cxn>
                  </a:cxnLst>
                  <a:rect l="l" t="t" r="r" b="b"/>
                  <a:pathLst>
                    <a:path w="786339" h="629392">
                      <a:moveTo>
                        <a:pt x="41207" y="629392"/>
                      </a:moveTo>
                      <a:cubicBezTo>
                        <a:pt x="633" y="456210"/>
                        <a:pt x="-39941" y="283029"/>
                        <a:pt x="76833" y="273133"/>
                      </a:cubicBezTo>
                      <a:cubicBezTo>
                        <a:pt x="193607" y="263237"/>
                        <a:pt x="642890" y="615538"/>
                        <a:pt x="741851" y="570016"/>
                      </a:cubicBezTo>
                      <a:cubicBezTo>
                        <a:pt x="840812" y="524494"/>
                        <a:pt x="755705" y="262247"/>
                        <a:pt x="670599" y="0"/>
                      </a:cubicBezTo>
                    </a:path>
                  </a:pathLst>
                </a:custGeom>
                <a:grp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81" name="Group 80">
                  <a:extLst>
                    <a:ext uri="{FF2B5EF4-FFF2-40B4-BE49-F238E27FC236}">
                      <a16:creationId xmlns:a16="http://schemas.microsoft.com/office/drawing/2014/main" id="{1D091937-1156-3339-4FCA-154F1BA74876}"/>
                    </a:ext>
                  </a:extLst>
                </p:cNvPr>
                <p:cNvGrpSpPr/>
                <p:nvPr/>
              </p:nvGrpSpPr>
              <p:grpSpPr>
                <a:xfrm>
                  <a:off x="6720675" y="1402235"/>
                  <a:ext cx="2562360" cy="1677252"/>
                  <a:chOff x="2345661" y="2051972"/>
                  <a:chExt cx="2440167" cy="1756143"/>
                </a:xfrm>
                <a:grpFill/>
              </p:grpSpPr>
              <p:sp>
                <p:nvSpPr>
                  <p:cNvPr id="82" name="Freeform 81">
                    <a:extLst>
                      <a:ext uri="{FF2B5EF4-FFF2-40B4-BE49-F238E27FC236}">
                        <a16:creationId xmlns:a16="http://schemas.microsoft.com/office/drawing/2014/main" id="{C5584B3B-2383-C86E-044B-213375C55596}"/>
                      </a:ext>
                    </a:extLst>
                  </p:cNvPr>
                  <p:cNvSpPr/>
                  <p:nvPr/>
                </p:nvSpPr>
                <p:spPr>
                  <a:xfrm rot="11975111">
                    <a:off x="4378763" y="3501638"/>
                    <a:ext cx="248442" cy="306477"/>
                  </a:xfrm>
                  <a:custGeom>
                    <a:avLst/>
                    <a:gdLst>
                      <a:gd name="connsiteX0" fmla="*/ 21293 w 712447"/>
                      <a:gd name="connsiteY0" fmla="*/ 629393 h 629393"/>
                      <a:gd name="connsiteX1" fmla="*/ 80669 w 712447"/>
                      <a:gd name="connsiteY1" fmla="*/ 225632 h 629393"/>
                      <a:gd name="connsiteX2" fmla="*/ 674436 w 712447"/>
                      <a:gd name="connsiteY2" fmla="*/ 558141 h 629393"/>
                      <a:gd name="connsiteX3" fmla="*/ 603184 w 712447"/>
                      <a:gd name="connsiteY3" fmla="*/ 0 h 629393"/>
                    </a:gdLst>
                    <a:ahLst/>
                    <a:cxnLst>
                      <a:cxn ang="0">
                        <a:pos x="connsiteX0" y="connsiteY0"/>
                      </a:cxn>
                      <a:cxn ang="0">
                        <a:pos x="connsiteX1" y="connsiteY1"/>
                      </a:cxn>
                      <a:cxn ang="0">
                        <a:pos x="connsiteX2" y="connsiteY2"/>
                      </a:cxn>
                      <a:cxn ang="0">
                        <a:pos x="connsiteX3" y="connsiteY3"/>
                      </a:cxn>
                    </a:cxnLst>
                    <a:rect l="l" t="t" r="r" b="b"/>
                    <a:pathLst>
                      <a:path w="712447" h="629393">
                        <a:moveTo>
                          <a:pt x="21293" y="629393"/>
                        </a:moveTo>
                        <a:cubicBezTo>
                          <a:pt x="-3448" y="433450"/>
                          <a:pt x="-28188" y="237507"/>
                          <a:pt x="80669" y="225632"/>
                        </a:cubicBezTo>
                        <a:cubicBezTo>
                          <a:pt x="189526" y="213757"/>
                          <a:pt x="587350" y="595746"/>
                          <a:pt x="674436" y="558141"/>
                        </a:cubicBezTo>
                        <a:cubicBezTo>
                          <a:pt x="761522" y="520536"/>
                          <a:pt x="682353" y="260268"/>
                          <a:pt x="603184" y="0"/>
                        </a:cubicBezTo>
                      </a:path>
                    </a:pathLst>
                  </a:custGeom>
                  <a:grp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Calibri" panose="020F0502020204030204" pitchFamily="34" charset="0"/>
                      <a:cs typeface="Calibri" panose="020F0502020204030204" pitchFamily="34" charset="0"/>
                    </a:endParaRPr>
                  </a:p>
                </p:txBody>
              </p:sp>
              <p:sp>
                <p:nvSpPr>
                  <p:cNvPr id="83" name="Freeform 82">
                    <a:extLst>
                      <a:ext uri="{FF2B5EF4-FFF2-40B4-BE49-F238E27FC236}">
                        <a16:creationId xmlns:a16="http://schemas.microsoft.com/office/drawing/2014/main" id="{DEF6745E-F13E-56DD-A90A-E43A4C7EAE8B}"/>
                      </a:ext>
                    </a:extLst>
                  </p:cNvPr>
                  <p:cNvSpPr/>
                  <p:nvPr/>
                </p:nvSpPr>
                <p:spPr>
                  <a:xfrm rot="1759636">
                    <a:off x="4495489" y="3461165"/>
                    <a:ext cx="290339" cy="256564"/>
                  </a:xfrm>
                  <a:custGeom>
                    <a:avLst/>
                    <a:gdLst>
                      <a:gd name="connsiteX0" fmla="*/ 41207 w 786339"/>
                      <a:gd name="connsiteY0" fmla="*/ 629392 h 629392"/>
                      <a:gd name="connsiteX1" fmla="*/ 76833 w 786339"/>
                      <a:gd name="connsiteY1" fmla="*/ 273133 h 629392"/>
                      <a:gd name="connsiteX2" fmla="*/ 741851 w 786339"/>
                      <a:gd name="connsiteY2" fmla="*/ 570016 h 629392"/>
                      <a:gd name="connsiteX3" fmla="*/ 670599 w 786339"/>
                      <a:gd name="connsiteY3" fmla="*/ 0 h 629392"/>
                    </a:gdLst>
                    <a:ahLst/>
                    <a:cxnLst>
                      <a:cxn ang="0">
                        <a:pos x="connsiteX0" y="connsiteY0"/>
                      </a:cxn>
                      <a:cxn ang="0">
                        <a:pos x="connsiteX1" y="connsiteY1"/>
                      </a:cxn>
                      <a:cxn ang="0">
                        <a:pos x="connsiteX2" y="connsiteY2"/>
                      </a:cxn>
                      <a:cxn ang="0">
                        <a:pos x="connsiteX3" y="connsiteY3"/>
                      </a:cxn>
                    </a:cxnLst>
                    <a:rect l="l" t="t" r="r" b="b"/>
                    <a:pathLst>
                      <a:path w="786339" h="629392">
                        <a:moveTo>
                          <a:pt x="41207" y="629392"/>
                        </a:moveTo>
                        <a:cubicBezTo>
                          <a:pt x="633" y="456210"/>
                          <a:pt x="-39941" y="283029"/>
                          <a:pt x="76833" y="273133"/>
                        </a:cubicBezTo>
                        <a:cubicBezTo>
                          <a:pt x="193607" y="263237"/>
                          <a:pt x="642890" y="615538"/>
                          <a:pt x="741851" y="570016"/>
                        </a:cubicBezTo>
                        <a:cubicBezTo>
                          <a:pt x="840812" y="524494"/>
                          <a:pt x="755705" y="262247"/>
                          <a:pt x="670599" y="0"/>
                        </a:cubicBezTo>
                      </a:path>
                    </a:pathLst>
                  </a:custGeom>
                  <a:grp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1617E7BB-1EE8-1293-33DC-FD16D076CDF9}"/>
                      </a:ext>
                    </a:extLst>
                  </p:cNvPr>
                  <p:cNvSpPr/>
                  <p:nvPr/>
                </p:nvSpPr>
                <p:spPr>
                  <a:xfrm rot="11975111">
                    <a:off x="2345661" y="2092445"/>
                    <a:ext cx="248442" cy="306477"/>
                  </a:xfrm>
                  <a:custGeom>
                    <a:avLst/>
                    <a:gdLst>
                      <a:gd name="connsiteX0" fmla="*/ 21293 w 712447"/>
                      <a:gd name="connsiteY0" fmla="*/ 629393 h 629393"/>
                      <a:gd name="connsiteX1" fmla="*/ 80669 w 712447"/>
                      <a:gd name="connsiteY1" fmla="*/ 225632 h 629393"/>
                      <a:gd name="connsiteX2" fmla="*/ 674436 w 712447"/>
                      <a:gd name="connsiteY2" fmla="*/ 558141 h 629393"/>
                      <a:gd name="connsiteX3" fmla="*/ 603184 w 712447"/>
                      <a:gd name="connsiteY3" fmla="*/ 0 h 629393"/>
                    </a:gdLst>
                    <a:ahLst/>
                    <a:cxnLst>
                      <a:cxn ang="0">
                        <a:pos x="connsiteX0" y="connsiteY0"/>
                      </a:cxn>
                      <a:cxn ang="0">
                        <a:pos x="connsiteX1" y="connsiteY1"/>
                      </a:cxn>
                      <a:cxn ang="0">
                        <a:pos x="connsiteX2" y="connsiteY2"/>
                      </a:cxn>
                      <a:cxn ang="0">
                        <a:pos x="connsiteX3" y="connsiteY3"/>
                      </a:cxn>
                    </a:cxnLst>
                    <a:rect l="l" t="t" r="r" b="b"/>
                    <a:pathLst>
                      <a:path w="712447" h="629393">
                        <a:moveTo>
                          <a:pt x="21293" y="629393"/>
                        </a:moveTo>
                        <a:cubicBezTo>
                          <a:pt x="-3448" y="433450"/>
                          <a:pt x="-28188" y="237507"/>
                          <a:pt x="80669" y="225632"/>
                        </a:cubicBezTo>
                        <a:cubicBezTo>
                          <a:pt x="189526" y="213757"/>
                          <a:pt x="587350" y="595746"/>
                          <a:pt x="674436" y="558141"/>
                        </a:cubicBezTo>
                        <a:cubicBezTo>
                          <a:pt x="761522" y="520536"/>
                          <a:pt x="682353" y="260268"/>
                          <a:pt x="603184" y="0"/>
                        </a:cubicBezTo>
                      </a:path>
                    </a:pathLst>
                  </a:custGeom>
                  <a:grp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Calibri" panose="020F0502020204030204" pitchFamily="34" charset="0"/>
                      <a:cs typeface="Calibri" panose="020F0502020204030204" pitchFamily="34" charset="0"/>
                    </a:endParaRPr>
                  </a:p>
                </p:txBody>
              </p:sp>
              <p:sp>
                <p:nvSpPr>
                  <p:cNvPr id="97" name="Freeform 96">
                    <a:extLst>
                      <a:ext uri="{FF2B5EF4-FFF2-40B4-BE49-F238E27FC236}">
                        <a16:creationId xmlns:a16="http://schemas.microsoft.com/office/drawing/2014/main" id="{C35BFBFF-C1D0-F780-46C6-DF649F044641}"/>
                      </a:ext>
                    </a:extLst>
                  </p:cNvPr>
                  <p:cNvSpPr/>
                  <p:nvPr/>
                </p:nvSpPr>
                <p:spPr>
                  <a:xfrm rot="1759636">
                    <a:off x="2462387" y="2051972"/>
                    <a:ext cx="290339" cy="256564"/>
                  </a:xfrm>
                  <a:custGeom>
                    <a:avLst/>
                    <a:gdLst>
                      <a:gd name="connsiteX0" fmla="*/ 41207 w 786339"/>
                      <a:gd name="connsiteY0" fmla="*/ 629392 h 629392"/>
                      <a:gd name="connsiteX1" fmla="*/ 76833 w 786339"/>
                      <a:gd name="connsiteY1" fmla="*/ 273133 h 629392"/>
                      <a:gd name="connsiteX2" fmla="*/ 741851 w 786339"/>
                      <a:gd name="connsiteY2" fmla="*/ 570016 h 629392"/>
                      <a:gd name="connsiteX3" fmla="*/ 670599 w 786339"/>
                      <a:gd name="connsiteY3" fmla="*/ 0 h 629392"/>
                    </a:gdLst>
                    <a:ahLst/>
                    <a:cxnLst>
                      <a:cxn ang="0">
                        <a:pos x="connsiteX0" y="connsiteY0"/>
                      </a:cxn>
                      <a:cxn ang="0">
                        <a:pos x="connsiteX1" y="connsiteY1"/>
                      </a:cxn>
                      <a:cxn ang="0">
                        <a:pos x="connsiteX2" y="connsiteY2"/>
                      </a:cxn>
                      <a:cxn ang="0">
                        <a:pos x="connsiteX3" y="connsiteY3"/>
                      </a:cxn>
                    </a:cxnLst>
                    <a:rect l="l" t="t" r="r" b="b"/>
                    <a:pathLst>
                      <a:path w="786339" h="629392">
                        <a:moveTo>
                          <a:pt x="41207" y="629392"/>
                        </a:moveTo>
                        <a:cubicBezTo>
                          <a:pt x="633" y="456210"/>
                          <a:pt x="-39941" y="283029"/>
                          <a:pt x="76833" y="273133"/>
                        </a:cubicBezTo>
                        <a:cubicBezTo>
                          <a:pt x="193607" y="263237"/>
                          <a:pt x="642890" y="615538"/>
                          <a:pt x="741851" y="570016"/>
                        </a:cubicBezTo>
                        <a:cubicBezTo>
                          <a:pt x="840812" y="524494"/>
                          <a:pt x="755705" y="262247"/>
                          <a:pt x="670599" y="0"/>
                        </a:cubicBezTo>
                      </a:path>
                    </a:pathLst>
                  </a:custGeom>
                  <a:grp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grpSp>
        </p:grpSp>
      </p:grpSp>
      <p:sp>
        <p:nvSpPr>
          <p:cNvPr id="111" name="TextBox 110">
            <a:extLst>
              <a:ext uri="{FF2B5EF4-FFF2-40B4-BE49-F238E27FC236}">
                <a16:creationId xmlns:a16="http://schemas.microsoft.com/office/drawing/2014/main" id="{1217EA32-5964-1847-64AA-E7C5679A0340}"/>
              </a:ext>
            </a:extLst>
          </p:cNvPr>
          <p:cNvSpPr txBox="1"/>
          <p:nvPr/>
        </p:nvSpPr>
        <p:spPr>
          <a:xfrm>
            <a:off x="291665" y="1118901"/>
            <a:ext cx="6693722" cy="2893100"/>
          </a:xfrm>
          <a:prstGeom prst="rect">
            <a:avLst/>
          </a:prstGeom>
          <a:solidFill>
            <a:schemeClr val="bg1">
              <a:lumMod val="95000"/>
            </a:schemeClr>
          </a:solidFill>
        </p:spPr>
        <p:txBody>
          <a:bodyPr wrap="square" rtlCol="0">
            <a:spAutoFit/>
          </a:bodyPr>
          <a:lstStyle/>
          <a:p>
            <a:pPr algn="l"/>
            <a:r>
              <a:rPr lang="en-US" sz="2000" b="1" i="0" u="none" strike="noStrike" dirty="0">
                <a:solidFill>
                  <a:srgbClr val="202122"/>
                </a:solidFill>
                <a:effectLst/>
                <a:latin typeface="Calibri" panose="020F0502020204030204" pitchFamily="34" charset="0"/>
                <a:cs typeface="Calibri" panose="020F0502020204030204" pitchFamily="34" charset="0"/>
              </a:rPr>
              <a:t>GNU Radio-based Joint Receiver Model-</a:t>
            </a:r>
          </a:p>
          <a:p>
            <a:pPr marL="285750" indent="-285750" algn="l">
              <a:buFont typeface="Arial" panose="020B0604020202020204" pitchFamily="34" charset="0"/>
              <a:buChar char="•"/>
            </a:pPr>
            <a:endParaRPr lang="en-US" b="0" i="0" u="none" strike="noStrike" dirty="0">
              <a:solidFill>
                <a:srgbClr val="202122"/>
              </a:solidFill>
              <a:effectLst/>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b="0" i="0" u="none" strike="noStrike" dirty="0">
                <a:solidFill>
                  <a:srgbClr val="202122"/>
                </a:solidFill>
                <a:effectLst/>
                <a:latin typeface="Calibri" panose="020F0502020204030204" pitchFamily="34" charset="0"/>
                <a:cs typeface="Calibri" panose="020F0502020204030204" pitchFamily="34" charset="0"/>
              </a:rPr>
              <a:t>Correlation estimator block correlates the input signal against the provided reference signal.</a:t>
            </a:r>
          </a:p>
          <a:p>
            <a:pPr algn="l"/>
            <a:endParaRPr lang="en-US" dirty="0">
              <a:solidFill>
                <a:srgbClr val="202122"/>
              </a:solidFill>
              <a:latin typeface="Calibri" panose="020F0502020204030204" pitchFamily="34" charset="0"/>
              <a:cs typeface="Calibri" panose="020F0502020204030204" pitchFamily="34" charset="0"/>
            </a:endParaRPr>
          </a:p>
          <a:p>
            <a:pPr marL="285750" indent="-285750" algn="l">
              <a:buFont typeface="Wingdings" pitchFamily="2" charset="2"/>
              <a:buChar char="§"/>
            </a:pPr>
            <a:r>
              <a:rPr lang="en-US" b="0" i="0" u="none" strike="noStrike" dirty="0">
                <a:solidFill>
                  <a:srgbClr val="202122"/>
                </a:solidFill>
                <a:effectLst/>
                <a:latin typeface="Calibri" panose="020F0502020204030204" pitchFamily="34" charset="0"/>
                <a:cs typeface="Calibri" panose="020F0502020204030204" pitchFamily="34" charset="0"/>
              </a:rPr>
              <a:t>The correlation tags information as the output of the "Correlation-Estimator" block is sent to our designed "Est-Remove-Peak" block to remove the estimated peak of the joint received signal.</a:t>
            </a:r>
          </a:p>
          <a:p>
            <a:pPr marL="285750" indent="-285750" algn="l">
              <a:buFont typeface="Wingdings" pitchFamily="2" charset="2"/>
              <a:buChar char="§"/>
            </a:pPr>
            <a:endParaRPr lang="en-US" dirty="0">
              <a:solidFill>
                <a:srgbClr val="202122"/>
              </a:solidFill>
              <a:latin typeface="Calibri" panose="020F0502020204030204" pitchFamily="34" charset="0"/>
              <a:cs typeface="Calibri" panose="020F0502020204030204" pitchFamily="34" charset="0"/>
            </a:endParaRPr>
          </a:p>
          <a:p>
            <a:pPr marL="285750" indent="-285750">
              <a:buFont typeface="Wingdings" pitchFamily="2" charset="2"/>
              <a:buChar char="§"/>
            </a:pPr>
            <a:r>
              <a:rPr lang="en-US" dirty="0">
                <a:solidFill>
                  <a:srgbClr val="202122"/>
                </a:solidFill>
                <a:latin typeface="Calibri" panose="020F0502020204030204" pitchFamily="34" charset="0"/>
                <a:cs typeface="Calibri" panose="020F0502020204030204" pitchFamily="34" charset="0"/>
              </a:rPr>
              <a:t>Radar signal is the strongest one and remove radar return first.</a:t>
            </a:r>
          </a:p>
        </p:txBody>
      </p:sp>
      <p:grpSp>
        <p:nvGrpSpPr>
          <p:cNvPr id="122" name="Group 121">
            <a:extLst>
              <a:ext uri="{FF2B5EF4-FFF2-40B4-BE49-F238E27FC236}">
                <a16:creationId xmlns:a16="http://schemas.microsoft.com/office/drawing/2014/main" id="{1E572D05-5311-23C6-7736-9EC41290281A}"/>
              </a:ext>
            </a:extLst>
          </p:cNvPr>
          <p:cNvGrpSpPr/>
          <p:nvPr/>
        </p:nvGrpSpPr>
        <p:grpSpPr>
          <a:xfrm>
            <a:off x="1984989" y="4236051"/>
            <a:ext cx="7934294" cy="2257223"/>
            <a:chOff x="2116815" y="3775366"/>
            <a:chExt cx="7329746" cy="2935910"/>
          </a:xfrm>
        </p:grpSpPr>
        <p:pic>
          <p:nvPicPr>
            <p:cNvPr id="103" name="Picture 102" descr="A diagram of a computer program&#10;&#10;Description automatically generated">
              <a:extLst>
                <a:ext uri="{FF2B5EF4-FFF2-40B4-BE49-F238E27FC236}">
                  <a16:creationId xmlns:a16="http://schemas.microsoft.com/office/drawing/2014/main" id="{90210244-618D-F93F-FAFA-DF9CD2A42398}"/>
                </a:ext>
              </a:extLst>
            </p:cNvPr>
            <p:cNvPicPr>
              <a:picLocks noChangeAspect="1"/>
            </p:cNvPicPr>
            <p:nvPr/>
          </p:nvPicPr>
          <p:blipFill>
            <a:blip r:embed="rId5"/>
            <a:stretch>
              <a:fillRect/>
            </a:stretch>
          </p:blipFill>
          <p:spPr>
            <a:xfrm>
              <a:off x="2116815" y="3775366"/>
              <a:ext cx="7329746" cy="2935910"/>
            </a:xfrm>
            <a:prstGeom prst="rect">
              <a:avLst/>
            </a:prstGeom>
          </p:spPr>
        </p:pic>
        <p:cxnSp>
          <p:nvCxnSpPr>
            <p:cNvPr id="114" name="Straight Arrow Connector 113">
              <a:extLst>
                <a:ext uri="{FF2B5EF4-FFF2-40B4-BE49-F238E27FC236}">
                  <a16:creationId xmlns:a16="http://schemas.microsoft.com/office/drawing/2014/main" id="{0AADB23D-E707-E769-4252-5A176E3D0840}"/>
                </a:ext>
              </a:extLst>
            </p:cNvPr>
            <p:cNvCxnSpPr>
              <a:cxnSpLocks/>
            </p:cNvCxnSpPr>
            <p:nvPr/>
          </p:nvCxnSpPr>
          <p:spPr>
            <a:xfrm flipH="1" flipV="1">
              <a:off x="4857008" y="5208972"/>
              <a:ext cx="1484415" cy="104951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897DCF4-0D8C-E0EA-237C-D56BC718E765}"/>
                </a:ext>
              </a:extLst>
            </p:cNvPr>
            <p:cNvCxnSpPr>
              <a:cxnSpLocks/>
            </p:cNvCxnSpPr>
            <p:nvPr/>
          </p:nvCxnSpPr>
          <p:spPr>
            <a:xfrm flipV="1">
              <a:off x="6472052" y="5342233"/>
              <a:ext cx="0" cy="79028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0398376-36F4-70B0-FC6F-F6E04954F3A7}"/>
              </a:ext>
            </a:extLst>
          </p:cNvPr>
          <p:cNvSpPr txBox="1"/>
          <p:nvPr/>
        </p:nvSpPr>
        <p:spPr>
          <a:xfrm>
            <a:off x="7166358" y="964316"/>
            <a:ext cx="4929555" cy="369332"/>
          </a:xfrm>
          <a:prstGeom prst="rect">
            <a:avLst/>
          </a:prstGeom>
          <a:noFill/>
        </p:spPr>
        <p:txBody>
          <a:bodyPr wrap="none" rtlCol="0">
            <a:spAutoFit/>
          </a:bodyPr>
          <a:lstStyle/>
          <a:p>
            <a:pPr algn="l"/>
            <a:r>
              <a:rPr lang="en-US" b="1" i="0" u="none" strike="noStrike" dirty="0">
                <a:solidFill>
                  <a:srgbClr val="202122"/>
                </a:solidFill>
                <a:effectLst/>
                <a:latin typeface="Arial" panose="020B0604020202020204" pitchFamily="34" charset="0"/>
              </a:rPr>
              <a:t>Successive Interference Cancellation (SIC)</a:t>
            </a:r>
            <a:r>
              <a:rPr lang="en-US" b="0" i="0" u="none" strike="noStrike" dirty="0">
                <a:solidFill>
                  <a:srgbClr val="202122"/>
                </a:solidFill>
                <a:effectLst/>
                <a:latin typeface="Arial" panose="020B0604020202020204" pitchFamily="34" charset="0"/>
              </a:rPr>
              <a:t> </a:t>
            </a:r>
          </a:p>
        </p:txBody>
      </p:sp>
    </p:spTree>
    <p:extLst>
      <p:ext uri="{BB962C8B-B14F-4D97-AF65-F5344CB8AC3E}">
        <p14:creationId xmlns:p14="http://schemas.microsoft.com/office/powerpoint/2010/main" val="13761887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BCF102A-29F2-35F8-B49C-DC4B8E26BB65}"/>
              </a:ext>
            </a:extLst>
          </p:cNvPr>
          <p:cNvCxnSpPr>
            <a:cxnSpLocks/>
          </p:cNvCxnSpPr>
          <p:nvPr/>
        </p:nvCxnSpPr>
        <p:spPr>
          <a:xfrm>
            <a:off x="0" y="925539"/>
            <a:ext cx="12111990" cy="0"/>
          </a:xfrm>
          <a:prstGeom prst="line">
            <a:avLst/>
          </a:prstGeom>
          <a:ln w="34925"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D5E257-97C5-5BD3-B29A-DF5EED3720E4}"/>
              </a:ext>
            </a:extLst>
          </p:cNvPr>
          <p:cNvSpPr txBox="1"/>
          <p:nvPr/>
        </p:nvSpPr>
        <p:spPr>
          <a:xfrm>
            <a:off x="126294" y="341647"/>
            <a:ext cx="3367653"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Over-The-Air Experiment</a:t>
            </a:r>
          </a:p>
        </p:txBody>
      </p:sp>
      <p:pic>
        <p:nvPicPr>
          <p:cNvPr id="18" name="Picture 17" descr="A picture containing circle&#10;&#10;Description automatically generated">
            <a:extLst>
              <a:ext uri="{FF2B5EF4-FFF2-40B4-BE49-F238E27FC236}">
                <a16:creationId xmlns:a16="http://schemas.microsoft.com/office/drawing/2014/main" id="{DEDB508F-3880-DCCE-1997-241B1604F491}"/>
              </a:ext>
            </a:extLst>
          </p:cNvPr>
          <p:cNvPicPr>
            <a:picLocks noChangeAspect="1"/>
          </p:cNvPicPr>
          <p:nvPr/>
        </p:nvPicPr>
        <p:blipFill>
          <a:blip r:embed="rId3"/>
          <a:stretch>
            <a:fillRect/>
          </a:stretch>
        </p:blipFill>
        <p:spPr>
          <a:xfrm>
            <a:off x="10443620" y="5983500"/>
            <a:ext cx="1714367" cy="798739"/>
          </a:xfrm>
          <a:prstGeom prst="rect">
            <a:avLst/>
          </a:prstGeom>
        </p:spPr>
      </p:pic>
      <p:pic>
        <p:nvPicPr>
          <p:cNvPr id="20" name="Picture 19">
            <a:extLst>
              <a:ext uri="{FF2B5EF4-FFF2-40B4-BE49-F238E27FC236}">
                <a16:creationId xmlns:a16="http://schemas.microsoft.com/office/drawing/2014/main" id="{A1064A04-6678-C5E0-19A8-0543C48F69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57930"/>
            <a:ext cx="1810121" cy="554230"/>
          </a:xfrm>
          <a:prstGeom prst="rect">
            <a:avLst/>
          </a:prstGeom>
        </p:spPr>
      </p:pic>
      <p:sp>
        <p:nvSpPr>
          <p:cNvPr id="5" name="TextBox 4">
            <a:extLst>
              <a:ext uri="{FF2B5EF4-FFF2-40B4-BE49-F238E27FC236}">
                <a16:creationId xmlns:a16="http://schemas.microsoft.com/office/drawing/2014/main" id="{D05EA955-7482-97A6-753A-047F798F6F0D}"/>
              </a:ext>
            </a:extLst>
          </p:cNvPr>
          <p:cNvSpPr txBox="1"/>
          <p:nvPr/>
        </p:nvSpPr>
        <p:spPr>
          <a:xfrm>
            <a:off x="69882" y="6588165"/>
            <a:ext cx="1390770" cy="246222"/>
          </a:xfrm>
          <a:prstGeom prst="rect">
            <a:avLst/>
          </a:prstGeom>
          <a:noFill/>
        </p:spPr>
        <p:txBody>
          <a:bodyPr wrap="square" rtlCol="0">
            <a:spAutoFit/>
          </a:bodyPr>
          <a:lstStyle/>
          <a:p>
            <a:r>
              <a:rPr lang="en-US" sz="1000" b="1" dirty="0">
                <a:solidFill>
                  <a:schemeClr val="tx1">
                    <a:lumMod val="65000"/>
                    <a:lumOff val="35000"/>
                  </a:schemeClr>
                </a:solidFill>
                <a:latin typeface="Calibri" panose="020F0502020204030204" pitchFamily="34" charset="0"/>
                <a:cs typeface="Calibri" panose="020F0502020204030204" pitchFamily="34" charset="0"/>
              </a:rPr>
              <a:t>Shammi- GRConf’23</a:t>
            </a:r>
          </a:p>
        </p:txBody>
      </p:sp>
      <p:pic>
        <p:nvPicPr>
          <p:cNvPr id="6" name="Picture 5">
            <a:extLst>
              <a:ext uri="{FF2B5EF4-FFF2-40B4-BE49-F238E27FC236}">
                <a16:creationId xmlns:a16="http://schemas.microsoft.com/office/drawing/2014/main" id="{33E01BF8-CCD8-92E3-FBE4-667883B954C3}"/>
              </a:ext>
            </a:extLst>
          </p:cNvPr>
          <p:cNvPicPr>
            <a:picLocks noChangeAspect="1"/>
          </p:cNvPicPr>
          <p:nvPr/>
        </p:nvPicPr>
        <p:blipFill>
          <a:blip r:embed="rId5"/>
          <a:stretch>
            <a:fillRect/>
          </a:stretch>
        </p:blipFill>
        <p:spPr>
          <a:xfrm>
            <a:off x="126294" y="1047767"/>
            <a:ext cx="4747540" cy="4935733"/>
          </a:xfrm>
          <a:prstGeom prst="rect">
            <a:avLst/>
          </a:prstGeom>
        </p:spPr>
      </p:pic>
      <p:pic>
        <p:nvPicPr>
          <p:cNvPr id="9" name="Picture 8">
            <a:extLst>
              <a:ext uri="{FF2B5EF4-FFF2-40B4-BE49-F238E27FC236}">
                <a16:creationId xmlns:a16="http://schemas.microsoft.com/office/drawing/2014/main" id="{12CF0470-D8D7-391E-46D6-61A30969F7F9}"/>
              </a:ext>
            </a:extLst>
          </p:cNvPr>
          <p:cNvPicPr>
            <a:picLocks noChangeAspect="1"/>
          </p:cNvPicPr>
          <p:nvPr/>
        </p:nvPicPr>
        <p:blipFill>
          <a:blip r:embed="rId6"/>
          <a:stretch>
            <a:fillRect/>
          </a:stretch>
        </p:blipFill>
        <p:spPr>
          <a:xfrm>
            <a:off x="4783409" y="1067134"/>
            <a:ext cx="7328581" cy="3690479"/>
          </a:xfrm>
          <a:prstGeom prst="rect">
            <a:avLst/>
          </a:prstGeom>
        </p:spPr>
      </p:pic>
      <p:sp>
        <p:nvSpPr>
          <p:cNvPr id="10" name="TextBox 9">
            <a:extLst>
              <a:ext uri="{FF2B5EF4-FFF2-40B4-BE49-F238E27FC236}">
                <a16:creationId xmlns:a16="http://schemas.microsoft.com/office/drawing/2014/main" id="{42534E2D-DBBE-1F94-C35F-E9781219750E}"/>
              </a:ext>
            </a:extLst>
          </p:cNvPr>
          <p:cNvSpPr txBox="1"/>
          <p:nvPr/>
        </p:nvSpPr>
        <p:spPr>
          <a:xfrm>
            <a:off x="4873834" y="4727758"/>
            <a:ext cx="6198260" cy="2031325"/>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network topology of JRCs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Ettus Research universal software radio peripheral (USRP) B210 transceiver with continuous frequency coverage from 70 MHz – 6 GHz</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High gain horn antennas (Rad Tx, Comms Tx)</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Monopole antenna (joint Rx)</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22791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30718</TotalTime>
  <Words>1184</Words>
  <Application>Microsoft Macintosh PowerPoint</Application>
  <PresentationFormat>Widescreen</PresentationFormat>
  <Paragraphs>182</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Shammi Doly (Student)</dc:creator>
  <cp:lastModifiedBy>Shammi Doly (Student)</cp:lastModifiedBy>
  <cp:revision>363</cp:revision>
  <dcterms:created xsi:type="dcterms:W3CDTF">2023-01-26T00:41:19Z</dcterms:created>
  <dcterms:modified xsi:type="dcterms:W3CDTF">2023-09-05T04:24:52Z</dcterms:modified>
</cp:coreProperties>
</file>