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9" r:id="rId2"/>
    <p:sldId id="270" r:id="rId3"/>
    <p:sldId id="271" r:id="rId4"/>
    <p:sldId id="272" r:id="rId5"/>
    <p:sldId id="283" r:id="rId6"/>
    <p:sldId id="286" r:id="rId7"/>
    <p:sldId id="273" r:id="rId8"/>
    <p:sldId id="278" r:id="rId9"/>
    <p:sldId id="279" r:id="rId10"/>
    <p:sldId id="285" r:id="rId11"/>
    <p:sldId id="280" r:id="rId12"/>
    <p:sldId id="275" r:id="rId13"/>
    <p:sldId id="281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FDA9"/>
    <a:srgbClr val="FFAA7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61"/>
    <p:restoredTop sz="94683"/>
  </p:normalViewPr>
  <p:slideViewPr>
    <p:cSldViewPr snapToGrid="0">
      <p:cViewPr varScale="1">
        <p:scale>
          <a:sx n="82" d="100"/>
          <a:sy n="82" d="100"/>
        </p:scale>
        <p:origin x="144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60C8F-89FF-D446-A587-EA01BECD7175}" type="datetimeFigureOut">
              <a:rPr lang="en-US" smtClean="0"/>
              <a:t>9/8/23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B5AA2-9E4E-FC49-8BE2-EE6BC04FC6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4379BE-A633-5F4A-876F-C5DC1BE54B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ＭＳ Ｐゴシック" charset="0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BAD4-5131-394E-B6D6-79078B6BF70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Lenz- Radio Bootcamp- 2022</a:t>
            </a:r>
          </a:p>
        </p:txBody>
      </p:sp>
    </p:spTree>
    <p:extLst>
      <p:ext uri="{BB962C8B-B14F-4D97-AF65-F5344CB8AC3E}">
        <p14:creationId xmlns:p14="http://schemas.microsoft.com/office/powerpoint/2010/main" val="149345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109472" y="1389888"/>
            <a:ext cx="9973056" cy="1298448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540"/>
              </a:spcAft>
              <a:defRPr sz="336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20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09472" y="3008376"/>
            <a:ext cx="9973056" cy="1792224"/>
          </a:xfrm>
          <a:prstGeom prst="rect">
            <a:avLst/>
          </a:prstGeom>
          <a:ln w="12700">
            <a:headEnd type="none" w="sm" len="sm"/>
            <a:tailEnd type="none" w="sm" len="sm"/>
          </a:ln>
        </p:spPr>
        <p:txBody>
          <a:bodyPr lIns="91440" tIns="45720" rIns="91440" bIns="4572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160"/>
              </a:spcAft>
              <a:buFontTx/>
              <a:buNone/>
              <a:defRPr sz="2160"/>
            </a:lvl1pPr>
          </a:lstStyle>
          <a:p>
            <a:r>
              <a:rPr lang="en-US" alt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212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792224" y="1700784"/>
            <a:ext cx="8607552" cy="394106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1800"/>
              </a:lnSpc>
              <a:spcBef>
                <a:spcPts val="270"/>
              </a:spcBef>
              <a:spcAft>
                <a:spcPts val="540"/>
              </a:spcAft>
              <a:buFontTx/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92224" y="1252728"/>
            <a:ext cx="8607552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1800"/>
              </a:lnSpc>
              <a:spcBef>
                <a:spcPts val="270"/>
              </a:spcBef>
              <a:spcAft>
                <a:spcPts val="540"/>
              </a:spcAft>
              <a:buFontTx/>
              <a:buNone/>
              <a:defRPr sz="1620" baseline="0"/>
            </a:lvl1pPr>
            <a:lvl2pPr marL="468611" indent="0">
              <a:buNone/>
              <a:defRPr/>
            </a:lvl2pPr>
            <a:lvl3pPr marL="878647" indent="0">
              <a:buNone/>
              <a:defRPr/>
            </a:lvl3pPr>
            <a:lvl4pPr marL="1284395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92224" y="5705856"/>
            <a:ext cx="8607552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260"/>
              </a:lnSpc>
              <a:spcBef>
                <a:spcPts val="270"/>
              </a:spcBef>
              <a:spcAft>
                <a:spcPts val="540"/>
              </a:spcAft>
              <a:buFontTx/>
              <a:buNone/>
              <a:defRPr sz="1080" b="1" i="0" baseline="0"/>
            </a:lvl1pPr>
            <a:lvl2pPr marL="468611" indent="0">
              <a:buNone/>
              <a:defRPr/>
            </a:lvl2pPr>
            <a:lvl3pPr marL="878647" indent="0">
              <a:buNone/>
              <a:defRPr/>
            </a:lvl3pPr>
            <a:lvl4pPr marL="1284395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34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5582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>
          <a:xfrm>
            <a:off x="3658701" y="367415"/>
            <a:ext cx="8534400" cy="6120384"/>
          </a:xfrm>
          <a:prstGeom prst="rect">
            <a:avLst/>
          </a:prstGeom>
          <a:blipFill dpi="0" rotWithShape="1">
            <a:blip r:embed="rId2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27655"/>
            <a:ext cx="5384800" cy="511008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74747"/>
                </a:solidFill>
              </a:defRPr>
            </a:lvl1pPr>
            <a:lvl2pPr>
              <a:defRPr sz="1800">
                <a:solidFill>
                  <a:srgbClr val="474747"/>
                </a:solidFill>
              </a:defRPr>
            </a:lvl2pPr>
            <a:lvl3pPr>
              <a:defRPr sz="1600">
                <a:solidFill>
                  <a:srgbClr val="474747"/>
                </a:solidFill>
              </a:defRPr>
            </a:lvl3pPr>
            <a:lvl4pPr>
              <a:defRPr sz="1400">
                <a:solidFill>
                  <a:srgbClr val="474747"/>
                </a:solidFill>
              </a:defRPr>
            </a:lvl4pPr>
            <a:lvl5pPr>
              <a:defRPr sz="1400">
                <a:solidFill>
                  <a:srgbClr val="47474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327655"/>
            <a:ext cx="5384800" cy="511008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474747"/>
                </a:solidFill>
              </a:defRPr>
            </a:lvl1pPr>
            <a:lvl2pPr>
              <a:defRPr sz="1800">
                <a:solidFill>
                  <a:srgbClr val="474747"/>
                </a:solidFill>
              </a:defRPr>
            </a:lvl2pPr>
            <a:lvl3pPr>
              <a:defRPr sz="1600">
                <a:solidFill>
                  <a:srgbClr val="474747"/>
                </a:solidFill>
              </a:defRPr>
            </a:lvl3pPr>
            <a:lvl4pPr>
              <a:defRPr sz="1400">
                <a:solidFill>
                  <a:srgbClr val="474747"/>
                </a:solidFill>
              </a:defRPr>
            </a:lvl4pPr>
            <a:lvl5pPr>
              <a:defRPr sz="1400">
                <a:solidFill>
                  <a:srgbClr val="474747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74332"/>
            <a:ext cx="10972800" cy="898225"/>
          </a:xfrm>
        </p:spPr>
        <p:txBody>
          <a:bodyPr anchor="ctr">
            <a:normAutofit/>
          </a:bodyPr>
          <a:lstStyle>
            <a:lvl1pPr>
              <a:defRPr sz="2400" b="1">
                <a:solidFill>
                  <a:schemeClr val="accent2"/>
                </a:solidFill>
                <a:latin typeface="Work Sans ExtraBold" panose="00000900000000000000" pitchFamily="50" charset="0"/>
              </a:defRPr>
            </a:lvl1pPr>
          </a:lstStyle>
          <a:p>
            <a:r>
              <a:rPr lang="en-US"/>
              <a:t>Insert title here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42953" y="1134566"/>
            <a:ext cx="10839449" cy="0"/>
          </a:xfrm>
          <a:prstGeom prst="line">
            <a:avLst/>
          </a:prstGeom>
          <a:ln w="12700" cmpd="sng">
            <a:solidFill>
              <a:srgbClr val="29355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14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4" y="1289304"/>
            <a:ext cx="10924032" cy="4828032"/>
          </a:xfrm>
          <a:prstGeom prst="rect">
            <a:avLst/>
          </a:prstGeom>
        </p:spPr>
        <p:txBody>
          <a:bodyPr/>
          <a:lstStyle>
            <a:lvl1pPr marL="213961" indent="-213961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Char char="•"/>
              <a:defRPr sz="2160"/>
            </a:lvl1pPr>
            <a:lvl2pPr marL="485526" indent="-230419">
              <a:lnSpc>
                <a:spcPct val="100000"/>
              </a:lnSpc>
              <a:spcBef>
                <a:spcPts val="0"/>
              </a:spcBef>
              <a:defRPr sz="192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3029" indent="-164586">
              <a:lnSpc>
                <a:spcPct val="100000"/>
              </a:lnSpc>
              <a:spcBef>
                <a:spcPts val="0"/>
              </a:spcBef>
              <a:buSzPct val="90000"/>
              <a:buFont typeface="Arial"/>
              <a:buChar char="•"/>
              <a:defRPr sz="168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9908" indent="0">
              <a:lnSpc>
                <a:spcPct val="100000"/>
              </a:lnSpc>
              <a:spcBef>
                <a:spcPts val="0"/>
              </a:spcBef>
              <a:buFontTx/>
              <a:buNone/>
              <a:defRPr sz="132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35639" indent="0">
              <a:lnSpc>
                <a:spcPct val="100000"/>
              </a:lnSpc>
              <a:spcBef>
                <a:spcPts val="0"/>
              </a:spcBef>
              <a:buSzPct val="85000"/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247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3984" y="1289304"/>
            <a:ext cx="5315712" cy="4828032"/>
          </a:xfrm>
          <a:prstGeom prst="rect">
            <a:avLst/>
          </a:prstGeom>
        </p:spPr>
        <p:txBody>
          <a:bodyPr/>
          <a:lstStyle>
            <a:lvl1pPr marL="213961" indent="-213961">
              <a:lnSpc>
                <a:spcPts val="1980"/>
              </a:lnSpc>
              <a:spcBef>
                <a:spcPts val="1080"/>
              </a:spcBef>
              <a:buSzPct val="100000"/>
              <a:buFont typeface="Arial"/>
              <a:buChar char="•"/>
              <a:defRPr sz="2160"/>
            </a:lvl1pPr>
            <a:lvl2pPr marL="485526" indent="-230419">
              <a:lnSpc>
                <a:spcPts val="1800"/>
              </a:lnSpc>
              <a:spcBef>
                <a:spcPts val="540"/>
              </a:spcBef>
              <a:defRPr sz="192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3029" indent="-164586">
              <a:lnSpc>
                <a:spcPts val="1620"/>
              </a:lnSpc>
              <a:spcBef>
                <a:spcPts val="540"/>
              </a:spcBef>
              <a:buSzPct val="90000"/>
              <a:buFont typeface="Wingdings" charset="2"/>
              <a:buChar char="§"/>
              <a:defRPr sz="168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9908" indent="0">
              <a:lnSpc>
                <a:spcPts val="1440"/>
              </a:lnSpc>
              <a:spcBef>
                <a:spcPts val="540"/>
              </a:spcBef>
              <a:buFontTx/>
              <a:buNone/>
              <a:defRPr sz="132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35639" indent="0">
              <a:lnSpc>
                <a:spcPts val="1260"/>
              </a:lnSpc>
              <a:spcBef>
                <a:spcPts val="540"/>
              </a:spcBef>
              <a:buSzPct val="85000"/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6217920" y="1289304"/>
            <a:ext cx="5315712" cy="4828032"/>
          </a:xfrm>
          <a:prstGeom prst="rect">
            <a:avLst/>
          </a:prstGeom>
        </p:spPr>
        <p:txBody>
          <a:bodyPr/>
          <a:lstStyle>
            <a:lvl1pPr marL="213961" indent="-213961">
              <a:lnSpc>
                <a:spcPts val="1980"/>
              </a:lnSpc>
              <a:spcBef>
                <a:spcPts val="1080"/>
              </a:spcBef>
              <a:buSzPct val="100000"/>
              <a:buFont typeface="Arial"/>
              <a:buChar char="•"/>
              <a:defRPr sz="2160"/>
            </a:lvl1pPr>
            <a:lvl2pPr marL="485526" indent="-230419">
              <a:lnSpc>
                <a:spcPts val="1800"/>
              </a:lnSpc>
              <a:spcBef>
                <a:spcPts val="540"/>
              </a:spcBef>
              <a:defRPr sz="192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3029" indent="-164586">
              <a:lnSpc>
                <a:spcPts val="1620"/>
              </a:lnSpc>
              <a:spcBef>
                <a:spcPts val="540"/>
              </a:spcBef>
              <a:buSzPct val="90000"/>
              <a:buFont typeface="Wingdings" charset="2"/>
              <a:buChar char="§"/>
              <a:defRPr sz="168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9908" indent="0">
              <a:lnSpc>
                <a:spcPts val="1440"/>
              </a:lnSpc>
              <a:spcBef>
                <a:spcPts val="540"/>
              </a:spcBef>
              <a:buFontTx/>
              <a:buNone/>
              <a:defRPr sz="132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35639" indent="0">
              <a:lnSpc>
                <a:spcPts val="1260"/>
              </a:lnSpc>
              <a:spcBef>
                <a:spcPts val="540"/>
              </a:spcBef>
              <a:buSzPct val="85000"/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8003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842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15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5776" y="146304"/>
            <a:ext cx="9680448" cy="466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4" y="1289304"/>
            <a:ext cx="10924032" cy="4828032"/>
          </a:xfrm>
          <a:prstGeom prst="rect">
            <a:avLst/>
          </a:prstGeom>
        </p:spPr>
        <p:txBody>
          <a:bodyPr/>
          <a:lstStyle>
            <a:lvl1pPr marL="213961" indent="-213961">
              <a:lnSpc>
                <a:spcPts val="1980"/>
              </a:lnSpc>
              <a:spcBef>
                <a:spcPts val="1080"/>
              </a:spcBef>
              <a:buSzPct val="100000"/>
              <a:buFont typeface="Arial"/>
              <a:buChar char="•"/>
              <a:defRPr/>
            </a:lvl1pPr>
            <a:lvl2pPr marL="485526" indent="-230419">
              <a:lnSpc>
                <a:spcPts val="1800"/>
              </a:lnSpc>
              <a:spcBef>
                <a:spcPts val="540"/>
              </a:spcBef>
              <a:defRPr/>
            </a:lvl2pPr>
            <a:lvl3pPr marL="683029" indent="-164586">
              <a:lnSpc>
                <a:spcPts val="1620"/>
              </a:lnSpc>
              <a:spcBef>
                <a:spcPts val="540"/>
              </a:spcBef>
              <a:buSzPct val="90000"/>
              <a:buFont typeface="Wingdings" charset="2"/>
              <a:buChar char="§"/>
              <a:defRPr/>
            </a:lvl3pPr>
            <a:lvl4pPr marL="929908" indent="0">
              <a:lnSpc>
                <a:spcPts val="1440"/>
              </a:lnSpc>
              <a:spcBef>
                <a:spcPts val="540"/>
              </a:spcBef>
              <a:buFontTx/>
              <a:buNone/>
              <a:defRPr/>
            </a:lvl4pPr>
            <a:lvl5pPr marL="1135639" indent="0">
              <a:lnSpc>
                <a:spcPts val="1260"/>
              </a:lnSpc>
              <a:spcBef>
                <a:spcPts val="540"/>
              </a:spcBef>
              <a:buSzPct val="85000"/>
              <a:buFontTx/>
              <a:buNone/>
              <a:defRPr sz="108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55776" y="594360"/>
            <a:ext cx="9680448" cy="3048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2160"/>
              </a:lnSpc>
              <a:spcBef>
                <a:spcPts val="270"/>
              </a:spcBef>
              <a:spcAft>
                <a:spcPts val="540"/>
              </a:spcAft>
              <a:buFontTx/>
              <a:buNone/>
              <a:defRPr sz="2160" baseline="0"/>
            </a:lvl1pPr>
            <a:lvl2pPr marL="468611" indent="0">
              <a:buNone/>
              <a:defRPr/>
            </a:lvl2pPr>
            <a:lvl3pPr marL="878647" indent="0">
              <a:buNone/>
              <a:defRPr/>
            </a:lvl3pPr>
            <a:lvl4pPr marL="1284395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39664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984" y="1682496"/>
            <a:ext cx="10924032" cy="4443984"/>
          </a:xfrm>
          <a:prstGeom prst="rect">
            <a:avLst/>
          </a:prstGeom>
        </p:spPr>
        <p:txBody>
          <a:bodyPr anchor="t" anchorCtr="1"/>
          <a:lstStyle>
            <a:lvl1pPr marL="213961" indent="-213961">
              <a:lnSpc>
                <a:spcPts val="1980"/>
              </a:lnSpc>
              <a:spcBef>
                <a:spcPts val="1350"/>
              </a:spcBef>
              <a:buSzPct val="100000"/>
              <a:buFont typeface="Arial"/>
              <a:buChar char="•"/>
              <a:defRPr sz="2160"/>
            </a:lvl1pPr>
            <a:lvl2pPr marL="485526" indent="-230419">
              <a:lnSpc>
                <a:spcPts val="1800"/>
              </a:lnSpc>
              <a:spcBef>
                <a:spcPts val="1350"/>
              </a:spcBef>
              <a:defRPr sz="192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683029" indent="-164586">
              <a:lnSpc>
                <a:spcPts val="1620"/>
              </a:lnSpc>
              <a:spcBef>
                <a:spcPts val="1350"/>
              </a:spcBef>
              <a:buSzPct val="90000"/>
              <a:buFont typeface="Wingdings" charset="2"/>
              <a:buChar char="§"/>
              <a:defRPr sz="168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929908" indent="0">
              <a:lnSpc>
                <a:spcPts val="1440"/>
              </a:lnSpc>
              <a:spcBef>
                <a:spcPts val="1350"/>
              </a:spcBef>
              <a:buFontTx/>
              <a:buNone/>
              <a:defRPr sz="132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135639" indent="0">
              <a:lnSpc>
                <a:spcPts val="1260"/>
              </a:lnSpc>
              <a:spcBef>
                <a:spcPts val="1350"/>
              </a:spcBef>
              <a:buSzPct val="85000"/>
              <a:buFontTx/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1335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109216" y="1764792"/>
            <a:ext cx="7961376" cy="37764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 algn="ctr">
              <a:lnSpc>
                <a:spcPts val="1800"/>
              </a:lnSpc>
              <a:spcBef>
                <a:spcPts val="270"/>
              </a:spcBef>
              <a:spcAft>
                <a:spcPts val="540"/>
              </a:spcAft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09216" y="1316736"/>
            <a:ext cx="7961376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1800"/>
              </a:lnSpc>
              <a:spcBef>
                <a:spcPts val="270"/>
              </a:spcBef>
              <a:spcAft>
                <a:spcPts val="540"/>
              </a:spcAft>
              <a:buFontTx/>
              <a:buNone/>
              <a:defRPr sz="1620" baseline="0"/>
            </a:lvl1pPr>
            <a:lvl2pPr marL="468611" indent="0">
              <a:buNone/>
              <a:defRPr/>
            </a:lvl2pPr>
            <a:lvl3pPr marL="878647" indent="0">
              <a:buNone/>
              <a:defRPr/>
            </a:lvl3pPr>
            <a:lvl4pPr marL="1284395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109216" y="5605272"/>
            <a:ext cx="7961376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260"/>
              </a:lnSpc>
              <a:spcBef>
                <a:spcPts val="270"/>
              </a:spcBef>
              <a:spcAft>
                <a:spcPts val="540"/>
              </a:spcAft>
              <a:buFontTx/>
              <a:buNone/>
              <a:defRPr sz="1080" b="1" i="0" baseline="0"/>
            </a:lvl1pPr>
            <a:lvl2pPr marL="468611" indent="0">
              <a:buNone/>
              <a:defRPr/>
            </a:lvl2pPr>
            <a:lvl3pPr marL="878647" indent="0">
              <a:buNone/>
              <a:defRPr/>
            </a:lvl3pPr>
            <a:lvl4pPr marL="1284395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2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2316480" y="1828800"/>
            <a:ext cx="7583424" cy="33467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1800"/>
              </a:lnSpc>
              <a:spcBef>
                <a:spcPts val="270"/>
              </a:spcBef>
              <a:spcAft>
                <a:spcPts val="540"/>
              </a:spcAft>
              <a:buFontTx/>
              <a:buNone/>
              <a:defRPr/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316480" y="1371600"/>
            <a:ext cx="7583424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1800"/>
              </a:lnSpc>
              <a:spcBef>
                <a:spcPts val="270"/>
              </a:spcBef>
              <a:spcAft>
                <a:spcPts val="540"/>
              </a:spcAft>
              <a:buFontTx/>
              <a:buNone/>
              <a:defRPr sz="1620" baseline="0"/>
            </a:lvl1pPr>
            <a:lvl2pPr marL="468611" indent="0">
              <a:buNone/>
              <a:defRPr/>
            </a:lvl2pPr>
            <a:lvl3pPr marL="878647" indent="0">
              <a:buNone/>
              <a:defRPr/>
            </a:lvl3pPr>
            <a:lvl4pPr marL="1284395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316480" y="5230368"/>
            <a:ext cx="7583424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260"/>
              </a:lnSpc>
              <a:spcBef>
                <a:spcPts val="270"/>
              </a:spcBef>
              <a:spcAft>
                <a:spcPts val="540"/>
              </a:spcAft>
              <a:buFontTx/>
              <a:buNone/>
              <a:defRPr sz="1080" b="1" i="0" baseline="0"/>
            </a:lvl1pPr>
            <a:lvl2pPr marL="468611" indent="0">
              <a:buNone/>
              <a:defRPr/>
            </a:lvl2pPr>
            <a:lvl3pPr marL="878647" indent="0">
              <a:buNone/>
              <a:defRPr/>
            </a:lvl3pPr>
            <a:lvl4pPr marL="1284395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9915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126218" y="896114"/>
            <a:ext cx="12724619" cy="548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82296" tIns="41148" rIns="82296" bIns="4114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8229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6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55776" y="100584"/>
            <a:ext cx="9680448" cy="8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3" rIns="92064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152384" y="6629084"/>
            <a:ext cx="2685409" cy="25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</a:bodyPr>
          <a:lstStyle/>
          <a:p>
            <a:pPr marL="0" marR="0" indent="0" algn="l" defTabSz="82292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i="0" dirty="0" err="1">
                <a:solidFill>
                  <a:schemeClr val="bg2"/>
                </a:solidFill>
                <a:effectLst/>
                <a:latin typeface="Slack-Lato"/>
              </a:rPr>
              <a:t>Venkataramani</a:t>
            </a:r>
            <a:r>
              <a:rPr lang="en-US" sz="800" b="1" i="0" dirty="0">
                <a:solidFill>
                  <a:schemeClr val="bg2"/>
                </a:solidFill>
                <a:effectLst/>
                <a:latin typeface="Slack-Lato"/>
              </a:rPr>
              <a:t> </a:t>
            </a:r>
            <a:r>
              <a:rPr lang="en-US" altLang="en-US" sz="720" b="0" i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Lenz – </a:t>
            </a:r>
            <a:r>
              <a:rPr lang="en-US" altLang="en-US" sz="720" b="0" i="0" baseline="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GNURadio</a:t>
            </a:r>
            <a:r>
              <a:rPr lang="en-US" altLang="en-US" sz="720" b="0" i="0" baseline="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Conference 2023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BEBD75-1EC4-8A41-9699-F66AAF6F3C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8649"/>
            <a:ext cx="2177472" cy="5432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3ADEEA1-F586-3940-ADCB-119784249A6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1270" y="6133509"/>
            <a:ext cx="698346" cy="62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16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fontAlgn="base" hangingPunct="1">
        <a:lnSpc>
          <a:spcPts val="2520"/>
        </a:lnSpc>
        <a:spcBef>
          <a:spcPct val="0"/>
        </a:spcBef>
        <a:spcAft>
          <a:spcPct val="0"/>
        </a:spcAft>
        <a:defRPr sz="336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pitchFamily="-110" charset="0"/>
        </a:defRPr>
      </a:lvl5pPr>
      <a:lvl6pPr marL="411463" algn="ctr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pitchFamily="-110" charset="0"/>
        </a:defRPr>
      </a:lvl6pPr>
      <a:lvl7pPr marL="822928" algn="ctr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pitchFamily="-110" charset="0"/>
        </a:defRPr>
      </a:lvl7pPr>
      <a:lvl8pPr marL="1234391" algn="ctr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pitchFamily="-110" charset="0"/>
        </a:defRPr>
      </a:lvl8pPr>
      <a:lvl9pPr marL="1645854" algn="ctr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520" b="1">
          <a:solidFill>
            <a:schemeClr val="tx2"/>
          </a:solidFill>
          <a:latin typeface="Arial" pitchFamily="-110" charset="0"/>
        </a:defRPr>
      </a:lvl9pPr>
    </p:titleStyle>
    <p:bodyStyle>
      <a:lvl1pPr marL="308598" indent="-30859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25000"/>
        <a:buChar char="•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775781" indent="-30717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084379" indent="-205732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40" b="1">
          <a:solidFill>
            <a:schemeClr val="tx1"/>
          </a:solidFill>
          <a:latin typeface="+mn-lt"/>
          <a:ea typeface="ＭＳ Ｐゴシック" pitchFamily="-110" charset="-128"/>
        </a:defRPr>
      </a:lvl3pPr>
      <a:lvl4pPr marL="1391548" indent="-10715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260" b="1">
          <a:solidFill>
            <a:schemeClr val="tx1"/>
          </a:solidFill>
          <a:latin typeface="+mn-lt"/>
          <a:ea typeface="ＭＳ Ｐゴシック" pitchFamily="-110" charset="-128"/>
        </a:defRPr>
      </a:lvl4pPr>
      <a:lvl5pPr marL="1645854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260" b="1">
          <a:solidFill>
            <a:schemeClr val="tx1"/>
          </a:solidFill>
          <a:latin typeface="+mn-lt"/>
          <a:ea typeface="ＭＳ Ｐゴシック" pitchFamily="-110" charset="-128"/>
        </a:defRPr>
      </a:lvl5pPr>
      <a:lvl6pPr marL="2057317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260" b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468782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260" b="1">
          <a:solidFill>
            <a:schemeClr val="tx1"/>
          </a:solidFill>
          <a:latin typeface="+mn-lt"/>
          <a:ea typeface="ＭＳ Ｐゴシック" pitchFamily="-110" charset="-128"/>
        </a:defRPr>
      </a:lvl7pPr>
      <a:lvl8pPr marL="2880245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260" b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291708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260" b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63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28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391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854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317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782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245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708" algn="l" defTabSz="41146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08124" y="541222"/>
            <a:ext cx="8975750" cy="1298448"/>
          </a:xfrm>
        </p:spPr>
        <p:txBody>
          <a:bodyPr anchor="ctr"/>
          <a:lstStyle/>
          <a:p>
            <a:r>
              <a:rPr lang="en-US" sz="3200" dirty="0">
                <a:ea typeface="+mj-lt"/>
                <a:cs typeface="+mj-lt"/>
              </a:rPr>
              <a:t>OFDM Based Joint Communications and Human Vital Sign Sensing with GNU Radio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1560921" y="2530964"/>
            <a:ext cx="8975750" cy="179222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dirty="0">
                <a:ea typeface="+mn-lt"/>
                <a:cs typeface="+mn-lt"/>
              </a:rPr>
              <a:t>Adarsh Venkataramani,</a:t>
            </a:r>
            <a:r>
              <a:rPr lang="en-US" sz="2400" dirty="0"/>
              <a:t> Isabella Lenz, </a:t>
            </a:r>
            <a:endParaRPr lang="en-US" dirty="0"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 dirty="0"/>
              <a:t>Yu Rong and Daniel Bliss </a:t>
            </a:r>
            <a:endParaRPr lang="en-US" sz="2150" dirty="0">
              <a:cs typeface="Arial"/>
            </a:endParaRPr>
          </a:p>
          <a:p>
            <a:pPr>
              <a:spcAft>
                <a:spcPts val="0"/>
              </a:spcAft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1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School of Electrical, Computer, and Energy Engineering</a:t>
            </a:r>
            <a:endParaRPr lang="en-US" sz="2150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0"/>
              </a:spcAft>
            </a:pPr>
            <a:r>
              <a:rPr lang="en-US" sz="215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Wireless Information Systems and Computational Architectures</a:t>
            </a:r>
            <a:endParaRPr lang="en-US" sz="2150" i="1" dirty="0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F1F0B8-40B4-244C-9002-BCAC341F2C0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581" y="4750429"/>
            <a:ext cx="1445916" cy="1445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900725-E7CD-D44A-B6D4-3B081FB7B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698" y="3520443"/>
            <a:ext cx="2893009" cy="80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9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F6D1-805F-5176-C4DE-134041FB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50"/>
              <a:t>Vital Sign Signal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B30FE-187B-3EB8-647E-F1005B448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89" y="1289304"/>
            <a:ext cx="7044149" cy="4828032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150" dirty="0">
                <a:cs typeface="Arial"/>
              </a:rPr>
              <a:t>Vital signs induce Doppler on OFDM payload</a:t>
            </a:r>
          </a:p>
          <a:p>
            <a:pPr marL="485140" lvl="1" indent="-229870"/>
            <a:r>
              <a:rPr lang="en-US" sz="1950" dirty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Obtain channel estimate by division</a:t>
            </a:r>
            <a:endParaRPr lang="en-US" sz="1950" b="0" dirty="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  <a:p>
            <a:pPr marL="485140" lvl="1" indent="-229870"/>
            <a:r>
              <a:rPr lang="en-US" sz="1950" dirty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Analyze time-varying channel estimates across different OFDM symbols and deduce Doppler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13360" indent="-213360"/>
            <a:endParaRPr lang="en-US" sz="2200" dirty="0">
              <a:ea typeface="ＭＳ Ｐゴシック"/>
              <a:cs typeface="Arial"/>
            </a:endParaRPr>
          </a:p>
          <a:p>
            <a:pPr marL="213360" indent="-213360"/>
            <a:r>
              <a:rPr lang="en-US" sz="2200" dirty="0">
                <a:ea typeface="ＭＳ Ｐゴシック"/>
                <a:cs typeface="Arial"/>
              </a:rPr>
              <a:t>A minimum of two distinct peaks appear</a:t>
            </a:r>
            <a:endParaRPr lang="en-US" dirty="0"/>
          </a:p>
          <a:p>
            <a:pPr marL="485140" lvl="1" indent="-229870"/>
            <a:r>
              <a:rPr lang="en-US" sz="1950" dirty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Breathing Rate (Movement of Chest)</a:t>
            </a:r>
          </a:p>
          <a:p>
            <a:pPr marL="485140" lvl="1" indent="-229870"/>
            <a:r>
              <a:rPr lang="en-US" sz="1950" dirty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Heart Rate (Pulsation of heart)</a:t>
            </a:r>
          </a:p>
          <a:p>
            <a:pPr marL="213360" indent="-213360"/>
            <a:endParaRPr lang="en-US" sz="2200" dirty="0">
              <a:ea typeface="ＭＳ Ｐゴシック"/>
              <a:cs typeface="Arial"/>
            </a:endParaRPr>
          </a:p>
          <a:p>
            <a:pPr marL="213360" indent="-213360"/>
            <a:r>
              <a:rPr lang="en-US" sz="2200" dirty="0">
                <a:ea typeface="ＭＳ Ｐゴシック"/>
                <a:cs typeface="Arial"/>
              </a:rPr>
              <a:t>Assumptions for OFDM</a:t>
            </a:r>
            <a:endParaRPr lang="en-US" sz="2200" dirty="0">
              <a:cs typeface="Arial"/>
            </a:endParaRPr>
          </a:p>
          <a:p>
            <a:pPr marL="485140" lvl="1" indent="-229870"/>
            <a:r>
              <a:rPr lang="en-US" sz="1950" dirty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Induced Doppler is same across all sub-carriers</a:t>
            </a:r>
          </a:p>
          <a:p>
            <a:pPr marL="485140" lvl="1" indent="-229870"/>
            <a:r>
              <a:rPr lang="en-US" sz="1950" dirty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Subject is in close range and is fairly stationary</a:t>
            </a:r>
          </a:p>
          <a:p>
            <a:pPr marL="485140" lvl="1" indent="-229870"/>
            <a:r>
              <a:rPr lang="en-US" sz="1950" dirty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Sub-carrier distance is at least one order of magnitude larger than the largest heart rate possible (~190 bpm for infants)</a:t>
            </a:r>
          </a:p>
          <a:p>
            <a:pPr marL="682625" lvl="2" indent="-164465"/>
            <a:endParaRPr lang="en-US" sz="1700" dirty="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  <a:p>
            <a:pPr marL="213360" indent="-213360"/>
            <a:endParaRPr lang="en-US" sz="2150" dirty="0">
              <a:solidFill>
                <a:srgbClr val="000000"/>
              </a:solidFill>
              <a:ea typeface="ＭＳ Ｐゴシック"/>
              <a:cs typeface="Arial"/>
            </a:endParaRPr>
          </a:p>
          <a:p>
            <a:pPr marL="213360" indent="-213360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213360" indent="-213360"/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</p:txBody>
      </p:sp>
      <p:pic>
        <p:nvPicPr>
          <p:cNvPr id="6" name="Picture 5" descr="A diagram of a carrier offset&#10;&#10;Description automatically generated">
            <a:extLst>
              <a:ext uri="{FF2B5EF4-FFF2-40B4-BE49-F238E27FC236}">
                <a16:creationId xmlns:a16="http://schemas.microsoft.com/office/drawing/2014/main" id="{76AABA18-29C2-2BA4-607C-4045EF89A3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15" b="14603"/>
          <a:stretch/>
        </p:blipFill>
        <p:spPr>
          <a:xfrm>
            <a:off x="7366794" y="3424315"/>
            <a:ext cx="4383031" cy="2559174"/>
          </a:xfrm>
          <a:prstGeom prst="rect">
            <a:avLst/>
          </a:prstGeom>
        </p:spPr>
      </p:pic>
      <p:pic>
        <p:nvPicPr>
          <p:cNvPr id="8" name="d0734832e9d3ab4b48e6acbdd0e48bcfbba4d131">
            <a:hlinkClick r:id="" action="ppaction://media"/>
            <a:extLst>
              <a:ext uri="{FF2B5EF4-FFF2-40B4-BE49-F238E27FC236}">
                <a16:creationId xmlns:a16="http://schemas.microsoft.com/office/drawing/2014/main" id="{8B31CA0A-CA3F-3792-9AE1-CD6CE2CED12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5592" y="1119768"/>
            <a:ext cx="2299010" cy="220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D1DB-C509-996B-DD8F-625820E4D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50">
                <a:cs typeface="Arial"/>
              </a:rPr>
              <a:t>Experimental Setup</a:t>
            </a:r>
            <a:endParaRPr lang="en-US"/>
          </a:p>
        </p:txBody>
      </p:sp>
      <p:pic>
        <p:nvPicPr>
          <p:cNvPr id="5" name="Content Placeholder 4" descr="A white box with blue wires connected to a metal box&#10;&#10;Description automatically generated">
            <a:extLst>
              <a:ext uri="{FF2B5EF4-FFF2-40B4-BE49-F238E27FC236}">
                <a16:creationId xmlns:a16="http://schemas.microsoft.com/office/drawing/2014/main" id="{D79A9265-D5D6-5C04-B522-6E519B8F6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769671" y="3730056"/>
            <a:ext cx="2398346" cy="372220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F1C5E-39C9-F99D-2301-B3F8BF5353A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55090" y="1192848"/>
            <a:ext cx="5891858" cy="4828032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150">
                <a:cs typeface="Arial"/>
              </a:rPr>
              <a:t>OFDM System Parameters</a:t>
            </a: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3.5GHz carrier, 1024 sub-carriers</a:t>
            </a: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</a:rPr>
              <a:t>1MHz BW, 781</a:t>
            </a:r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 Hz spacing with 256 symbol cyclic-prefix</a:t>
            </a: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Long payload – 16384 OFDM symbols with QPSK message symbols, 2 channel estimation symbols, 1 sync symbol</a:t>
            </a: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Poor range resolution </a:t>
            </a: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But advantageous - target in first bin</a:t>
            </a:r>
            <a:endParaRPr lang="en-US" sz="1650">
              <a:solidFill>
                <a:schemeClr val="bg2">
                  <a:lumMod val="75000"/>
                </a:schemeClr>
              </a:solidFill>
              <a:cs typeface="Arial"/>
            </a:endParaRP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Backed-off sufficiently from max rails</a:t>
            </a: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PAPR ~= 9dB</a:t>
            </a:r>
          </a:p>
          <a:p>
            <a:pPr marL="485140" lvl="1" indent="-229870"/>
            <a:endParaRPr lang="en-US" sz="190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</p:txBody>
      </p:sp>
      <p:pic>
        <p:nvPicPr>
          <p:cNvPr id="9" name="Picture 8" descr="A computer and computer on a table&#10;&#10;Description automatically generated">
            <a:extLst>
              <a:ext uri="{FF2B5EF4-FFF2-40B4-BE49-F238E27FC236}">
                <a16:creationId xmlns:a16="http://schemas.microsoft.com/office/drawing/2014/main" id="{6DC7C308-0853-028F-E44E-0E0592491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492" y="3463430"/>
            <a:ext cx="3105614" cy="232688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E132FE5-ED60-FAFC-7261-E8D40E4D3AC9}"/>
              </a:ext>
            </a:extLst>
          </p:cNvPr>
          <p:cNvGrpSpPr/>
          <p:nvPr/>
        </p:nvGrpSpPr>
        <p:grpSpPr>
          <a:xfrm>
            <a:off x="639853" y="3109849"/>
            <a:ext cx="2575939" cy="3043772"/>
            <a:chOff x="1332570" y="1934737"/>
            <a:chExt cx="2752499" cy="3322553"/>
          </a:xfrm>
        </p:grpSpPr>
        <p:pic>
          <p:nvPicPr>
            <p:cNvPr id="10" name="Picture 9" descr="A person sitting on a desk in a room with computers&#10;&#10;Description automatically generated">
              <a:extLst>
                <a:ext uri="{FF2B5EF4-FFF2-40B4-BE49-F238E27FC236}">
                  <a16:creationId xmlns:a16="http://schemas.microsoft.com/office/drawing/2014/main" id="{885D6F43-E90E-0F5B-8F29-71D8A21D9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-339" b="9160"/>
            <a:stretch/>
          </p:blipFill>
          <p:spPr>
            <a:xfrm>
              <a:off x="1332570" y="1934737"/>
              <a:ext cx="2752499" cy="3322553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2A7FD20-0C5A-0332-B898-215A1BB2571A}"/>
                </a:ext>
              </a:extLst>
            </p:cNvPr>
            <p:cNvSpPr/>
            <p:nvPr/>
          </p:nvSpPr>
          <p:spPr bwMode="auto">
            <a:xfrm>
              <a:off x="1336288" y="2795239"/>
              <a:ext cx="319669" cy="635619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</p:grp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1E215013-33B3-1B17-F0EA-BEB25A947C32}"/>
              </a:ext>
            </a:extLst>
          </p:cNvPr>
          <p:cNvSpPr txBox="1">
            <a:spLocks/>
          </p:cNvSpPr>
          <p:nvPr/>
        </p:nvSpPr>
        <p:spPr>
          <a:xfrm>
            <a:off x="355131" y="1196565"/>
            <a:ext cx="5975492" cy="4837324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3961" indent="-213961" algn="l" rtl="0" eaLnBrk="1" fontAlgn="base" hangingPunct="1">
              <a:lnSpc>
                <a:spcPts val="1980"/>
              </a:lnSpc>
              <a:spcBef>
                <a:spcPts val="1080"/>
              </a:spcBef>
              <a:spcAft>
                <a:spcPct val="0"/>
              </a:spcAft>
              <a:buSzPct val="100000"/>
              <a:buFont typeface="Arial"/>
              <a:buChar char="•"/>
              <a:defRPr sz="216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5526" indent="-230419" algn="l" rtl="0" eaLnBrk="1" fontAlgn="base" hangingPunct="1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SzPct val="100000"/>
              <a:buChar char="–"/>
              <a:defRPr sz="192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</a:defRPr>
            </a:lvl2pPr>
            <a:lvl3pPr marL="683029" indent="-164586" algn="l" rtl="0" eaLnBrk="1" fontAlgn="base" hangingPunct="1">
              <a:lnSpc>
                <a:spcPts val="1620"/>
              </a:lnSpc>
              <a:spcBef>
                <a:spcPts val="540"/>
              </a:spcBef>
              <a:spcAft>
                <a:spcPct val="0"/>
              </a:spcAft>
              <a:buSzPct val="90000"/>
              <a:buFont typeface="Wingdings" charset="2"/>
              <a:buChar char="§"/>
              <a:defRPr sz="168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</a:defRPr>
            </a:lvl3pPr>
            <a:lvl4pPr marL="929908" indent="0" algn="l" rtl="0" eaLnBrk="1" fontAlgn="base" hangingPunct="1">
              <a:lnSpc>
                <a:spcPts val="1440"/>
              </a:lnSpc>
              <a:spcBef>
                <a:spcPts val="540"/>
              </a:spcBef>
              <a:spcAft>
                <a:spcPct val="0"/>
              </a:spcAft>
              <a:buSzPct val="100000"/>
              <a:buFontTx/>
              <a:buNone/>
              <a:defRPr sz="132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</a:defRPr>
            </a:lvl4pPr>
            <a:lvl5pPr marL="1135639" indent="0" algn="l" rtl="0" eaLnBrk="1" fontAlgn="base" hangingPunct="1">
              <a:lnSpc>
                <a:spcPts val="1260"/>
              </a:lnSpc>
              <a:spcBef>
                <a:spcPts val="540"/>
              </a:spcBef>
              <a:spcAft>
                <a:spcPct val="0"/>
              </a:spcAft>
              <a:buSzPct val="85000"/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</a:defRPr>
            </a:lvl5pPr>
            <a:lvl6pPr marL="2057317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26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468782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26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2880245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26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29170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26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213360" indent="-213360"/>
            <a:r>
              <a:rPr lang="en-US" sz="2150" kern="0">
                <a:cs typeface="Arial"/>
              </a:rPr>
              <a:t>Operating on a small budget setup</a:t>
            </a:r>
          </a:p>
          <a:p>
            <a:pPr marL="485140" lvl="1" indent="-229870"/>
            <a:r>
              <a:rPr lang="en-US" sz="1900" kern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Two B210s</a:t>
            </a:r>
          </a:p>
          <a:p>
            <a:pPr marL="485140" lvl="1" indent="-229870"/>
            <a:r>
              <a:rPr lang="en-US" sz="1900" kern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One monostatic radar, One comms. receiver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485140" lvl="1" indent="-229870"/>
            <a:r>
              <a:rPr lang="en-US" sz="1900" kern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One Subject</a:t>
            </a:r>
          </a:p>
          <a:p>
            <a:pPr marL="485140" lvl="1" indent="-229870"/>
            <a:r>
              <a:rPr lang="en-US" sz="1900" kern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Horns 1m apart to avoid S11 (Tx-Rx) coupling</a:t>
            </a:r>
          </a:p>
          <a:p>
            <a:pPr marL="485140" lvl="1" indent="-229870"/>
            <a:endParaRPr lang="en-US" sz="1900" kern="0">
              <a:solidFill>
                <a:srgbClr val="000000"/>
              </a:solidFill>
              <a:ea typeface="ＭＳ Ｐゴシック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83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F6D1-805F-5176-C4DE-134041FB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50"/>
              <a:t>Communication Output</a:t>
            </a:r>
            <a:endParaRPr lang="en-US"/>
          </a:p>
        </p:txBody>
      </p:sp>
      <p:pic>
        <p:nvPicPr>
          <p:cNvPr id="5" name="Picture 4" descr="A diagram of a transmitter&#10;&#10;Description automatically generated">
            <a:extLst>
              <a:ext uri="{FF2B5EF4-FFF2-40B4-BE49-F238E27FC236}">
                <a16:creationId xmlns:a16="http://schemas.microsoft.com/office/drawing/2014/main" id="{9B428816-9B00-447A-5A31-FFF613C89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20" r="272"/>
          <a:stretch/>
        </p:blipFill>
        <p:spPr>
          <a:xfrm>
            <a:off x="7210835" y="1470489"/>
            <a:ext cx="4790402" cy="3426042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BB55D4B-6723-87E6-BFAA-BB9241254D5C}"/>
              </a:ext>
            </a:extLst>
          </p:cNvPr>
          <p:cNvSpPr txBox="1">
            <a:spLocks/>
          </p:cNvSpPr>
          <p:nvPr/>
        </p:nvSpPr>
        <p:spPr>
          <a:xfrm>
            <a:off x="390673" y="1223470"/>
            <a:ext cx="7081319" cy="4828032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3961" indent="-213961" algn="l" rtl="0" eaLnBrk="1" fontAlgn="base" hangingPunct="1">
              <a:lnSpc>
                <a:spcPts val="1980"/>
              </a:lnSpc>
              <a:spcBef>
                <a:spcPts val="1080"/>
              </a:spcBef>
              <a:spcAft>
                <a:spcPct val="0"/>
              </a:spcAft>
              <a:buSzPct val="100000"/>
              <a:buFont typeface="Arial"/>
              <a:buChar char="•"/>
              <a:defRPr sz="216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5526" indent="-230419" algn="l" rtl="0" eaLnBrk="1" fontAlgn="base" hangingPunct="1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SzPct val="100000"/>
              <a:buChar char="–"/>
              <a:defRPr sz="192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</a:defRPr>
            </a:lvl2pPr>
            <a:lvl3pPr marL="683029" indent="-164586" algn="l" rtl="0" eaLnBrk="1" fontAlgn="base" hangingPunct="1">
              <a:lnSpc>
                <a:spcPts val="1620"/>
              </a:lnSpc>
              <a:spcBef>
                <a:spcPts val="540"/>
              </a:spcBef>
              <a:spcAft>
                <a:spcPct val="0"/>
              </a:spcAft>
              <a:buSzPct val="90000"/>
              <a:buFont typeface="Wingdings" charset="2"/>
              <a:buChar char="§"/>
              <a:defRPr sz="168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</a:defRPr>
            </a:lvl3pPr>
            <a:lvl4pPr marL="929908" indent="0" algn="l" rtl="0" eaLnBrk="1" fontAlgn="base" hangingPunct="1">
              <a:lnSpc>
                <a:spcPts val="1440"/>
              </a:lnSpc>
              <a:spcBef>
                <a:spcPts val="540"/>
              </a:spcBef>
              <a:spcAft>
                <a:spcPct val="0"/>
              </a:spcAft>
              <a:buSzPct val="100000"/>
              <a:buFontTx/>
              <a:buNone/>
              <a:defRPr sz="132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</a:defRPr>
            </a:lvl4pPr>
            <a:lvl5pPr marL="1135639" indent="0" algn="l" rtl="0" eaLnBrk="1" fontAlgn="base" hangingPunct="1">
              <a:lnSpc>
                <a:spcPts val="1260"/>
              </a:lnSpc>
              <a:spcBef>
                <a:spcPts val="540"/>
              </a:spcBef>
              <a:spcAft>
                <a:spcPct val="0"/>
              </a:spcAft>
              <a:buSzPct val="85000"/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</a:defRPr>
            </a:lvl5pPr>
            <a:lvl6pPr marL="2057317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26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468782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26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2880245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26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29170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26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213360" indent="-2133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kern="0">
                <a:cs typeface="Arial"/>
              </a:rPr>
              <a:t>Conventional OFDM link</a:t>
            </a:r>
            <a:r>
              <a:rPr lang="en-US" sz="2200" b="0" kern="0">
                <a:cs typeface="Arial"/>
              </a:rPr>
              <a:t> </a:t>
            </a:r>
          </a:p>
          <a:p>
            <a:pPr marL="485140" lvl="1" indent="-2298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kern="0">
                <a:solidFill>
                  <a:srgbClr val="6D6D6D"/>
                </a:solidFill>
                <a:ea typeface="ＭＳ Ｐゴシック"/>
                <a:cs typeface="Arial"/>
              </a:rPr>
              <a:t>Perform time-frequency corrections if necessary</a:t>
            </a:r>
            <a:r>
              <a:rPr lang="en-US" sz="1900" b="0" kern="0">
                <a:solidFill>
                  <a:srgbClr val="6D6D6D"/>
                </a:solidFill>
                <a:ea typeface="ＭＳ Ｐゴシック"/>
                <a:cs typeface="Arial"/>
              </a:rPr>
              <a:t> </a:t>
            </a:r>
            <a:endParaRPr lang="en-US" sz="1900" b="0" kern="0">
              <a:solidFill>
                <a:srgbClr val="6D6D6D"/>
              </a:solidFill>
              <a:cs typeface="Arial"/>
            </a:endParaRPr>
          </a:p>
          <a:p>
            <a:pPr marL="485140" lvl="1" indent="-2298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</a:pPr>
            <a:r>
              <a:rPr lang="en-US" sz="1900" kern="0">
                <a:solidFill>
                  <a:srgbClr val="6D6D6D"/>
                </a:solidFill>
                <a:ea typeface="ＭＳ Ｐゴシック"/>
                <a:cs typeface="Arial"/>
              </a:rPr>
              <a:t>Decode as per operating standard</a:t>
            </a:r>
          </a:p>
          <a:p>
            <a:pPr marL="213360" indent="-2133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</a:pPr>
            <a:endParaRPr lang="en-US" sz="2150" kern="0">
              <a:solidFill>
                <a:schemeClr val="tx1">
                  <a:lumMod val="95000"/>
                  <a:lumOff val="5000"/>
                </a:schemeClr>
              </a:solidFill>
              <a:ea typeface="ＭＳ Ｐゴシック"/>
              <a:cs typeface="Arial"/>
            </a:endParaRPr>
          </a:p>
          <a:p>
            <a:pPr marL="213360" indent="-2133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</a:pPr>
            <a:r>
              <a:rPr lang="en-US" sz="2150" kern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/>
                <a:cs typeface="Arial"/>
              </a:rPr>
              <a:t>Our OFDM decodes with BER of 10% (slightly high)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85140" lvl="1" indent="-2298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</a:pPr>
            <a:r>
              <a:rPr lang="en-US" sz="1900" kern="0">
                <a:solidFill>
                  <a:srgbClr val="6D6D6D"/>
                </a:solidFill>
                <a:ea typeface="ＭＳ Ｐゴシック"/>
                <a:cs typeface="Arial"/>
              </a:rPr>
              <a:t>Industry standard OFDM strategies will yield better performance</a:t>
            </a:r>
          </a:p>
          <a:p>
            <a:pPr marL="485140" lvl="1" indent="-2298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–"/>
            </a:pPr>
            <a:r>
              <a:rPr lang="en-US" sz="1900" kern="0">
                <a:solidFill>
                  <a:srgbClr val="6D6D6D"/>
                </a:solidFill>
                <a:ea typeface="ＭＳ Ｐゴシック"/>
                <a:cs typeface="Arial"/>
              </a:rPr>
              <a:t>Need long contiguous sequences for vital sign detection</a:t>
            </a:r>
          </a:p>
        </p:txBody>
      </p:sp>
      <p:pic>
        <p:nvPicPr>
          <p:cNvPr id="3" name="Picture 2" descr="A diagram of a number of dots&#10;&#10;Description automatically generated">
            <a:extLst>
              <a:ext uri="{FF2B5EF4-FFF2-40B4-BE49-F238E27FC236}">
                <a16:creationId xmlns:a16="http://schemas.microsoft.com/office/drawing/2014/main" id="{8842DCF3-95CF-4F86-C994-9F3145C19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473" y="4021391"/>
            <a:ext cx="2743200" cy="2365022"/>
          </a:xfrm>
          <a:prstGeom prst="rect">
            <a:avLst/>
          </a:prstGeom>
        </p:spPr>
      </p:pic>
      <p:pic>
        <p:nvPicPr>
          <p:cNvPr id="4" name="Picture 3" descr="A diagram of a number of small dots&#10;&#10;Description automatically generated">
            <a:extLst>
              <a:ext uri="{FF2B5EF4-FFF2-40B4-BE49-F238E27FC236}">
                <a16:creationId xmlns:a16="http://schemas.microsoft.com/office/drawing/2014/main" id="{6CD576C3-E981-5E50-404D-7041F6ABC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913" y="4020029"/>
            <a:ext cx="2743200" cy="229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8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E8077-2B59-3560-44CA-AC13C491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50">
                <a:cs typeface="Arial"/>
              </a:rPr>
              <a:t>Vital Sign Pre-processing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DBD6-42A3-AD5B-C8A0-D0CC32EC8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4" y="1289304"/>
            <a:ext cx="9685155" cy="4828032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150">
                <a:cs typeface="Arial"/>
              </a:rPr>
              <a:t>Received waveform as recorded on GNU Radio</a:t>
            </a: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r>
              <a:rPr lang="en-US" sz="2150">
                <a:cs typeface="Arial"/>
              </a:rPr>
              <a:t>Processing chain for vital sign recovery</a:t>
            </a:r>
            <a:endParaRPr lang="en-US"/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CC7282-C6D1-71F4-5ED0-0E20DE97FAF5}"/>
              </a:ext>
            </a:extLst>
          </p:cNvPr>
          <p:cNvSpPr txBox="1"/>
          <p:nvPr/>
        </p:nvSpPr>
        <p:spPr>
          <a:xfrm>
            <a:off x="535798" y="4885011"/>
            <a:ext cx="1376000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cs typeface="Arial"/>
              </a:rPr>
              <a:t>OFDM Radar</a:t>
            </a:r>
            <a:endParaRPr lang="en-US" sz="1600">
              <a:cs typeface="Arial"/>
            </a:endParaRPr>
          </a:p>
          <a:p>
            <a:pPr algn="ctr"/>
            <a:r>
              <a:rPr lang="en-US" sz="1600" b="1">
                <a:cs typeface="Arial"/>
              </a:rPr>
              <a:t>Division</a:t>
            </a:r>
            <a:endParaRPr lang="en-US" sz="1600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744005-E2CF-5884-24F1-746E3BE88195}"/>
              </a:ext>
            </a:extLst>
          </p:cNvPr>
          <p:cNvSpPr txBox="1"/>
          <p:nvPr/>
        </p:nvSpPr>
        <p:spPr>
          <a:xfrm>
            <a:off x="2324888" y="5016001"/>
            <a:ext cx="1407674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cs typeface="Arial"/>
              </a:rPr>
              <a:t>Background</a:t>
            </a:r>
            <a:endParaRPr lang="en-US" sz="1600">
              <a:cs typeface="Arial"/>
            </a:endParaRPr>
          </a:p>
          <a:p>
            <a:pPr algn="ctr"/>
            <a:r>
              <a:rPr lang="en-US" sz="1600" b="1">
                <a:cs typeface="Arial"/>
              </a:rPr>
              <a:t>subtraction </a:t>
            </a:r>
            <a:endParaRPr lang="en-US" sz="1600"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723C9-192F-EBEF-7999-0998CA9E19CB}"/>
              </a:ext>
            </a:extLst>
          </p:cNvPr>
          <p:cNvSpPr txBox="1"/>
          <p:nvPr/>
        </p:nvSpPr>
        <p:spPr>
          <a:xfrm>
            <a:off x="7984176" y="5034129"/>
            <a:ext cx="1478538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cs typeface="Arial"/>
              </a:rPr>
              <a:t>Doppler </a:t>
            </a:r>
          </a:p>
          <a:p>
            <a:pPr algn="ctr"/>
            <a:r>
              <a:rPr lang="en-US" sz="1600" b="1">
                <a:cs typeface="Arial"/>
              </a:rPr>
              <a:t>FFT</a:t>
            </a:r>
            <a:endParaRPr lang="en-US" sz="1600" b="1">
              <a:latin typeface="+mn-lt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D993C-796C-1488-9ABE-3E476715C158}"/>
              </a:ext>
            </a:extLst>
          </p:cNvPr>
          <p:cNvSpPr txBox="1"/>
          <p:nvPr/>
        </p:nvSpPr>
        <p:spPr>
          <a:xfrm>
            <a:off x="6300072" y="5030012"/>
            <a:ext cx="126531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cs typeface="Arial"/>
              </a:rPr>
              <a:t>DC offset </a:t>
            </a:r>
          </a:p>
          <a:p>
            <a:pPr algn="ctr"/>
            <a:r>
              <a:rPr lang="en-US" sz="1600" b="1">
                <a:cs typeface="Arial"/>
              </a:rPr>
              <a:t>correction</a:t>
            </a:r>
            <a:endParaRPr lang="en-US" sz="1600" b="1">
              <a:latin typeface="+mn-lt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0BA802-B632-8C42-F569-3CE174FA680B}"/>
              </a:ext>
            </a:extLst>
          </p:cNvPr>
          <p:cNvSpPr txBox="1"/>
          <p:nvPr/>
        </p:nvSpPr>
        <p:spPr>
          <a:xfrm>
            <a:off x="9865766" y="5028247"/>
            <a:ext cx="1323431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cs typeface="Arial"/>
              </a:rPr>
              <a:t>Averaging </a:t>
            </a:r>
            <a:endParaRPr lang="en-US" sz="1600">
              <a:cs typeface="Arial"/>
            </a:endParaRPr>
          </a:p>
          <a:p>
            <a:pPr algn="ctr"/>
            <a:r>
              <a:rPr lang="en-US" sz="1600" b="1">
                <a:cs typeface="Arial"/>
              </a:rPr>
              <a:t>Filter</a:t>
            </a:r>
            <a:endParaRPr lang="en-US" sz="1600"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A529B8-9C16-51C9-DE41-4ACD865D7E54}"/>
              </a:ext>
            </a:extLst>
          </p:cNvPr>
          <p:cNvSpPr txBox="1"/>
          <p:nvPr/>
        </p:nvSpPr>
        <p:spPr>
          <a:xfrm>
            <a:off x="4143242" y="4900860"/>
            <a:ext cx="1712658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cs typeface="Arial"/>
              </a:rPr>
              <a:t>Coarse Channel </a:t>
            </a:r>
            <a:endParaRPr lang="en-US" sz="1600">
              <a:cs typeface="Arial"/>
            </a:endParaRPr>
          </a:p>
          <a:p>
            <a:pPr algn="ctr"/>
            <a:r>
              <a:rPr lang="en-US" sz="1600" b="1">
                <a:cs typeface="Arial"/>
              </a:rPr>
              <a:t>Equalization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31FBCFE-2AA2-8C69-A74C-41C34E78D231}"/>
              </a:ext>
            </a:extLst>
          </p:cNvPr>
          <p:cNvCxnSpPr/>
          <p:nvPr/>
        </p:nvCxnSpPr>
        <p:spPr bwMode="auto">
          <a:xfrm flipV="1">
            <a:off x="1963705" y="5310553"/>
            <a:ext cx="316374" cy="19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9614CB4-F0A3-9FC9-2E2B-61D74865BC70}"/>
              </a:ext>
            </a:extLst>
          </p:cNvPr>
          <p:cNvCxnSpPr>
            <a:cxnSpLocks/>
          </p:cNvCxnSpPr>
          <p:nvPr/>
        </p:nvCxnSpPr>
        <p:spPr bwMode="auto">
          <a:xfrm flipV="1">
            <a:off x="3785071" y="5319845"/>
            <a:ext cx="316374" cy="19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5988A4-8EE2-42A8-95F5-1871BE4DFB16}"/>
              </a:ext>
            </a:extLst>
          </p:cNvPr>
          <p:cNvCxnSpPr>
            <a:cxnSpLocks/>
          </p:cNvCxnSpPr>
          <p:nvPr/>
        </p:nvCxnSpPr>
        <p:spPr bwMode="auto">
          <a:xfrm flipV="1">
            <a:off x="5922388" y="5301259"/>
            <a:ext cx="316374" cy="19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F55226-91D0-02BC-6705-4E0862D0416D}"/>
              </a:ext>
            </a:extLst>
          </p:cNvPr>
          <p:cNvCxnSpPr>
            <a:cxnSpLocks/>
          </p:cNvCxnSpPr>
          <p:nvPr/>
        </p:nvCxnSpPr>
        <p:spPr bwMode="auto">
          <a:xfrm flipV="1">
            <a:off x="7613656" y="5301259"/>
            <a:ext cx="316374" cy="19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2D018D-8A8C-903E-6ADF-474611396A7A}"/>
              </a:ext>
            </a:extLst>
          </p:cNvPr>
          <p:cNvCxnSpPr>
            <a:cxnSpLocks/>
          </p:cNvCxnSpPr>
          <p:nvPr/>
        </p:nvCxnSpPr>
        <p:spPr bwMode="auto">
          <a:xfrm flipV="1">
            <a:off x="9500070" y="5273381"/>
            <a:ext cx="316374" cy="193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A68554-284F-D710-FFB9-18425B6DA64F}"/>
              </a:ext>
            </a:extLst>
          </p:cNvPr>
          <p:cNvCxnSpPr>
            <a:cxnSpLocks/>
          </p:cNvCxnSpPr>
          <p:nvPr/>
        </p:nvCxnSpPr>
        <p:spPr bwMode="auto">
          <a:xfrm>
            <a:off x="10559436" y="5637726"/>
            <a:ext cx="9716" cy="25826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0EB769-3C0E-1AF1-015C-4422920BF793}"/>
              </a:ext>
            </a:extLst>
          </p:cNvPr>
          <p:cNvSpPr txBox="1"/>
          <p:nvPr/>
        </p:nvSpPr>
        <p:spPr>
          <a:xfrm>
            <a:off x="9785195" y="5947317"/>
            <a:ext cx="14574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cs typeface="Arial"/>
              </a:rPr>
              <a:t>Heart Rate</a:t>
            </a:r>
            <a:endParaRPr lang="en-US">
              <a:solidFill>
                <a:srgbClr val="FF0000"/>
              </a:solidFill>
              <a:cs typeface="Arial"/>
            </a:endParaRPr>
          </a:p>
          <a:p>
            <a:pPr algn="ctr"/>
            <a:r>
              <a:rPr lang="en-US" sz="1400" b="1">
                <a:solidFill>
                  <a:srgbClr val="FF0000"/>
                </a:solidFill>
                <a:cs typeface="Arial"/>
              </a:rPr>
              <a:t>Breathing Rate</a:t>
            </a:r>
          </a:p>
        </p:txBody>
      </p:sp>
      <p:pic>
        <p:nvPicPr>
          <p:cNvPr id="18" name="Adarsh_Breathing_OFDM_9_7_23">
            <a:hlinkClick r:id="" action="ppaction://media"/>
            <a:extLst>
              <a:ext uri="{FF2B5EF4-FFF2-40B4-BE49-F238E27FC236}">
                <a16:creationId xmlns:a16="http://schemas.microsoft.com/office/drawing/2014/main" id="{33E5914E-AE7C-0CCC-46EF-BBEF096A9CF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5541" y="1710667"/>
            <a:ext cx="8768574" cy="25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2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D85A74-72F5-5041-4F29-2BBC60C21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9" y="2541722"/>
            <a:ext cx="4794079" cy="3575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F5F6D1-805F-5176-C4DE-134041FB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50"/>
              <a:t>Vital-Sign Sensing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B30FE-187B-3EB8-647E-F1005B448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569" y="1289304"/>
            <a:ext cx="6421540" cy="4828032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150">
                <a:cs typeface="Arial"/>
              </a:rPr>
              <a:t>Respiratory pattern is observable</a:t>
            </a:r>
          </a:p>
          <a:p>
            <a:pPr marL="485140" lvl="1" indent="-229870"/>
            <a:r>
              <a:rPr lang="en-US" sz="1900">
                <a:solidFill>
                  <a:schemeClr val="bg1">
                    <a:lumMod val="50000"/>
                  </a:schemeClr>
                </a:solidFill>
                <a:ea typeface="ＭＳ Ｐゴシック"/>
                <a:cs typeface="Arial"/>
              </a:rPr>
              <a:t>Envelope power sensitive to distance (R</a:t>
            </a:r>
            <a:r>
              <a:rPr lang="en-US" sz="1900" baseline="30000">
                <a:solidFill>
                  <a:schemeClr val="bg1">
                    <a:lumMod val="50000"/>
                  </a:schemeClr>
                </a:solidFill>
                <a:ea typeface="ＭＳ Ｐゴシック"/>
                <a:cs typeface="Arial"/>
              </a:rPr>
              <a:t>4</a:t>
            </a:r>
            <a:r>
              <a:rPr lang="en-US" sz="1900">
                <a:solidFill>
                  <a:schemeClr val="bg1">
                    <a:lumMod val="50000"/>
                  </a:schemeClr>
                </a:solidFill>
                <a:ea typeface="ＭＳ Ｐゴシック"/>
                <a:cs typeface="Arial"/>
              </a:rPr>
              <a:t>)</a:t>
            </a:r>
          </a:p>
          <a:p>
            <a:pPr marL="485140" lvl="1" indent="-229870"/>
            <a:r>
              <a:rPr lang="en-US" sz="1900">
                <a:solidFill>
                  <a:schemeClr val="bg1">
                    <a:lumMod val="50000"/>
                  </a:schemeClr>
                </a:solidFill>
                <a:ea typeface="ＭＳ Ｐゴシック"/>
                <a:cs typeface="Arial"/>
              </a:rPr>
              <a:t>DC offset correction removes ranging phase noise</a:t>
            </a:r>
            <a:endParaRPr 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A03A061-2560-7AB2-3099-5CCEBBD8CAF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440945" y="1289304"/>
            <a:ext cx="5613077" cy="4828032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150">
                <a:cs typeface="Arial"/>
              </a:rPr>
              <a:t>Doppler FFT shows heart/breathing rate</a:t>
            </a:r>
          </a:p>
          <a:p>
            <a:pPr marL="485140" lvl="1" indent="-229870"/>
            <a:r>
              <a:rPr lang="en-US" sz="1900">
                <a:solidFill>
                  <a:schemeClr val="bg1">
                    <a:lumMod val="50000"/>
                  </a:schemeClr>
                </a:solidFill>
                <a:ea typeface="ＭＳ Ｐゴシック"/>
                <a:cs typeface="Arial"/>
              </a:rPr>
              <a:t>Subject located ~1m away and fairly rested</a:t>
            </a:r>
          </a:p>
          <a:p>
            <a:pPr marL="485140" lvl="1" indent="-229870"/>
            <a:r>
              <a:rPr lang="en-US" sz="1900">
                <a:solidFill>
                  <a:schemeClr val="bg1">
                    <a:lumMod val="50000"/>
                  </a:schemeClr>
                </a:solidFill>
                <a:ea typeface="ＭＳ Ｐゴシック"/>
                <a:cs typeface="Arial"/>
              </a:rPr>
              <a:t>Roughly 21-22 breaths per minute</a:t>
            </a:r>
          </a:p>
          <a:p>
            <a:pPr marL="485140" lvl="1" indent="-229870"/>
            <a:r>
              <a:rPr lang="en-US" sz="1900">
                <a:solidFill>
                  <a:schemeClr val="bg1">
                    <a:lumMod val="50000"/>
                  </a:schemeClr>
                </a:solidFill>
                <a:ea typeface="ＭＳ Ｐゴシック"/>
                <a:cs typeface="Arial"/>
              </a:rPr>
              <a:t>Heart rate was not simultaneously measured using PPG/ECG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135D0F-3BDB-F87E-5C7B-1981E7B07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012" y="2764706"/>
            <a:ext cx="4350833" cy="325217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24ECB28-3E40-954A-D532-BABF8F1178A4}"/>
              </a:ext>
            </a:extLst>
          </p:cNvPr>
          <p:cNvGrpSpPr/>
          <p:nvPr/>
        </p:nvGrpSpPr>
        <p:grpSpPr>
          <a:xfrm>
            <a:off x="4777693" y="2843559"/>
            <a:ext cx="1802096" cy="2781341"/>
            <a:chOff x="5000717" y="2945779"/>
            <a:chExt cx="1802096" cy="278134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DC0B5D-E715-F441-3FD2-FBAB83B88E45}"/>
                </a:ext>
              </a:extLst>
            </p:cNvPr>
            <p:cNvSpPr txBox="1"/>
            <p:nvPr/>
          </p:nvSpPr>
          <p:spPr>
            <a:xfrm>
              <a:off x="5000717" y="2945779"/>
              <a:ext cx="1802096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/>
                </a:rPr>
                <a:t>Windowed Moving </a:t>
              </a: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pPr algn="ctr"/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/>
                </a:rPr>
                <a:t>Max Signal Power</a:t>
              </a:r>
              <a:endParaRPr 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5DB3046-30C8-3162-D8B3-6B78442C8807}"/>
                </a:ext>
              </a:extLst>
            </p:cNvPr>
            <p:cNvSpPr txBox="1"/>
            <p:nvPr/>
          </p:nvSpPr>
          <p:spPr>
            <a:xfrm>
              <a:off x="5297276" y="4079486"/>
              <a:ext cx="1208984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/>
                </a:rPr>
                <a:t>Unwrapped </a:t>
              </a: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endParaRPr>
            </a:p>
            <a:p>
              <a:pPr algn="ctr"/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Arial"/>
                </a:rPr>
                <a:t>Phase</a:t>
              </a:r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696AE7-E730-78AA-2271-298CB9EC1557}"/>
                </a:ext>
              </a:extLst>
            </p:cNvPr>
            <p:cNvSpPr txBox="1"/>
            <p:nvPr/>
          </p:nvSpPr>
          <p:spPr>
            <a:xfrm>
              <a:off x="5137780" y="5203900"/>
              <a:ext cx="1527982" cy="52322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/>
                </a:rPr>
                <a:t>After DC Offset 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endParaRPr>
            </a:p>
            <a:p>
              <a:pPr algn="ctr"/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/>
                </a:rPr>
                <a:t>Correction</a:t>
              </a: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17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F6D1-805F-5176-C4DE-134041FB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B30FE-187B-3EB8-647E-F1005B448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4" y="1289304"/>
            <a:ext cx="10510321" cy="4828032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000" dirty="0">
                <a:cs typeface="Arial"/>
              </a:rPr>
              <a:t>Achieved OFDM based Joint Communications-and-Vital Sign Sensing</a:t>
            </a:r>
          </a:p>
          <a:p>
            <a:pPr marL="485140" lvl="1" indent="-229870"/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Using lowest possible bandwidth</a:t>
            </a:r>
          </a:p>
          <a:p>
            <a:pPr marL="485140" lvl="1" indent="-229870"/>
            <a:endParaRPr lang="en-US" sz="1800" dirty="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  <a:p>
            <a:pPr marL="213360" indent="-213360"/>
            <a:r>
              <a:rPr lang="en-US" sz="2000" dirty="0">
                <a:cs typeface="Arial"/>
              </a:rPr>
              <a:t>Long </a:t>
            </a:r>
            <a:r>
              <a:rPr lang="en-US" sz="2000" dirty="0" err="1">
                <a:cs typeface="Arial"/>
              </a:rPr>
              <a:t>bursty</a:t>
            </a:r>
            <a:r>
              <a:rPr lang="en-US" sz="2000" dirty="0">
                <a:cs typeface="Arial"/>
              </a:rPr>
              <a:t> payloads offer better vital sign detection</a:t>
            </a:r>
          </a:p>
          <a:p>
            <a:pPr marL="485140" lvl="1" indent="-229870"/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Better time-BW relation</a:t>
            </a:r>
          </a:p>
          <a:p>
            <a:pPr marL="485140" lvl="1" indent="-229870"/>
            <a:endParaRPr lang="en-US" sz="1800" dirty="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  <a:p>
            <a:pPr marL="213360" indent="-213360"/>
            <a:r>
              <a:rPr lang="en-US" sz="2000" dirty="0">
                <a:ea typeface="ＭＳ Ｐゴシック"/>
                <a:cs typeface="Arial"/>
              </a:rPr>
              <a:t>For real-time operation lowest possible PRF is necessary </a:t>
            </a:r>
            <a:r>
              <a:rPr lang="en-US" sz="1200" dirty="0">
                <a:ea typeface="ＭＳ Ｐゴシック"/>
                <a:cs typeface="Arial"/>
              </a:rPr>
              <a:t>(</a:t>
            </a:r>
            <a:r>
              <a:rPr lang="en-US" sz="1200" dirty="0">
                <a:solidFill>
                  <a:srgbClr val="000000"/>
                </a:solidFill>
                <a:ea typeface="ＭＳ Ｐゴシック"/>
                <a:cs typeface="Arial"/>
              </a:rPr>
              <a:t>for memory, power etc.)</a:t>
            </a:r>
          </a:p>
          <a:p>
            <a:pPr marL="485140" lvl="1" indent="-229870"/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However, narrow subcarrier spacing increases sensitivity to phase noise</a:t>
            </a:r>
            <a:endParaRPr lang="en-US" sz="1800" dirty="0">
              <a:solidFill>
                <a:schemeClr val="bg2">
                  <a:lumMod val="75000"/>
                </a:schemeClr>
              </a:solidFill>
              <a:cs typeface="Arial"/>
            </a:endParaRPr>
          </a:p>
          <a:p>
            <a:pPr marL="485140" lvl="1" indent="-229870"/>
            <a:endParaRPr lang="en-US" sz="1800" dirty="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  <a:p>
            <a:pPr marL="213360" indent="-213360"/>
            <a:r>
              <a:rPr lang="en-US" sz="2000" dirty="0">
                <a:ea typeface="ＭＳ Ｐゴシック"/>
                <a:cs typeface="Arial"/>
              </a:rPr>
              <a:t>TX/RX isolation is important in this BW since we look only at first range bin</a:t>
            </a:r>
            <a:endParaRPr lang="en-US" sz="2000" dirty="0">
              <a:cs typeface="Arial"/>
            </a:endParaRPr>
          </a:p>
          <a:p>
            <a:pPr marL="485140" lvl="1" indent="-229870"/>
            <a:r>
              <a:rPr lang="en-US" sz="1800" dirty="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DC offset correction removes some range dependent phase noise</a:t>
            </a:r>
          </a:p>
          <a:p>
            <a:pPr marL="213360" indent="-213360"/>
            <a:r>
              <a:rPr lang="en-US" sz="2000" dirty="0">
                <a:cs typeface="Arial"/>
              </a:rPr>
              <a:t>Future possible work</a:t>
            </a:r>
          </a:p>
          <a:p>
            <a:pPr marL="485140" lvl="1" indent="-229870"/>
            <a:r>
              <a:rPr lang="en-US" sz="1800" dirty="0">
                <a:ea typeface="ＭＳ Ｐゴシック"/>
                <a:cs typeface="Arial"/>
              </a:rPr>
              <a:t>Use decoded payload as "known" waveform to perform OFDM vital sign estimation</a:t>
            </a:r>
            <a:endParaRPr lang="en-US" sz="1800" dirty="0">
              <a:cs typeface="Arial"/>
            </a:endParaRPr>
          </a:p>
          <a:p>
            <a:pPr marL="485140" lvl="1" indent="-229870"/>
            <a:r>
              <a:rPr lang="en-US" sz="1800" dirty="0">
                <a:ea typeface="ＭＳ Ｐゴシック"/>
                <a:cs typeface="Arial"/>
              </a:rPr>
              <a:t>Sub-Hz estimation accuracy improvements</a:t>
            </a:r>
          </a:p>
          <a:p>
            <a:pPr marL="485140" lvl="1" indent="-229870"/>
            <a:r>
              <a:rPr lang="en-US" sz="1800" dirty="0">
                <a:solidFill>
                  <a:srgbClr val="595959"/>
                </a:solidFill>
                <a:ea typeface="ＭＳ Ｐゴシック"/>
                <a:cs typeface="Arial"/>
              </a:rPr>
              <a:t>Real-time detection using GNU Radio</a:t>
            </a:r>
          </a:p>
        </p:txBody>
      </p:sp>
    </p:spTree>
    <p:extLst>
      <p:ext uri="{BB962C8B-B14F-4D97-AF65-F5344CB8AC3E}">
        <p14:creationId xmlns:p14="http://schemas.microsoft.com/office/powerpoint/2010/main" val="234904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6A63-2D72-FE46-A2FD-A51CFC24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FFBCB-F2DE-5D4F-8DF8-1935D241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pPr marL="213360" indent="-213360">
              <a:lnSpc>
                <a:spcPct val="150000"/>
              </a:lnSpc>
            </a:pPr>
            <a:r>
              <a:rPr lang="en-US" sz="2150" dirty="0">
                <a:ea typeface="ＭＳ Ｐゴシック"/>
                <a:cs typeface="Arial"/>
              </a:rPr>
              <a:t>Motivation</a:t>
            </a:r>
          </a:p>
          <a:p>
            <a:pPr marL="213360" indent="-213360">
              <a:lnSpc>
                <a:spcPct val="150000"/>
              </a:lnSpc>
            </a:pPr>
            <a:r>
              <a:rPr lang="en-US" sz="2150" dirty="0">
                <a:ea typeface="ＭＳ Ｐゴシック"/>
                <a:cs typeface="Arial"/>
              </a:rPr>
              <a:t>SDR Human Sensing</a:t>
            </a:r>
          </a:p>
          <a:p>
            <a:pPr marL="485140" lvl="1" indent="-229870">
              <a:lnSpc>
                <a:spcPct val="150000"/>
              </a:lnSpc>
            </a:pPr>
            <a:r>
              <a:rPr lang="en-US" sz="1900" dirty="0">
                <a:solidFill>
                  <a:srgbClr val="000000"/>
                </a:solidFill>
                <a:ea typeface="ＭＳ Ｐゴシック"/>
                <a:cs typeface="Arial"/>
              </a:rPr>
              <a:t>Operational Modes for Vital Sign Sensing</a:t>
            </a:r>
            <a:endParaRPr lang="en-US" sz="1900" dirty="0">
              <a:ea typeface="ＭＳ Ｐゴシック"/>
              <a:cs typeface="Arial"/>
            </a:endParaRPr>
          </a:p>
          <a:p>
            <a:pPr marL="213360" indent="-213360">
              <a:lnSpc>
                <a:spcPct val="150000"/>
              </a:lnSpc>
            </a:pPr>
            <a:r>
              <a:rPr lang="en-US" sz="2200" dirty="0">
                <a:solidFill>
                  <a:srgbClr val="000000"/>
                </a:solidFill>
                <a:ea typeface="ＭＳ Ｐゴシック"/>
                <a:cs typeface="Arial"/>
              </a:rPr>
              <a:t>OFDM Communication Link</a:t>
            </a:r>
            <a:endParaRPr lang="en-US" sz="2150" dirty="0">
              <a:solidFill>
                <a:srgbClr val="0D0D0D"/>
              </a:solidFill>
              <a:ea typeface="ＭＳ Ｐゴシック"/>
              <a:cs typeface="Arial"/>
            </a:endParaRPr>
          </a:p>
          <a:p>
            <a:pPr marL="213360" indent="-213360">
              <a:lnSpc>
                <a:spcPct val="150000"/>
              </a:lnSpc>
            </a:pPr>
            <a:r>
              <a:rPr lang="en-US" sz="2150" dirty="0">
                <a:solidFill>
                  <a:schemeClr val="tx1">
                    <a:lumMod val="95000"/>
                    <a:lumOff val="5000"/>
                  </a:schemeClr>
                </a:solidFill>
                <a:ea typeface="ＭＳ Ｐゴシック"/>
                <a:cs typeface="Arial"/>
              </a:rPr>
              <a:t>OFDM RADAR</a:t>
            </a:r>
            <a:endParaRPr lang="en-US" sz="2150" dirty="0">
              <a:solidFill>
                <a:schemeClr val="tx1">
                  <a:lumMod val="95000"/>
                  <a:lumOff val="5000"/>
                </a:schemeClr>
              </a:solidFill>
              <a:cs typeface="Arial"/>
            </a:endParaRPr>
          </a:p>
          <a:p>
            <a:pPr marL="213360" indent="-213360">
              <a:lnSpc>
                <a:spcPct val="150000"/>
              </a:lnSpc>
            </a:pPr>
            <a:r>
              <a:rPr lang="en-US" sz="2150" dirty="0">
                <a:ea typeface="ＭＳ Ｐゴシック"/>
                <a:cs typeface="Arial"/>
              </a:rPr>
              <a:t>System Design</a:t>
            </a:r>
          </a:p>
          <a:p>
            <a:pPr marL="213360" indent="-213360">
              <a:lnSpc>
                <a:spcPct val="150000"/>
              </a:lnSpc>
            </a:pPr>
            <a:r>
              <a:rPr lang="en-US" sz="2150" dirty="0">
                <a:ea typeface="ＭＳ Ｐゴシック"/>
                <a:cs typeface="Arial"/>
              </a:rPr>
              <a:t>Signal Processing</a:t>
            </a:r>
          </a:p>
          <a:p>
            <a:pPr marL="213360" indent="-213360">
              <a:lnSpc>
                <a:spcPct val="150000"/>
              </a:lnSpc>
            </a:pPr>
            <a:r>
              <a:rPr lang="en-US" sz="2150" dirty="0">
                <a:ea typeface="ＭＳ Ｐゴシック"/>
                <a:cs typeface="Arial"/>
              </a:rPr>
              <a:t>Results</a:t>
            </a:r>
          </a:p>
          <a:p>
            <a:pPr marL="213360" indent="-213360">
              <a:lnSpc>
                <a:spcPct val="150000"/>
              </a:lnSpc>
            </a:pPr>
            <a:r>
              <a:rPr lang="en-US" sz="2150" dirty="0">
                <a:ea typeface="ＭＳ Ｐゴシック"/>
                <a:cs typeface="Arial"/>
              </a:rPr>
              <a:t>Conclusions</a:t>
            </a:r>
          </a:p>
          <a:p>
            <a:pPr marL="485140" lvl="1" indent="-229870">
              <a:lnSpc>
                <a:spcPct val="150000"/>
              </a:lnSpc>
            </a:pPr>
            <a:endParaRPr lang="en-US" dirty="0">
              <a:cs typeface="Arial"/>
            </a:endParaRPr>
          </a:p>
          <a:p>
            <a:pPr marL="213360" indent="-213360">
              <a:lnSpc>
                <a:spcPct val="150000"/>
              </a:lnSpc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420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E524-ED56-49EA-DAB5-BEF9B4E4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6E44FF01-A0CE-9060-0E10-C7B847CAB415}"/>
              </a:ext>
            </a:extLst>
          </p:cNvPr>
          <p:cNvSpPr/>
          <p:nvPr/>
        </p:nvSpPr>
        <p:spPr bwMode="auto">
          <a:xfrm>
            <a:off x="6734383" y="1344655"/>
            <a:ext cx="4321855" cy="4452079"/>
          </a:xfrm>
          <a:prstGeom prst="roundRect">
            <a:avLst>
              <a:gd name="adj" fmla="val 6667"/>
            </a:avLst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Goal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Arial"/>
                <a:cs typeface="Arial"/>
              </a:rPr>
              <a:t>Build SDR-enabled </a:t>
            </a:r>
            <a:r>
              <a:rPr kumimoji="0" lang="en-US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Joint Sensing and Communications Platform</a:t>
            </a:r>
            <a:endParaRPr lang="en-US" b="1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</a:pPr>
            <a:endParaRPr lang="en-US" b="1" i="0" u="none" strike="noStrike" cap="none" normalizeH="0" baseline="0">
              <a:ln>
                <a:noFill/>
              </a:ln>
              <a:effectLst/>
              <a:latin typeface="Arial" pitchFamily="-110" charset="0"/>
              <a:cs typeface="Arial" pitchFamily="-110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1D171A5-2EE7-B2EB-CAF1-2C2ECFD76C21}"/>
              </a:ext>
            </a:extLst>
          </p:cNvPr>
          <p:cNvGrpSpPr/>
          <p:nvPr/>
        </p:nvGrpSpPr>
        <p:grpSpPr>
          <a:xfrm>
            <a:off x="925901" y="1344655"/>
            <a:ext cx="4922010" cy="4452079"/>
            <a:chOff x="549948" y="1229193"/>
            <a:chExt cx="4922010" cy="4452079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33BDBD0-246C-B87D-9B9E-FEC2389E5A62}"/>
                </a:ext>
              </a:extLst>
            </p:cNvPr>
            <p:cNvSpPr/>
            <p:nvPr/>
          </p:nvSpPr>
          <p:spPr bwMode="auto">
            <a:xfrm>
              <a:off x="549948" y="1229193"/>
              <a:ext cx="4922010" cy="4452079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ts val="1200"/>
                </a:spcAft>
              </a:pPr>
              <a:r>
                <a:rPr lang="en-US" sz="2400" b="1">
                  <a:latin typeface="Arial"/>
                  <a:cs typeface="Arial"/>
                </a:rPr>
                <a:t>Problem</a:t>
              </a: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b="1">
                  <a:latin typeface="Arial"/>
                  <a:cs typeface="Arial"/>
                </a:rPr>
                <a:t>Increasingly large demand on wireless communication devices and s</a:t>
              </a:r>
              <a:r>
                <a:rPr kumimoji="0" lang="en-US" b="1" i="0" u="none" strike="noStrike" cap="none" normalizeH="0" baseline="0">
                  <a:ln>
                    <a:noFill/>
                  </a:ln>
                  <a:effectLst/>
                  <a:latin typeface="Arial"/>
                  <a:cs typeface="Arial"/>
                </a:rPr>
                <a:t>ensing applications</a:t>
              </a:r>
              <a:endParaRPr lang="en-US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endParaRP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b="1">
                  <a:latin typeface="Arial"/>
                  <a:cs typeface="Arial"/>
                </a:rPr>
                <a:t>Resulting in RF spectral congestion</a:t>
              </a: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en-US" b="1">
                  <a:latin typeface="Arial"/>
                  <a:cs typeface="Arial"/>
                </a:rPr>
                <a:t>Requiring spectrum management solutions</a:t>
              </a:r>
              <a:endParaRPr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  <a:p>
              <a:pPr marL="285750" indent="-285750" eaLnBrk="0" fontAlgn="base" hangingPunct="0">
                <a:spcBef>
                  <a:spcPct val="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kumimoji="0" lang="en-US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grpSp>
          <p:nvGrpSpPr>
            <p:cNvPr id="54" name="Graphic 52" descr="Exponential Graph outline">
              <a:extLst>
                <a:ext uri="{FF2B5EF4-FFF2-40B4-BE49-F238E27FC236}">
                  <a16:creationId xmlns:a16="http://schemas.microsoft.com/office/drawing/2014/main" id="{14DE618A-1FB8-0FB9-5F2A-372A9B8B9B04}"/>
                </a:ext>
              </a:extLst>
            </p:cNvPr>
            <p:cNvGrpSpPr/>
            <p:nvPr/>
          </p:nvGrpSpPr>
          <p:grpSpPr>
            <a:xfrm>
              <a:off x="960620" y="4082779"/>
              <a:ext cx="1501362" cy="1391048"/>
              <a:chOff x="5780164" y="3243610"/>
              <a:chExt cx="647414" cy="647700"/>
            </a:xfrm>
            <a:solidFill>
              <a:srgbClr val="000000"/>
            </a:solidFill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DD4F905D-5D1E-EAEC-7109-16127E5C1B96}"/>
                  </a:ext>
                </a:extLst>
              </p:cNvPr>
              <p:cNvSpPr/>
              <p:nvPr/>
            </p:nvSpPr>
            <p:spPr>
              <a:xfrm>
                <a:off x="5780164" y="3243610"/>
                <a:ext cx="647414" cy="647700"/>
              </a:xfrm>
              <a:custGeom>
                <a:avLst/>
                <a:gdLst>
                  <a:gd name="connsiteX0" fmla="*/ 19050 w 647414"/>
                  <a:gd name="connsiteY0" fmla="*/ 0 h 647700"/>
                  <a:gd name="connsiteX1" fmla="*/ 0 w 647414"/>
                  <a:gd name="connsiteY1" fmla="*/ 0 h 647700"/>
                  <a:gd name="connsiteX2" fmla="*/ 0 w 647414"/>
                  <a:gd name="connsiteY2" fmla="*/ 647700 h 647700"/>
                  <a:gd name="connsiteX3" fmla="*/ 647414 w 647414"/>
                  <a:gd name="connsiteY3" fmla="*/ 647700 h 647700"/>
                  <a:gd name="connsiteX4" fmla="*/ 647414 w 647414"/>
                  <a:gd name="connsiteY4" fmla="*/ 628650 h 647700"/>
                  <a:gd name="connsiteX5" fmla="*/ 19050 w 647414"/>
                  <a:gd name="connsiteY5" fmla="*/ 628650 h 647700"/>
                  <a:gd name="connsiteX6" fmla="*/ 19050 w 647414"/>
                  <a:gd name="connsiteY6" fmla="*/ 0 h 64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414" h="647700">
                    <a:moveTo>
                      <a:pt x="19050" y="0"/>
                    </a:moveTo>
                    <a:lnTo>
                      <a:pt x="0" y="0"/>
                    </a:lnTo>
                    <a:lnTo>
                      <a:pt x="0" y="647700"/>
                    </a:lnTo>
                    <a:lnTo>
                      <a:pt x="647414" y="647700"/>
                    </a:lnTo>
                    <a:lnTo>
                      <a:pt x="647414" y="628650"/>
                    </a:lnTo>
                    <a:lnTo>
                      <a:pt x="19050" y="628650"/>
                    </a:lnTo>
                    <a:lnTo>
                      <a:pt x="190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DD6940E2-8867-F550-23CB-4AAE1DB9A65E}"/>
                  </a:ext>
                </a:extLst>
              </p:cNvPr>
              <p:cNvSpPr/>
              <p:nvPr/>
            </p:nvSpPr>
            <p:spPr>
              <a:xfrm>
                <a:off x="5892953" y="3287748"/>
                <a:ext cx="522598" cy="494290"/>
              </a:xfrm>
              <a:custGeom>
                <a:avLst/>
                <a:gdLst>
                  <a:gd name="connsiteX0" fmla="*/ 4562 w 522598"/>
                  <a:gd name="connsiteY0" fmla="*/ 475240 h 494290"/>
                  <a:gd name="connsiteX1" fmla="*/ 0 w 522598"/>
                  <a:gd name="connsiteY1" fmla="*/ 475240 h 494290"/>
                  <a:gd name="connsiteX2" fmla="*/ 0 w 522598"/>
                  <a:gd name="connsiteY2" fmla="*/ 494290 h 494290"/>
                  <a:gd name="connsiteX3" fmla="*/ 4562 w 522598"/>
                  <a:gd name="connsiteY3" fmla="*/ 494290 h 494290"/>
                  <a:gd name="connsiteX4" fmla="*/ 461639 w 522598"/>
                  <a:gd name="connsiteY4" fmla="*/ 55683 h 494290"/>
                  <a:gd name="connsiteX5" fmla="*/ 465715 w 522598"/>
                  <a:gd name="connsiteY5" fmla="*/ 38814 h 494290"/>
                  <a:gd name="connsiteX6" fmla="*/ 465887 w 522598"/>
                  <a:gd name="connsiteY6" fmla="*/ 38814 h 494290"/>
                  <a:gd name="connsiteX7" fmla="*/ 506101 w 522598"/>
                  <a:gd name="connsiteY7" fmla="*/ 108537 h 494290"/>
                  <a:gd name="connsiteX8" fmla="*/ 522599 w 522598"/>
                  <a:gd name="connsiteY8" fmla="*/ 99012 h 494290"/>
                  <a:gd name="connsiteX9" fmla="*/ 465449 w 522598"/>
                  <a:gd name="connsiteY9" fmla="*/ 0 h 494290"/>
                  <a:gd name="connsiteX10" fmla="*/ 366713 w 522598"/>
                  <a:gd name="connsiteY10" fmla="*/ 56988 h 494290"/>
                  <a:gd name="connsiteX11" fmla="*/ 376238 w 522598"/>
                  <a:gd name="connsiteY11" fmla="*/ 73485 h 494290"/>
                  <a:gd name="connsiteX12" fmla="*/ 447523 w 522598"/>
                  <a:gd name="connsiteY12" fmla="*/ 32366 h 494290"/>
                  <a:gd name="connsiteX13" fmla="*/ 447653 w 522598"/>
                  <a:gd name="connsiteY13" fmla="*/ 32399 h 494290"/>
                  <a:gd name="connsiteX14" fmla="*/ 447665 w 522598"/>
                  <a:gd name="connsiteY14" fmla="*/ 32461 h 494290"/>
                  <a:gd name="connsiteX15" fmla="*/ 444817 w 522598"/>
                  <a:gd name="connsiteY15" fmla="*/ 44320 h 494290"/>
                  <a:gd name="connsiteX16" fmla="*/ 4562 w 522598"/>
                  <a:gd name="connsiteY16" fmla="*/ 475240 h 494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22598" h="494290">
                    <a:moveTo>
                      <a:pt x="4562" y="475240"/>
                    </a:moveTo>
                    <a:lnTo>
                      <a:pt x="0" y="475240"/>
                    </a:lnTo>
                    <a:lnTo>
                      <a:pt x="0" y="494290"/>
                    </a:lnTo>
                    <a:lnTo>
                      <a:pt x="4562" y="494290"/>
                    </a:lnTo>
                    <a:cubicBezTo>
                      <a:pt x="150647" y="494290"/>
                      <a:pt x="350434" y="494290"/>
                      <a:pt x="461639" y="55683"/>
                    </a:cubicBezTo>
                    <a:cubicBezTo>
                      <a:pt x="462182" y="53559"/>
                      <a:pt x="465287" y="40615"/>
                      <a:pt x="465715" y="38814"/>
                    </a:cubicBezTo>
                    <a:cubicBezTo>
                      <a:pt x="465715" y="38738"/>
                      <a:pt x="465839" y="38738"/>
                      <a:pt x="465887" y="38814"/>
                    </a:cubicBezTo>
                    <a:lnTo>
                      <a:pt x="506101" y="108537"/>
                    </a:lnTo>
                    <a:lnTo>
                      <a:pt x="522599" y="99012"/>
                    </a:lnTo>
                    <a:lnTo>
                      <a:pt x="465449" y="0"/>
                    </a:lnTo>
                    <a:lnTo>
                      <a:pt x="366713" y="56988"/>
                    </a:lnTo>
                    <a:lnTo>
                      <a:pt x="376238" y="73485"/>
                    </a:lnTo>
                    <a:lnTo>
                      <a:pt x="447523" y="32366"/>
                    </a:lnTo>
                    <a:cubicBezTo>
                      <a:pt x="447568" y="32339"/>
                      <a:pt x="447626" y="32355"/>
                      <a:pt x="447653" y="32399"/>
                    </a:cubicBezTo>
                    <a:cubicBezTo>
                      <a:pt x="447665" y="32418"/>
                      <a:pt x="447668" y="32440"/>
                      <a:pt x="447665" y="32461"/>
                    </a:cubicBezTo>
                    <a:lnTo>
                      <a:pt x="444817" y="44320"/>
                    </a:lnTo>
                    <a:cubicBezTo>
                      <a:pt x="337633" y="475240"/>
                      <a:pt x="145123" y="475240"/>
                      <a:pt x="4562" y="4752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81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pic>
          <p:nvPicPr>
            <p:cNvPr id="58" name="Graphic 57" descr="Smart Phone with solid fill">
              <a:extLst>
                <a:ext uri="{FF2B5EF4-FFF2-40B4-BE49-F238E27FC236}">
                  <a16:creationId xmlns:a16="http://schemas.microsoft.com/office/drawing/2014/main" id="{6801354A-BFD3-9313-71A7-39A2150F1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510825" y="4036314"/>
              <a:ext cx="914400" cy="914400"/>
            </a:xfrm>
            <a:prstGeom prst="rect">
              <a:avLst/>
            </a:prstGeom>
          </p:spPr>
        </p:pic>
        <p:pic>
          <p:nvPicPr>
            <p:cNvPr id="61" name="Graphic 60" descr="Internet with solid fill">
              <a:extLst>
                <a:ext uri="{FF2B5EF4-FFF2-40B4-BE49-F238E27FC236}">
                  <a16:creationId xmlns:a16="http://schemas.microsoft.com/office/drawing/2014/main" id="{FB85875B-D21C-76BB-646E-3A394A74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14323" y="3754303"/>
              <a:ext cx="1117163" cy="1117163"/>
            </a:xfrm>
            <a:prstGeom prst="rect">
              <a:avLst/>
            </a:prstGeom>
          </p:spPr>
        </p:pic>
        <p:pic>
          <p:nvPicPr>
            <p:cNvPr id="63" name="Graphic 62" descr="Wireless router with solid fill">
              <a:extLst>
                <a:ext uri="{FF2B5EF4-FFF2-40B4-BE49-F238E27FC236}">
                  <a16:creationId xmlns:a16="http://schemas.microsoft.com/office/drawing/2014/main" id="{64A79F07-85C0-4E73-3501-7280277C8D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685405" y="4756937"/>
              <a:ext cx="914400" cy="914400"/>
            </a:xfrm>
            <a:prstGeom prst="rect">
              <a:avLst/>
            </a:prstGeom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5032CB7-EB9E-9F54-DA02-11B4C619A4FC}"/>
              </a:ext>
            </a:extLst>
          </p:cNvPr>
          <p:cNvGrpSpPr/>
          <p:nvPr/>
        </p:nvGrpSpPr>
        <p:grpSpPr>
          <a:xfrm>
            <a:off x="6836429" y="3613666"/>
            <a:ext cx="829182" cy="1156853"/>
            <a:chOff x="7180435" y="4345829"/>
            <a:chExt cx="468840" cy="654113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CE30C472-4039-E13F-40CA-11A4973344D7}"/>
                </a:ext>
              </a:extLst>
            </p:cNvPr>
            <p:cNvSpPr/>
            <p:nvPr/>
          </p:nvSpPr>
          <p:spPr>
            <a:xfrm>
              <a:off x="7428356" y="4453461"/>
              <a:ext cx="60007" cy="161925"/>
            </a:xfrm>
            <a:custGeom>
              <a:avLst/>
              <a:gdLst>
                <a:gd name="connsiteX0" fmla="*/ 26670 w 60007"/>
                <a:gd name="connsiteY0" fmla="*/ 161925 h 161925"/>
                <a:gd name="connsiteX1" fmla="*/ 60007 w 60007"/>
                <a:gd name="connsiteY1" fmla="*/ 80963 h 161925"/>
                <a:gd name="connsiteX2" fmla="*/ 26670 w 60007"/>
                <a:gd name="connsiteY2" fmla="*/ 0 h 161925"/>
                <a:gd name="connsiteX3" fmla="*/ 0 w 60007"/>
                <a:gd name="connsiteY3" fmla="*/ 26670 h 161925"/>
                <a:gd name="connsiteX4" fmla="*/ 21907 w 60007"/>
                <a:gd name="connsiteY4" fmla="*/ 80963 h 161925"/>
                <a:gd name="connsiteX5" fmla="*/ 0 w 60007"/>
                <a:gd name="connsiteY5" fmla="*/ 135255 h 161925"/>
                <a:gd name="connsiteX6" fmla="*/ 26670 w 60007"/>
                <a:gd name="connsiteY6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7" h="161925">
                  <a:moveTo>
                    <a:pt x="26670" y="161925"/>
                  </a:moveTo>
                  <a:cubicBezTo>
                    <a:pt x="47625" y="140970"/>
                    <a:pt x="60007" y="112395"/>
                    <a:pt x="60007" y="80963"/>
                  </a:cubicBezTo>
                  <a:cubicBezTo>
                    <a:pt x="60007" y="49530"/>
                    <a:pt x="47625" y="20955"/>
                    <a:pt x="26670" y="0"/>
                  </a:cubicBezTo>
                  <a:lnTo>
                    <a:pt x="0" y="26670"/>
                  </a:lnTo>
                  <a:cubicBezTo>
                    <a:pt x="13335" y="40005"/>
                    <a:pt x="21907" y="59055"/>
                    <a:pt x="21907" y="80963"/>
                  </a:cubicBezTo>
                  <a:cubicBezTo>
                    <a:pt x="21907" y="102870"/>
                    <a:pt x="13335" y="120967"/>
                    <a:pt x="0" y="135255"/>
                  </a:cubicBezTo>
                  <a:lnTo>
                    <a:pt x="26670" y="1619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8203D4DB-4432-ABF4-A4AB-C57109F937A2}"/>
                </a:ext>
              </a:extLst>
            </p:cNvPr>
            <p:cNvSpPr/>
            <p:nvPr/>
          </p:nvSpPr>
          <p:spPr>
            <a:xfrm>
              <a:off x="7481696" y="4400121"/>
              <a:ext cx="82867" cy="268605"/>
            </a:xfrm>
            <a:custGeom>
              <a:avLst/>
              <a:gdLst>
                <a:gd name="connsiteX0" fmla="*/ 0 w 82867"/>
                <a:gd name="connsiteY0" fmla="*/ 241935 h 268605"/>
                <a:gd name="connsiteX1" fmla="*/ 26670 w 82867"/>
                <a:gd name="connsiteY1" fmla="*/ 268605 h 268605"/>
                <a:gd name="connsiteX2" fmla="*/ 82868 w 82867"/>
                <a:gd name="connsiteY2" fmla="*/ 134303 h 268605"/>
                <a:gd name="connsiteX3" fmla="*/ 26670 w 82867"/>
                <a:gd name="connsiteY3" fmla="*/ 0 h 268605"/>
                <a:gd name="connsiteX4" fmla="*/ 0 w 82867"/>
                <a:gd name="connsiteY4" fmla="*/ 26670 h 268605"/>
                <a:gd name="connsiteX5" fmla="*/ 44768 w 82867"/>
                <a:gd name="connsiteY5" fmla="*/ 134303 h 268605"/>
                <a:gd name="connsiteX6" fmla="*/ 0 w 82867"/>
                <a:gd name="connsiteY6" fmla="*/ 241935 h 26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7" h="268605">
                  <a:moveTo>
                    <a:pt x="0" y="241935"/>
                  </a:moveTo>
                  <a:lnTo>
                    <a:pt x="26670" y="268605"/>
                  </a:lnTo>
                  <a:cubicBezTo>
                    <a:pt x="61913" y="234315"/>
                    <a:pt x="82868" y="186690"/>
                    <a:pt x="82868" y="134303"/>
                  </a:cubicBezTo>
                  <a:cubicBezTo>
                    <a:pt x="82868" y="81915"/>
                    <a:pt x="61913" y="34290"/>
                    <a:pt x="26670" y="0"/>
                  </a:cubicBezTo>
                  <a:lnTo>
                    <a:pt x="0" y="26670"/>
                  </a:lnTo>
                  <a:cubicBezTo>
                    <a:pt x="27623" y="54293"/>
                    <a:pt x="44768" y="92393"/>
                    <a:pt x="44768" y="134303"/>
                  </a:cubicBezTo>
                  <a:cubicBezTo>
                    <a:pt x="44768" y="176213"/>
                    <a:pt x="27623" y="214313"/>
                    <a:pt x="0" y="2419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856C0A7B-BF66-553C-EF48-2FFDD6EF32F9}"/>
                </a:ext>
              </a:extLst>
            </p:cNvPr>
            <p:cNvSpPr/>
            <p:nvPr/>
          </p:nvSpPr>
          <p:spPr>
            <a:xfrm>
              <a:off x="7535989" y="4345829"/>
              <a:ext cx="104775" cy="377190"/>
            </a:xfrm>
            <a:custGeom>
              <a:avLst/>
              <a:gdLst>
                <a:gd name="connsiteX0" fmla="*/ 0 w 104775"/>
                <a:gd name="connsiteY0" fmla="*/ 350520 h 377190"/>
                <a:gd name="connsiteX1" fmla="*/ 26670 w 104775"/>
                <a:gd name="connsiteY1" fmla="*/ 377190 h 377190"/>
                <a:gd name="connsiteX2" fmla="*/ 104775 w 104775"/>
                <a:gd name="connsiteY2" fmla="*/ 188595 h 377190"/>
                <a:gd name="connsiteX3" fmla="*/ 26670 w 104775"/>
                <a:gd name="connsiteY3" fmla="*/ 0 h 377190"/>
                <a:gd name="connsiteX4" fmla="*/ 0 w 104775"/>
                <a:gd name="connsiteY4" fmla="*/ 26670 h 377190"/>
                <a:gd name="connsiteX5" fmla="*/ 66675 w 104775"/>
                <a:gd name="connsiteY5" fmla="*/ 188595 h 377190"/>
                <a:gd name="connsiteX6" fmla="*/ 0 w 104775"/>
                <a:gd name="connsiteY6" fmla="*/ 350520 h 37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377190">
                  <a:moveTo>
                    <a:pt x="0" y="350520"/>
                  </a:moveTo>
                  <a:lnTo>
                    <a:pt x="26670" y="377190"/>
                  </a:lnTo>
                  <a:cubicBezTo>
                    <a:pt x="75248" y="328612"/>
                    <a:pt x="104775" y="261937"/>
                    <a:pt x="104775" y="188595"/>
                  </a:cubicBezTo>
                  <a:cubicBezTo>
                    <a:pt x="104775" y="115253"/>
                    <a:pt x="75248" y="48578"/>
                    <a:pt x="26670" y="0"/>
                  </a:cubicBezTo>
                  <a:lnTo>
                    <a:pt x="0" y="26670"/>
                  </a:lnTo>
                  <a:cubicBezTo>
                    <a:pt x="40958" y="67628"/>
                    <a:pt x="66675" y="124778"/>
                    <a:pt x="66675" y="188595"/>
                  </a:cubicBezTo>
                  <a:cubicBezTo>
                    <a:pt x="66675" y="252412"/>
                    <a:pt x="40958" y="308610"/>
                    <a:pt x="0" y="35052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32CCFAB4-565E-0255-6FF4-8D37DBEBE18D}"/>
                </a:ext>
              </a:extLst>
            </p:cNvPr>
            <p:cNvSpPr/>
            <p:nvPr/>
          </p:nvSpPr>
          <p:spPr>
            <a:xfrm>
              <a:off x="7180435" y="4504642"/>
              <a:ext cx="468840" cy="495300"/>
            </a:xfrm>
            <a:custGeom>
              <a:avLst/>
              <a:gdLst>
                <a:gd name="connsiteX0" fmla="*/ 571500 w 647700"/>
                <a:gd name="connsiteY0" fmla="*/ 419100 h 495300"/>
                <a:gd name="connsiteX1" fmla="*/ 552450 w 647700"/>
                <a:gd name="connsiteY1" fmla="*/ 400050 h 495300"/>
                <a:gd name="connsiteX2" fmla="*/ 571500 w 647700"/>
                <a:gd name="connsiteY2" fmla="*/ 381000 h 495300"/>
                <a:gd name="connsiteX3" fmla="*/ 590550 w 647700"/>
                <a:gd name="connsiteY3" fmla="*/ 400050 h 495300"/>
                <a:gd name="connsiteX4" fmla="*/ 571500 w 647700"/>
                <a:gd name="connsiteY4" fmla="*/ 419100 h 495300"/>
                <a:gd name="connsiteX5" fmla="*/ 476250 w 647700"/>
                <a:gd name="connsiteY5" fmla="*/ 419100 h 495300"/>
                <a:gd name="connsiteX6" fmla="*/ 457200 w 647700"/>
                <a:gd name="connsiteY6" fmla="*/ 400050 h 495300"/>
                <a:gd name="connsiteX7" fmla="*/ 476250 w 647700"/>
                <a:gd name="connsiteY7" fmla="*/ 381000 h 495300"/>
                <a:gd name="connsiteX8" fmla="*/ 495300 w 647700"/>
                <a:gd name="connsiteY8" fmla="*/ 400050 h 495300"/>
                <a:gd name="connsiteX9" fmla="*/ 476250 w 647700"/>
                <a:gd name="connsiteY9" fmla="*/ 419100 h 495300"/>
                <a:gd name="connsiteX10" fmla="*/ 381000 w 647700"/>
                <a:gd name="connsiteY10" fmla="*/ 419100 h 495300"/>
                <a:gd name="connsiteX11" fmla="*/ 361950 w 647700"/>
                <a:gd name="connsiteY11" fmla="*/ 400050 h 495300"/>
                <a:gd name="connsiteX12" fmla="*/ 381000 w 647700"/>
                <a:gd name="connsiteY12" fmla="*/ 381000 h 495300"/>
                <a:gd name="connsiteX13" fmla="*/ 400050 w 647700"/>
                <a:gd name="connsiteY13" fmla="*/ 400050 h 495300"/>
                <a:gd name="connsiteX14" fmla="*/ 381000 w 647700"/>
                <a:gd name="connsiteY14" fmla="*/ 419100 h 495300"/>
                <a:gd name="connsiteX15" fmla="*/ 285750 w 647700"/>
                <a:gd name="connsiteY15" fmla="*/ 419100 h 495300"/>
                <a:gd name="connsiteX16" fmla="*/ 266700 w 647700"/>
                <a:gd name="connsiteY16" fmla="*/ 400050 h 495300"/>
                <a:gd name="connsiteX17" fmla="*/ 285750 w 647700"/>
                <a:gd name="connsiteY17" fmla="*/ 381000 h 495300"/>
                <a:gd name="connsiteX18" fmla="*/ 304800 w 647700"/>
                <a:gd name="connsiteY18" fmla="*/ 400050 h 495300"/>
                <a:gd name="connsiteX19" fmla="*/ 285750 w 647700"/>
                <a:gd name="connsiteY19" fmla="*/ 419100 h 495300"/>
                <a:gd name="connsiteX20" fmla="*/ 95250 w 647700"/>
                <a:gd name="connsiteY20" fmla="*/ 438150 h 495300"/>
                <a:gd name="connsiteX21" fmla="*/ 57150 w 647700"/>
                <a:gd name="connsiteY21" fmla="*/ 400050 h 495300"/>
                <a:gd name="connsiteX22" fmla="*/ 95250 w 647700"/>
                <a:gd name="connsiteY22" fmla="*/ 361950 h 495300"/>
                <a:gd name="connsiteX23" fmla="*/ 133350 w 647700"/>
                <a:gd name="connsiteY23" fmla="*/ 400050 h 495300"/>
                <a:gd name="connsiteX24" fmla="*/ 95250 w 647700"/>
                <a:gd name="connsiteY24" fmla="*/ 438150 h 495300"/>
                <a:gd name="connsiteX25" fmla="*/ 609600 w 647700"/>
                <a:gd name="connsiteY25" fmla="*/ 304800 h 495300"/>
                <a:gd name="connsiteX26" fmla="*/ 342900 w 647700"/>
                <a:gd name="connsiteY26" fmla="*/ 304800 h 495300"/>
                <a:gd name="connsiteX27" fmla="*/ 342900 w 647700"/>
                <a:gd name="connsiteY27" fmla="*/ 70485 h 495300"/>
                <a:gd name="connsiteX28" fmla="*/ 361950 w 647700"/>
                <a:gd name="connsiteY28" fmla="*/ 38100 h 495300"/>
                <a:gd name="connsiteX29" fmla="*/ 323850 w 647700"/>
                <a:gd name="connsiteY29" fmla="*/ 0 h 495300"/>
                <a:gd name="connsiteX30" fmla="*/ 285750 w 647700"/>
                <a:gd name="connsiteY30" fmla="*/ 38100 h 495300"/>
                <a:gd name="connsiteX31" fmla="*/ 304800 w 647700"/>
                <a:gd name="connsiteY31" fmla="*/ 70485 h 495300"/>
                <a:gd name="connsiteX32" fmla="*/ 304800 w 647700"/>
                <a:gd name="connsiteY32" fmla="*/ 304800 h 495300"/>
                <a:gd name="connsiteX33" fmla="*/ 38100 w 647700"/>
                <a:gd name="connsiteY33" fmla="*/ 304800 h 495300"/>
                <a:gd name="connsiteX34" fmla="*/ 0 w 647700"/>
                <a:gd name="connsiteY34" fmla="*/ 342900 h 495300"/>
                <a:gd name="connsiteX35" fmla="*/ 0 w 647700"/>
                <a:gd name="connsiteY35" fmla="*/ 457200 h 495300"/>
                <a:gd name="connsiteX36" fmla="*/ 38100 w 647700"/>
                <a:gd name="connsiteY36" fmla="*/ 495300 h 495300"/>
                <a:gd name="connsiteX37" fmla="*/ 609600 w 647700"/>
                <a:gd name="connsiteY37" fmla="*/ 495300 h 495300"/>
                <a:gd name="connsiteX38" fmla="*/ 647700 w 647700"/>
                <a:gd name="connsiteY38" fmla="*/ 457200 h 495300"/>
                <a:gd name="connsiteX39" fmla="*/ 647700 w 647700"/>
                <a:gd name="connsiteY39" fmla="*/ 342900 h 495300"/>
                <a:gd name="connsiteX40" fmla="*/ 609600 w 647700"/>
                <a:gd name="connsiteY40" fmla="*/ 304800 h 495300"/>
                <a:gd name="connsiteX0" fmla="*/ 571500 w 647700"/>
                <a:gd name="connsiteY0" fmla="*/ 419100 h 495300"/>
                <a:gd name="connsiteX1" fmla="*/ 552450 w 647700"/>
                <a:gd name="connsiteY1" fmla="*/ 400050 h 495300"/>
                <a:gd name="connsiteX2" fmla="*/ 571500 w 647700"/>
                <a:gd name="connsiteY2" fmla="*/ 381000 h 495300"/>
                <a:gd name="connsiteX3" fmla="*/ 590550 w 647700"/>
                <a:gd name="connsiteY3" fmla="*/ 400050 h 495300"/>
                <a:gd name="connsiteX4" fmla="*/ 571500 w 647700"/>
                <a:gd name="connsiteY4" fmla="*/ 419100 h 495300"/>
                <a:gd name="connsiteX5" fmla="*/ 476250 w 647700"/>
                <a:gd name="connsiteY5" fmla="*/ 419100 h 495300"/>
                <a:gd name="connsiteX6" fmla="*/ 457200 w 647700"/>
                <a:gd name="connsiteY6" fmla="*/ 400050 h 495300"/>
                <a:gd name="connsiteX7" fmla="*/ 476250 w 647700"/>
                <a:gd name="connsiteY7" fmla="*/ 381000 h 495300"/>
                <a:gd name="connsiteX8" fmla="*/ 495300 w 647700"/>
                <a:gd name="connsiteY8" fmla="*/ 400050 h 495300"/>
                <a:gd name="connsiteX9" fmla="*/ 476250 w 647700"/>
                <a:gd name="connsiteY9" fmla="*/ 419100 h 495300"/>
                <a:gd name="connsiteX10" fmla="*/ 381000 w 647700"/>
                <a:gd name="connsiteY10" fmla="*/ 419100 h 495300"/>
                <a:gd name="connsiteX11" fmla="*/ 361950 w 647700"/>
                <a:gd name="connsiteY11" fmla="*/ 400050 h 495300"/>
                <a:gd name="connsiteX12" fmla="*/ 381000 w 647700"/>
                <a:gd name="connsiteY12" fmla="*/ 381000 h 495300"/>
                <a:gd name="connsiteX13" fmla="*/ 400050 w 647700"/>
                <a:gd name="connsiteY13" fmla="*/ 400050 h 495300"/>
                <a:gd name="connsiteX14" fmla="*/ 381000 w 647700"/>
                <a:gd name="connsiteY14" fmla="*/ 419100 h 495300"/>
                <a:gd name="connsiteX15" fmla="*/ 285750 w 647700"/>
                <a:gd name="connsiteY15" fmla="*/ 419100 h 495300"/>
                <a:gd name="connsiteX16" fmla="*/ 266700 w 647700"/>
                <a:gd name="connsiteY16" fmla="*/ 400050 h 495300"/>
                <a:gd name="connsiteX17" fmla="*/ 285750 w 647700"/>
                <a:gd name="connsiteY17" fmla="*/ 381000 h 495300"/>
                <a:gd name="connsiteX18" fmla="*/ 304800 w 647700"/>
                <a:gd name="connsiteY18" fmla="*/ 400050 h 495300"/>
                <a:gd name="connsiteX19" fmla="*/ 285750 w 647700"/>
                <a:gd name="connsiteY19" fmla="*/ 419100 h 495300"/>
                <a:gd name="connsiteX20" fmla="*/ 95250 w 647700"/>
                <a:gd name="connsiteY20" fmla="*/ 438150 h 495300"/>
                <a:gd name="connsiteX21" fmla="*/ 57150 w 647700"/>
                <a:gd name="connsiteY21" fmla="*/ 400050 h 495300"/>
                <a:gd name="connsiteX22" fmla="*/ 133350 w 647700"/>
                <a:gd name="connsiteY22" fmla="*/ 400050 h 495300"/>
                <a:gd name="connsiteX23" fmla="*/ 95250 w 647700"/>
                <a:gd name="connsiteY23" fmla="*/ 438150 h 495300"/>
                <a:gd name="connsiteX24" fmla="*/ 609600 w 647700"/>
                <a:gd name="connsiteY24" fmla="*/ 304800 h 495300"/>
                <a:gd name="connsiteX25" fmla="*/ 342900 w 647700"/>
                <a:gd name="connsiteY25" fmla="*/ 304800 h 495300"/>
                <a:gd name="connsiteX26" fmla="*/ 342900 w 647700"/>
                <a:gd name="connsiteY26" fmla="*/ 70485 h 495300"/>
                <a:gd name="connsiteX27" fmla="*/ 361950 w 647700"/>
                <a:gd name="connsiteY27" fmla="*/ 38100 h 495300"/>
                <a:gd name="connsiteX28" fmla="*/ 323850 w 647700"/>
                <a:gd name="connsiteY28" fmla="*/ 0 h 495300"/>
                <a:gd name="connsiteX29" fmla="*/ 285750 w 647700"/>
                <a:gd name="connsiteY29" fmla="*/ 38100 h 495300"/>
                <a:gd name="connsiteX30" fmla="*/ 304800 w 647700"/>
                <a:gd name="connsiteY30" fmla="*/ 70485 h 495300"/>
                <a:gd name="connsiteX31" fmla="*/ 304800 w 647700"/>
                <a:gd name="connsiteY31" fmla="*/ 304800 h 495300"/>
                <a:gd name="connsiteX32" fmla="*/ 38100 w 647700"/>
                <a:gd name="connsiteY32" fmla="*/ 304800 h 495300"/>
                <a:gd name="connsiteX33" fmla="*/ 0 w 647700"/>
                <a:gd name="connsiteY33" fmla="*/ 342900 h 495300"/>
                <a:gd name="connsiteX34" fmla="*/ 0 w 647700"/>
                <a:gd name="connsiteY34" fmla="*/ 457200 h 495300"/>
                <a:gd name="connsiteX35" fmla="*/ 38100 w 647700"/>
                <a:gd name="connsiteY35" fmla="*/ 495300 h 495300"/>
                <a:gd name="connsiteX36" fmla="*/ 609600 w 647700"/>
                <a:gd name="connsiteY36" fmla="*/ 495300 h 495300"/>
                <a:gd name="connsiteX37" fmla="*/ 647700 w 647700"/>
                <a:gd name="connsiteY37" fmla="*/ 457200 h 495300"/>
                <a:gd name="connsiteX38" fmla="*/ 647700 w 647700"/>
                <a:gd name="connsiteY38" fmla="*/ 342900 h 495300"/>
                <a:gd name="connsiteX39" fmla="*/ 609600 w 647700"/>
                <a:gd name="connsiteY39" fmla="*/ 304800 h 495300"/>
                <a:gd name="connsiteX0" fmla="*/ 571500 w 647700"/>
                <a:gd name="connsiteY0" fmla="*/ 419100 h 495300"/>
                <a:gd name="connsiteX1" fmla="*/ 552450 w 647700"/>
                <a:gd name="connsiteY1" fmla="*/ 400050 h 495300"/>
                <a:gd name="connsiteX2" fmla="*/ 571500 w 647700"/>
                <a:gd name="connsiteY2" fmla="*/ 381000 h 495300"/>
                <a:gd name="connsiteX3" fmla="*/ 590550 w 647700"/>
                <a:gd name="connsiteY3" fmla="*/ 400050 h 495300"/>
                <a:gd name="connsiteX4" fmla="*/ 571500 w 647700"/>
                <a:gd name="connsiteY4" fmla="*/ 419100 h 495300"/>
                <a:gd name="connsiteX5" fmla="*/ 476250 w 647700"/>
                <a:gd name="connsiteY5" fmla="*/ 419100 h 495300"/>
                <a:gd name="connsiteX6" fmla="*/ 457200 w 647700"/>
                <a:gd name="connsiteY6" fmla="*/ 400050 h 495300"/>
                <a:gd name="connsiteX7" fmla="*/ 476250 w 647700"/>
                <a:gd name="connsiteY7" fmla="*/ 381000 h 495300"/>
                <a:gd name="connsiteX8" fmla="*/ 495300 w 647700"/>
                <a:gd name="connsiteY8" fmla="*/ 400050 h 495300"/>
                <a:gd name="connsiteX9" fmla="*/ 476250 w 647700"/>
                <a:gd name="connsiteY9" fmla="*/ 419100 h 495300"/>
                <a:gd name="connsiteX10" fmla="*/ 381000 w 647700"/>
                <a:gd name="connsiteY10" fmla="*/ 419100 h 495300"/>
                <a:gd name="connsiteX11" fmla="*/ 361950 w 647700"/>
                <a:gd name="connsiteY11" fmla="*/ 400050 h 495300"/>
                <a:gd name="connsiteX12" fmla="*/ 381000 w 647700"/>
                <a:gd name="connsiteY12" fmla="*/ 381000 h 495300"/>
                <a:gd name="connsiteX13" fmla="*/ 400050 w 647700"/>
                <a:gd name="connsiteY13" fmla="*/ 400050 h 495300"/>
                <a:gd name="connsiteX14" fmla="*/ 381000 w 647700"/>
                <a:gd name="connsiteY14" fmla="*/ 419100 h 495300"/>
                <a:gd name="connsiteX15" fmla="*/ 285750 w 647700"/>
                <a:gd name="connsiteY15" fmla="*/ 419100 h 495300"/>
                <a:gd name="connsiteX16" fmla="*/ 266700 w 647700"/>
                <a:gd name="connsiteY16" fmla="*/ 400050 h 495300"/>
                <a:gd name="connsiteX17" fmla="*/ 285750 w 647700"/>
                <a:gd name="connsiteY17" fmla="*/ 381000 h 495300"/>
                <a:gd name="connsiteX18" fmla="*/ 304800 w 647700"/>
                <a:gd name="connsiteY18" fmla="*/ 400050 h 495300"/>
                <a:gd name="connsiteX19" fmla="*/ 285750 w 647700"/>
                <a:gd name="connsiteY19" fmla="*/ 419100 h 495300"/>
                <a:gd name="connsiteX20" fmla="*/ 95250 w 647700"/>
                <a:gd name="connsiteY20" fmla="*/ 438150 h 495300"/>
                <a:gd name="connsiteX21" fmla="*/ 133350 w 647700"/>
                <a:gd name="connsiteY21" fmla="*/ 400050 h 495300"/>
                <a:gd name="connsiteX22" fmla="*/ 95250 w 647700"/>
                <a:gd name="connsiteY22" fmla="*/ 438150 h 495300"/>
                <a:gd name="connsiteX23" fmla="*/ 609600 w 647700"/>
                <a:gd name="connsiteY23" fmla="*/ 304800 h 495300"/>
                <a:gd name="connsiteX24" fmla="*/ 342900 w 647700"/>
                <a:gd name="connsiteY24" fmla="*/ 304800 h 495300"/>
                <a:gd name="connsiteX25" fmla="*/ 342900 w 647700"/>
                <a:gd name="connsiteY25" fmla="*/ 70485 h 495300"/>
                <a:gd name="connsiteX26" fmla="*/ 361950 w 647700"/>
                <a:gd name="connsiteY26" fmla="*/ 38100 h 495300"/>
                <a:gd name="connsiteX27" fmla="*/ 323850 w 647700"/>
                <a:gd name="connsiteY27" fmla="*/ 0 h 495300"/>
                <a:gd name="connsiteX28" fmla="*/ 285750 w 647700"/>
                <a:gd name="connsiteY28" fmla="*/ 38100 h 495300"/>
                <a:gd name="connsiteX29" fmla="*/ 304800 w 647700"/>
                <a:gd name="connsiteY29" fmla="*/ 70485 h 495300"/>
                <a:gd name="connsiteX30" fmla="*/ 304800 w 647700"/>
                <a:gd name="connsiteY30" fmla="*/ 304800 h 495300"/>
                <a:gd name="connsiteX31" fmla="*/ 38100 w 647700"/>
                <a:gd name="connsiteY31" fmla="*/ 304800 h 495300"/>
                <a:gd name="connsiteX32" fmla="*/ 0 w 647700"/>
                <a:gd name="connsiteY32" fmla="*/ 342900 h 495300"/>
                <a:gd name="connsiteX33" fmla="*/ 0 w 647700"/>
                <a:gd name="connsiteY33" fmla="*/ 457200 h 495300"/>
                <a:gd name="connsiteX34" fmla="*/ 38100 w 647700"/>
                <a:gd name="connsiteY34" fmla="*/ 495300 h 495300"/>
                <a:gd name="connsiteX35" fmla="*/ 609600 w 647700"/>
                <a:gd name="connsiteY35" fmla="*/ 495300 h 495300"/>
                <a:gd name="connsiteX36" fmla="*/ 647700 w 647700"/>
                <a:gd name="connsiteY36" fmla="*/ 457200 h 495300"/>
                <a:gd name="connsiteX37" fmla="*/ 647700 w 647700"/>
                <a:gd name="connsiteY37" fmla="*/ 342900 h 495300"/>
                <a:gd name="connsiteX38" fmla="*/ 609600 w 647700"/>
                <a:gd name="connsiteY38" fmla="*/ 304800 h 495300"/>
                <a:gd name="connsiteX0" fmla="*/ 571500 w 647700"/>
                <a:gd name="connsiteY0" fmla="*/ 419100 h 495300"/>
                <a:gd name="connsiteX1" fmla="*/ 552450 w 647700"/>
                <a:gd name="connsiteY1" fmla="*/ 400050 h 495300"/>
                <a:gd name="connsiteX2" fmla="*/ 571500 w 647700"/>
                <a:gd name="connsiteY2" fmla="*/ 381000 h 495300"/>
                <a:gd name="connsiteX3" fmla="*/ 590550 w 647700"/>
                <a:gd name="connsiteY3" fmla="*/ 400050 h 495300"/>
                <a:gd name="connsiteX4" fmla="*/ 571500 w 647700"/>
                <a:gd name="connsiteY4" fmla="*/ 419100 h 495300"/>
                <a:gd name="connsiteX5" fmla="*/ 476250 w 647700"/>
                <a:gd name="connsiteY5" fmla="*/ 419100 h 495300"/>
                <a:gd name="connsiteX6" fmla="*/ 457200 w 647700"/>
                <a:gd name="connsiteY6" fmla="*/ 400050 h 495300"/>
                <a:gd name="connsiteX7" fmla="*/ 476250 w 647700"/>
                <a:gd name="connsiteY7" fmla="*/ 381000 h 495300"/>
                <a:gd name="connsiteX8" fmla="*/ 495300 w 647700"/>
                <a:gd name="connsiteY8" fmla="*/ 400050 h 495300"/>
                <a:gd name="connsiteX9" fmla="*/ 476250 w 647700"/>
                <a:gd name="connsiteY9" fmla="*/ 419100 h 495300"/>
                <a:gd name="connsiteX10" fmla="*/ 381000 w 647700"/>
                <a:gd name="connsiteY10" fmla="*/ 419100 h 495300"/>
                <a:gd name="connsiteX11" fmla="*/ 361950 w 647700"/>
                <a:gd name="connsiteY11" fmla="*/ 400050 h 495300"/>
                <a:gd name="connsiteX12" fmla="*/ 381000 w 647700"/>
                <a:gd name="connsiteY12" fmla="*/ 381000 h 495300"/>
                <a:gd name="connsiteX13" fmla="*/ 400050 w 647700"/>
                <a:gd name="connsiteY13" fmla="*/ 400050 h 495300"/>
                <a:gd name="connsiteX14" fmla="*/ 381000 w 647700"/>
                <a:gd name="connsiteY14" fmla="*/ 419100 h 495300"/>
                <a:gd name="connsiteX15" fmla="*/ 285750 w 647700"/>
                <a:gd name="connsiteY15" fmla="*/ 419100 h 495300"/>
                <a:gd name="connsiteX16" fmla="*/ 266700 w 647700"/>
                <a:gd name="connsiteY16" fmla="*/ 400050 h 495300"/>
                <a:gd name="connsiteX17" fmla="*/ 285750 w 647700"/>
                <a:gd name="connsiteY17" fmla="*/ 381000 h 495300"/>
                <a:gd name="connsiteX18" fmla="*/ 304800 w 647700"/>
                <a:gd name="connsiteY18" fmla="*/ 400050 h 495300"/>
                <a:gd name="connsiteX19" fmla="*/ 285750 w 647700"/>
                <a:gd name="connsiteY19" fmla="*/ 419100 h 495300"/>
                <a:gd name="connsiteX20" fmla="*/ 609600 w 647700"/>
                <a:gd name="connsiteY20" fmla="*/ 304800 h 495300"/>
                <a:gd name="connsiteX21" fmla="*/ 342900 w 647700"/>
                <a:gd name="connsiteY21" fmla="*/ 304800 h 495300"/>
                <a:gd name="connsiteX22" fmla="*/ 342900 w 647700"/>
                <a:gd name="connsiteY22" fmla="*/ 70485 h 495300"/>
                <a:gd name="connsiteX23" fmla="*/ 361950 w 647700"/>
                <a:gd name="connsiteY23" fmla="*/ 38100 h 495300"/>
                <a:gd name="connsiteX24" fmla="*/ 323850 w 647700"/>
                <a:gd name="connsiteY24" fmla="*/ 0 h 495300"/>
                <a:gd name="connsiteX25" fmla="*/ 285750 w 647700"/>
                <a:gd name="connsiteY25" fmla="*/ 38100 h 495300"/>
                <a:gd name="connsiteX26" fmla="*/ 304800 w 647700"/>
                <a:gd name="connsiteY26" fmla="*/ 70485 h 495300"/>
                <a:gd name="connsiteX27" fmla="*/ 304800 w 647700"/>
                <a:gd name="connsiteY27" fmla="*/ 304800 h 495300"/>
                <a:gd name="connsiteX28" fmla="*/ 38100 w 647700"/>
                <a:gd name="connsiteY28" fmla="*/ 304800 h 495300"/>
                <a:gd name="connsiteX29" fmla="*/ 0 w 647700"/>
                <a:gd name="connsiteY29" fmla="*/ 342900 h 495300"/>
                <a:gd name="connsiteX30" fmla="*/ 0 w 647700"/>
                <a:gd name="connsiteY30" fmla="*/ 457200 h 495300"/>
                <a:gd name="connsiteX31" fmla="*/ 38100 w 647700"/>
                <a:gd name="connsiteY31" fmla="*/ 495300 h 495300"/>
                <a:gd name="connsiteX32" fmla="*/ 609600 w 647700"/>
                <a:gd name="connsiteY32" fmla="*/ 495300 h 495300"/>
                <a:gd name="connsiteX33" fmla="*/ 647700 w 647700"/>
                <a:gd name="connsiteY33" fmla="*/ 457200 h 495300"/>
                <a:gd name="connsiteX34" fmla="*/ 647700 w 647700"/>
                <a:gd name="connsiteY34" fmla="*/ 342900 h 495300"/>
                <a:gd name="connsiteX35" fmla="*/ 609600 w 647700"/>
                <a:gd name="connsiteY35" fmla="*/ 304800 h 495300"/>
                <a:gd name="connsiteX0" fmla="*/ 590550 w 647700"/>
                <a:gd name="connsiteY0" fmla="*/ 400050 h 495300"/>
                <a:gd name="connsiteX1" fmla="*/ 552450 w 647700"/>
                <a:gd name="connsiteY1" fmla="*/ 400050 h 495300"/>
                <a:gd name="connsiteX2" fmla="*/ 571500 w 647700"/>
                <a:gd name="connsiteY2" fmla="*/ 381000 h 495300"/>
                <a:gd name="connsiteX3" fmla="*/ 590550 w 647700"/>
                <a:gd name="connsiteY3" fmla="*/ 400050 h 495300"/>
                <a:gd name="connsiteX4" fmla="*/ 476250 w 647700"/>
                <a:gd name="connsiteY4" fmla="*/ 419100 h 495300"/>
                <a:gd name="connsiteX5" fmla="*/ 457200 w 647700"/>
                <a:gd name="connsiteY5" fmla="*/ 400050 h 495300"/>
                <a:gd name="connsiteX6" fmla="*/ 476250 w 647700"/>
                <a:gd name="connsiteY6" fmla="*/ 381000 h 495300"/>
                <a:gd name="connsiteX7" fmla="*/ 495300 w 647700"/>
                <a:gd name="connsiteY7" fmla="*/ 400050 h 495300"/>
                <a:gd name="connsiteX8" fmla="*/ 476250 w 647700"/>
                <a:gd name="connsiteY8" fmla="*/ 419100 h 495300"/>
                <a:gd name="connsiteX9" fmla="*/ 381000 w 647700"/>
                <a:gd name="connsiteY9" fmla="*/ 419100 h 495300"/>
                <a:gd name="connsiteX10" fmla="*/ 361950 w 647700"/>
                <a:gd name="connsiteY10" fmla="*/ 400050 h 495300"/>
                <a:gd name="connsiteX11" fmla="*/ 381000 w 647700"/>
                <a:gd name="connsiteY11" fmla="*/ 381000 h 495300"/>
                <a:gd name="connsiteX12" fmla="*/ 400050 w 647700"/>
                <a:gd name="connsiteY12" fmla="*/ 400050 h 495300"/>
                <a:gd name="connsiteX13" fmla="*/ 381000 w 647700"/>
                <a:gd name="connsiteY13" fmla="*/ 419100 h 495300"/>
                <a:gd name="connsiteX14" fmla="*/ 285750 w 647700"/>
                <a:gd name="connsiteY14" fmla="*/ 419100 h 495300"/>
                <a:gd name="connsiteX15" fmla="*/ 266700 w 647700"/>
                <a:gd name="connsiteY15" fmla="*/ 400050 h 495300"/>
                <a:gd name="connsiteX16" fmla="*/ 285750 w 647700"/>
                <a:gd name="connsiteY16" fmla="*/ 381000 h 495300"/>
                <a:gd name="connsiteX17" fmla="*/ 304800 w 647700"/>
                <a:gd name="connsiteY17" fmla="*/ 400050 h 495300"/>
                <a:gd name="connsiteX18" fmla="*/ 285750 w 647700"/>
                <a:gd name="connsiteY18" fmla="*/ 419100 h 495300"/>
                <a:gd name="connsiteX19" fmla="*/ 609600 w 647700"/>
                <a:gd name="connsiteY19" fmla="*/ 304800 h 495300"/>
                <a:gd name="connsiteX20" fmla="*/ 342900 w 647700"/>
                <a:gd name="connsiteY20" fmla="*/ 304800 h 495300"/>
                <a:gd name="connsiteX21" fmla="*/ 342900 w 647700"/>
                <a:gd name="connsiteY21" fmla="*/ 70485 h 495300"/>
                <a:gd name="connsiteX22" fmla="*/ 361950 w 647700"/>
                <a:gd name="connsiteY22" fmla="*/ 38100 h 495300"/>
                <a:gd name="connsiteX23" fmla="*/ 323850 w 647700"/>
                <a:gd name="connsiteY23" fmla="*/ 0 h 495300"/>
                <a:gd name="connsiteX24" fmla="*/ 285750 w 647700"/>
                <a:gd name="connsiteY24" fmla="*/ 38100 h 495300"/>
                <a:gd name="connsiteX25" fmla="*/ 304800 w 647700"/>
                <a:gd name="connsiteY25" fmla="*/ 70485 h 495300"/>
                <a:gd name="connsiteX26" fmla="*/ 304800 w 647700"/>
                <a:gd name="connsiteY26" fmla="*/ 304800 h 495300"/>
                <a:gd name="connsiteX27" fmla="*/ 38100 w 647700"/>
                <a:gd name="connsiteY27" fmla="*/ 304800 h 495300"/>
                <a:gd name="connsiteX28" fmla="*/ 0 w 647700"/>
                <a:gd name="connsiteY28" fmla="*/ 342900 h 495300"/>
                <a:gd name="connsiteX29" fmla="*/ 0 w 647700"/>
                <a:gd name="connsiteY29" fmla="*/ 457200 h 495300"/>
                <a:gd name="connsiteX30" fmla="*/ 38100 w 647700"/>
                <a:gd name="connsiteY30" fmla="*/ 495300 h 495300"/>
                <a:gd name="connsiteX31" fmla="*/ 609600 w 647700"/>
                <a:gd name="connsiteY31" fmla="*/ 495300 h 495300"/>
                <a:gd name="connsiteX32" fmla="*/ 647700 w 647700"/>
                <a:gd name="connsiteY32" fmla="*/ 457200 h 495300"/>
                <a:gd name="connsiteX33" fmla="*/ 647700 w 647700"/>
                <a:gd name="connsiteY33" fmla="*/ 342900 h 495300"/>
                <a:gd name="connsiteX34" fmla="*/ 609600 w 647700"/>
                <a:gd name="connsiteY34" fmla="*/ 304800 h 495300"/>
                <a:gd name="connsiteX0" fmla="*/ 590550 w 647700"/>
                <a:gd name="connsiteY0" fmla="*/ 400050 h 495300"/>
                <a:gd name="connsiteX1" fmla="*/ 571500 w 647700"/>
                <a:gd name="connsiteY1" fmla="*/ 381000 h 495300"/>
                <a:gd name="connsiteX2" fmla="*/ 590550 w 647700"/>
                <a:gd name="connsiteY2" fmla="*/ 400050 h 495300"/>
                <a:gd name="connsiteX3" fmla="*/ 476250 w 647700"/>
                <a:gd name="connsiteY3" fmla="*/ 419100 h 495300"/>
                <a:gd name="connsiteX4" fmla="*/ 457200 w 647700"/>
                <a:gd name="connsiteY4" fmla="*/ 400050 h 495300"/>
                <a:gd name="connsiteX5" fmla="*/ 476250 w 647700"/>
                <a:gd name="connsiteY5" fmla="*/ 381000 h 495300"/>
                <a:gd name="connsiteX6" fmla="*/ 495300 w 647700"/>
                <a:gd name="connsiteY6" fmla="*/ 400050 h 495300"/>
                <a:gd name="connsiteX7" fmla="*/ 476250 w 647700"/>
                <a:gd name="connsiteY7" fmla="*/ 419100 h 495300"/>
                <a:gd name="connsiteX8" fmla="*/ 381000 w 647700"/>
                <a:gd name="connsiteY8" fmla="*/ 419100 h 495300"/>
                <a:gd name="connsiteX9" fmla="*/ 361950 w 647700"/>
                <a:gd name="connsiteY9" fmla="*/ 400050 h 495300"/>
                <a:gd name="connsiteX10" fmla="*/ 381000 w 647700"/>
                <a:gd name="connsiteY10" fmla="*/ 381000 h 495300"/>
                <a:gd name="connsiteX11" fmla="*/ 400050 w 647700"/>
                <a:gd name="connsiteY11" fmla="*/ 400050 h 495300"/>
                <a:gd name="connsiteX12" fmla="*/ 381000 w 647700"/>
                <a:gd name="connsiteY12" fmla="*/ 419100 h 495300"/>
                <a:gd name="connsiteX13" fmla="*/ 285750 w 647700"/>
                <a:gd name="connsiteY13" fmla="*/ 419100 h 495300"/>
                <a:gd name="connsiteX14" fmla="*/ 266700 w 647700"/>
                <a:gd name="connsiteY14" fmla="*/ 400050 h 495300"/>
                <a:gd name="connsiteX15" fmla="*/ 285750 w 647700"/>
                <a:gd name="connsiteY15" fmla="*/ 381000 h 495300"/>
                <a:gd name="connsiteX16" fmla="*/ 304800 w 647700"/>
                <a:gd name="connsiteY16" fmla="*/ 400050 h 495300"/>
                <a:gd name="connsiteX17" fmla="*/ 285750 w 647700"/>
                <a:gd name="connsiteY17" fmla="*/ 419100 h 495300"/>
                <a:gd name="connsiteX18" fmla="*/ 609600 w 647700"/>
                <a:gd name="connsiteY18" fmla="*/ 304800 h 495300"/>
                <a:gd name="connsiteX19" fmla="*/ 342900 w 647700"/>
                <a:gd name="connsiteY19" fmla="*/ 304800 h 495300"/>
                <a:gd name="connsiteX20" fmla="*/ 342900 w 647700"/>
                <a:gd name="connsiteY20" fmla="*/ 70485 h 495300"/>
                <a:gd name="connsiteX21" fmla="*/ 361950 w 647700"/>
                <a:gd name="connsiteY21" fmla="*/ 38100 h 495300"/>
                <a:gd name="connsiteX22" fmla="*/ 323850 w 647700"/>
                <a:gd name="connsiteY22" fmla="*/ 0 h 495300"/>
                <a:gd name="connsiteX23" fmla="*/ 285750 w 647700"/>
                <a:gd name="connsiteY23" fmla="*/ 38100 h 495300"/>
                <a:gd name="connsiteX24" fmla="*/ 304800 w 647700"/>
                <a:gd name="connsiteY24" fmla="*/ 70485 h 495300"/>
                <a:gd name="connsiteX25" fmla="*/ 304800 w 647700"/>
                <a:gd name="connsiteY25" fmla="*/ 304800 h 495300"/>
                <a:gd name="connsiteX26" fmla="*/ 38100 w 647700"/>
                <a:gd name="connsiteY26" fmla="*/ 304800 h 495300"/>
                <a:gd name="connsiteX27" fmla="*/ 0 w 647700"/>
                <a:gd name="connsiteY27" fmla="*/ 342900 h 495300"/>
                <a:gd name="connsiteX28" fmla="*/ 0 w 647700"/>
                <a:gd name="connsiteY28" fmla="*/ 457200 h 495300"/>
                <a:gd name="connsiteX29" fmla="*/ 38100 w 647700"/>
                <a:gd name="connsiteY29" fmla="*/ 495300 h 495300"/>
                <a:gd name="connsiteX30" fmla="*/ 609600 w 647700"/>
                <a:gd name="connsiteY30" fmla="*/ 495300 h 495300"/>
                <a:gd name="connsiteX31" fmla="*/ 647700 w 647700"/>
                <a:gd name="connsiteY31" fmla="*/ 457200 h 495300"/>
                <a:gd name="connsiteX32" fmla="*/ 647700 w 647700"/>
                <a:gd name="connsiteY32" fmla="*/ 342900 h 495300"/>
                <a:gd name="connsiteX33" fmla="*/ 609600 w 647700"/>
                <a:gd name="connsiteY33" fmla="*/ 304800 h 495300"/>
                <a:gd name="connsiteX0" fmla="*/ 476250 w 647700"/>
                <a:gd name="connsiteY0" fmla="*/ 419100 h 495300"/>
                <a:gd name="connsiteX1" fmla="*/ 457200 w 647700"/>
                <a:gd name="connsiteY1" fmla="*/ 400050 h 495300"/>
                <a:gd name="connsiteX2" fmla="*/ 476250 w 647700"/>
                <a:gd name="connsiteY2" fmla="*/ 381000 h 495300"/>
                <a:gd name="connsiteX3" fmla="*/ 495300 w 647700"/>
                <a:gd name="connsiteY3" fmla="*/ 400050 h 495300"/>
                <a:gd name="connsiteX4" fmla="*/ 476250 w 647700"/>
                <a:gd name="connsiteY4" fmla="*/ 419100 h 495300"/>
                <a:gd name="connsiteX5" fmla="*/ 381000 w 647700"/>
                <a:gd name="connsiteY5" fmla="*/ 419100 h 495300"/>
                <a:gd name="connsiteX6" fmla="*/ 361950 w 647700"/>
                <a:gd name="connsiteY6" fmla="*/ 400050 h 495300"/>
                <a:gd name="connsiteX7" fmla="*/ 381000 w 647700"/>
                <a:gd name="connsiteY7" fmla="*/ 381000 h 495300"/>
                <a:gd name="connsiteX8" fmla="*/ 400050 w 647700"/>
                <a:gd name="connsiteY8" fmla="*/ 400050 h 495300"/>
                <a:gd name="connsiteX9" fmla="*/ 381000 w 647700"/>
                <a:gd name="connsiteY9" fmla="*/ 419100 h 495300"/>
                <a:gd name="connsiteX10" fmla="*/ 285750 w 647700"/>
                <a:gd name="connsiteY10" fmla="*/ 419100 h 495300"/>
                <a:gd name="connsiteX11" fmla="*/ 266700 w 647700"/>
                <a:gd name="connsiteY11" fmla="*/ 400050 h 495300"/>
                <a:gd name="connsiteX12" fmla="*/ 285750 w 647700"/>
                <a:gd name="connsiteY12" fmla="*/ 381000 h 495300"/>
                <a:gd name="connsiteX13" fmla="*/ 304800 w 647700"/>
                <a:gd name="connsiteY13" fmla="*/ 400050 h 495300"/>
                <a:gd name="connsiteX14" fmla="*/ 285750 w 647700"/>
                <a:gd name="connsiteY14" fmla="*/ 419100 h 495300"/>
                <a:gd name="connsiteX15" fmla="*/ 609600 w 647700"/>
                <a:gd name="connsiteY15" fmla="*/ 304800 h 495300"/>
                <a:gd name="connsiteX16" fmla="*/ 342900 w 647700"/>
                <a:gd name="connsiteY16" fmla="*/ 304800 h 495300"/>
                <a:gd name="connsiteX17" fmla="*/ 342900 w 647700"/>
                <a:gd name="connsiteY17" fmla="*/ 70485 h 495300"/>
                <a:gd name="connsiteX18" fmla="*/ 361950 w 647700"/>
                <a:gd name="connsiteY18" fmla="*/ 38100 h 495300"/>
                <a:gd name="connsiteX19" fmla="*/ 323850 w 647700"/>
                <a:gd name="connsiteY19" fmla="*/ 0 h 495300"/>
                <a:gd name="connsiteX20" fmla="*/ 285750 w 647700"/>
                <a:gd name="connsiteY20" fmla="*/ 38100 h 495300"/>
                <a:gd name="connsiteX21" fmla="*/ 304800 w 647700"/>
                <a:gd name="connsiteY21" fmla="*/ 70485 h 495300"/>
                <a:gd name="connsiteX22" fmla="*/ 304800 w 647700"/>
                <a:gd name="connsiteY22" fmla="*/ 304800 h 495300"/>
                <a:gd name="connsiteX23" fmla="*/ 38100 w 647700"/>
                <a:gd name="connsiteY23" fmla="*/ 304800 h 495300"/>
                <a:gd name="connsiteX24" fmla="*/ 0 w 647700"/>
                <a:gd name="connsiteY24" fmla="*/ 342900 h 495300"/>
                <a:gd name="connsiteX25" fmla="*/ 0 w 647700"/>
                <a:gd name="connsiteY25" fmla="*/ 457200 h 495300"/>
                <a:gd name="connsiteX26" fmla="*/ 38100 w 647700"/>
                <a:gd name="connsiteY26" fmla="*/ 495300 h 495300"/>
                <a:gd name="connsiteX27" fmla="*/ 609600 w 647700"/>
                <a:gd name="connsiteY27" fmla="*/ 495300 h 495300"/>
                <a:gd name="connsiteX28" fmla="*/ 647700 w 647700"/>
                <a:gd name="connsiteY28" fmla="*/ 457200 h 495300"/>
                <a:gd name="connsiteX29" fmla="*/ 647700 w 647700"/>
                <a:gd name="connsiteY29" fmla="*/ 342900 h 495300"/>
                <a:gd name="connsiteX30" fmla="*/ 609600 w 647700"/>
                <a:gd name="connsiteY30" fmla="*/ 304800 h 495300"/>
                <a:gd name="connsiteX0" fmla="*/ 476250 w 647700"/>
                <a:gd name="connsiteY0" fmla="*/ 419100 h 495300"/>
                <a:gd name="connsiteX1" fmla="*/ 457200 w 647700"/>
                <a:gd name="connsiteY1" fmla="*/ 400050 h 495300"/>
                <a:gd name="connsiteX2" fmla="*/ 476250 w 647700"/>
                <a:gd name="connsiteY2" fmla="*/ 381000 h 495300"/>
                <a:gd name="connsiteX3" fmla="*/ 495300 w 647700"/>
                <a:gd name="connsiteY3" fmla="*/ 400050 h 495300"/>
                <a:gd name="connsiteX4" fmla="*/ 476250 w 647700"/>
                <a:gd name="connsiteY4" fmla="*/ 419100 h 495300"/>
                <a:gd name="connsiteX5" fmla="*/ 381000 w 647700"/>
                <a:gd name="connsiteY5" fmla="*/ 419100 h 495300"/>
                <a:gd name="connsiteX6" fmla="*/ 361950 w 647700"/>
                <a:gd name="connsiteY6" fmla="*/ 400050 h 495300"/>
                <a:gd name="connsiteX7" fmla="*/ 381000 w 647700"/>
                <a:gd name="connsiteY7" fmla="*/ 381000 h 495300"/>
                <a:gd name="connsiteX8" fmla="*/ 400050 w 647700"/>
                <a:gd name="connsiteY8" fmla="*/ 400050 h 495300"/>
                <a:gd name="connsiteX9" fmla="*/ 381000 w 647700"/>
                <a:gd name="connsiteY9" fmla="*/ 419100 h 495300"/>
                <a:gd name="connsiteX10" fmla="*/ 285750 w 647700"/>
                <a:gd name="connsiteY10" fmla="*/ 419100 h 495300"/>
                <a:gd name="connsiteX11" fmla="*/ 266700 w 647700"/>
                <a:gd name="connsiteY11" fmla="*/ 400050 h 495300"/>
                <a:gd name="connsiteX12" fmla="*/ 285750 w 647700"/>
                <a:gd name="connsiteY12" fmla="*/ 381000 h 495300"/>
                <a:gd name="connsiteX13" fmla="*/ 304800 w 647700"/>
                <a:gd name="connsiteY13" fmla="*/ 400050 h 495300"/>
                <a:gd name="connsiteX14" fmla="*/ 285750 w 647700"/>
                <a:gd name="connsiteY14" fmla="*/ 419100 h 495300"/>
                <a:gd name="connsiteX15" fmla="*/ 609600 w 647700"/>
                <a:gd name="connsiteY15" fmla="*/ 304800 h 495300"/>
                <a:gd name="connsiteX16" fmla="*/ 342900 w 647700"/>
                <a:gd name="connsiteY16" fmla="*/ 304800 h 495300"/>
                <a:gd name="connsiteX17" fmla="*/ 342900 w 647700"/>
                <a:gd name="connsiteY17" fmla="*/ 70485 h 495300"/>
                <a:gd name="connsiteX18" fmla="*/ 361950 w 647700"/>
                <a:gd name="connsiteY18" fmla="*/ 38100 h 495300"/>
                <a:gd name="connsiteX19" fmla="*/ 323850 w 647700"/>
                <a:gd name="connsiteY19" fmla="*/ 0 h 495300"/>
                <a:gd name="connsiteX20" fmla="*/ 285750 w 647700"/>
                <a:gd name="connsiteY20" fmla="*/ 38100 h 495300"/>
                <a:gd name="connsiteX21" fmla="*/ 304800 w 647700"/>
                <a:gd name="connsiteY21" fmla="*/ 70485 h 495300"/>
                <a:gd name="connsiteX22" fmla="*/ 304800 w 647700"/>
                <a:gd name="connsiteY22" fmla="*/ 304800 h 495300"/>
                <a:gd name="connsiteX23" fmla="*/ 150870 w 647700"/>
                <a:gd name="connsiteY23" fmla="*/ 296814 h 495300"/>
                <a:gd name="connsiteX24" fmla="*/ 0 w 647700"/>
                <a:gd name="connsiteY24" fmla="*/ 342900 h 495300"/>
                <a:gd name="connsiteX25" fmla="*/ 0 w 647700"/>
                <a:gd name="connsiteY25" fmla="*/ 457200 h 495300"/>
                <a:gd name="connsiteX26" fmla="*/ 38100 w 647700"/>
                <a:gd name="connsiteY26" fmla="*/ 495300 h 495300"/>
                <a:gd name="connsiteX27" fmla="*/ 609600 w 647700"/>
                <a:gd name="connsiteY27" fmla="*/ 495300 h 495300"/>
                <a:gd name="connsiteX28" fmla="*/ 647700 w 647700"/>
                <a:gd name="connsiteY28" fmla="*/ 457200 h 495300"/>
                <a:gd name="connsiteX29" fmla="*/ 647700 w 647700"/>
                <a:gd name="connsiteY29" fmla="*/ 342900 h 495300"/>
                <a:gd name="connsiteX30" fmla="*/ 609600 w 647700"/>
                <a:gd name="connsiteY30" fmla="*/ 304800 h 495300"/>
                <a:gd name="connsiteX0" fmla="*/ 476250 w 647700"/>
                <a:gd name="connsiteY0" fmla="*/ 419100 h 495300"/>
                <a:gd name="connsiteX1" fmla="*/ 457200 w 647700"/>
                <a:gd name="connsiteY1" fmla="*/ 400050 h 495300"/>
                <a:gd name="connsiteX2" fmla="*/ 476250 w 647700"/>
                <a:gd name="connsiteY2" fmla="*/ 381000 h 495300"/>
                <a:gd name="connsiteX3" fmla="*/ 495300 w 647700"/>
                <a:gd name="connsiteY3" fmla="*/ 400050 h 495300"/>
                <a:gd name="connsiteX4" fmla="*/ 476250 w 647700"/>
                <a:gd name="connsiteY4" fmla="*/ 419100 h 495300"/>
                <a:gd name="connsiteX5" fmla="*/ 381000 w 647700"/>
                <a:gd name="connsiteY5" fmla="*/ 419100 h 495300"/>
                <a:gd name="connsiteX6" fmla="*/ 361950 w 647700"/>
                <a:gd name="connsiteY6" fmla="*/ 400050 h 495300"/>
                <a:gd name="connsiteX7" fmla="*/ 381000 w 647700"/>
                <a:gd name="connsiteY7" fmla="*/ 381000 h 495300"/>
                <a:gd name="connsiteX8" fmla="*/ 400050 w 647700"/>
                <a:gd name="connsiteY8" fmla="*/ 400050 h 495300"/>
                <a:gd name="connsiteX9" fmla="*/ 381000 w 647700"/>
                <a:gd name="connsiteY9" fmla="*/ 419100 h 495300"/>
                <a:gd name="connsiteX10" fmla="*/ 285750 w 647700"/>
                <a:gd name="connsiteY10" fmla="*/ 419100 h 495300"/>
                <a:gd name="connsiteX11" fmla="*/ 266700 w 647700"/>
                <a:gd name="connsiteY11" fmla="*/ 400050 h 495300"/>
                <a:gd name="connsiteX12" fmla="*/ 285750 w 647700"/>
                <a:gd name="connsiteY12" fmla="*/ 381000 h 495300"/>
                <a:gd name="connsiteX13" fmla="*/ 304800 w 647700"/>
                <a:gd name="connsiteY13" fmla="*/ 400050 h 495300"/>
                <a:gd name="connsiteX14" fmla="*/ 285750 w 647700"/>
                <a:gd name="connsiteY14" fmla="*/ 419100 h 495300"/>
                <a:gd name="connsiteX15" fmla="*/ 609600 w 647700"/>
                <a:gd name="connsiteY15" fmla="*/ 304800 h 495300"/>
                <a:gd name="connsiteX16" fmla="*/ 342900 w 647700"/>
                <a:gd name="connsiteY16" fmla="*/ 304800 h 495300"/>
                <a:gd name="connsiteX17" fmla="*/ 342900 w 647700"/>
                <a:gd name="connsiteY17" fmla="*/ 70485 h 495300"/>
                <a:gd name="connsiteX18" fmla="*/ 361950 w 647700"/>
                <a:gd name="connsiteY18" fmla="*/ 38100 h 495300"/>
                <a:gd name="connsiteX19" fmla="*/ 323850 w 647700"/>
                <a:gd name="connsiteY19" fmla="*/ 0 h 495300"/>
                <a:gd name="connsiteX20" fmla="*/ 285750 w 647700"/>
                <a:gd name="connsiteY20" fmla="*/ 38100 h 495300"/>
                <a:gd name="connsiteX21" fmla="*/ 304800 w 647700"/>
                <a:gd name="connsiteY21" fmla="*/ 70485 h 495300"/>
                <a:gd name="connsiteX22" fmla="*/ 304800 w 647700"/>
                <a:gd name="connsiteY22" fmla="*/ 304800 h 495300"/>
                <a:gd name="connsiteX23" fmla="*/ 150870 w 647700"/>
                <a:gd name="connsiteY23" fmla="*/ 296814 h 495300"/>
                <a:gd name="connsiteX24" fmla="*/ 0 w 647700"/>
                <a:gd name="connsiteY24" fmla="*/ 457200 h 495300"/>
                <a:gd name="connsiteX25" fmla="*/ 38100 w 647700"/>
                <a:gd name="connsiteY25" fmla="*/ 495300 h 495300"/>
                <a:gd name="connsiteX26" fmla="*/ 609600 w 647700"/>
                <a:gd name="connsiteY26" fmla="*/ 495300 h 495300"/>
                <a:gd name="connsiteX27" fmla="*/ 647700 w 647700"/>
                <a:gd name="connsiteY27" fmla="*/ 457200 h 495300"/>
                <a:gd name="connsiteX28" fmla="*/ 647700 w 647700"/>
                <a:gd name="connsiteY28" fmla="*/ 342900 h 495300"/>
                <a:gd name="connsiteX29" fmla="*/ 609600 w 647700"/>
                <a:gd name="connsiteY29" fmla="*/ 304800 h 495300"/>
                <a:gd name="connsiteX0" fmla="*/ 460052 w 631502"/>
                <a:gd name="connsiteY0" fmla="*/ 419100 h 495300"/>
                <a:gd name="connsiteX1" fmla="*/ 441002 w 631502"/>
                <a:gd name="connsiteY1" fmla="*/ 400050 h 495300"/>
                <a:gd name="connsiteX2" fmla="*/ 460052 w 631502"/>
                <a:gd name="connsiteY2" fmla="*/ 381000 h 495300"/>
                <a:gd name="connsiteX3" fmla="*/ 479102 w 631502"/>
                <a:gd name="connsiteY3" fmla="*/ 400050 h 495300"/>
                <a:gd name="connsiteX4" fmla="*/ 460052 w 631502"/>
                <a:gd name="connsiteY4" fmla="*/ 419100 h 495300"/>
                <a:gd name="connsiteX5" fmla="*/ 364802 w 631502"/>
                <a:gd name="connsiteY5" fmla="*/ 419100 h 495300"/>
                <a:gd name="connsiteX6" fmla="*/ 345752 w 631502"/>
                <a:gd name="connsiteY6" fmla="*/ 400050 h 495300"/>
                <a:gd name="connsiteX7" fmla="*/ 364802 w 631502"/>
                <a:gd name="connsiteY7" fmla="*/ 381000 h 495300"/>
                <a:gd name="connsiteX8" fmla="*/ 383852 w 631502"/>
                <a:gd name="connsiteY8" fmla="*/ 400050 h 495300"/>
                <a:gd name="connsiteX9" fmla="*/ 364802 w 631502"/>
                <a:gd name="connsiteY9" fmla="*/ 419100 h 495300"/>
                <a:gd name="connsiteX10" fmla="*/ 269552 w 631502"/>
                <a:gd name="connsiteY10" fmla="*/ 419100 h 495300"/>
                <a:gd name="connsiteX11" fmla="*/ 250502 w 631502"/>
                <a:gd name="connsiteY11" fmla="*/ 400050 h 495300"/>
                <a:gd name="connsiteX12" fmla="*/ 269552 w 631502"/>
                <a:gd name="connsiteY12" fmla="*/ 381000 h 495300"/>
                <a:gd name="connsiteX13" fmla="*/ 288602 w 631502"/>
                <a:gd name="connsiteY13" fmla="*/ 400050 h 495300"/>
                <a:gd name="connsiteX14" fmla="*/ 269552 w 631502"/>
                <a:gd name="connsiteY14" fmla="*/ 419100 h 495300"/>
                <a:gd name="connsiteX15" fmla="*/ 593402 w 631502"/>
                <a:gd name="connsiteY15" fmla="*/ 304800 h 495300"/>
                <a:gd name="connsiteX16" fmla="*/ 326702 w 631502"/>
                <a:gd name="connsiteY16" fmla="*/ 304800 h 495300"/>
                <a:gd name="connsiteX17" fmla="*/ 326702 w 631502"/>
                <a:gd name="connsiteY17" fmla="*/ 70485 h 495300"/>
                <a:gd name="connsiteX18" fmla="*/ 345752 w 631502"/>
                <a:gd name="connsiteY18" fmla="*/ 38100 h 495300"/>
                <a:gd name="connsiteX19" fmla="*/ 307652 w 631502"/>
                <a:gd name="connsiteY19" fmla="*/ 0 h 495300"/>
                <a:gd name="connsiteX20" fmla="*/ 269552 w 631502"/>
                <a:gd name="connsiteY20" fmla="*/ 38100 h 495300"/>
                <a:gd name="connsiteX21" fmla="*/ 288602 w 631502"/>
                <a:gd name="connsiteY21" fmla="*/ 70485 h 495300"/>
                <a:gd name="connsiteX22" fmla="*/ 288602 w 631502"/>
                <a:gd name="connsiteY22" fmla="*/ 304800 h 495300"/>
                <a:gd name="connsiteX23" fmla="*/ 134672 w 631502"/>
                <a:gd name="connsiteY23" fmla="*/ 296814 h 495300"/>
                <a:gd name="connsiteX24" fmla="*/ 21902 w 631502"/>
                <a:gd name="connsiteY24" fmla="*/ 495300 h 495300"/>
                <a:gd name="connsiteX25" fmla="*/ 593402 w 631502"/>
                <a:gd name="connsiteY25" fmla="*/ 495300 h 495300"/>
                <a:gd name="connsiteX26" fmla="*/ 631502 w 631502"/>
                <a:gd name="connsiteY26" fmla="*/ 457200 h 495300"/>
                <a:gd name="connsiteX27" fmla="*/ 631502 w 631502"/>
                <a:gd name="connsiteY27" fmla="*/ 342900 h 495300"/>
                <a:gd name="connsiteX28" fmla="*/ 593402 w 631502"/>
                <a:gd name="connsiteY28" fmla="*/ 304800 h 495300"/>
                <a:gd name="connsiteX0" fmla="*/ 374337 w 545787"/>
                <a:gd name="connsiteY0" fmla="*/ 419100 h 495300"/>
                <a:gd name="connsiteX1" fmla="*/ 355287 w 545787"/>
                <a:gd name="connsiteY1" fmla="*/ 400050 h 495300"/>
                <a:gd name="connsiteX2" fmla="*/ 374337 w 545787"/>
                <a:gd name="connsiteY2" fmla="*/ 381000 h 495300"/>
                <a:gd name="connsiteX3" fmla="*/ 393387 w 545787"/>
                <a:gd name="connsiteY3" fmla="*/ 400050 h 495300"/>
                <a:gd name="connsiteX4" fmla="*/ 374337 w 545787"/>
                <a:gd name="connsiteY4" fmla="*/ 419100 h 495300"/>
                <a:gd name="connsiteX5" fmla="*/ 279087 w 545787"/>
                <a:gd name="connsiteY5" fmla="*/ 419100 h 495300"/>
                <a:gd name="connsiteX6" fmla="*/ 260037 w 545787"/>
                <a:gd name="connsiteY6" fmla="*/ 400050 h 495300"/>
                <a:gd name="connsiteX7" fmla="*/ 279087 w 545787"/>
                <a:gd name="connsiteY7" fmla="*/ 381000 h 495300"/>
                <a:gd name="connsiteX8" fmla="*/ 298137 w 545787"/>
                <a:gd name="connsiteY8" fmla="*/ 400050 h 495300"/>
                <a:gd name="connsiteX9" fmla="*/ 279087 w 545787"/>
                <a:gd name="connsiteY9" fmla="*/ 419100 h 495300"/>
                <a:gd name="connsiteX10" fmla="*/ 183837 w 545787"/>
                <a:gd name="connsiteY10" fmla="*/ 419100 h 495300"/>
                <a:gd name="connsiteX11" fmla="*/ 164787 w 545787"/>
                <a:gd name="connsiteY11" fmla="*/ 400050 h 495300"/>
                <a:gd name="connsiteX12" fmla="*/ 183837 w 545787"/>
                <a:gd name="connsiteY12" fmla="*/ 381000 h 495300"/>
                <a:gd name="connsiteX13" fmla="*/ 202887 w 545787"/>
                <a:gd name="connsiteY13" fmla="*/ 400050 h 495300"/>
                <a:gd name="connsiteX14" fmla="*/ 183837 w 545787"/>
                <a:gd name="connsiteY14" fmla="*/ 419100 h 495300"/>
                <a:gd name="connsiteX15" fmla="*/ 507687 w 545787"/>
                <a:gd name="connsiteY15" fmla="*/ 304800 h 495300"/>
                <a:gd name="connsiteX16" fmla="*/ 240987 w 545787"/>
                <a:gd name="connsiteY16" fmla="*/ 304800 h 495300"/>
                <a:gd name="connsiteX17" fmla="*/ 240987 w 545787"/>
                <a:gd name="connsiteY17" fmla="*/ 70485 h 495300"/>
                <a:gd name="connsiteX18" fmla="*/ 260037 w 545787"/>
                <a:gd name="connsiteY18" fmla="*/ 38100 h 495300"/>
                <a:gd name="connsiteX19" fmla="*/ 221937 w 545787"/>
                <a:gd name="connsiteY19" fmla="*/ 0 h 495300"/>
                <a:gd name="connsiteX20" fmla="*/ 183837 w 545787"/>
                <a:gd name="connsiteY20" fmla="*/ 38100 h 495300"/>
                <a:gd name="connsiteX21" fmla="*/ 202887 w 545787"/>
                <a:gd name="connsiteY21" fmla="*/ 70485 h 495300"/>
                <a:gd name="connsiteX22" fmla="*/ 202887 w 545787"/>
                <a:gd name="connsiteY22" fmla="*/ 304800 h 495300"/>
                <a:gd name="connsiteX23" fmla="*/ 48957 w 545787"/>
                <a:gd name="connsiteY23" fmla="*/ 296814 h 495300"/>
                <a:gd name="connsiteX24" fmla="*/ 44259 w 545787"/>
                <a:gd name="connsiteY24" fmla="*/ 495300 h 495300"/>
                <a:gd name="connsiteX25" fmla="*/ 507687 w 545787"/>
                <a:gd name="connsiteY25" fmla="*/ 495300 h 495300"/>
                <a:gd name="connsiteX26" fmla="*/ 545787 w 545787"/>
                <a:gd name="connsiteY26" fmla="*/ 457200 h 495300"/>
                <a:gd name="connsiteX27" fmla="*/ 545787 w 545787"/>
                <a:gd name="connsiteY27" fmla="*/ 342900 h 495300"/>
                <a:gd name="connsiteX28" fmla="*/ 507687 w 545787"/>
                <a:gd name="connsiteY28" fmla="*/ 304800 h 495300"/>
                <a:gd name="connsiteX0" fmla="*/ 380250 w 551700"/>
                <a:gd name="connsiteY0" fmla="*/ 419100 h 495300"/>
                <a:gd name="connsiteX1" fmla="*/ 361200 w 551700"/>
                <a:gd name="connsiteY1" fmla="*/ 400050 h 495300"/>
                <a:gd name="connsiteX2" fmla="*/ 380250 w 551700"/>
                <a:gd name="connsiteY2" fmla="*/ 381000 h 495300"/>
                <a:gd name="connsiteX3" fmla="*/ 399300 w 551700"/>
                <a:gd name="connsiteY3" fmla="*/ 400050 h 495300"/>
                <a:gd name="connsiteX4" fmla="*/ 380250 w 551700"/>
                <a:gd name="connsiteY4" fmla="*/ 419100 h 495300"/>
                <a:gd name="connsiteX5" fmla="*/ 285000 w 551700"/>
                <a:gd name="connsiteY5" fmla="*/ 419100 h 495300"/>
                <a:gd name="connsiteX6" fmla="*/ 265950 w 551700"/>
                <a:gd name="connsiteY6" fmla="*/ 400050 h 495300"/>
                <a:gd name="connsiteX7" fmla="*/ 285000 w 551700"/>
                <a:gd name="connsiteY7" fmla="*/ 381000 h 495300"/>
                <a:gd name="connsiteX8" fmla="*/ 304050 w 551700"/>
                <a:gd name="connsiteY8" fmla="*/ 400050 h 495300"/>
                <a:gd name="connsiteX9" fmla="*/ 285000 w 551700"/>
                <a:gd name="connsiteY9" fmla="*/ 419100 h 495300"/>
                <a:gd name="connsiteX10" fmla="*/ 189750 w 551700"/>
                <a:gd name="connsiteY10" fmla="*/ 419100 h 495300"/>
                <a:gd name="connsiteX11" fmla="*/ 170700 w 551700"/>
                <a:gd name="connsiteY11" fmla="*/ 400050 h 495300"/>
                <a:gd name="connsiteX12" fmla="*/ 189750 w 551700"/>
                <a:gd name="connsiteY12" fmla="*/ 381000 h 495300"/>
                <a:gd name="connsiteX13" fmla="*/ 208800 w 551700"/>
                <a:gd name="connsiteY13" fmla="*/ 400050 h 495300"/>
                <a:gd name="connsiteX14" fmla="*/ 189750 w 551700"/>
                <a:gd name="connsiteY14" fmla="*/ 419100 h 495300"/>
                <a:gd name="connsiteX15" fmla="*/ 513600 w 551700"/>
                <a:gd name="connsiteY15" fmla="*/ 304800 h 495300"/>
                <a:gd name="connsiteX16" fmla="*/ 246900 w 551700"/>
                <a:gd name="connsiteY16" fmla="*/ 304800 h 495300"/>
                <a:gd name="connsiteX17" fmla="*/ 246900 w 551700"/>
                <a:gd name="connsiteY17" fmla="*/ 70485 h 495300"/>
                <a:gd name="connsiteX18" fmla="*/ 265950 w 551700"/>
                <a:gd name="connsiteY18" fmla="*/ 38100 h 495300"/>
                <a:gd name="connsiteX19" fmla="*/ 227850 w 551700"/>
                <a:gd name="connsiteY19" fmla="*/ 0 h 495300"/>
                <a:gd name="connsiteX20" fmla="*/ 189750 w 551700"/>
                <a:gd name="connsiteY20" fmla="*/ 38100 h 495300"/>
                <a:gd name="connsiteX21" fmla="*/ 208800 w 551700"/>
                <a:gd name="connsiteY21" fmla="*/ 70485 h 495300"/>
                <a:gd name="connsiteX22" fmla="*/ 208800 w 551700"/>
                <a:gd name="connsiteY22" fmla="*/ 304800 h 495300"/>
                <a:gd name="connsiteX23" fmla="*/ 40774 w 551700"/>
                <a:gd name="connsiteY23" fmla="*/ 300807 h 495300"/>
                <a:gd name="connsiteX24" fmla="*/ 50172 w 551700"/>
                <a:gd name="connsiteY24" fmla="*/ 495300 h 495300"/>
                <a:gd name="connsiteX25" fmla="*/ 513600 w 551700"/>
                <a:gd name="connsiteY25" fmla="*/ 495300 h 495300"/>
                <a:gd name="connsiteX26" fmla="*/ 551700 w 551700"/>
                <a:gd name="connsiteY26" fmla="*/ 457200 h 495300"/>
                <a:gd name="connsiteX27" fmla="*/ 551700 w 551700"/>
                <a:gd name="connsiteY27" fmla="*/ 342900 h 495300"/>
                <a:gd name="connsiteX28" fmla="*/ 513600 w 551700"/>
                <a:gd name="connsiteY28" fmla="*/ 3048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1700" h="495300">
                  <a:moveTo>
                    <a:pt x="380250" y="419100"/>
                  </a:moveTo>
                  <a:cubicBezTo>
                    <a:pt x="369773" y="419100"/>
                    <a:pt x="361200" y="410528"/>
                    <a:pt x="361200" y="400050"/>
                  </a:cubicBezTo>
                  <a:cubicBezTo>
                    <a:pt x="361200" y="389573"/>
                    <a:pt x="369773" y="381000"/>
                    <a:pt x="380250" y="381000"/>
                  </a:cubicBezTo>
                  <a:cubicBezTo>
                    <a:pt x="390728" y="381000"/>
                    <a:pt x="399300" y="389573"/>
                    <a:pt x="399300" y="400050"/>
                  </a:cubicBezTo>
                  <a:cubicBezTo>
                    <a:pt x="399300" y="410528"/>
                    <a:pt x="390728" y="419100"/>
                    <a:pt x="380250" y="419100"/>
                  </a:cubicBezTo>
                  <a:close/>
                  <a:moveTo>
                    <a:pt x="285000" y="419100"/>
                  </a:moveTo>
                  <a:cubicBezTo>
                    <a:pt x="274523" y="419100"/>
                    <a:pt x="265950" y="410528"/>
                    <a:pt x="265950" y="400050"/>
                  </a:cubicBezTo>
                  <a:cubicBezTo>
                    <a:pt x="265950" y="389573"/>
                    <a:pt x="274523" y="381000"/>
                    <a:pt x="285000" y="381000"/>
                  </a:cubicBezTo>
                  <a:cubicBezTo>
                    <a:pt x="295478" y="381000"/>
                    <a:pt x="304050" y="389573"/>
                    <a:pt x="304050" y="400050"/>
                  </a:cubicBezTo>
                  <a:cubicBezTo>
                    <a:pt x="304050" y="410528"/>
                    <a:pt x="295478" y="419100"/>
                    <a:pt x="285000" y="419100"/>
                  </a:cubicBezTo>
                  <a:close/>
                  <a:moveTo>
                    <a:pt x="189750" y="419100"/>
                  </a:moveTo>
                  <a:cubicBezTo>
                    <a:pt x="179273" y="419100"/>
                    <a:pt x="170700" y="410528"/>
                    <a:pt x="170700" y="400050"/>
                  </a:cubicBezTo>
                  <a:cubicBezTo>
                    <a:pt x="170700" y="389573"/>
                    <a:pt x="179273" y="381000"/>
                    <a:pt x="189750" y="381000"/>
                  </a:cubicBezTo>
                  <a:cubicBezTo>
                    <a:pt x="200228" y="381000"/>
                    <a:pt x="208800" y="389573"/>
                    <a:pt x="208800" y="400050"/>
                  </a:cubicBezTo>
                  <a:cubicBezTo>
                    <a:pt x="208800" y="410528"/>
                    <a:pt x="200228" y="419100"/>
                    <a:pt x="189750" y="419100"/>
                  </a:cubicBezTo>
                  <a:close/>
                  <a:moveTo>
                    <a:pt x="513600" y="304800"/>
                  </a:moveTo>
                  <a:lnTo>
                    <a:pt x="246900" y="304800"/>
                  </a:lnTo>
                  <a:lnTo>
                    <a:pt x="246900" y="70485"/>
                  </a:lnTo>
                  <a:cubicBezTo>
                    <a:pt x="258330" y="63817"/>
                    <a:pt x="265950" y="51435"/>
                    <a:pt x="265950" y="38100"/>
                  </a:cubicBezTo>
                  <a:cubicBezTo>
                    <a:pt x="265950" y="17145"/>
                    <a:pt x="248805" y="0"/>
                    <a:pt x="227850" y="0"/>
                  </a:cubicBezTo>
                  <a:cubicBezTo>
                    <a:pt x="206895" y="0"/>
                    <a:pt x="189750" y="17145"/>
                    <a:pt x="189750" y="38100"/>
                  </a:cubicBezTo>
                  <a:cubicBezTo>
                    <a:pt x="189750" y="52388"/>
                    <a:pt x="197370" y="64770"/>
                    <a:pt x="208800" y="70485"/>
                  </a:cubicBezTo>
                  <a:lnTo>
                    <a:pt x="208800" y="304800"/>
                  </a:lnTo>
                  <a:lnTo>
                    <a:pt x="40774" y="300807"/>
                  </a:lnTo>
                  <a:cubicBezTo>
                    <a:pt x="-3676" y="332557"/>
                    <a:pt x="-26283" y="462219"/>
                    <a:pt x="50172" y="495300"/>
                  </a:cubicBezTo>
                  <a:lnTo>
                    <a:pt x="513600" y="495300"/>
                  </a:lnTo>
                  <a:cubicBezTo>
                    <a:pt x="534555" y="495300"/>
                    <a:pt x="551700" y="478155"/>
                    <a:pt x="551700" y="457200"/>
                  </a:cubicBezTo>
                  <a:lnTo>
                    <a:pt x="551700" y="342900"/>
                  </a:lnTo>
                  <a:cubicBezTo>
                    <a:pt x="551700" y="321945"/>
                    <a:pt x="534555" y="304800"/>
                    <a:pt x="513600" y="3048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DFE364F-4BF7-C339-2F0B-DDE8EB78F6C0}"/>
              </a:ext>
            </a:extLst>
          </p:cNvPr>
          <p:cNvGrpSpPr/>
          <p:nvPr/>
        </p:nvGrpSpPr>
        <p:grpSpPr>
          <a:xfrm flipH="1">
            <a:off x="10121889" y="3621023"/>
            <a:ext cx="829180" cy="1156852"/>
            <a:chOff x="7180435" y="4345829"/>
            <a:chExt cx="468840" cy="654113"/>
          </a:xfrm>
        </p:grpSpPr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D28D3369-62C2-4D9E-7450-DC2CE417420F}"/>
                </a:ext>
              </a:extLst>
            </p:cNvPr>
            <p:cNvSpPr/>
            <p:nvPr/>
          </p:nvSpPr>
          <p:spPr>
            <a:xfrm>
              <a:off x="7428356" y="4453461"/>
              <a:ext cx="60007" cy="161925"/>
            </a:xfrm>
            <a:custGeom>
              <a:avLst/>
              <a:gdLst>
                <a:gd name="connsiteX0" fmla="*/ 26670 w 60007"/>
                <a:gd name="connsiteY0" fmla="*/ 161925 h 161925"/>
                <a:gd name="connsiteX1" fmla="*/ 60007 w 60007"/>
                <a:gd name="connsiteY1" fmla="*/ 80963 h 161925"/>
                <a:gd name="connsiteX2" fmla="*/ 26670 w 60007"/>
                <a:gd name="connsiteY2" fmla="*/ 0 h 161925"/>
                <a:gd name="connsiteX3" fmla="*/ 0 w 60007"/>
                <a:gd name="connsiteY3" fmla="*/ 26670 h 161925"/>
                <a:gd name="connsiteX4" fmla="*/ 21907 w 60007"/>
                <a:gd name="connsiteY4" fmla="*/ 80963 h 161925"/>
                <a:gd name="connsiteX5" fmla="*/ 0 w 60007"/>
                <a:gd name="connsiteY5" fmla="*/ 135255 h 161925"/>
                <a:gd name="connsiteX6" fmla="*/ 26670 w 60007"/>
                <a:gd name="connsiteY6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007" h="161925">
                  <a:moveTo>
                    <a:pt x="26670" y="161925"/>
                  </a:moveTo>
                  <a:cubicBezTo>
                    <a:pt x="47625" y="140970"/>
                    <a:pt x="60007" y="112395"/>
                    <a:pt x="60007" y="80963"/>
                  </a:cubicBezTo>
                  <a:cubicBezTo>
                    <a:pt x="60007" y="49530"/>
                    <a:pt x="47625" y="20955"/>
                    <a:pt x="26670" y="0"/>
                  </a:cubicBezTo>
                  <a:lnTo>
                    <a:pt x="0" y="26670"/>
                  </a:lnTo>
                  <a:cubicBezTo>
                    <a:pt x="13335" y="40005"/>
                    <a:pt x="21907" y="59055"/>
                    <a:pt x="21907" y="80963"/>
                  </a:cubicBezTo>
                  <a:cubicBezTo>
                    <a:pt x="21907" y="102870"/>
                    <a:pt x="13335" y="120967"/>
                    <a:pt x="0" y="135255"/>
                  </a:cubicBezTo>
                  <a:lnTo>
                    <a:pt x="26670" y="161925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AEBCEEBA-A787-CDF9-EC7E-7C2A1C738060}"/>
                </a:ext>
              </a:extLst>
            </p:cNvPr>
            <p:cNvSpPr/>
            <p:nvPr/>
          </p:nvSpPr>
          <p:spPr>
            <a:xfrm>
              <a:off x="7481696" y="4400121"/>
              <a:ext cx="82867" cy="268605"/>
            </a:xfrm>
            <a:custGeom>
              <a:avLst/>
              <a:gdLst>
                <a:gd name="connsiteX0" fmla="*/ 0 w 82867"/>
                <a:gd name="connsiteY0" fmla="*/ 241935 h 268605"/>
                <a:gd name="connsiteX1" fmla="*/ 26670 w 82867"/>
                <a:gd name="connsiteY1" fmla="*/ 268605 h 268605"/>
                <a:gd name="connsiteX2" fmla="*/ 82868 w 82867"/>
                <a:gd name="connsiteY2" fmla="*/ 134303 h 268605"/>
                <a:gd name="connsiteX3" fmla="*/ 26670 w 82867"/>
                <a:gd name="connsiteY3" fmla="*/ 0 h 268605"/>
                <a:gd name="connsiteX4" fmla="*/ 0 w 82867"/>
                <a:gd name="connsiteY4" fmla="*/ 26670 h 268605"/>
                <a:gd name="connsiteX5" fmla="*/ 44768 w 82867"/>
                <a:gd name="connsiteY5" fmla="*/ 134303 h 268605"/>
                <a:gd name="connsiteX6" fmla="*/ 0 w 82867"/>
                <a:gd name="connsiteY6" fmla="*/ 241935 h 26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2867" h="268605">
                  <a:moveTo>
                    <a:pt x="0" y="241935"/>
                  </a:moveTo>
                  <a:lnTo>
                    <a:pt x="26670" y="268605"/>
                  </a:lnTo>
                  <a:cubicBezTo>
                    <a:pt x="61913" y="234315"/>
                    <a:pt x="82868" y="186690"/>
                    <a:pt x="82868" y="134303"/>
                  </a:cubicBezTo>
                  <a:cubicBezTo>
                    <a:pt x="82868" y="81915"/>
                    <a:pt x="61913" y="34290"/>
                    <a:pt x="26670" y="0"/>
                  </a:cubicBezTo>
                  <a:lnTo>
                    <a:pt x="0" y="26670"/>
                  </a:lnTo>
                  <a:cubicBezTo>
                    <a:pt x="27623" y="54293"/>
                    <a:pt x="44768" y="92393"/>
                    <a:pt x="44768" y="134303"/>
                  </a:cubicBezTo>
                  <a:cubicBezTo>
                    <a:pt x="44768" y="176213"/>
                    <a:pt x="27623" y="214313"/>
                    <a:pt x="0" y="2419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ADD1EFD7-5D59-E102-D73F-11BB017326D2}"/>
                </a:ext>
              </a:extLst>
            </p:cNvPr>
            <p:cNvSpPr/>
            <p:nvPr/>
          </p:nvSpPr>
          <p:spPr>
            <a:xfrm>
              <a:off x="7535989" y="4345829"/>
              <a:ext cx="104775" cy="377190"/>
            </a:xfrm>
            <a:custGeom>
              <a:avLst/>
              <a:gdLst>
                <a:gd name="connsiteX0" fmla="*/ 0 w 104775"/>
                <a:gd name="connsiteY0" fmla="*/ 350520 h 377190"/>
                <a:gd name="connsiteX1" fmla="*/ 26670 w 104775"/>
                <a:gd name="connsiteY1" fmla="*/ 377190 h 377190"/>
                <a:gd name="connsiteX2" fmla="*/ 104775 w 104775"/>
                <a:gd name="connsiteY2" fmla="*/ 188595 h 377190"/>
                <a:gd name="connsiteX3" fmla="*/ 26670 w 104775"/>
                <a:gd name="connsiteY3" fmla="*/ 0 h 377190"/>
                <a:gd name="connsiteX4" fmla="*/ 0 w 104775"/>
                <a:gd name="connsiteY4" fmla="*/ 26670 h 377190"/>
                <a:gd name="connsiteX5" fmla="*/ 66675 w 104775"/>
                <a:gd name="connsiteY5" fmla="*/ 188595 h 377190"/>
                <a:gd name="connsiteX6" fmla="*/ 0 w 104775"/>
                <a:gd name="connsiteY6" fmla="*/ 350520 h 37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775" h="377190">
                  <a:moveTo>
                    <a:pt x="0" y="350520"/>
                  </a:moveTo>
                  <a:lnTo>
                    <a:pt x="26670" y="377190"/>
                  </a:lnTo>
                  <a:cubicBezTo>
                    <a:pt x="75248" y="328612"/>
                    <a:pt x="104775" y="261937"/>
                    <a:pt x="104775" y="188595"/>
                  </a:cubicBezTo>
                  <a:cubicBezTo>
                    <a:pt x="104775" y="115253"/>
                    <a:pt x="75248" y="48578"/>
                    <a:pt x="26670" y="0"/>
                  </a:cubicBezTo>
                  <a:lnTo>
                    <a:pt x="0" y="26670"/>
                  </a:lnTo>
                  <a:cubicBezTo>
                    <a:pt x="40958" y="67628"/>
                    <a:pt x="66675" y="124778"/>
                    <a:pt x="66675" y="188595"/>
                  </a:cubicBezTo>
                  <a:cubicBezTo>
                    <a:pt x="66675" y="252412"/>
                    <a:pt x="40958" y="308610"/>
                    <a:pt x="0" y="35052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07E50BF0-1F6D-A421-A9C4-C59B68DC239A}"/>
                </a:ext>
              </a:extLst>
            </p:cNvPr>
            <p:cNvSpPr/>
            <p:nvPr/>
          </p:nvSpPr>
          <p:spPr>
            <a:xfrm>
              <a:off x="7180435" y="4504642"/>
              <a:ext cx="468840" cy="495300"/>
            </a:xfrm>
            <a:custGeom>
              <a:avLst/>
              <a:gdLst>
                <a:gd name="connsiteX0" fmla="*/ 571500 w 647700"/>
                <a:gd name="connsiteY0" fmla="*/ 419100 h 495300"/>
                <a:gd name="connsiteX1" fmla="*/ 552450 w 647700"/>
                <a:gd name="connsiteY1" fmla="*/ 400050 h 495300"/>
                <a:gd name="connsiteX2" fmla="*/ 571500 w 647700"/>
                <a:gd name="connsiteY2" fmla="*/ 381000 h 495300"/>
                <a:gd name="connsiteX3" fmla="*/ 590550 w 647700"/>
                <a:gd name="connsiteY3" fmla="*/ 400050 h 495300"/>
                <a:gd name="connsiteX4" fmla="*/ 571500 w 647700"/>
                <a:gd name="connsiteY4" fmla="*/ 419100 h 495300"/>
                <a:gd name="connsiteX5" fmla="*/ 476250 w 647700"/>
                <a:gd name="connsiteY5" fmla="*/ 419100 h 495300"/>
                <a:gd name="connsiteX6" fmla="*/ 457200 w 647700"/>
                <a:gd name="connsiteY6" fmla="*/ 400050 h 495300"/>
                <a:gd name="connsiteX7" fmla="*/ 476250 w 647700"/>
                <a:gd name="connsiteY7" fmla="*/ 381000 h 495300"/>
                <a:gd name="connsiteX8" fmla="*/ 495300 w 647700"/>
                <a:gd name="connsiteY8" fmla="*/ 400050 h 495300"/>
                <a:gd name="connsiteX9" fmla="*/ 476250 w 647700"/>
                <a:gd name="connsiteY9" fmla="*/ 419100 h 495300"/>
                <a:gd name="connsiteX10" fmla="*/ 381000 w 647700"/>
                <a:gd name="connsiteY10" fmla="*/ 419100 h 495300"/>
                <a:gd name="connsiteX11" fmla="*/ 361950 w 647700"/>
                <a:gd name="connsiteY11" fmla="*/ 400050 h 495300"/>
                <a:gd name="connsiteX12" fmla="*/ 381000 w 647700"/>
                <a:gd name="connsiteY12" fmla="*/ 381000 h 495300"/>
                <a:gd name="connsiteX13" fmla="*/ 400050 w 647700"/>
                <a:gd name="connsiteY13" fmla="*/ 400050 h 495300"/>
                <a:gd name="connsiteX14" fmla="*/ 381000 w 647700"/>
                <a:gd name="connsiteY14" fmla="*/ 419100 h 495300"/>
                <a:gd name="connsiteX15" fmla="*/ 285750 w 647700"/>
                <a:gd name="connsiteY15" fmla="*/ 419100 h 495300"/>
                <a:gd name="connsiteX16" fmla="*/ 266700 w 647700"/>
                <a:gd name="connsiteY16" fmla="*/ 400050 h 495300"/>
                <a:gd name="connsiteX17" fmla="*/ 285750 w 647700"/>
                <a:gd name="connsiteY17" fmla="*/ 381000 h 495300"/>
                <a:gd name="connsiteX18" fmla="*/ 304800 w 647700"/>
                <a:gd name="connsiteY18" fmla="*/ 400050 h 495300"/>
                <a:gd name="connsiteX19" fmla="*/ 285750 w 647700"/>
                <a:gd name="connsiteY19" fmla="*/ 419100 h 495300"/>
                <a:gd name="connsiteX20" fmla="*/ 95250 w 647700"/>
                <a:gd name="connsiteY20" fmla="*/ 438150 h 495300"/>
                <a:gd name="connsiteX21" fmla="*/ 57150 w 647700"/>
                <a:gd name="connsiteY21" fmla="*/ 400050 h 495300"/>
                <a:gd name="connsiteX22" fmla="*/ 95250 w 647700"/>
                <a:gd name="connsiteY22" fmla="*/ 361950 h 495300"/>
                <a:gd name="connsiteX23" fmla="*/ 133350 w 647700"/>
                <a:gd name="connsiteY23" fmla="*/ 400050 h 495300"/>
                <a:gd name="connsiteX24" fmla="*/ 95250 w 647700"/>
                <a:gd name="connsiteY24" fmla="*/ 438150 h 495300"/>
                <a:gd name="connsiteX25" fmla="*/ 609600 w 647700"/>
                <a:gd name="connsiteY25" fmla="*/ 304800 h 495300"/>
                <a:gd name="connsiteX26" fmla="*/ 342900 w 647700"/>
                <a:gd name="connsiteY26" fmla="*/ 304800 h 495300"/>
                <a:gd name="connsiteX27" fmla="*/ 342900 w 647700"/>
                <a:gd name="connsiteY27" fmla="*/ 70485 h 495300"/>
                <a:gd name="connsiteX28" fmla="*/ 361950 w 647700"/>
                <a:gd name="connsiteY28" fmla="*/ 38100 h 495300"/>
                <a:gd name="connsiteX29" fmla="*/ 323850 w 647700"/>
                <a:gd name="connsiteY29" fmla="*/ 0 h 495300"/>
                <a:gd name="connsiteX30" fmla="*/ 285750 w 647700"/>
                <a:gd name="connsiteY30" fmla="*/ 38100 h 495300"/>
                <a:gd name="connsiteX31" fmla="*/ 304800 w 647700"/>
                <a:gd name="connsiteY31" fmla="*/ 70485 h 495300"/>
                <a:gd name="connsiteX32" fmla="*/ 304800 w 647700"/>
                <a:gd name="connsiteY32" fmla="*/ 304800 h 495300"/>
                <a:gd name="connsiteX33" fmla="*/ 38100 w 647700"/>
                <a:gd name="connsiteY33" fmla="*/ 304800 h 495300"/>
                <a:gd name="connsiteX34" fmla="*/ 0 w 647700"/>
                <a:gd name="connsiteY34" fmla="*/ 342900 h 495300"/>
                <a:gd name="connsiteX35" fmla="*/ 0 w 647700"/>
                <a:gd name="connsiteY35" fmla="*/ 457200 h 495300"/>
                <a:gd name="connsiteX36" fmla="*/ 38100 w 647700"/>
                <a:gd name="connsiteY36" fmla="*/ 495300 h 495300"/>
                <a:gd name="connsiteX37" fmla="*/ 609600 w 647700"/>
                <a:gd name="connsiteY37" fmla="*/ 495300 h 495300"/>
                <a:gd name="connsiteX38" fmla="*/ 647700 w 647700"/>
                <a:gd name="connsiteY38" fmla="*/ 457200 h 495300"/>
                <a:gd name="connsiteX39" fmla="*/ 647700 w 647700"/>
                <a:gd name="connsiteY39" fmla="*/ 342900 h 495300"/>
                <a:gd name="connsiteX40" fmla="*/ 609600 w 647700"/>
                <a:gd name="connsiteY40" fmla="*/ 304800 h 495300"/>
                <a:gd name="connsiteX0" fmla="*/ 571500 w 647700"/>
                <a:gd name="connsiteY0" fmla="*/ 419100 h 495300"/>
                <a:gd name="connsiteX1" fmla="*/ 552450 w 647700"/>
                <a:gd name="connsiteY1" fmla="*/ 400050 h 495300"/>
                <a:gd name="connsiteX2" fmla="*/ 571500 w 647700"/>
                <a:gd name="connsiteY2" fmla="*/ 381000 h 495300"/>
                <a:gd name="connsiteX3" fmla="*/ 590550 w 647700"/>
                <a:gd name="connsiteY3" fmla="*/ 400050 h 495300"/>
                <a:gd name="connsiteX4" fmla="*/ 571500 w 647700"/>
                <a:gd name="connsiteY4" fmla="*/ 419100 h 495300"/>
                <a:gd name="connsiteX5" fmla="*/ 476250 w 647700"/>
                <a:gd name="connsiteY5" fmla="*/ 419100 h 495300"/>
                <a:gd name="connsiteX6" fmla="*/ 457200 w 647700"/>
                <a:gd name="connsiteY6" fmla="*/ 400050 h 495300"/>
                <a:gd name="connsiteX7" fmla="*/ 476250 w 647700"/>
                <a:gd name="connsiteY7" fmla="*/ 381000 h 495300"/>
                <a:gd name="connsiteX8" fmla="*/ 495300 w 647700"/>
                <a:gd name="connsiteY8" fmla="*/ 400050 h 495300"/>
                <a:gd name="connsiteX9" fmla="*/ 476250 w 647700"/>
                <a:gd name="connsiteY9" fmla="*/ 419100 h 495300"/>
                <a:gd name="connsiteX10" fmla="*/ 381000 w 647700"/>
                <a:gd name="connsiteY10" fmla="*/ 419100 h 495300"/>
                <a:gd name="connsiteX11" fmla="*/ 361950 w 647700"/>
                <a:gd name="connsiteY11" fmla="*/ 400050 h 495300"/>
                <a:gd name="connsiteX12" fmla="*/ 381000 w 647700"/>
                <a:gd name="connsiteY12" fmla="*/ 381000 h 495300"/>
                <a:gd name="connsiteX13" fmla="*/ 400050 w 647700"/>
                <a:gd name="connsiteY13" fmla="*/ 400050 h 495300"/>
                <a:gd name="connsiteX14" fmla="*/ 381000 w 647700"/>
                <a:gd name="connsiteY14" fmla="*/ 419100 h 495300"/>
                <a:gd name="connsiteX15" fmla="*/ 285750 w 647700"/>
                <a:gd name="connsiteY15" fmla="*/ 419100 h 495300"/>
                <a:gd name="connsiteX16" fmla="*/ 266700 w 647700"/>
                <a:gd name="connsiteY16" fmla="*/ 400050 h 495300"/>
                <a:gd name="connsiteX17" fmla="*/ 285750 w 647700"/>
                <a:gd name="connsiteY17" fmla="*/ 381000 h 495300"/>
                <a:gd name="connsiteX18" fmla="*/ 304800 w 647700"/>
                <a:gd name="connsiteY18" fmla="*/ 400050 h 495300"/>
                <a:gd name="connsiteX19" fmla="*/ 285750 w 647700"/>
                <a:gd name="connsiteY19" fmla="*/ 419100 h 495300"/>
                <a:gd name="connsiteX20" fmla="*/ 95250 w 647700"/>
                <a:gd name="connsiteY20" fmla="*/ 438150 h 495300"/>
                <a:gd name="connsiteX21" fmla="*/ 57150 w 647700"/>
                <a:gd name="connsiteY21" fmla="*/ 400050 h 495300"/>
                <a:gd name="connsiteX22" fmla="*/ 133350 w 647700"/>
                <a:gd name="connsiteY22" fmla="*/ 400050 h 495300"/>
                <a:gd name="connsiteX23" fmla="*/ 95250 w 647700"/>
                <a:gd name="connsiteY23" fmla="*/ 438150 h 495300"/>
                <a:gd name="connsiteX24" fmla="*/ 609600 w 647700"/>
                <a:gd name="connsiteY24" fmla="*/ 304800 h 495300"/>
                <a:gd name="connsiteX25" fmla="*/ 342900 w 647700"/>
                <a:gd name="connsiteY25" fmla="*/ 304800 h 495300"/>
                <a:gd name="connsiteX26" fmla="*/ 342900 w 647700"/>
                <a:gd name="connsiteY26" fmla="*/ 70485 h 495300"/>
                <a:gd name="connsiteX27" fmla="*/ 361950 w 647700"/>
                <a:gd name="connsiteY27" fmla="*/ 38100 h 495300"/>
                <a:gd name="connsiteX28" fmla="*/ 323850 w 647700"/>
                <a:gd name="connsiteY28" fmla="*/ 0 h 495300"/>
                <a:gd name="connsiteX29" fmla="*/ 285750 w 647700"/>
                <a:gd name="connsiteY29" fmla="*/ 38100 h 495300"/>
                <a:gd name="connsiteX30" fmla="*/ 304800 w 647700"/>
                <a:gd name="connsiteY30" fmla="*/ 70485 h 495300"/>
                <a:gd name="connsiteX31" fmla="*/ 304800 w 647700"/>
                <a:gd name="connsiteY31" fmla="*/ 304800 h 495300"/>
                <a:gd name="connsiteX32" fmla="*/ 38100 w 647700"/>
                <a:gd name="connsiteY32" fmla="*/ 304800 h 495300"/>
                <a:gd name="connsiteX33" fmla="*/ 0 w 647700"/>
                <a:gd name="connsiteY33" fmla="*/ 342900 h 495300"/>
                <a:gd name="connsiteX34" fmla="*/ 0 w 647700"/>
                <a:gd name="connsiteY34" fmla="*/ 457200 h 495300"/>
                <a:gd name="connsiteX35" fmla="*/ 38100 w 647700"/>
                <a:gd name="connsiteY35" fmla="*/ 495300 h 495300"/>
                <a:gd name="connsiteX36" fmla="*/ 609600 w 647700"/>
                <a:gd name="connsiteY36" fmla="*/ 495300 h 495300"/>
                <a:gd name="connsiteX37" fmla="*/ 647700 w 647700"/>
                <a:gd name="connsiteY37" fmla="*/ 457200 h 495300"/>
                <a:gd name="connsiteX38" fmla="*/ 647700 w 647700"/>
                <a:gd name="connsiteY38" fmla="*/ 342900 h 495300"/>
                <a:gd name="connsiteX39" fmla="*/ 609600 w 647700"/>
                <a:gd name="connsiteY39" fmla="*/ 304800 h 495300"/>
                <a:gd name="connsiteX0" fmla="*/ 571500 w 647700"/>
                <a:gd name="connsiteY0" fmla="*/ 419100 h 495300"/>
                <a:gd name="connsiteX1" fmla="*/ 552450 w 647700"/>
                <a:gd name="connsiteY1" fmla="*/ 400050 h 495300"/>
                <a:gd name="connsiteX2" fmla="*/ 571500 w 647700"/>
                <a:gd name="connsiteY2" fmla="*/ 381000 h 495300"/>
                <a:gd name="connsiteX3" fmla="*/ 590550 w 647700"/>
                <a:gd name="connsiteY3" fmla="*/ 400050 h 495300"/>
                <a:gd name="connsiteX4" fmla="*/ 571500 w 647700"/>
                <a:gd name="connsiteY4" fmla="*/ 419100 h 495300"/>
                <a:gd name="connsiteX5" fmla="*/ 476250 w 647700"/>
                <a:gd name="connsiteY5" fmla="*/ 419100 h 495300"/>
                <a:gd name="connsiteX6" fmla="*/ 457200 w 647700"/>
                <a:gd name="connsiteY6" fmla="*/ 400050 h 495300"/>
                <a:gd name="connsiteX7" fmla="*/ 476250 w 647700"/>
                <a:gd name="connsiteY7" fmla="*/ 381000 h 495300"/>
                <a:gd name="connsiteX8" fmla="*/ 495300 w 647700"/>
                <a:gd name="connsiteY8" fmla="*/ 400050 h 495300"/>
                <a:gd name="connsiteX9" fmla="*/ 476250 w 647700"/>
                <a:gd name="connsiteY9" fmla="*/ 419100 h 495300"/>
                <a:gd name="connsiteX10" fmla="*/ 381000 w 647700"/>
                <a:gd name="connsiteY10" fmla="*/ 419100 h 495300"/>
                <a:gd name="connsiteX11" fmla="*/ 361950 w 647700"/>
                <a:gd name="connsiteY11" fmla="*/ 400050 h 495300"/>
                <a:gd name="connsiteX12" fmla="*/ 381000 w 647700"/>
                <a:gd name="connsiteY12" fmla="*/ 381000 h 495300"/>
                <a:gd name="connsiteX13" fmla="*/ 400050 w 647700"/>
                <a:gd name="connsiteY13" fmla="*/ 400050 h 495300"/>
                <a:gd name="connsiteX14" fmla="*/ 381000 w 647700"/>
                <a:gd name="connsiteY14" fmla="*/ 419100 h 495300"/>
                <a:gd name="connsiteX15" fmla="*/ 285750 w 647700"/>
                <a:gd name="connsiteY15" fmla="*/ 419100 h 495300"/>
                <a:gd name="connsiteX16" fmla="*/ 266700 w 647700"/>
                <a:gd name="connsiteY16" fmla="*/ 400050 h 495300"/>
                <a:gd name="connsiteX17" fmla="*/ 285750 w 647700"/>
                <a:gd name="connsiteY17" fmla="*/ 381000 h 495300"/>
                <a:gd name="connsiteX18" fmla="*/ 304800 w 647700"/>
                <a:gd name="connsiteY18" fmla="*/ 400050 h 495300"/>
                <a:gd name="connsiteX19" fmla="*/ 285750 w 647700"/>
                <a:gd name="connsiteY19" fmla="*/ 419100 h 495300"/>
                <a:gd name="connsiteX20" fmla="*/ 95250 w 647700"/>
                <a:gd name="connsiteY20" fmla="*/ 438150 h 495300"/>
                <a:gd name="connsiteX21" fmla="*/ 133350 w 647700"/>
                <a:gd name="connsiteY21" fmla="*/ 400050 h 495300"/>
                <a:gd name="connsiteX22" fmla="*/ 95250 w 647700"/>
                <a:gd name="connsiteY22" fmla="*/ 438150 h 495300"/>
                <a:gd name="connsiteX23" fmla="*/ 609600 w 647700"/>
                <a:gd name="connsiteY23" fmla="*/ 304800 h 495300"/>
                <a:gd name="connsiteX24" fmla="*/ 342900 w 647700"/>
                <a:gd name="connsiteY24" fmla="*/ 304800 h 495300"/>
                <a:gd name="connsiteX25" fmla="*/ 342900 w 647700"/>
                <a:gd name="connsiteY25" fmla="*/ 70485 h 495300"/>
                <a:gd name="connsiteX26" fmla="*/ 361950 w 647700"/>
                <a:gd name="connsiteY26" fmla="*/ 38100 h 495300"/>
                <a:gd name="connsiteX27" fmla="*/ 323850 w 647700"/>
                <a:gd name="connsiteY27" fmla="*/ 0 h 495300"/>
                <a:gd name="connsiteX28" fmla="*/ 285750 w 647700"/>
                <a:gd name="connsiteY28" fmla="*/ 38100 h 495300"/>
                <a:gd name="connsiteX29" fmla="*/ 304800 w 647700"/>
                <a:gd name="connsiteY29" fmla="*/ 70485 h 495300"/>
                <a:gd name="connsiteX30" fmla="*/ 304800 w 647700"/>
                <a:gd name="connsiteY30" fmla="*/ 304800 h 495300"/>
                <a:gd name="connsiteX31" fmla="*/ 38100 w 647700"/>
                <a:gd name="connsiteY31" fmla="*/ 304800 h 495300"/>
                <a:gd name="connsiteX32" fmla="*/ 0 w 647700"/>
                <a:gd name="connsiteY32" fmla="*/ 342900 h 495300"/>
                <a:gd name="connsiteX33" fmla="*/ 0 w 647700"/>
                <a:gd name="connsiteY33" fmla="*/ 457200 h 495300"/>
                <a:gd name="connsiteX34" fmla="*/ 38100 w 647700"/>
                <a:gd name="connsiteY34" fmla="*/ 495300 h 495300"/>
                <a:gd name="connsiteX35" fmla="*/ 609600 w 647700"/>
                <a:gd name="connsiteY35" fmla="*/ 495300 h 495300"/>
                <a:gd name="connsiteX36" fmla="*/ 647700 w 647700"/>
                <a:gd name="connsiteY36" fmla="*/ 457200 h 495300"/>
                <a:gd name="connsiteX37" fmla="*/ 647700 w 647700"/>
                <a:gd name="connsiteY37" fmla="*/ 342900 h 495300"/>
                <a:gd name="connsiteX38" fmla="*/ 609600 w 647700"/>
                <a:gd name="connsiteY38" fmla="*/ 304800 h 495300"/>
                <a:gd name="connsiteX0" fmla="*/ 571500 w 647700"/>
                <a:gd name="connsiteY0" fmla="*/ 419100 h 495300"/>
                <a:gd name="connsiteX1" fmla="*/ 552450 w 647700"/>
                <a:gd name="connsiteY1" fmla="*/ 400050 h 495300"/>
                <a:gd name="connsiteX2" fmla="*/ 571500 w 647700"/>
                <a:gd name="connsiteY2" fmla="*/ 381000 h 495300"/>
                <a:gd name="connsiteX3" fmla="*/ 590550 w 647700"/>
                <a:gd name="connsiteY3" fmla="*/ 400050 h 495300"/>
                <a:gd name="connsiteX4" fmla="*/ 571500 w 647700"/>
                <a:gd name="connsiteY4" fmla="*/ 419100 h 495300"/>
                <a:gd name="connsiteX5" fmla="*/ 476250 w 647700"/>
                <a:gd name="connsiteY5" fmla="*/ 419100 h 495300"/>
                <a:gd name="connsiteX6" fmla="*/ 457200 w 647700"/>
                <a:gd name="connsiteY6" fmla="*/ 400050 h 495300"/>
                <a:gd name="connsiteX7" fmla="*/ 476250 w 647700"/>
                <a:gd name="connsiteY7" fmla="*/ 381000 h 495300"/>
                <a:gd name="connsiteX8" fmla="*/ 495300 w 647700"/>
                <a:gd name="connsiteY8" fmla="*/ 400050 h 495300"/>
                <a:gd name="connsiteX9" fmla="*/ 476250 w 647700"/>
                <a:gd name="connsiteY9" fmla="*/ 419100 h 495300"/>
                <a:gd name="connsiteX10" fmla="*/ 381000 w 647700"/>
                <a:gd name="connsiteY10" fmla="*/ 419100 h 495300"/>
                <a:gd name="connsiteX11" fmla="*/ 361950 w 647700"/>
                <a:gd name="connsiteY11" fmla="*/ 400050 h 495300"/>
                <a:gd name="connsiteX12" fmla="*/ 381000 w 647700"/>
                <a:gd name="connsiteY12" fmla="*/ 381000 h 495300"/>
                <a:gd name="connsiteX13" fmla="*/ 400050 w 647700"/>
                <a:gd name="connsiteY13" fmla="*/ 400050 h 495300"/>
                <a:gd name="connsiteX14" fmla="*/ 381000 w 647700"/>
                <a:gd name="connsiteY14" fmla="*/ 419100 h 495300"/>
                <a:gd name="connsiteX15" fmla="*/ 285750 w 647700"/>
                <a:gd name="connsiteY15" fmla="*/ 419100 h 495300"/>
                <a:gd name="connsiteX16" fmla="*/ 266700 w 647700"/>
                <a:gd name="connsiteY16" fmla="*/ 400050 h 495300"/>
                <a:gd name="connsiteX17" fmla="*/ 285750 w 647700"/>
                <a:gd name="connsiteY17" fmla="*/ 381000 h 495300"/>
                <a:gd name="connsiteX18" fmla="*/ 304800 w 647700"/>
                <a:gd name="connsiteY18" fmla="*/ 400050 h 495300"/>
                <a:gd name="connsiteX19" fmla="*/ 285750 w 647700"/>
                <a:gd name="connsiteY19" fmla="*/ 419100 h 495300"/>
                <a:gd name="connsiteX20" fmla="*/ 609600 w 647700"/>
                <a:gd name="connsiteY20" fmla="*/ 304800 h 495300"/>
                <a:gd name="connsiteX21" fmla="*/ 342900 w 647700"/>
                <a:gd name="connsiteY21" fmla="*/ 304800 h 495300"/>
                <a:gd name="connsiteX22" fmla="*/ 342900 w 647700"/>
                <a:gd name="connsiteY22" fmla="*/ 70485 h 495300"/>
                <a:gd name="connsiteX23" fmla="*/ 361950 w 647700"/>
                <a:gd name="connsiteY23" fmla="*/ 38100 h 495300"/>
                <a:gd name="connsiteX24" fmla="*/ 323850 w 647700"/>
                <a:gd name="connsiteY24" fmla="*/ 0 h 495300"/>
                <a:gd name="connsiteX25" fmla="*/ 285750 w 647700"/>
                <a:gd name="connsiteY25" fmla="*/ 38100 h 495300"/>
                <a:gd name="connsiteX26" fmla="*/ 304800 w 647700"/>
                <a:gd name="connsiteY26" fmla="*/ 70485 h 495300"/>
                <a:gd name="connsiteX27" fmla="*/ 304800 w 647700"/>
                <a:gd name="connsiteY27" fmla="*/ 304800 h 495300"/>
                <a:gd name="connsiteX28" fmla="*/ 38100 w 647700"/>
                <a:gd name="connsiteY28" fmla="*/ 304800 h 495300"/>
                <a:gd name="connsiteX29" fmla="*/ 0 w 647700"/>
                <a:gd name="connsiteY29" fmla="*/ 342900 h 495300"/>
                <a:gd name="connsiteX30" fmla="*/ 0 w 647700"/>
                <a:gd name="connsiteY30" fmla="*/ 457200 h 495300"/>
                <a:gd name="connsiteX31" fmla="*/ 38100 w 647700"/>
                <a:gd name="connsiteY31" fmla="*/ 495300 h 495300"/>
                <a:gd name="connsiteX32" fmla="*/ 609600 w 647700"/>
                <a:gd name="connsiteY32" fmla="*/ 495300 h 495300"/>
                <a:gd name="connsiteX33" fmla="*/ 647700 w 647700"/>
                <a:gd name="connsiteY33" fmla="*/ 457200 h 495300"/>
                <a:gd name="connsiteX34" fmla="*/ 647700 w 647700"/>
                <a:gd name="connsiteY34" fmla="*/ 342900 h 495300"/>
                <a:gd name="connsiteX35" fmla="*/ 609600 w 647700"/>
                <a:gd name="connsiteY35" fmla="*/ 304800 h 495300"/>
                <a:gd name="connsiteX0" fmla="*/ 590550 w 647700"/>
                <a:gd name="connsiteY0" fmla="*/ 400050 h 495300"/>
                <a:gd name="connsiteX1" fmla="*/ 552450 w 647700"/>
                <a:gd name="connsiteY1" fmla="*/ 400050 h 495300"/>
                <a:gd name="connsiteX2" fmla="*/ 571500 w 647700"/>
                <a:gd name="connsiteY2" fmla="*/ 381000 h 495300"/>
                <a:gd name="connsiteX3" fmla="*/ 590550 w 647700"/>
                <a:gd name="connsiteY3" fmla="*/ 400050 h 495300"/>
                <a:gd name="connsiteX4" fmla="*/ 476250 w 647700"/>
                <a:gd name="connsiteY4" fmla="*/ 419100 h 495300"/>
                <a:gd name="connsiteX5" fmla="*/ 457200 w 647700"/>
                <a:gd name="connsiteY5" fmla="*/ 400050 h 495300"/>
                <a:gd name="connsiteX6" fmla="*/ 476250 w 647700"/>
                <a:gd name="connsiteY6" fmla="*/ 381000 h 495300"/>
                <a:gd name="connsiteX7" fmla="*/ 495300 w 647700"/>
                <a:gd name="connsiteY7" fmla="*/ 400050 h 495300"/>
                <a:gd name="connsiteX8" fmla="*/ 476250 w 647700"/>
                <a:gd name="connsiteY8" fmla="*/ 419100 h 495300"/>
                <a:gd name="connsiteX9" fmla="*/ 381000 w 647700"/>
                <a:gd name="connsiteY9" fmla="*/ 419100 h 495300"/>
                <a:gd name="connsiteX10" fmla="*/ 361950 w 647700"/>
                <a:gd name="connsiteY10" fmla="*/ 400050 h 495300"/>
                <a:gd name="connsiteX11" fmla="*/ 381000 w 647700"/>
                <a:gd name="connsiteY11" fmla="*/ 381000 h 495300"/>
                <a:gd name="connsiteX12" fmla="*/ 400050 w 647700"/>
                <a:gd name="connsiteY12" fmla="*/ 400050 h 495300"/>
                <a:gd name="connsiteX13" fmla="*/ 381000 w 647700"/>
                <a:gd name="connsiteY13" fmla="*/ 419100 h 495300"/>
                <a:gd name="connsiteX14" fmla="*/ 285750 w 647700"/>
                <a:gd name="connsiteY14" fmla="*/ 419100 h 495300"/>
                <a:gd name="connsiteX15" fmla="*/ 266700 w 647700"/>
                <a:gd name="connsiteY15" fmla="*/ 400050 h 495300"/>
                <a:gd name="connsiteX16" fmla="*/ 285750 w 647700"/>
                <a:gd name="connsiteY16" fmla="*/ 381000 h 495300"/>
                <a:gd name="connsiteX17" fmla="*/ 304800 w 647700"/>
                <a:gd name="connsiteY17" fmla="*/ 400050 h 495300"/>
                <a:gd name="connsiteX18" fmla="*/ 285750 w 647700"/>
                <a:gd name="connsiteY18" fmla="*/ 419100 h 495300"/>
                <a:gd name="connsiteX19" fmla="*/ 609600 w 647700"/>
                <a:gd name="connsiteY19" fmla="*/ 304800 h 495300"/>
                <a:gd name="connsiteX20" fmla="*/ 342900 w 647700"/>
                <a:gd name="connsiteY20" fmla="*/ 304800 h 495300"/>
                <a:gd name="connsiteX21" fmla="*/ 342900 w 647700"/>
                <a:gd name="connsiteY21" fmla="*/ 70485 h 495300"/>
                <a:gd name="connsiteX22" fmla="*/ 361950 w 647700"/>
                <a:gd name="connsiteY22" fmla="*/ 38100 h 495300"/>
                <a:gd name="connsiteX23" fmla="*/ 323850 w 647700"/>
                <a:gd name="connsiteY23" fmla="*/ 0 h 495300"/>
                <a:gd name="connsiteX24" fmla="*/ 285750 w 647700"/>
                <a:gd name="connsiteY24" fmla="*/ 38100 h 495300"/>
                <a:gd name="connsiteX25" fmla="*/ 304800 w 647700"/>
                <a:gd name="connsiteY25" fmla="*/ 70485 h 495300"/>
                <a:gd name="connsiteX26" fmla="*/ 304800 w 647700"/>
                <a:gd name="connsiteY26" fmla="*/ 304800 h 495300"/>
                <a:gd name="connsiteX27" fmla="*/ 38100 w 647700"/>
                <a:gd name="connsiteY27" fmla="*/ 304800 h 495300"/>
                <a:gd name="connsiteX28" fmla="*/ 0 w 647700"/>
                <a:gd name="connsiteY28" fmla="*/ 342900 h 495300"/>
                <a:gd name="connsiteX29" fmla="*/ 0 w 647700"/>
                <a:gd name="connsiteY29" fmla="*/ 457200 h 495300"/>
                <a:gd name="connsiteX30" fmla="*/ 38100 w 647700"/>
                <a:gd name="connsiteY30" fmla="*/ 495300 h 495300"/>
                <a:gd name="connsiteX31" fmla="*/ 609600 w 647700"/>
                <a:gd name="connsiteY31" fmla="*/ 495300 h 495300"/>
                <a:gd name="connsiteX32" fmla="*/ 647700 w 647700"/>
                <a:gd name="connsiteY32" fmla="*/ 457200 h 495300"/>
                <a:gd name="connsiteX33" fmla="*/ 647700 w 647700"/>
                <a:gd name="connsiteY33" fmla="*/ 342900 h 495300"/>
                <a:gd name="connsiteX34" fmla="*/ 609600 w 647700"/>
                <a:gd name="connsiteY34" fmla="*/ 304800 h 495300"/>
                <a:gd name="connsiteX0" fmla="*/ 590550 w 647700"/>
                <a:gd name="connsiteY0" fmla="*/ 400050 h 495300"/>
                <a:gd name="connsiteX1" fmla="*/ 571500 w 647700"/>
                <a:gd name="connsiteY1" fmla="*/ 381000 h 495300"/>
                <a:gd name="connsiteX2" fmla="*/ 590550 w 647700"/>
                <a:gd name="connsiteY2" fmla="*/ 400050 h 495300"/>
                <a:gd name="connsiteX3" fmla="*/ 476250 w 647700"/>
                <a:gd name="connsiteY3" fmla="*/ 419100 h 495300"/>
                <a:gd name="connsiteX4" fmla="*/ 457200 w 647700"/>
                <a:gd name="connsiteY4" fmla="*/ 400050 h 495300"/>
                <a:gd name="connsiteX5" fmla="*/ 476250 w 647700"/>
                <a:gd name="connsiteY5" fmla="*/ 381000 h 495300"/>
                <a:gd name="connsiteX6" fmla="*/ 495300 w 647700"/>
                <a:gd name="connsiteY6" fmla="*/ 400050 h 495300"/>
                <a:gd name="connsiteX7" fmla="*/ 476250 w 647700"/>
                <a:gd name="connsiteY7" fmla="*/ 419100 h 495300"/>
                <a:gd name="connsiteX8" fmla="*/ 381000 w 647700"/>
                <a:gd name="connsiteY8" fmla="*/ 419100 h 495300"/>
                <a:gd name="connsiteX9" fmla="*/ 361950 w 647700"/>
                <a:gd name="connsiteY9" fmla="*/ 400050 h 495300"/>
                <a:gd name="connsiteX10" fmla="*/ 381000 w 647700"/>
                <a:gd name="connsiteY10" fmla="*/ 381000 h 495300"/>
                <a:gd name="connsiteX11" fmla="*/ 400050 w 647700"/>
                <a:gd name="connsiteY11" fmla="*/ 400050 h 495300"/>
                <a:gd name="connsiteX12" fmla="*/ 381000 w 647700"/>
                <a:gd name="connsiteY12" fmla="*/ 419100 h 495300"/>
                <a:gd name="connsiteX13" fmla="*/ 285750 w 647700"/>
                <a:gd name="connsiteY13" fmla="*/ 419100 h 495300"/>
                <a:gd name="connsiteX14" fmla="*/ 266700 w 647700"/>
                <a:gd name="connsiteY14" fmla="*/ 400050 h 495300"/>
                <a:gd name="connsiteX15" fmla="*/ 285750 w 647700"/>
                <a:gd name="connsiteY15" fmla="*/ 381000 h 495300"/>
                <a:gd name="connsiteX16" fmla="*/ 304800 w 647700"/>
                <a:gd name="connsiteY16" fmla="*/ 400050 h 495300"/>
                <a:gd name="connsiteX17" fmla="*/ 285750 w 647700"/>
                <a:gd name="connsiteY17" fmla="*/ 419100 h 495300"/>
                <a:gd name="connsiteX18" fmla="*/ 609600 w 647700"/>
                <a:gd name="connsiteY18" fmla="*/ 304800 h 495300"/>
                <a:gd name="connsiteX19" fmla="*/ 342900 w 647700"/>
                <a:gd name="connsiteY19" fmla="*/ 304800 h 495300"/>
                <a:gd name="connsiteX20" fmla="*/ 342900 w 647700"/>
                <a:gd name="connsiteY20" fmla="*/ 70485 h 495300"/>
                <a:gd name="connsiteX21" fmla="*/ 361950 w 647700"/>
                <a:gd name="connsiteY21" fmla="*/ 38100 h 495300"/>
                <a:gd name="connsiteX22" fmla="*/ 323850 w 647700"/>
                <a:gd name="connsiteY22" fmla="*/ 0 h 495300"/>
                <a:gd name="connsiteX23" fmla="*/ 285750 w 647700"/>
                <a:gd name="connsiteY23" fmla="*/ 38100 h 495300"/>
                <a:gd name="connsiteX24" fmla="*/ 304800 w 647700"/>
                <a:gd name="connsiteY24" fmla="*/ 70485 h 495300"/>
                <a:gd name="connsiteX25" fmla="*/ 304800 w 647700"/>
                <a:gd name="connsiteY25" fmla="*/ 304800 h 495300"/>
                <a:gd name="connsiteX26" fmla="*/ 38100 w 647700"/>
                <a:gd name="connsiteY26" fmla="*/ 304800 h 495300"/>
                <a:gd name="connsiteX27" fmla="*/ 0 w 647700"/>
                <a:gd name="connsiteY27" fmla="*/ 342900 h 495300"/>
                <a:gd name="connsiteX28" fmla="*/ 0 w 647700"/>
                <a:gd name="connsiteY28" fmla="*/ 457200 h 495300"/>
                <a:gd name="connsiteX29" fmla="*/ 38100 w 647700"/>
                <a:gd name="connsiteY29" fmla="*/ 495300 h 495300"/>
                <a:gd name="connsiteX30" fmla="*/ 609600 w 647700"/>
                <a:gd name="connsiteY30" fmla="*/ 495300 h 495300"/>
                <a:gd name="connsiteX31" fmla="*/ 647700 w 647700"/>
                <a:gd name="connsiteY31" fmla="*/ 457200 h 495300"/>
                <a:gd name="connsiteX32" fmla="*/ 647700 w 647700"/>
                <a:gd name="connsiteY32" fmla="*/ 342900 h 495300"/>
                <a:gd name="connsiteX33" fmla="*/ 609600 w 647700"/>
                <a:gd name="connsiteY33" fmla="*/ 304800 h 495300"/>
                <a:gd name="connsiteX0" fmla="*/ 476250 w 647700"/>
                <a:gd name="connsiteY0" fmla="*/ 419100 h 495300"/>
                <a:gd name="connsiteX1" fmla="*/ 457200 w 647700"/>
                <a:gd name="connsiteY1" fmla="*/ 400050 h 495300"/>
                <a:gd name="connsiteX2" fmla="*/ 476250 w 647700"/>
                <a:gd name="connsiteY2" fmla="*/ 381000 h 495300"/>
                <a:gd name="connsiteX3" fmla="*/ 495300 w 647700"/>
                <a:gd name="connsiteY3" fmla="*/ 400050 h 495300"/>
                <a:gd name="connsiteX4" fmla="*/ 476250 w 647700"/>
                <a:gd name="connsiteY4" fmla="*/ 419100 h 495300"/>
                <a:gd name="connsiteX5" fmla="*/ 381000 w 647700"/>
                <a:gd name="connsiteY5" fmla="*/ 419100 h 495300"/>
                <a:gd name="connsiteX6" fmla="*/ 361950 w 647700"/>
                <a:gd name="connsiteY6" fmla="*/ 400050 h 495300"/>
                <a:gd name="connsiteX7" fmla="*/ 381000 w 647700"/>
                <a:gd name="connsiteY7" fmla="*/ 381000 h 495300"/>
                <a:gd name="connsiteX8" fmla="*/ 400050 w 647700"/>
                <a:gd name="connsiteY8" fmla="*/ 400050 h 495300"/>
                <a:gd name="connsiteX9" fmla="*/ 381000 w 647700"/>
                <a:gd name="connsiteY9" fmla="*/ 419100 h 495300"/>
                <a:gd name="connsiteX10" fmla="*/ 285750 w 647700"/>
                <a:gd name="connsiteY10" fmla="*/ 419100 h 495300"/>
                <a:gd name="connsiteX11" fmla="*/ 266700 w 647700"/>
                <a:gd name="connsiteY11" fmla="*/ 400050 h 495300"/>
                <a:gd name="connsiteX12" fmla="*/ 285750 w 647700"/>
                <a:gd name="connsiteY12" fmla="*/ 381000 h 495300"/>
                <a:gd name="connsiteX13" fmla="*/ 304800 w 647700"/>
                <a:gd name="connsiteY13" fmla="*/ 400050 h 495300"/>
                <a:gd name="connsiteX14" fmla="*/ 285750 w 647700"/>
                <a:gd name="connsiteY14" fmla="*/ 419100 h 495300"/>
                <a:gd name="connsiteX15" fmla="*/ 609600 w 647700"/>
                <a:gd name="connsiteY15" fmla="*/ 304800 h 495300"/>
                <a:gd name="connsiteX16" fmla="*/ 342900 w 647700"/>
                <a:gd name="connsiteY16" fmla="*/ 304800 h 495300"/>
                <a:gd name="connsiteX17" fmla="*/ 342900 w 647700"/>
                <a:gd name="connsiteY17" fmla="*/ 70485 h 495300"/>
                <a:gd name="connsiteX18" fmla="*/ 361950 w 647700"/>
                <a:gd name="connsiteY18" fmla="*/ 38100 h 495300"/>
                <a:gd name="connsiteX19" fmla="*/ 323850 w 647700"/>
                <a:gd name="connsiteY19" fmla="*/ 0 h 495300"/>
                <a:gd name="connsiteX20" fmla="*/ 285750 w 647700"/>
                <a:gd name="connsiteY20" fmla="*/ 38100 h 495300"/>
                <a:gd name="connsiteX21" fmla="*/ 304800 w 647700"/>
                <a:gd name="connsiteY21" fmla="*/ 70485 h 495300"/>
                <a:gd name="connsiteX22" fmla="*/ 304800 w 647700"/>
                <a:gd name="connsiteY22" fmla="*/ 304800 h 495300"/>
                <a:gd name="connsiteX23" fmla="*/ 38100 w 647700"/>
                <a:gd name="connsiteY23" fmla="*/ 304800 h 495300"/>
                <a:gd name="connsiteX24" fmla="*/ 0 w 647700"/>
                <a:gd name="connsiteY24" fmla="*/ 342900 h 495300"/>
                <a:gd name="connsiteX25" fmla="*/ 0 w 647700"/>
                <a:gd name="connsiteY25" fmla="*/ 457200 h 495300"/>
                <a:gd name="connsiteX26" fmla="*/ 38100 w 647700"/>
                <a:gd name="connsiteY26" fmla="*/ 495300 h 495300"/>
                <a:gd name="connsiteX27" fmla="*/ 609600 w 647700"/>
                <a:gd name="connsiteY27" fmla="*/ 495300 h 495300"/>
                <a:gd name="connsiteX28" fmla="*/ 647700 w 647700"/>
                <a:gd name="connsiteY28" fmla="*/ 457200 h 495300"/>
                <a:gd name="connsiteX29" fmla="*/ 647700 w 647700"/>
                <a:gd name="connsiteY29" fmla="*/ 342900 h 495300"/>
                <a:gd name="connsiteX30" fmla="*/ 609600 w 647700"/>
                <a:gd name="connsiteY30" fmla="*/ 304800 h 495300"/>
                <a:gd name="connsiteX0" fmla="*/ 476250 w 647700"/>
                <a:gd name="connsiteY0" fmla="*/ 419100 h 495300"/>
                <a:gd name="connsiteX1" fmla="*/ 457200 w 647700"/>
                <a:gd name="connsiteY1" fmla="*/ 400050 h 495300"/>
                <a:gd name="connsiteX2" fmla="*/ 476250 w 647700"/>
                <a:gd name="connsiteY2" fmla="*/ 381000 h 495300"/>
                <a:gd name="connsiteX3" fmla="*/ 495300 w 647700"/>
                <a:gd name="connsiteY3" fmla="*/ 400050 h 495300"/>
                <a:gd name="connsiteX4" fmla="*/ 476250 w 647700"/>
                <a:gd name="connsiteY4" fmla="*/ 419100 h 495300"/>
                <a:gd name="connsiteX5" fmla="*/ 381000 w 647700"/>
                <a:gd name="connsiteY5" fmla="*/ 419100 h 495300"/>
                <a:gd name="connsiteX6" fmla="*/ 361950 w 647700"/>
                <a:gd name="connsiteY6" fmla="*/ 400050 h 495300"/>
                <a:gd name="connsiteX7" fmla="*/ 381000 w 647700"/>
                <a:gd name="connsiteY7" fmla="*/ 381000 h 495300"/>
                <a:gd name="connsiteX8" fmla="*/ 400050 w 647700"/>
                <a:gd name="connsiteY8" fmla="*/ 400050 h 495300"/>
                <a:gd name="connsiteX9" fmla="*/ 381000 w 647700"/>
                <a:gd name="connsiteY9" fmla="*/ 419100 h 495300"/>
                <a:gd name="connsiteX10" fmla="*/ 285750 w 647700"/>
                <a:gd name="connsiteY10" fmla="*/ 419100 h 495300"/>
                <a:gd name="connsiteX11" fmla="*/ 266700 w 647700"/>
                <a:gd name="connsiteY11" fmla="*/ 400050 h 495300"/>
                <a:gd name="connsiteX12" fmla="*/ 285750 w 647700"/>
                <a:gd name="connsiteY12" fmla="*/ 381000 h 495300"/>
                <a:gd name="connsiteX13" fmla="*/ 304800 w 647700"/>
                <a:gd name="connsiteY13" fmla="*/ 400050 h 495300"/>
                <a:gd name="connsiteX14" fmla="*/ 285750 w 647700"/>
                <a:gd name="connsiteY14" fmla="*/ 419100 h 495300"/>
                <a:gd name="connsiteX15" fmla="*/ 609600 w 647700"/>
                <a:gd name="connsiteY15" fmla="*/ 304800 h 495300"/>
                <a:gd name="connsiteX16" fmla="*/ 342900 w 647700"/>
                <a:gd name="connsiteY16" fmla="*/ 304800 h 495300"/>
                <a:gd name="connsiteX17" fmla="*/ 342900 w 647700"/>
                <a:gd name="connsiteY17" fmla="*/ 70485 h 495300"/>
                <a:gd name="connsiteX18" fmla="*/ 361950 w 647700"/>
                <a:gd name="connsiteY18" fmla="*/ 38100 h 495300"/>
                <a:gd name="connsiteX19" fmla="*/ 323850 w 647700"/>
                <a:gd name="connsiteY19" fmla="*/ 0 h 495300"/>
                <a:gd name="connsiteX20" fmla="*/ 285750 w 647700"/>
                <a:gd name="connsiteY20" fmla="*/ 38100 h 495300"/>
                <a:gd name="connsiteX21" fmla="*/ 304800 w 647700"/>
                <a:gd name="connsiteY21" fmla="*/ 70485 h 495300"/>
                <a:gd name="connsiteX22" fmla="*/ 304800 w 647700"/>
                <a:gd name="connsiteY22" fmla="*/ 304800 h 495300"/>
                <a:gd name="connsiteX23" fmla="*/ 150870 w 647700"/>
                <a:gd name="connsiteY23" fmla="*/ 296814 h 495300"/>
                <a:gd name="connsiteX24" fmla="*/ 0 w 647700"/>
                <a:gd name="connsiteY24" fmla="*/ 342900 h 495300"/>
                <a:gd name="connsiteX25" fmla="*/ 0 w 647700"/>
                <a:gd name="connsiteY25" fmla="*/ 457200 h 495300"/>
                <a:gd name="connsiteX26" fmla="*/ 38100 w 647700"/>
                <a:gd name="connsiteY26" fmla="*/ 495300 h 495300"/>
                <a:gd name="connsiteX27" fmla="*/ 609600 w 647700"/>
                <a:gd name="connsiteY27" fmla="*/ 495300 h 495300"/>
                <a:gd name="connsiteX28" fmla="*/ 647700 w 647700"/>
                <a:gd name="connsiteY28" fmla="*/ 457200 h 495300"/>
                <a:gd name="connsiteX29" fmla="*/ 647700 w 647700"/>
                <a:gd name="connsiteY29" fmla="*/ 342900 h 495300"/>
                <a:gd name="connsiteX30" fmla="*/ 609600 w 647700"/>
                <a:gd name="connsiteY30" fmla="*/ 304800 h 495300"/>
                <a:gd name="connsiteX0" fmla="*/ 476250 w 647700"/>
                <a:gd name="connsiteY0" fmla="*/ 419100 h 495300"/>
                <a:gd name="connsiteX1" fmla="*/ 457200 w 647700"/>
                <a:gd name="connsiteY1" fmla="*/ 400050 h 495300"/>
                <a:gd name="connsiteX2" fmla="*/ 476250 w 647700"/>
                <a:gd name="connsiteY2" fmla="*/ 381000 h 495300"/>
                <a:gd name="connsiteX3" fmla="*/ 495300 w 647700"/>
                <a:gd name="connsiteY3" fmla="*/ 400050 h 495300"/>
                <a:gd name="connsiteX4" fmla="*/ 476250 w 647700"/>
                <a:gd name="connsiteY4" fmla="*/ 419100 h 495300"/>
                <a:gd name="connsiteX5" fmla="*/ 381000 w 647700"/>
                <a:gd name="connsiteY5" fmla="*/ 419100 h 495300"/>
                <a:gd name="connsiteX6" fmla="*/ 361950 w 647700"/>
                <a:gd name="connsiteY6" fmla="*/ 400050 h 495300"/>
                <a:gd name="connsiteX7" fmla="*/ 381000 w 647700"/>
                <a:gd name="connsiteY7" fmla="*/ 381000 h 495300"/>
                <a:gd name="connsiteX8" fmla="*/ 400050 w 647700"/>
                <a:gd name="connsiteY8" fmla="*/ 400050 h 495300"/>
                <a:gd name="connsiteX9" fmla="*/ 381000 w 647700"/>
                <a:gd name="connsiteY9" fmla="*/ 419100 h 495300"/>
                <a:gd name="connsiteX10" fmla="*/ 285750 w 647700"/>
                <a:gd name="connsiteY10" fmla="*/ 419100 h 495300"/>
                <a:gd name="connsiteX11" fmla="*/ 266700 w 647700"/>
                <a:gd name="connsiteY11" fmla="*/ 400050 h 495300"/>
                <a:gd name="connsiteX12" fmla="*/ 285750 w 647700"/>
                <a:gd name="connsiteY12" fmla="*/ 381000 h 495300"/>
                <a:gd name="connsiteX13" fmla="*/ 304800 w 647700"/>
                <a:gd name="connsiteY13" fmla="*/ 400050 h 495300"/>
                <a:gd name="connsiteX14" fmla="*/ 285750 w 647700"/>
                <a:gd name="connsiteY14" fmla="*/ 419100 h 495300"/>
                <a:gd name="connsiteX15" fmla="*/ 609600 w 647700"/>
                <a:gd name="connsiteY15" fmla="*/ 304800 h 495300"/>
                <a:gd name="connsiteX16" fmla="*/ 342900 w 647700"/>
                <a:gd name="connsiteY16" fmla="*/ 304800 h 495300"/>
                <a:gd name="connsiteX17" fmla="*/ 342900 w 647700"/>
                <a:gd name="connsiteY17" fmla="*/ 70485 h 495300"/>
                <a:gd name="connsiteX18" fmla="*/ 361950 w 647700"/>
                <a:gd name="connsiteY18" fmla="*/ 38100 h 495300"/>
                <a:gd name="connsiteX19" fmla="*/ 323850 w 647700"/>
                <a:gd name="connsiteY19" fmla="*/ 0 h 495300"/>
                <a:gd name="connsiteX20" fmla="*/ 285750 w 647700"/>
                <a:gd name="connsiteY20" fmla="*/ 38100 h 495300"/>
                <a:gd name="connsiteX21" fmla="*/ 304800 w 647700"/>
                <a:gd name="connsiteY21" fmla="*/ 70485 h 495300"/>
                <a:gd name="connsiteX22" fmla="*/ 304800 w 647700"/>
                <a:gd name="connsiteY22" fmla="*/ 304800 h 495300"/>
                <a:gd name="connsiteX23" fmla="*/ 150870 w 647700"/>
                <a:gd name="connsiteY23" fmla="*/ 296814 h 495300"/>
                <a:gd name="connsiteX24" fmla="*/ 0 w 647700"/>
                <a:gd name="connsiteY24" fmla="*/ 457200 h 495300"/>
                <a:gd name="connsiteX25" fmla="*/ 38100 w 647700"/>
                <a:gd name="connsiteY25" fmla="*/ 495300 h 495300"/>
                <a:gd name="connsiteX26" fmla="*/ 609600 w 647700"/>
                <a:gd name="connsiteY26" fmla="*/ 495300 h 495300"/>
                <a:gd name="connsiteX27" fmla="*/ 647700 w 647700"/>
                <a:gd name="connsiteY27" fmla="*/ 457200 h 495300"/>
                <a:gd name="connsiteX28" fmla="*/ 647700 w 647700"/>
                <a:gd name="connsiteY28" fmla="*/ 342900 h 495300"/>
                <a:gd name="connsiteX29" fmla="*/ 609600 w 647700"/>
                <a:gd name="connsiteY29" fmla="*/ 304800 h 495300"/>
                <a:gd name="connsiteX0" fmla="*/ 460052 w 631502"/>
                <a:gd name="connsiteY0" fmla="*/ 419100 h 495300"/>
                <a:gd name="connsiteX1" fmla="*/ 441002 w 631502"/>
                <a:gd name="connsiteY1" fmla="*/ 400050 h 495300"/>
                <a:gd name="connsiteX2" fmla="*/ 460052 w 631502"/>
                <a:gd name="connsiteY2" fmla="*/ 381000 h 495300"/>
                <a:gd name="connsiteX3" fmla="*/ 479102 w 631502"/>
                <a:gd name="connsiteY3" fmla="*/ 400050 h 495300"/>
                <a:gd name="connsiteX4" fmla="*/ 460052 w 631502"/>
                <a:gd name="connsiteY4" fmla="*/ 419100 h 495300"/>
                <a:gd name="connsiteX5" fmla="*/ 364802 w 631502"/>
                <a:gd name="connsiteY5" fmla="*/ 419100 h 495300"/>
                <a:gd name="connsiteX6" fmla="*/ 345752 w 631502"/>
                <a:gd name="connsiteY6" fmla="*/ 400050 h 495300"/>
                <a:gd name="connsiteX7" fmla="*/ 364802 w 631502"/>
                <a:gd name="connsiteY7" fmla="*/ 381000 h 495300"/>
                <a:gd name="connsiteX8" fmla="*/ 383852 w 631502"/>
                <a:gd name="connsiteY8" fmla="*/ 400050 h 495300"/>
                <a:gd name="connsiteX9" fmla="*/ 364802 w 631502"/>
                <a:gd name="connsiteY9" fmla="*/ 419100 h 495300"/>
                <a:gd name="connsiteX10" fmla="*/ 269552 w 631502"/>
                <a:gd name="connsiteY10" fmla="*/ 419100 h 495300"/>
                <a:gd name="connsiteX11" fmla="*/ 250502 w 631502"/>
                <a:gd name="connsiteY11" fmla="*/ 400050 h 495300"/>
                <a:gd name="connsiteX12" fmla="*/ 269552 w 631502"/>
                <a:gd name="connsiteY12" fmla="*/ 381000 h 495300"/>
                <a:gd name="connsiteX13" fmla="*/ 288602 w 631502"/>
                <a:gd name="connsiteY13" fmla="*/ 400050 h 495300"/>
                <a:gd name="connsiteX14" fmla="*/ 269552 w 631502"/>
                <a:gd name="connsiteY14" fmla="*/ 419100 h 495300"/>
                <a:gd name="connsiteX15" fmla="*/ 593402 w 631502"/>
                <a:gd name="connsiteY15" fmla="*/ 304800 h 495300"/>
                <a:gd name="connsiteX16" fmla="*/ 326702 w 631502"/>
                <a:gd name="connsiteY16" fmla="*/ 304800 h 495300"/>
                <a:gd name="connsiteX17" fmla="*/ 326702 w 631502"/>
                <a:gd name="connsiteY17" fmla="*/ 70485 h 495300"/>
                <a:gd name="connsiteX18" fmla="*/ 345752 w 631502"/>
                <a:gd name="connsiteY18" fmla="*/ 38100 h 495300"/>
                <a:gd name="connsiteX19" fmla="*/ 307652 w 631502"/>
                <a:gd name="connsiteY19" fmla="*/ 0 h 495300"/>
                <a:gd name="connsiteX20" fmla="*/ 269552 w 631502"/>
                <a:gd name="connsiteY20" fmla="*/ 38100 h 495300"/>
                <a:gd name="connsiteX21" fmla="*/ 288602 w 631502"/>
                <a:gd name="connsiteY21" fmla="*/ 70485 h 495300"/>
                <a:gd name="connsiteX22" fmla="*/ 288602 w 631502"/>
                <a:gd name="connsiteY22" fmla="*/ 304800 h 495300"/>
                <a:gd name="connsiteX23" fmla="*/ 134672 w 631502"/>
                <a:gd name="connsiteY23" fmla="*/ 296814 h 495300"/>
                <a:gd name="connsiteX24" fmla="*/ 21902 w 631502"/>
                <a:gd name="connsiteY24" fmla="*/ 495300 h 495300"/>
                <a:gd name="connsiteX25" fmla="*/ 593402 w 631502"/>
                <a:gd name="connsiteY25" fmla="*/ 495300 h 495300"/>
                <a:gd name="connsiteX26" fmla="*/ 631502 w 631502"/>
                <a:gd name="connsiteY26" fmla="*/ 457200 h 495300"/>
                <a:gd name="connsiteX27" fmla="*/ 631502 w 631502"/>
                <a:gd name="connsiteY27" fmla="*/ 342900 h 495300"/>
                <a:gd name="connsiteX28" fmla="*/ 593402 w 631502"/>
                <a:gd name="connsiteY28" fmla="*/ 304800 h 495300"/>
                <a:gd name="connsiteX0" fmla="*/ 374337 w 545787"/>
                <a:gd name="connsiteY0" fmla="*/ 419100 h 495300"/>
                <a:gd name="connsiteX1" fmla="*/ 355287 w 545787"/>
                <a:gd name="connsiteY1" fmla="*/ 400050 h 495300"/>
                <a:gd name="connsiteX2" fmla="*/ 374337 w 545787"/>
                <a:gd name="connsiteY2" fmla="*/ 381000 h 495300"/>
                <a:gd name="connsiteX3" fmla="*/ 393387 w 545787"/>
                <a:gd name="connsiteY3" fmla="*/ 400050 h 495300"/>
                <a:gd name="connsiteX4" fmla="*/ 374337 w 545787"/>
                <a:gd name="connsiteY4" fmla="*/ 419100 h 495300"/>
                <a:gd name="connsiteX5" fmla="*/ 279087 w 545787"/>
                <a:gd name="connsiteY5" fmla="*/ 419100 h 495300"/>
                <a:gd name="connsiteX6" fmla="*/ 260037 w 545787"/>
                <a:gd name="connsiteY6" fmla="*/ 400050 h 495300"/>
                <a:gd name="connsiteX7" fmla="*/ 279087 w 545787"/>
                <a:gd name="connsiteY7" fmla="*/ 381000 h 495300"/>
                <a:gd name="connsiteX8" fmla="*/ 298137 w 545787"/>
                <a:gd name="connsiteY8" fmla="*/ 400050 h 495300"/>
                <a:gd name="connsiteX9" fmla="*/ 279087 w 545787"/>
                <a:gd name="connsiteY9" fmla="*/ 419100 h 495300"/>
                <a:gd name="connsiteX10" fmla="*/ 183837 w 545787"/>
                <a:gd name="connsiteY10" fmla="*/ 419100 h 495300"/>
                <a:gd name="connsiteX11" fmla="*/ 164787 w 545787"/>
                <a:gd name="connsiteY11" fmla="*/ 400050 h 495300"/>
                <a:gd name="connsiteX12" fmla="*/ 183837 w 545787"/>
                <a:gd name="connsiteY12" fmla="*/ 381000 h 495300"/>
                <a:gd name="connsiteX13" fmla="*/ 202887 w 545787"/>
                <a:gd name="connsiteY13" fmla="*/ 400050 h 495300"/>
                <a:gd name="connsiteX14" fmla="*/ 183837 w 545787"/>
                <a:gd name="connsiteY14" fmla="*/ 419100 h 495300"/>
                <a:gd name="connsiteX15" fmla="*/ 507687 w 545787"/>
                <a:gd name="connsiteY15" fmla="*/ 304800 h 495300"/>
                <a:gd name="connsiteX16" fmla="*/ 240987 w 545787"/>
                <a:gd name="connsiteY16" fmla="*/ 304800 h 495300"/>
                <a:gd name="connsiteX17" fmla="*/ 240987 w 545787"/>
                <a:gd name="connsiteY17" fmla="*/ 70485 h 495300"/>
                <a:gd name="connsiteX18" fmla="*/ 260037 w 545787"/>
                <a:gd name="connsiteY18" fmla="*/ 38100 h 495300"/>
                <a:gd name="connsiteX19" fmla="*/ 221937 w 545787"/>
                <a:gd name="connsiteY19" fmla="*/ 0 h 495300"/>
                <a:gd name="connsiteX20" fmla="*/ 183837 w 545787"/>
                <a:gd name="connsiteY20" fmla="*/ 38100 h 495300"/>
                <a:gd name="connsiteX21" fmla="*/ 202887 w 545787"/>
                <a:gd name="connsiteY21" fmla="*/ 70485 h 495300"/>
                <a:gd name="connsiteX22" fmla="*/ 202887 w 545787"/>
                <a:gd name="connsiteY22" fmla="*/ 304800 h 495300"/>
                <a:gd name="connsiteX23" fmla="*/ 48957 w 545787"/>
                <a:gd name="connsiteY23" fmla="*/ 296814 h 495300"/>
                <a:gd name="connsiteX24" fmla="*/ 44259 w 545787"/>
                <a:gd name="connsiteY24" fmla="*/ 495300 h 495300"/>
                <a:gd name="connsiteX25" fmla="*/ 507687 w 545787"/>
                <a:gd name="connsiteY25" fmla="*/ 495300 h 495300"/>
                <a:gd name="connsiteX26" fmla="*/ 545787 w 545787"/>
                <a:gd name="connsiteY26" fmla="*/ 457200 h 495300"/>
                <a:gd name="connsiteX27" fmla="*/ 545787 w 545787"/>
                <a:gd name="connsiteY27" fmla="*/ 342900 h 495300"/>
                <a:gd name="connsiteX28" fmla="*/ 507687 w 545787"/>
                <a:gd name="connsiteY28" fmla="*/ 304800 h 495300"/>
                <a:gd name="connsiteX0" fmla="*/ 380250 w 551700"/>
                <a:gd name="connsiteY0" fmla="*/ 419100 h 495300"/>
                <a:gd name="connsiteX1" fmla="*/ 361200 w 551700"/>
                <a:gd name="connsiteY1" fmla="*/ 400050 h 495300"/>
                <a:gd name="connsiteX2" fmla="*/ 380250 w 551700"/>
                <a:gd name="connsiteY2" fmla="*/ 381000 h 495300"/>
                <a:gd name="connsiteX3" fmla="*/ 399300 w 551700"/>
                <a:gd name="connsiteY3" fmla="*/ 400050 h 495300"/>
                <a:gd name="connsiteX4" fmla="*/ 380250 w 551700"/>
                <a:gd name="connsiteY4" fmla="*/ 419100 h 495300"/>
                <a:gd name="connsiteX5" fmla="*/ 285000 w 551700"/>
                <a:gd name="connsiteY5" fmla="*/ 419100 h 495300"/>
                <a:gd name="connsiteX6" fmla="*/ 265950 w 551700"/>
                <a:gd name="connsiteY6" fmla="*/ 400050 h 495300"/>
                <a:gd name="connsiteX7" fmla="*/ 285000 w 551700"/>
                <a:gd name="connsiteY7" fmla="*/ 381000 h 495300"/>
                <a:gd name="connsiteX8" fmla="*/ 304050 w 551700"/>
                <a:gd name="connsiteY8" fmla="*/ 400050 h 495300"/>
                <a:gd name="connsiteX9" fmla="*/ 285000 w 551700"/>
                <a:gd name="connsiteY9" fmla="*/ 419100 h 495300"/>
                <a:gd name="connsiteX10" fmla="*/ 189750 w 551700"/>
                <a:gd name="connsiteY10" fmla="*/ 419100 h 495300"/>
                <a:gd name="connsiteX11" fmla="*/ 170700 w 551700"/>
                <a:gd name="connsiteY11" fmla="*/ 400050 h 495300"/>
                <a:gd name="connsiteX12" fmla="*/ 189750 w 551700"/>
                <a:gd name="connsiteY12" fmla="*/ 381000 h 495300"/>
                <a:gd name="connsiteX13" fmla="*/ 208800 w 551700"/>
                <a:gd name="connsiteY13" fmla="*/ 400050 h 495300"/>
                <a:gd name="connsiteX14" fmla="*/ 189750 w 551700"/>
                <a:gd name="connsiteY14" fmla="*/ 419100 h 495300"/>
                <a:gd name="connsiteX15" fmla="*/ 513600 w 551700"/>
                <a:gd name="connsiteY15" fmla="*/ 304800 h 495300"/>
                <a:gd name="connsiteX16" fmla="*/ 246900 w 551700"/>
                <a:gd name="connsiteY16" fmla="*/ 304800 h 495300"/>
                <a:gd name="connsiteX17" fmla="*/ 246900 w 551700"/>
                <a:gd name="connsiteY17" fmla="*/ 70485 h 495300"/>
                <a:gd name="connsiteX18" fmla="*/ 265950 w 551700"/>
                <a:gd name="connsiteY18" fmla="*/ 38100 h 495300"/>
                <a:gd name="connsiteX19" fmla="*/ 227850 w 551700"/>
                <a:gd name="connsiteY19" fmla="*/ 0 h 495300"/>
                <a:gd name="connsiteX20" fmla="*/ 189750 w 551700"/>
                <a:gd name="connsiteY20" fmla="*/ 38100 h 495300"/>
                <a:gd name="connsiteX21" fmla="*/ 208800 w 551700"/>
                <a:gd name="connsiteY21" fmla="*/ 70485 h 495300"/>
                <a:gd name="connsiteX22" fmla="*/ 208800 w 551700"/>
                <a:gd name="connsiteY22" fmla="*/ 304800 h 495300"/>
                <a:gd name="connsiteX23" fmla="*/ 40774 w 551700"/>
                <a:gd name="connsiteY23" fmla="*/ 300807 h 495300"/>
                <a:gd name="connsiteX24" fmla="*/ 50172 w 551700"/>
                <a:gd name="connsiteY24" fmla="*/ 495300 h 495300"/>
                <a:gd name="connsiteX25" fmla="*/ 513600 w 551700"/>
                <a:gd name="connsiteY25" fmla="*/ 495300 h 495300"/>
                <a:gd name="connsiteX26" fmla="*/ 551700 w 551700"/>
                <a:gd name="connsiteY26" fmla="*/ 457200 h 495300"/>
                <a:gd name="connsiteX27" fmla="*/ 551700 w 551700"/>
                <a:gd name="connsiteY27" fmla="*/ 342900 h 495300"/>
                <a:gd name="connsiteX28" fmla="*/ 513600 w 551700"/>
                <a:gd name="connsiteY28" fmla="*/ 3048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51700" h="495300">
                  <a:moveTo>
                    <a:pt x="380250" y="419100"/>
                  </a:moveTo>
                  <a:cubicBezTo>
                    <a:pt x="369773" y="419100"/>
                    <a:pt x="361200" y="410528"/>
                    <a:pt x="361200" y="400050"/>
                  </a:cubicBezTo>
                  <a:cubicBezTo>
                    <a:pt x="361200" y="389573"/>
                    <a:pt x="369773" y="381000"/>
                    <a:pt x="380250" y="381000"/>
                  </a:cubicBezTo>
                  <a:cubicBezTo>
                    <a:pt x="390728" y="381000"/>
                    <a:pt x="399300" y="389573"/>
                    <a:pt x="399300" y="400050"/>
                  </a:cubicBezTo>
                  <a:cubicBezTo>
                    <a:pt x="399300" y="410528"/>
                    <a:pt x="390728" y="419100"/>
                    <a:pt x="380250" y="419100"/>
                  </a:cubicBezTo>
                  <a:close/>
                  <a:moveTo>
                    <a:pt x="285000" y="419100"/>
                  </a:moveTo>
                  <a:cubicBezTo>
                    <a:pt x="274523" y="419100"/>
                    <a:pt x="265950" y="410528"/>
                    <a:pt x="265950" y="400050"/>
                  </a:cubicBezTo>
                  <a:cubicBezTo>
                    <a:pt x="265950" y="389573"/>
                    <a:pt x="274523" y="381000"/>
                    <a:pt x="285000" y="381000"/>
                  </a:cubicBezTo>
                  <a:cubicBezTo>
                    <a:pt x="295478" y="381000"/>
                    <a:pt x="304050" y="389573"/>
                    <a:pt x="304050" y="400050"/>
                  </a:cubicBezTo>
                  <a:cubicBezTo>
                    <a:pt x="304050" y="410528"/>
                    <a:pt x="295478" y="419100"/>
                    <a:pt x="285000" y="419100"/>
                  </a:cubicBezTo>
                  <a:close/>
                  <a:moveTo>
                    <a:pt x="189750" y="419100"/>
                  </a:moveTo>
                  <a:cubicBezTo>
                    <a:pt x="179273" y="419100"/>
                    <a:pt x="170700" y="410528"/>
                    <a:pt x="170700" y="400050"/>
                  </a:cubicBezTo>
                  <a:cubicBezTo>
                    <a:pt x="170700" y="389573"/>
                    <a:pt x="179273" y="381000"/>
                    <a:pt x="189750" y="381000"/>
                  </a:cubicBezTo>
                  <a:cubicBezTo>
                    <a:pt x="200228" y="381000"/>
                    <a:pt x="208800" y="389573"/>
                    <a:pt x="208800" y="400050"/>
                  </a:cubicBezTo>
                  <a:cubicBezTo>
                    <a:pt x="208800" y="410528"/>
                    <a:pt x="200228" y="419100"/>
                    <a:pt x="189750" y="419100"/>
                  </a:cubicBezTo>
                  <a:close/>
                  <a:moveTo>
                    <a:pt x="513600" y="304800"/>
                  </a:moveTo>
                  <a:lnTo>
                    <a:pt x="246900" y="304800"/>
                  </a:lnTo>
                  <a:lnTo>
                    <a:pt x="246900" y="70485"/>
                  </a:lnTo>
                  <a:cubicBezTo>
                    <a:pt x="258330" y="63817"/>
                    <a:pt x="265950" y="51435"/>
                    <a:pt x="265950" y="38100"/>
                  </a:cubicBezTo>
                  <a:cubicBezTo>
                    <a:pt x="265950" y="17145"/>
                    <a:pt x="248805" y="0"/>
                    <a:pt x="227850" y="0"/>
                  </a:cubicBezTo>
                  <a:cubicBezTo>
                    <a:pt x="206895" y="0"/>
                    <a:pt x="189750" y="17145"/>
                    <a:pt x="189750" y="38100"/>
                  </a:cubicBezTo>
                  <a:cubicBezTo>
                    <a:pt x="189750" y="52388"/>
                    <a:pt x="197370" y="64770"/>
                    <a:pt x="208800" y="70485"/>
                  </a:cubicBezTo>
                  <a:lnTo>
                    <a:pt x="208800" y="304800"/>
                  </a:lnTo>
                  <a:lnTo>
                    <a:pt x="40774" y="300807"/>
                  </a:lnTo>
                  <a:cubicBezTo>
                    <a:pt x="-3676" y="332557"/>
                    <a:pt x="-26283" y="462219"/>
                    <a:pt x="50172" y="495300"/>
                  </a:cubicBezTo>
                  <a:lnTo>
                    <a:pt x="513600" y="495300"/>
                  </a:lnTo>
                  <a:cubicBezTo>
                    <a:pt x="534555" y="495300"/>
                    <a:pt x="551700" y="478155"/>
                    <a:pt x="551700" y="457200"/>
                  </a:cubicBezTo>
                  <a:lnTo>
                    <a:pt x="551700" y="342900"/>
                  </a:lnTo>
                  <a:cubicBezTo>
                    <a:pt x="551700" y="321945"/>
                    <a:pt x="534555" y="304800"/>
                    <a:pt x="513600" y="3048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9" name="Arc 88">
            <a:extLst>
              <a:ext uri="{FF2B5EF4-FFF2-40B4-BE49-F238E27FC236}">
                <a16:creationId xmlns:a16="http://schemas.microsoft.com/office/drawing/2014/main" id="{65FC1A64-0F92-DD78-81F2-AC2077045B45}"/>
              </a:ext>
            </a:extLst>
          </p:cNvPr>
          <p:cNvSpPr/>
          <p:nvPr/>
        </p:nvSpPr>
        <p:spPr bwMode="auto">
          <a:xfrm>
            <a:off x="7907902" y="3319792"/>
            <a:ext cx="1978238" cy="1149496"/>
          </a:xfrm>
          <a:prstGeom prst="arc">
            <a:avLst>
              <a:gd name="adj1" fmla="val 11205577"/>
              <a:gd name="adj2" fmla="val 2127719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Arc 89">
            <a:extLst>
              <a:ext uri="{FF2B5EF4-FFF2-40B4-BE49-F238E27FC236}">
                <a16:creationId xmlns:a16="http://schemas.microsoft.com/office/drawing/2014/main" id="{240AB070-42B2-3CCB-0969-1B8FFC6F4EB8}"/>
              </a:ext>
            </a:extLst>
          </p:cNvPr>
          <p:cNvSpPr/>
          <p:nvPr/>
        </p:nvSpPr>
        <p:spPr bwMode="auto">
          <a:xfrm rot="10800000">
            <a:off x="7916412" y="3507421"/>
            <a:ext cx="1978238" cy="1149496"/>
          </a:xfrm>
          <a:prstGeom prst="arc">
            <a:avLst>
              <a:gd name="adj1" fmla="val 11205577"/>
              <a:gd name="adj2" fmla="val 2127719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2F49D70-5656-8B64-794C-1E8E5486BA2A}"/>
              </a:ext>
            </a:extLst>
          </p:cNvPr>
          <p:cNvSpPr txBox="1"/>
          <p:nvPr/>
        </p:nvSpPr>
        <p:spPr>
          <a:xfrm>
            <a:off x="8427072" y="3006840"/>
            <a:ext cx="936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Comms</a:t>
            </a:r>
            <a:endParaRPr lang="en-US" sz="1600" b="1" dirty="0">
              <a:latin typeface="+mn-lt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6EA753A-BC45-B16F-5F58-E80E1F4B9F36}"/>
              </a:ext>
            </a:extLst>
          </p:cNvPr>
          <p:cNvSpPr txBox="1"/>
          <p:nvPr/>
        </p:nvSpPr>
        <p:spPr>
          <a:xfrm>
            <a:off x="8546044" y="4655010"/>
            <a:ext cx="764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Radar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589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E524-ED56-49EA-DAB5-BEF9B4E4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50"/>
              <a:t>SDR Vital Sign Sensing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8B2D7-6208-AE0E-F2F2-5EBCBF28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65" y="1158354"/>
            <a:ext cx="7094984" cy="4828032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150"/>
              <a:t>Contactless human sensing is widely motivated </a:t>
            </a:r>
            <a:endParaRPr lang="en-US" sz="215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Current technology/studies operate on band-specific chips, mostly FMCW and CW based</a:t>
            </a:r>
            <a:endParaRPr lang="en-US" sz="1900" b="0">
              <a:solidFill>
                <a:schemeClr val="bg2">
                  <a:lumMod val="75000"/>
                </a:schemeClr>
              </a:solidFill>
              <a:latin typeface="Arial"/>
              <a:ea typeface="ＭＳ Ｐゴシック"/>
              <a:cs typeface="Arial"/>
            </a:endParaRP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latin typeface="Arial"/>
                <a:ea typeface="ＭＳ Ｐゴシック"/>
                <a:cs typeface="Arial"/>
              </a:rPr>
              <a:t>Require an alternative low cost/flexible operating mechanism</a:t>
            </a:r>
          </a:p>
          <a:p>
            <a:pPr marL="213360" indent="-213360"/>
            <a:endParaRPr lang="en-US" sz="2150">
              <a:solidFill>
                <a:srgbClr val="000000"/>
              </a:solidFill>
              <a:latin typeface="Arial"/>
              <a:cs typeface="Arial"/>
            </a:endParaRPr>
          </a:p>
          <a:p>
            <a:pPr marL="213360" indent="-213360"/>
            <a:endParaRPr lang="en-US" sz="2150">
              <a:solidFill>
                <a:srgbClr val="000000"/>
              </a:solidFill>
              <a:latin typeface="Arial"/>
              <a:cs typeface="Arial"/>
            </a:endParaRPr>
          </a:p>
          <a:p>
            <a:pPr marL="213360" indent="-213360"/>
            <a:endParaRPr lang="en-US" sz="2150">
              <a:solidFill>
                <a:srgbClr val="000000"/>
              </a:solidFill>
              <a:latin typeface="Arial"/>
              <a:cs typeface="Arial"/>
            </a:endParaRPr>
          </a:p>
          <a:p>
            <a:pPr marL="213360" indent="-213360"/>
            <a:endParaRPr lang="en-US" sz="2150">
              <a:solidFill>
                <a:srgbClr val="000000"/>
              </a:solidFill>
              <a:latin typeface="Arial"/>
              <a:cs typeface="Arial"/>
            </a:endParaRPr>
          </a:p>
          <a:p>
            <a:pPr marL="213360" indent="-213360"/>
            <a:r>
              <a:rPr lang="en-US" sz="2150" b="1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SDRs </a:t>
            </a:r>
            <a:r>
              <a:rPr lang="en-US" sz="2150">
                <a:solidFill>
                  <a:srgbClr val="000000"/>
                </a:solidFill>
                <a:latin typeface="Arial"/>
                <a:cs typeface="Arial"/>
              </a:rPr>
              <a:t>allow ad-hoc switching capabilities for different bandwidths/carrier/waveforms</a:t>
            </a:r>
            <a:endParaRPr lang="en-US" sz="2150">
              <a:cs typeface="Arial"/>
            </a:endParaRPr>
          </a:p>
          <a:p>
            <a:pPr marL="213360" indent="-213360"/>
            <a:endParaRPr lang="en-US" sz="2150">
              <a:latin typeface="Arial"/>
              <a:cs typeface="Arial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8A2A4B8-6154-0C76-84BE-2B83358D1723}"/>
              </a:ext>
            </a:extLst>
          </p:cNvPr>
          <p:cNvSpPr/>
          <p:nvPr/>
        </p:nvSpPr>
        <p:spPr bwMode="auto">
          <a:xfrm>
            <a:off x="7752640" y="1205669"/>
            <a:ext cx="3940857" cy="4452079"/>
          </a:xfrm>
          <a:prstGeom prst="roundRect">
            <a:avLst>
              <a:gd name="adj" fmla="val 6667"/>
            </a:avLst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Previous Work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b="1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GNURadio</a:t>
            </a:r>
            <a:r>
              <a:rPr kumimoji="0" lang="en-US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Conference 2022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 b="1" baseline="30000">
                <a:latin typeface="Arial"/>
                <a:cs typeface="Arial"/>
              </a:rPr>
              <a:t>[1]</a:t>
            </a:r>
            <a:endParaRPr lang="en-US" b="1" baseline="30000">
              <a:latin typeface="Arial" pitchFamily="-110" charset="0"/>
              <a:cs typeface="Arial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Arial"/>
                <a:cs typeface="Arial"/>
              </a:rPr>
              <a:t>Implemented</a:t>
            </a:r>
            <a:r>
              <a:rPr kumimoji="0" lang="en-US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 CW radar using </a:t>
            </a:r>
            <a:r>
              <a:rPr lang="en-US" b="1">
                <a:latin typeface="Arial"/>
                <a:cs typeface="Arial"/>
              </a:rPr>
              <a:t>Ettus </a:t>
            </a:r>
            <a:r>
              <a:rPr kumimoji="0" lang="en-US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B210 and </a:t>
            </a:r>
            <a:r>
              <a:rPr kumimoji="0" lang="en-US" b="1" i="0" u="none" strike="noStrike" cap="none" normalizeH="0" baseline="0" err="1">
                <a:ln>
                  <a:noFill/>
                </a:ln>
                <a:effectLst/>
                <a:latin typeface="Arial"/>
                <a:cs typeface="Arial"/>
              </a:rPr>
              <a:t>GNURadio</a:t>
            </a:r>
            <a:endParaRPr kumimoji="0" lang="en-US" b="1" i="0" u="none" strike="noStrike" cap="none" normalizeH="0" baseline="0">
              <a:ln>
                <a:noFill/>
              </a:ln>
              <a:effectLst/>
              <a:latin typeface="Arial"/>
              <a:cs typeface="Arial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>
                <a:latin typeface="Arial"/>
                <a:cs typeface="Arial"/>
              </a:rPr>
              <a:t>Captured heart and respiration activity </a:t>
            </a:r>
            <a:endParaRPr lang="en-US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cs typeface="Arial"/>
            </a:endParaRPr>
          </a:p>
        </p:txBody>
      </p:sp>
      <p:pic>
        <p:nvPicPr>
          <p:cNvPr id="1026" name="Picture 2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7E163714-CF47-CED3-9939-DBEE94DFA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r="11029" b="19104"/>
          <a:stretch/>
        </p:blipFill>
        <p:spPr bwMode="auto">
          <a:xfrm>
            <a:off x="7836371" y="3852003"/>
            <a:ext cx="3764101" cy="166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4FB1AB28-6B53-A6C4-8CAC-B9A1E462A2AC}"/>
              </a:ext>
            </a:extLst>
          </p:cNvPr>
          <p:cNvGrpSpPr/>
          <p:nvPr/>
        </p:nvGrpSpPr>
        <p:grpSpPr>
          <a:xfrm>
            <a:off x="879493" y="4408711"/>
            <a:ext cx="6120342" cy="1778719"/>
            <a:chOff x="723604" y="3398314"/>
            <a:chExt cx="6092465" cy="1899525"/>
          </a:xfrm>
        </p:grpSpPr>
        <p:pic>
          <p:nvPicPr>
            <p:cNvPr id="9" name="Picture 5" descr="Icon&#10;&#10;Description automatically generated">
              <a:extLst>
                <a:ext uri="{FF2B5EF4-FFF2-40B4-BE49-F238E27FC236}">
                  <a16:creationId xmlns:a16="http://schemas.microsoft.com/office/drawing/2014/main" id="{2CB6B12F-31D6-664E-7FD1-D87A475A9F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636" t="-442" r="2644" b="1124"/>
            <a:stretch/>
          </p:blipFill>
          <p:spPr>
            <a:xfrm flipV="1">
              <a:off x="4881976" y="4260337"/>
              <a:ext cx="748064" cy="549123"/>
            </a:xfrm>
            <a:prstGeom prst="rect">
              <a:avLst/>
            </a:prstGeom>
          </p:spPr>
        </p:pic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F21C79F-57CD-1746-3FAB-393C30027A51}"/>
                </a:ext>
              </a:extLst>
            </p:cNvPr>
            <p:cNvGrpSpPr/>
            <p:nvPr/>
          </p:nvGrpSpPr>
          <p:grpSpPr>
            <a:xfrm>
              <a:off x="5398689" y="3398314"/>
              <a:ext cx="1417380" cy="1899525"/>
              <a:chOff x="6255222" y="3274328"/>
              <a:chExt cx="1417380" cy="1899525"/>
            </a:xfrm>
          </p:grpSpPr>
          <p:pic>
            <p:nvPicPr>
              <p:cNvPr id="10" name="Picture 9" descr="A picture containing rectangle&#10;&#10;Description automatically generated">
                <a:extLst>
                  <a:ext uri="{FF2B5EF4-FFF2-40B4-BE49-F238E27FC236}">
                    <a16:creationId xmlns:a16="http://schemas.microsoft.com/office/drawing/2014/main" id="{775C7443-429A-0CDD-8C8F-B45D51D871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70588" b="70787"/>
              <a:stretch/>
            </p:blipFill>
            <p:spPr>
              <a:xfrm flipH="1">
                <a:off x="6327455" y="3274328"/>
                <a:ext cx="1345147" cy="1892160"/>
              </a:xfrm>
              <a:prstGeom prst="rect">
                <a:avLst/>
              </a:prstGeom>
            </p:spPr>
          </p:pic>
          <p:sp>
            <p:nvSpPr>
              <p:cNvPr id="11" name="Heart 10">
                <a:extLst>
                  <a:ext uri="{FF2B5EF4-FFF2-40B4-BE49-F238E27FC236}">
                    <a16:creationId xmlns:a16="http://schemas.microsoft.com/office/drawing/2014/main" id="{2B3EA9A3-B919-BFF6-8F93-8C2E8360EE5B}"/>
                  </a:ext>
                </a:extLst>
              </p:cNvPr>
              <p:cNvSpPr/>
              <p:nvPr/>
            </p:nvSpPr>
            <p:spPr>
              <a:xfrm>
                <a:off x="6579671" y="4696502"/>
                <a:ext cx="420359" cy="388024"/>
              </a:xfrm>
              <a:prstGeom prst="heart">
                <a:avLst/>
              </a:prstGeom>
              <a:noFill/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cs typeface="Calibri"/>
                </a:endParaRPr>
              </a:p>
            </p:txBody>
          </p: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B057CE5-F2F1-0164-7BEA-E6A6C5301CDE}"/>
                  </a:ext>
                </a:extLst>
              </p:cNvPr>
              <p:cNvCxnSpPr/>
              <p:nvPr/>
            </p:nvCxnSpPr>
            <p:spPr>
              <a:xfrm>
                <a:off x="6354445" y="4718947"/>
                <a:ext cx="131556" cy="108717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D4148F8E-F5C8-1F19-C329-1641BD2F36C3}"/>
                  </a:ext>
                </a:extLst>
              </p:cNvPr>
              <p:cNvSpPr/>
              <p:nvPr/>
            </p:nvSpPr>
            <p:spPr>
              <a:xfrm rot="15120000">
                <a:off x="6255222" y="4514213"/>
                <a:ext cx="659640" cy="659640"/>
              </a:xfrm>
              <a:prstGeom prst="arc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200" b="1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92D4A55-C9BA-26A2-3F9C-A0D9EDF41BBA}"/>
                </a:ext>
              </a:extLst>
            </p:cNvPr>
            <p:cNvGrpSpPr/>
            <p:nvPr/>
          </p:nvGrpSpPr>
          <p:grpSpPr>
            <a:xfrm>
              <a:off x="4322403" y="4035084"/>
              <a:ext cx="510228" cy="879433"/>
              <a:chOff x="3629266" y="1994084"/>
              <a:chExt cx="973983" cy="1419623"/>
            </a:xfrm>
          </p:grpSpPr>
          <p:sp>
            <p:nvSpPr>
              <p:cNvPr id="35" name="Isosceles Triangle 12">
                <a:extLst>
                  <a:ext uri="{FF2B5EF4-FFF2-40B4-BE49-F238E27FC236}">
                    <a16:creationId xmlns:a16="http://schemas.microsoft.com/office/drawing/2014/main" id="{D648360B-A7C0-5DE8-2551-D9A22C8CF826}"/>
                  </a:ext>
                </a:extLst>
              </p:cNvPr>
              <p:cNvSpPr/>
              <p:nvPr/>
            </p:nvSpPr>
            <p:spPr>
              <a:xfrm rot="16200000">
                <a:off x="4106454" y="2065055"/>
                <a:ext cx="567765" cy="425824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ED26B17-39F8-C610-C3CA-3D04AE177B1E}"/>
                  </a:ext>
                </a:extLst>
              </p:cNvPr>
              <p:cNvCxnSpPr/>
              <p:nvPr/>
            </p:nvCxnSpPr>
            <p:spPr>
              <a:xfrm>
                <a:off x="3661616" y="2277133"/>
                <a:ext cx="672352" cy="1"/>
              </a:xfrm>
              <a:prstGeom prst="straightConnector1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Isosceles Triangle 14">
                <a:extLst>
                  <a:ext uri="{FF2B5EF4-FFF2-40B4-BE49-F238E27FC236}">
                    <a16:creationId xmlns:a16="http://schemas.microsoft.com/office/drawing/2014/main" id="{08D4F76B-28F5-39B8-7620-A9D90A816EAE}"/>
                  </a:ext>
                </a:extLst>
              </p:cNvPr>
              <p:cNvSpPr/>
              <p:nvPr/>
            </p:nvSpPr>
            <p:spPr>
              <a:xfrm rot="16200000">
                <a:off x="4074104" y="2916913"/>
                <a:ext cx="567765" cy="425824"/>
              </a:xfrm>
              <a:prstGeom prst="triangl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/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364575EA-A408-8B01-53C4-18D6B8108F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29266" y="3128991"/>
                <a:ext cx="672352" cy="1"/>
              </a:xfrm>
              <a:prstGeom prst="straightConnector1">
                <a:avLst/>
              </a:prstGeom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72096F-8884-8D07-1456-F31F5597E22A}"/>
                </a:ext>
              </a:extLst>
            </p:cNvPr>
            <p:cNvSpPr txBox="1"/>
            <p:nvPr/>
          </p:nvSpPr>
          <p:spPr>
            <a:xfrm>
              <a:off x="4340497" y="3792830"/>
              <a:ext cx="197892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cs typeface="Calibri"/>
                </a:rPr>
                <a:t>Tx Ant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445DA4-7892-B06E-AC28-DF3EB728A592}"/>
                </a:ext>
              </a:extLst>
            </p:cNvPr>
            <p:cNvSpPr txBox="1"/>
            <p:nvPr/>
          </p:nvSpPr>
          <p:spPr>
            <a:xfrm>
              <a:off x="4340497" y="4852322"/>
              <a:ext cx="1978920" cy="30777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cs typeface="Calibri"/>
                </a:rPr>
                <a:t>Rx Ant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E8014A-FA5F-F245-3F9B-2E379A82F571}"/>
                </a:ext>
              </a:extLst>
            </p:cNvPr>
            <p:cNvSpPr/>
            <p:nvPr/>
          </p:nvSpPr>
          <p:spPr>
            <a:xfrm>
              <a:off x="2124694" y="4015378"/>
              <a:ext cx="2247850" cy="891218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CDC9147-B9C0-39DC-3970-B085A4B3DE6C}"/>
                </a:ext>
              </a:extLst>
            </p:cNvPr>
            <p:cNvSpPr/>
            <p:nvPr/>
          </p:nvSpPr>
          <p:spPr>
            <a:xfrm>
              <a:off x="2817723" y="3705119"/>
              <a:ext cx="948233" cy="30233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cs typeface="Times New Roman"/>
                </a:rPr>
                <a:t>SDR</a:t>
              </a:r>
              <a:endParaRPr lang="en-US" sz="1200" b="1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65DD477-7C00-A377-ABDC-612995E8E3F2}"/>
                </a:ext>
              </a:extLst>
            </p:cNvPr>
            <p:cNvSpPr/>
            <p:nvPr/>
          </p:nvSpPr>
          <p:spPr>
            <a:xfrm>
              <a:off x="2241696" y="4079670"/>
              <a:ext cx="889768" cy="762634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>
                  <a:solidFill>
                    <a:schemeClr val="tx1"/>
                  </a:solidFill>
                  <a:cs typeface="Times New Roman"/>
                </a:rPr>
                <a:t>Software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A7B958-842F-8C88-3816-4F2B950DAA84}"/>
                </a:ext>
              </a:extLst>
            </p:cNvPr>
            <p:cNvCxnSpPr/>
            <p:nvPr/>
          </p:nvCxnSpPr>
          <p:spPr>
            <a:xfrm>
              <a:off x="4220144" y="4210443"/>
              <a:ext cx="291946" cy="196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29E5310-0374-BD93-721B-2EA418614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32149" y="4736955"/>
              <a:ext cx="272068" cy="1964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6BA43F9-3721-E794-4A74-B9F3D8E8980D}"/>
                </a:ext>
              </a:extLst>
            </p:cNvPr>
            <p:cNvCxnSpPr>
              <a:cxnSpLocks/>
            </p:cNvCxnSpPr>
            <p:nvPr/>
          </p:nvCxnSpPr>
          <p:spPr>
            <a:xfrm>
              <a:off x="3123295" y="4206802"/>
              <a:ext cx="22761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56EE51E-A480-9147-97C7-6C3FCD604C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22314" y="4730431"/>
              <a:ext cx="20909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A20CF57-3876-B662-81EB-C245B9ED1B7D}"/>
                </a:ext>
              </a:extLst>
            </p:cNvPr>
            <p:cNvSpPr/>
            <p:nvPr/>
          </p:nvSpPr>
          <p:spPr>
            <a:xfrm>
              <a:off x="723604" y="4019049"/>
              <a:ext cx="1170599" cy="892084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CEF277E-DDD9-8BC6-4C2F-D336A6A20873}"/>
                </a:ext>
              </a:extLst>
            </p:cNvPr>
            <p:cNvSpPr/>
            <p:nvPr/>
          </p:nvSpPr>
          <p:spPr>
            <a:xfrm>
              <a:off x="1081260" y="3782065"/>
              <a:ext cx="457429" cy="22380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>
                  <a:cs typeface="Times New Roman"/>
                </a:rPr>
                <a:t>PC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573FC9-37E4-6D01-1C5A-652D14577D04}"/>
                </a:ext>
              </a:extLst>
            </p:cNvPr>
            <p:cNvSpPr txBox="1"/>
            <p:nvPr/>
          </p:nvSpPr>
          <p:spPr>
            <a:xfrm>
              <a:off x="814288" y="4331965"/>
              <a:ext cx="1188726" cy="46166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cs typeface="Times New Roman"/>
                </a:rPr>
                <a:t>GNU Radio</a:t>
              </a:r>
            </a:p>
            <a:p>
              <a:pPr marL="285750" indent="-285750">
                <a:buFont typeface="Arial"/>
                <a:buChar char="•"/>
              </a:pPr>
              <a:endParaRPr lang="en-US" sz="1200" b="1">
                <a:cs typeface="Times New Roman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DDFE255-3CCB-CEEC-CFC7-117644FB15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4860" y="4731942"/>
              <a:ext cx="35683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38439BB-D128-94E3-A2CF-5E372F5F45E8}"/>
                </a:ext>
              </a:extLst>
            </p:cNvPr>
            <p:cNvCxnSpPr>
              <a:cxnSpLocks/>
            </p:cNvCxnSpPr>
            <p:nvPr/>
          </p:nvCxnSpPr>
          <p:spPr>
            <a:xfrm>
              <a:off x="1898354" y="4267161"/>
              <a:ext cx="343342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3CFA78D-F02A-C841-E178-F223563E7B7D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 flipV="1">
              <a:off x="3781321" y="4846207"/>
              <a:ext cx="0" cy="391316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AB6AF09-CEBC-0483-1695-63A76CFA8649}"/>
                </a:ext>
              </a:extLst>
            </p:cNvPr>
            <p:cNvCxnSpPr>
              <a:cxnSpLocks/>
            </p:cNvCxnSpPr>
            <p:nvPr/>
          </p:nvCxnSpPr>
          <p:spPr>
            <a:xfrm>
              <a:off x="1330977" y="5208403"/>
              <a:ext cx="2461697" cy="0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6BA4C73C-13AA-7D1B-CFC9-8289006DF5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4681" y="4906596"/>
              <a:ext cx="0" cy="330927"/>
            </a:xfrm>
            <a:prstGeom prst="straightConnector1">
              <a:avLst/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180F8D9-D115-EF5A-8D42-E43860F28FE9}"/>
                </a:ext>
              </a:extLst>
            </p:cNvPr>
            <p:cNvSpPr/>
            <p:nvPr/>
          </p:nvSpPr>
          <p:spPr>
            <a:xfrm>
              <a:off x="3336437" y="4083573"/>
              <a:ext cx="889768" cy="762634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>
                  <a:solidFill>
                    <a:schemeClr val="tx1"/>
                  </a:solidFill>
                  <a:cs typeface="Times New Roman"/>
                </a:rPr>
                <a:t>Hardware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E38BD67-FE4F-EC73-3677-C982489D9146}"/>
              </a:ext>
            </a:extLst>
          </p:cNvPr>
          <p:cNvGrpSpPr/>
          <p:nvPr/>
        </p:nvGrpSpPr>
        <p:grpSpPr>
          <a:xfrm>
            <a:off x="1156011" y="2328746"/>
            <a:ext cx="5503127" cy="1347440"/>
            <a:chOff x="998036" y="2691160"/>
            <a:chExt cx="5503127" cy="1347440"/>
          </a:xfrm>
        </p:grpSpPr>
        <p:pic>
          <p:nvPicPr>
            <p:cNvPr id="4" name="Picture 3" descr="A red and white circuit board&#10;&#10;Description automatically generated">
              <a:extLst>
                <a:ext uri="{FF2B5EF4-FFF2-40B4-BE49-F238E27FC236}">
                  <a16:creationId xmlns:a16="http://schemas.microsoft.com/office/drawing/2014/main" id="{34034A26-50DD-02F0-58E5-0821CB7C4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9816" y="2899084"/>
              <a:ext cx="1349298" cy="762465"/>
            </a:xfrm>
            <a:prstGeom prst="rect">
              <a:avLst/>
            </a:prstGeom>
          </p:spPr>
        </p:pic>
        <p:pic>
          <p:nvPicPr>
            <p:cNvPr id="5" name="Picture 4" descr="A red and silver electronic device&#10;&#10;Description automatically generated">
              <a:extLst>
                <a:ext uri="{FF2B5EF4-FFF2-40B4-BE49-F238E27FC236}">
                  <a16:creationId xmlns:a16="http://schemas.microsoft.com/office/drawing/2014/main" id="{D629932F-6B88-15DA-94AA-8F415F8A0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98036" y="3097065"/>
              <a:ext cx="1488688" cy="784675"/>
            </a:xfrm>
            <a:prstGeom prst="rect">
              <a:avLst/>
            </a:prstGeom>
          </p:spPr>
        </p:pic>
        <p:pic>
          <p:nvPicPr>
            <p:cNvPr id="6" name="Picture 5" descr="A close-up of a blue circuit board&#10;&#10;Description automatically generated">
              <a:extLst>
                <a:ext uri="{FF2B5EF4-FFF2-40B4-BE49-F238E27FC236}">
                  <a16:creationId xmlns:a16="http://schemas.microsoft.com/office/drawing/2014/main" id="{498FB484-CE2A-8FCB-62D4-81B3DE98F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0889" y="2903034"/>
              <a:ext cx="1135566" cy="1135566"/>
            </a:xfrm>
            <a:prstGeom prst="rect">
              <a:avLst/>
            </a:prstGeom>
          </p:spPr>
        </p:pic>
        <p:pic>
          <p:nvPicPr>
            <p:cNvPr id="8" name="Picture 7" descr="A black and white circuit board&#10;&#10;Description automatically generated">
              <a:extLst>
                <a:ext uri="{FF2B5EF4-FFF2-40B4-BE49-F238E27FC236}">
                  <a16:creationId xmlns:a16="http://schemas.microsoft.com/office/drawing/2014/main" id="{30203CD5-1AC1-2293-BE6D-D5170FB81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644377" y="2691160"/>
              <a:ext cx="856786" cy="592874"/>
            </a:xfrm>
            <a:prstGeom prst="rect">
              <a:avLst/>
            </a:prstGeom>
          </p:spPr>
        </p:pic>
        <p:pic>
          <p:nvPicPr>
            <p:cNvPr id="21" name="Picture 20" descr="low-power 60Ghz radar module">
              <a:extLst>
                <a:ext uri="{FF2B5EF4-FFF2-40B4-BE49-F238E27FC236}">
                  <a16:creationId xmlns:a16="http://schemas.microsoft.com/office/drawing/2014/main" id="{DC0BAE38-DAC9-8F9C-A574-4C05A62E6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89035" y="3337932"/>
              <a:ext cx="1116980" cy="646771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578878C-EEEA-CDDD-DD21-9E82046F855C}"/>
              </a:ext>
            </a:extLst>
          </p:cNvPr>
          <p:cNvSpPr txBox="1"/>
          <p:nvPr/>
        </p:nvSpPr>
        <p:spPr>
          <a:xfrm>
            <a:off x="2364059" y="6443546"/>
            <a:ext cx="877380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900" b="1"/>
              <a:t>[1] "Respiratory and heart rate detection using continuous-wave radar testbed implemented in GNU radio"", I. Lenz, J. Holtom, A. </a:t>
            </a:r>
            <a:r>
              <a:rPr lang="en-US" sz="900" b="1" err="1"/>
              <a:t>Herschfelt</a:t>
            </a:r>
            <a:r>
              <a:rPr lang="en-US" sz="900" b="1"/>
              <a:t>, Y. Rong, D. Bliss</a:t>
            </a:r>
          </a:p>
          <a:p>
            <a:r>
              <a:rPr lang="en-US" sz="900" b="1"/>
              <a:t>       Proceedings of the GNU Radio Conference, 2022.</a:t>
            </a:r>
            <a:endParaRPr lang="en-US" sz="9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22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walking with a signal&#10;&#10;Description automatically generated">
            <a:extLst>
              <a:ext uri="{FF2B5EF4-FFF2-40B4-BE49-F238E27FC236}">
                <a16:creationId xmlns:a16="http://schemas.microsoft.com/office/drawing/2014/main" id="{A0485E75-C3FE-628A-F77B-1F2A7347E7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70" b="8333"/>
          <a:stretch/>
        </p:blipFill>
        <p:spPr>
          <a:xfrm>
            <a:off x="8463061" y="1482055"/>
            <a:ext cx="2024738" cy="1377959"/>
          </a:xfrm>
          <a:prstGeom prst="rect">
            <a:avLst/>
          </a:prstGeom>
        </p:spPr>
      </p:pic>
      <p:pic>
        <p:nvPicPr>
          <p:cNvPr id="10" name="Picture 9" descr="A black and white pictogram of a person holding a pole&#10;&#10;Description automatically generated">
            <a:extLst>
              <a:ext uri="{FF2B5EF4-FFF2-40B4-BE49-F238E27FC236}">
                <a16:creationId xmlns:a16="http://schemas.microsoft.com/office/drawing/2014/main" id="{F1205098-6649-C4BD-1ADF-3718DC260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770" y="3047587"/>
            <a:ext cx="2515996" cy="165504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EDE8CE8-B073-B613-6273-727C2E642D01}"/>
              </a:ext>
            </a:extLst>
          </p:cNvPr>
          <p:cNvCxnSpPr/>
          <p:nvPr/>
        </p:nvCxnSpPr>
        <p:spPr bwMode="auto">
          <a:xfrm flipH="1" flipV="1">
            <a:off x="8915282" y="3885469"/>
            <a:ext cx="483041" cy="1388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dash"/>
            <a:round/>
            <a:headEnd type="none" w="sm" len="sm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BC7418-9E86-341A-62A3-829B49EE0574}"/>
              </a:ext>
            </a:extLst>
          </p:cNvPr>
          <p:cNvSpPr txBox="1"/>
          <p:nvPr/>
        </p:nvSpPr>
        <p:spPr>
          <a:xfrm>
            <a:off x="8637291" y="4091543"/>
            <a:ext cx="593164" cy="2370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Sensing</a:t>
            </a:r>
            <a:endParaRPr lang="en-US" sz="1400" b="1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13472A-A6EF-CAFB-681C-AFF5EDC526A3}"/>
              </a:ext>
            </a:extLst>
          </p:cNvPr>
          <p:cNvSpPr txBox="1"/>
          <p:nvPr/>
        </p:nvSpPr>
        <p:spPr>
          <a:xfrm>
            <a:off x="10295827" y="3412399"/>
            <a:ext cx="601804" cy="2370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Comms.</a:t>
            </a:r>
            <a:endParaRPr lang="en-US" sz="1400" b="1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4" name="Picture 3" descr="A black and white pictogram of a person holding a pole&#10;&#10;Description automatically generated">
            <a:extLst>
              <a:ext uri="{FF2B5EF4-FFF2-40B4-BE49-F238E27FC236}">
                <a16:creationId xmlns:a16="http://schemas.microsoft.com/office/drawing/2014/main" id="{7EC0E3DF-4756-C1E4-514B-8573A78FD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599" y="4984668"/>
            <a:ext cx="2692221" cy="171943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6D243-4349-F316-4E81-82941955332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224384" y="1231783"/>
            <a:ext cx="4748204" cy="5478519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150">
                <a:cs typeface="Arial"/>
              </a:rPr>
              <a:t>Monostatic Mode</a:t>
            </a: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r>
              <a:rPr lang="en-US" sz="2150">
                <a:cs typeface="Arial"/>
              </a:rPr>
              <a:t>Mixed Mode</a:t>
            </a: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r>
              <a:rPr lang="en-US" sz="2150">
                <a:cs typeface="Arial"/>
              </a:rPr>
              <a:t>Bi-static Mode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5E524-ED56-49EA-DAB5-BEF9B4E4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50"/>
              <a:t>Operational Modes for Vital Sign Sensing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EB73C-3B0A-5D17-E46C-EA709BC9E2E9}"/>
              </a:ext>
            </a:extLst>
          </p:cNvPr>
          <p:cNvSpPr txBox="1"/>
          <p:nvPr/>
        </p:nvSpPr>
        <p:spPr>
          <a:xfrm>
            <a:off x="9917160" y="1510791"/>
            <a:ext cx="2065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Comms. Aided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Sensing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ED10C3-75C8-6899-51CC-6B2A56386488}"/>
              </a:ext>
            </a:extLst>
          </p:cNvPr>
          <p:cNvSpPr txBox="1"/>
          <p:nvPr/>
        </p:nvSpPr>
        <p:spPr>
          <a:xfrm>
            <a:off x="10001177" y="5181867"/>
            <a:ext cx="1774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Joint Function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13E4D5E-0BC7-5713-358E-FB5F773EB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05" y="1280013"/>
            <a:ext cx="6642140" cy="4837324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150">
                <a:cs typeface="Arial"/>
              </a:rPr>
              <a:t>Varying modes offer situational advantages</a:t>
            </a:r>
            <a:endParaRPr lang="en-US" sz="2200" b="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  <a:p>
            <a:pPr marL="485140" lvl="1" indent="-229870"/>
            <a:r>
              <a:rPr lang="en-US" sz="19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Monostatic mode</a:t>
            </a:r>
          </a:p>
          <a:p>
            <a:pPr marL="682625" lvl="2" indent="-164465"/>
            <a:r>
              <a:rPr lang="en-US" sz="17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Receiver knows radar waveform</a:t>
            </a:r>
            <a:endParaRPr lang="en-US" sz="1700">
              <a:solidFill>
                <a:schemeClr val="bg2">
                  <a:lumMod val="75000"/>
                </a:schemeClr>
              </a:solidFill>
              <a:cs typeface="Arial"/>
            </a:endParaRPr>
          </a:p>
          <a:p>
            <a:pPr marL="682625" lvl="2" indent="-164465"/>
            <a:r>
              <a:rPr lang="en-US" sz="17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Operate in either TDM or simultaneous receive/transmit</a:t>
            </a:r>
            <a:endParaRPr lang="en-US" sz="1700">
              <a:solidFill>
                <a:schemeClr val="bg2">
                  <a:lumMod val="75000"/>
                </a:schemeClr>
              </a:solidFill>
              <a:cs typeface="Arial"/>
            </a:endParaRPr>
          </a:p>
          <a:p>
            <a:pPr marL="485140" lvl="1" indent="-229870"/>
            <a:endParaRPr lang="en-US" sz="1900">
              <a:solidFill>
                <a:srgbClr val="FF0000"/>
              </a:solidFill>
              <a:ea typeface="ＭＳ Ｐゴシック"/>
              <a:cs typeface="Arial"/>
            </a:endParaRP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Mixed mode</a:t>
            </a: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Monostatic radar sensing with separate communications receiver</a:t>
            </a: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Vital sign monitoring geared more towards mixed mode</a:t>
            </a:r>
            <a:endParaRPr lang="en-US" sz="1650" b="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Decoding payload on as-need basis</a:t>
            </a:r>
          </a:p>
          <a:p>
            <a:pPr marL="682625" lvl="2" indent="-164465"/>
            <a:endParaRPr lang="en-US" sz="165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General Bi-static Mode</a:t>
            </a: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Requires carrier and sampling frequency corrections (CFO/SFO)</a:t>
            </a: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Non-trivial for radar without additional system configurations</a:t>
            </a: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Inclined more towards surveillance </a:t>
            </a:r>
          </a:p>
        </p:txBody>
      </p:sp>
    </p:spTree>
    <p:extLst>
      <p:ext uri="{BB962C8B-B14F-4D97-AF65-F5344CB8AC3E}">
        <p14:creationId xmlns:p14="http://schemas.microsoft.com/office/powerpoint/2010/main" val="3058290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ack and white pictogram of a person holding a pole&#10;&#10;Description automatically generated">
            <a:extLst>
              <a:ext uri="{FF2B5EF4-FFF2-40B4-BE49-F238E27FC236}">
                <a16:creationId xmlns:a16="http://schemas.microsoft.com/office/drawing/2014/main" id="{F4DCB7FC-031C-EE4F-DF8A-55F65EF69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061" y="3230853"/>
            <a:ext cx="2515996" cy="165504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9751EAD-82DA-4899-3E00-5CFAB4C9E533}"/>
              </a:ext>
            </a:extLst>
          </p:cNvPr>
          <p:cNvCxnSpPr/>
          <p:nvPr/>
        </p:nvCxnSpPr>
        <p:spPr bwMode="auto">
          <a:xfrm flipH="1" flipV="1">
            <a:off x="8934573" y="4068735"/>
            <a:ext cx="483041" cy="1388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dash"/>
            <a:round/>
            <a:headEnd type="none" w="sm" len="sm"/>
            <a:tailEnd type="triangle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8DBAD1E-B85F-FBD7-F2FB-A729F700A3E2}"/>
              </a:ext>
            </a:extLst>
          </p:cNvPr>
          <p:cNvSpPr txBox="1"/>
          <p:nvPr/>
        </p:nvSpPr>
        <p:spPr>
          <a:xfrm>
            <a:off x="8656582" y="4274809"/>
            <a:ext cx="593164" cy="2370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Sensing</a:t>
            </a:r>
            <a:endParaRPr lang="en-US" sz="1400" b="1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8D5DE4-3408-8877-D7BE-D371D78FB377}"/>
              </a:ext>
            </a:extLst>
          </p:cNvPr>
          <p:cNvSpPr txBox="1"/>
          <p:nvPr/>
        </p:nvSpPr>
        <p:spPr>
          <a:xfrm>
            <a:off x="10315118" y="3595665"/>
            <a:ext cx="601804" cy="2370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Comms.</a:t>
            </a:r>
            <a:endParaRPr lang="en-US" sz="1400" b="1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5E524-ED56-49EA-DAB5-BEF9B4E4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50"/>
              <a:t>Operational Modes for Vital Sign Sensing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8B2D7-6208-AE0E-F2F2-5EBCBF28D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105" y="1280013"/>
            <a:ext cx="6642140" cy="4837324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150">
                <a:cs typeface="Arial"/>
              </a:rPr>
              <a:t>Varying modes offer situational advantages</a:t>
            </a:r>
            <a:endParaRPr lang="en-US" sz="2200" b="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  <a:p>
            <a:pPr marL="485140" lvl="1" indent="-229870"/>
            <a:r>
              <a:rPr lang="en-US" sz="19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Monostatic mode</a:t>
            </a:r>
          </a:p>
          <a:p>
            <a:pPr marL="682625" lvl="2" indent="-164465"/>
            <a:r>
              <a:rPr lang="en-US" sz="17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Receiver knows radar waveform</a:t>
            </a:r>
            <a:endParaRPr lang="en-US" sz="1700">
              <a:solidFill>
                <a:schemeClr val="bg2">
                  <a:lumMod val="75000"/>
                </a:schemeClr>
              </a:solidFill>
              <a:cs typeface="Arial"/>
            </a:endParaRPr>
          </a:p>
          <a:p>
            <a:pPr marL="682625" lvl="2" indent="-164465"/>
            <a:r>
              <a:rPr lang="en-US" sz="17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Operate in either TDM or simultaneous receive/transmit</a:t>
            </a:r>
            <a:endParaRPr lang="en-US" sz="1700">
              <a:solidFill>
                <a:schemeClr val="bg2">
                  <a:lumMod val="75000"/>
                </a:schemeClr>
              </a:solidFill>
              <a:cs typeface="Arial"/>
            </a:endParaRPr>
          </a:p>
          <a:p>
            <a:pPr marL="485140" lvl="1" indent="-229870"/>
            <a:endParaRPr lang="en-US" sz="1900">
              <a:solidFill>
                <a:srgbClr val="FF0000"/>
              </a:solidFill>
              <a:ea typeface="ＭＳ Ｐゴシック"/>
              <a:cs typeface="Arial"/>
            </a:endParaRPr>
          </a:p>
          <a:p>
            <a:pPr marL="485140" lvl="1" indent="-229870"/>
            <a:r>
              <a:rPr lang="en-US" sz="1900">
                <a:solidFill>
                  <a:srgbClr val="FF0000"/>
                </a:solidFill>
                <a:ea typeface="ＭＳ Ｐゴシック"/>
                <a:cs typeface="Arial"/>
              </a:rPr>
              <a:t>Mixed mode</a:t>
            </a: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Monostatic radar sensing with separate communications receiver</a:t>
            </a: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Vital sign monitoring geared more towards mixed mode</a:t>
            </a:r>
            <a:endParaRPr lang="en-US" sz="1650" b="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Decoding payload on as-need basis</a:t>
            </a:r>
          </a:p>
          <a:p>
            <a:pPr marL="682625" lvl="2" indent="-164465"/>
            <a:endParaRPr lang="en-US" sz="165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General Bi-static Mode</a:t>
            </a: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Requires carrier and sampling frequency corrections (CFO/SFO)</a:t>
            </a: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Non-trivial for radar without additional system configurations</a:t>
            </a:r>
          </a:p>
          <a:p>
            <a:pPr marL="682625" lvl="2" indent="-164465"/>
            <a:r>
              <a:rPr lang="en-US" sz="165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Inclined more towards surveillance </a:t>
            </a:r>
          </a:p>
        </p:txBody>
      </p:sp>
      <p:pic>
        <p:nvPicPr>
          <p:cNvPr id="18" name="Picture 17" descr="A person walking with a signal&#10;&#10;Description automatically generated">
            <a:extLst>
              <a:ext uri="{FF2B5EF4-FFF2-40B4-BE49-F238E27FC236}">
                <a16:creationId xmlns:a16="http://schemas.microsoft.com/office/drawing/2014/main" id="{486A65FB-6485-2B92-266B-B437054C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70" b="8333"/>
          <a:stretch/>
        </p:blipFill>
        <p:spPr>
          <a:xfrm>
            <a:off x="8463061" y="1482055"/>
            <a:ext cx="2024738" cy="1377959"/>
          </a:xfrm>
          <a:prstGeom prst="rect">
            <a:avLst/>
          </a:prstGeom>
        </p:spPr>
      </p:pic>
      <p:pic>
        <p:nvPicPr>
          <p:cNvPr id="20" name="Picture 19" descr="A black and white pictogram of a person holding a pole&#10;&#10;Description automatically generated">
            <a:extLst>
              <a:ext uri="{FF2B5EF4-FFF2-40B4-BE49-F238E27FC236}">
                <a16:creationId xmlns:a16="http://schemas.microsoft.com/office/drawing/2014/main" id="{23C886FC-91CA-B2B6-7E4B-954163C0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3770" y="3047587"/>
            <a:ext cx="2515996" cy="1655042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0EC8C94-8C49-A27C-EA49-0C0933A5E16D}"/>
              </a:ext>
            </a:extLst>
          </p:cNvPr>
          <p:cNvCxnSpPr/>
          <p:nvPr/>
        </p:nvCxnSpPr>
        <p:spPr bwMode="auto">
          <a:xfrm flipH="1" flipV="1">
            <a:off x="8915282" y="3885469"/>
            <a:ext cx="483041" cy="13887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dash"/>
            <a:round/>
            <a:headEnd type="none" w="sm" len="sm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86ABB07-EBA8-F446-5407-703457DF31CA}"/>
              </a:ext>
            </a:extLst>
          </p:cNvPr>
          <p:cNvSpPr txBox="1"/>
          <p:nvPr/>
        </p:nvSpPr>
        <p:spPr>
          <a:xfrm>
            <a:off x="8637291" y="4091543"/>
            <a:ext cx="593164" cy="2370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Sensing</a:t>
            </a:r>
            <a:endParaRPr lang="en-US" sz="1400" b="1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2D5F1C-9572-0966-D1C1-A8F20BA41C03}"/>
              </a:ext>
            </a:extLst>
          </p:cNvPr>
          <p:cNvSpPr txBox="1"/>
          <p:nvPr/>
        </p:nvSpPr>
        <p:spPr>
          <a:xfrm>
            <a:off x="10295827" y="3412399"/>
            <a:ext cx="601804" cy="2370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Comms.</a:t>
            </a:r>
            <a:endParaRPr lang="en-US" sz="1400" b="1" err="1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8" name="Picture 27" descr="A black and white pictogram of a person holding a pole&#10;&#10;Description automatically generated">
            <a:extLst>
              <a:ext uri="{FF2B5EF4-FFF2-40B4-BE49-F238E27FC236}">
                <a16:creationId xmlns:a16="http://schemas.microsoft.com/office/drawing/2014/main" id="{97434FE3-DB32-61F4-07C6-9B302283F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599" y="4984668"/>
            <a:ext cx="2692221" cy="1719438"/>
          </a:xfrm>
          <a:prstGeom prst="rect">
            <a:avLst/>
          </a:prstGeom>
        </p:spPr>
      </p:pic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8D74BF62-741C-F9F2-D848-9F9EFD716DD5}"/>
              </a:ext>
            </a:extLst>
          </p:cNvPr>
          <p:cNvSpPr txBox="1">
            <a:spLocks/>
          </p:cNvSpPr>
          <p:nvPr/>
        </p:nvSpPr>
        <p:spPr>
          <a:xfrm>
            <a:off x="7224384" y="1231783"/>
            <a:ext cx="4748204" cy="5478519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13961" indent="-213961" algn="l" rtl="0" eaLnBrk="1" fontAlgn="base" hangingPunct="1">
              <a:lnSpc>
                <a:spcPts val="1980"/>
              </a:lnSpc>
              <a:spcBef>
                <a:spcPts val="1080"/>
              </a:spcBef>
              <a:spcAft>
                <a:spcPct val="0"/>
              </a:spcAft>
              <a:buSzPct val="100000"/>
              <a:buFont typeface="Arial"/>
              <a:buChar char="•"/>
              <a:defRPr sz="216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5526" indent="-230419" algn="l" rtl="0" eaLnBrk="1" fontAlgn="base" hangingPunct="1">
              <a:lnSpc>
                <a:spcPts val="1800"/>
              </a:lnSpc>
              <a:spcBef>
                <a:spcPts val="540"/>
              </a:spcBef>
              <a:spcAft>
                <a:spcPct val="0"/>
              </a:spcAft>
              <a:buSzPct val="100000"/>
              <a:buChar char="–"/>
              <a:defRPr sz="192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</a:defRPr>
            </a:lvl2pPr>
            <a:lvl3pPr marL="683029" indent="-164586" algn="l" rtl="0" eaLnBrk="1" fontAlgn="base" hangingPunct="1">
              <a:lnSpc>
                <a:spcPts val="1620"/>
              </a:lnSpc>
              <a:spcBef>
                <a:spcPts val="540"/>
              </a:spcBef>
              <a:spcAft>
                <a:spcPct val="0"/>
              </a:spcAft>
              <a:buSzPct val="90000"/>
              <a:buFont typeface="Wingdings" charset="2"/>
              <a:buChar char="§"/>
              <a:defRPr sz="168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</a:defRPr>
            </a:lvl3pPr>
            <a:lvl4pPr marL="929908" indent="0" algn="l" rtl="0" eaLnBrk="1" fontAlgn="base" hangingPunct="1">
              <a:lnSpc>
                <a:spcPts val="1440"/>
              </a:lnSpc>
              <a:spcBef>
                <a:spcPts val="540"/>
              </a:spcBef>
              <a:spcAft>
                <a:spcPct val="0"/>
              </a:spcAft>
              <a:buSzPct val="100000"/>
              <a:buFontTx/>
              <a:buNone/>
              <a:defRPr sz="132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</a:defRPr>
            </a:lvl4pPr>
            <a:lvl5pPr marL="1135639" indent="0" algn="l" rtl="0" eaLnBrk="1" fontAlgn="base" hangingPunct="1">
              <a:lnSpc>
                <a:spcPts val="1260"/>
              </a:lnSpc>
              <a:spcBef>
                <a:spcPts val="540"/>
              </a:spcBef>
              <a:spcAft>
                <a:spcPct val="0"/>
              </a:spcAft>
              <a:buSzPct val="85000"/>
              <a:buFontTx/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ＭＳ Ｐゴシック" pitchFamily="-110" charset="-128"/>
              </a:defRPr>
            </a:lvl5pPr>
            <a:lvl6pPr marL="2057317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26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6pPr>
            <a:lvl7pPr marL="2468782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26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7pPr>
            <a:lvl8pPr marL="2880245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26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8pPr>
            <a:lvl9pPr marL="3291708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SzPct val="100000"/>
              <a:buChar char=" "/>
              <a:defRPr sz="1260" b="1">
                <a:solidFill>
                  <a:schemeClr val="tx1"/>
                </a:solidFill>
                <a:latin typeface="+mn-lt"/>
                <a:ea typeface="ＭＳ Ｐゴシック" pitchFamily="-110" charset="-128"/>
              </a:defRPr>
            </a:lvl9pPr>
          </a:lstStyle>
          <a:p>
            <a:pPr marL="213360" indent="-213360"/>
            <a:r>
              <a:rPr lang="en-US" sz="2150" kern="0">
                <a:cs typeface="Arial"/>
              </a:rPr>
              <a:t>Monostatic Mode</a:t>
            </a:r>
          </a:p>
          <a:p>
            <a:pPr marL="213360" indent="-213360"/>
            <a:endParaRPr lang="en-US" sz="2150" kern="0">
              <a:cs typeface="Arial"/>
            </a:endParaRPr>
          </a:p>
          <a:p>
            <a:pPr marL="213360" indent="-213360"/>
            <a:endParaRPr lang="en-US" sz="2150" kern="0">
              <a:cs typeface="Arial"/>
            </a:endParaRPr>
          </a:p>
          <a:p>
            <a:pPr marL="213360" indent="-213360"/>
            <a:endParaRPr lang="en-US" sz="2150" kern="0">
              <a:cs typeface="Arial"/>
            </a:endParaRPr>
          </a:p>
          <a:p>
            <a:pPr marL="213360" indent="-213360"/>
            <a:r>
              <a:rPr lang="en-US" sz="2150" kern="0">
                <a:solidFill>
                  <a:srgbClr val="FF0000"/>
                </a:solidFill>
                <a:cs typeface="Arial"/>
              </a:rPr>
              <a:t>Mixed Mode</a:t>
            </a:r>
          </a:p>
          <a:p>
            <a:pPr marL="213360" indent="-213360"/>
            <a:endParaRPr lang="en-US" sz="2150" kern="0">
              <a:cs typeface="Arial"/>
            </a:endParaRPr>
          </a:p>
          <a:p>
            <a:pPr marL="213360" indent="-213360"/>
            <a:endParaRPr lang="en-US" sz="2150" kern="0">
              <a:cs typeface="Arial"/>
            </a:endParaRPr>
          </a:p>
          <a:p>
            <a:pPr marL="213360" indent="-213360"/>
            <a:endParaRPr lang="en-US" sz="2150" kern="0">
              <a:cs typeface="Arial"/>
            </a:endParaRPr>
          </a:p>
          <a:p>
            <a:pPr marL="213360" indent="-213360"/>
            <a:endParaRPr lang="en-US" sz="2150" kern="0">
              <a:cs typeface="Arial"/>
            </a:endParaRPr>
          </a:p>
          <a:p>
            <a:pPr marL="213360" indent="-213360"/>
            <a:r>
              <a:rPr lang="en-US" sz="2150" kern="0">
                <a:cs typeface="Arial"/>
              </a:rPr>
              <a:t>Bi-static Mode</a:t>
            </a:r>
            <a:endParaRPr lang="en-US" kern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76BEF1-4C72-67EC-75EC-14707BB97786}"/>
              </a:ext>
            </a:extLst>
          </p:cNvPr>
          <p:cNvSpPr txBox="1"/>
          <p:nvPr/>
        </p:nvSpPr>
        <p:spPr>
          <a:xfrm>
            <a:off x="9917160" y="1510791"/>
            <a:ext cx="206531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Comms. Aided 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Sensing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237F78C-AA6B-217E-CF42-5756B804B129}"/>
              </a:ext>
            </a:extLst>
          </p:cNvPr>
          <p:cNvSpPr txBox="1"/>
          <p:nvPr/>
        </p:nvSpPr>
        <p:spPr>
          <a:xfrm>
            <a:off x="10001177" y="5181867"/>
            <a:ext cx="177484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  <a:t>Joint Function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7395248-AC0E-95F6-C579-C1B2D7E56F8A}"/>
              </a:ext>
            </a:extLst>
          </p:cNvPr>
          <p:cNvSpPr/>
          <p:nvPr/>
        </p:nvSpPr>
        <p:spPr bwMode="auto">
          <a:xfrm>
            <a:off x="7508232" y="3259358"/>
            <a:ext cx="4608652" cy="125199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926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E524-ED56-49EA-DAB5-BEF9B4E4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50"/>
              <a:t>OFDM Communication Link</a:t>
            </a:r>
            <a:endParaRPr lang="en-US"/>
          </a:p>
        </p:txBody>
      </p:sp>
      <p:pic>
        <p:nvPicPr>
          <p:cNvPr id="8" name="Content Placeholder 7" descr="A screenshot of a black screen&#10;&#10;Description automatically generated">
            <a:extLst>
              <a:ext uri="{FF2B5EF4-FFF2-40B4-BE49-F238E27FC236}">
                <a16:creationId xmlns:a16="http://schemas.microsoft.com/office/drawing/2014/main" id="{5DC8A011-BCB6-DD98-01C0-31CC82875F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53" y="3852803"/>
            <a:ext cx="8013417" cy="2959647"/>
          </a:xfr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3201910-E7DE-D9D4-79A0-1F9406E9513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03061" y="1127986"/>
            <a:ext cx="6291416" cy="4828032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150">
                <a:cs typeface="Arial"/>
              </a:rPr>
              <a:t>Select OFDM as communications waveform</a:t>
            </a: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Widely used and offers robust waveform properties</a:t>
            </a:r>
            <a:endParaRPr lang="en-US" sz="1900">
              <a:solidFill>
                <a:schemeClr val="bg2">
                  <a:lumMod val="75000"/>
                </a:schemeClr>
              </a:solidFill>
              <a:cs typeface="Arial"/>
            </a:endParaRPr>
          </a:p>
          <a:p>
            <a:pPr marL="213360" indent="-213360"/>
            <a:endParaRPr lang="en-US" sz="2150">
              <a:cs typeface="Arial"/>
            </a:endParaRPr>
          </a:p>
          <a:p>
            <a:pPr marL="213360" indent="-213360"/>
            <a:r>
              <a:rPr lang="en-US" sz="2150">
                <a:cs typeface="Arial"/>
              </a:rPr>
              <a:t>OFDM (Orthogonal Frequency-Division Multiplexing)</a:t>
            </a:r>
            <a:endParaRPr lang="en-US"/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</a:rPr>
              <a:t>Fragment bandwidth into numerous narrow band orthogonal subcarriers (channels)</a:t>
            </a:r>
            <a:endParaRPr lang="en-US" sz="1900">
              <a:solidFill>
                <a:schemeClr val="bg2">
                  <a:lumMod val="75000"/>
                </a:schemeClr>
              </a:solidFill>
              <a:ea typeface="ＭＳ Ｐゴシック"/>
              <a:cs typeface="Arial"/>
            </a:endParaRPr>
          </a:p>
          <a:p>
            <a:pPr marL="485140" lvl="1" indent="-229870"/>
            <a:endParaRPr lang="en-US" sz="1900">
              <a:solidFill>
                <a:srgbClr val="595959"/>
              </a:solidFill>
              <a:ea typeface="ＭＳ Ｐゴシック"/>
              <a:cs typeface="Arial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0972730-1D1C-F89D-2D44-3CF6D94D8BB4}"/>
              </a:ext>
            </a:extLst>
          </p:cNvPr>
          <p:cNvSpPr/>
          <p:nvPr/>
        </p:nvSpPr>
        <p:spPr bwMode="auto">
          <a:xfrm>
            <a:off x="6537290" y="1173432"/>
            <a:ext cx="2689344" cy="2774012"/>
          </a:xfrm>
          <a:prstGeom prst="roundRect">
            <a:avLst>
              <a:gd name="adj" fmla="val 6667"/>
            </a:avLst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Pros</a:t>
            </a:r>
            <a:endParaRPr lang="en-US" sz="1600" b="1">
              <a:latin typeface="Arial"/>
              <a:cs typeface="Arial"/>
            </a:endParaRP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latin typeface="Arial"/>
                <a:cs typeface="Arial"/>
              </a:rPr>
              <a:t>Robust to multipath and frequency selective  fading</a:t>
            </a:r>
            <a:endParaRPr lang="en-US" sz="1600" b="1">
              <a:cs typeface="Arial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latin typeface="Arial"/>
                <a:cs typeface="Arial"/>
              </a:rPr>
              <a:t>Efficient spectrum usage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latin typeface="Arial"/>
                <a:cs typeface="Arial"/>
              </a:rPr>
              <a:t>Robust to jamming and interference</a:t>
            </a:r>
            <a:endParaRPr lang="en-US" sz="1600" b="1">
              <a:latin typeface="Arial" pitchFamily="-110" charset="0"/>
              <a:cs typeface="Arial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CEABA7-66E7-B246-0EFC-8F0AA24E2BAF}"/>
              </a:ext>
            </a:extLst>
          </p:cNvPr>
          <p:cNvSpPr/>
          <p:nvPr/>
        </p:nvSpPr>
        <p:spPr bwMode="auto">
          <a:xfrm>
            <a:off x="9281396" y="1174449"/>
            <a:ext cx="2724045" cy="2541107"/>
          </a:xfrm>
          <a:prstGeom prst="roundRect">
            <a:avLst>
              <a:gd name="adj" fmla="val 6667"/>
            </a:avLst>
          </a:prstGeom>
          <a:solidFill>
            <a:schemeClr val="bg1">
              <a:lumMod val="9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1200"/>
              </a:spcAft>
            </a:pPr>
            <a:r>
              <a:rPr kumimoji="0" lang="en-US" sz="24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Cons</a:t>
            </a:r>
            <a:endParaRPr lang="en-US" sz="1600" b="1">
              <a:latin typeface="Arial"/>
              <a:cs typeface="Arial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latin typeface="Arial"/>
                <a:cs typeface="Arial"/>
              </a:rPr>
              <a:t>Large bandwidth</a:t>
            </a:r>
          </a:p>
          <a:p>
            <a:pPr marL="285750" indent="-28575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>
                <a:latin typeface="Arial"/>
                <a:cs typeface="Arial"/>
              </a:rPr>
              <a:t>Sensitive to frequency and phase error</a:t>
            </a:r>
            <a:endParaRPr lang="en-US">
              <a:latin typeface="Arial"/>
              <a:cs typeface="Arial"/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sz="1600" b="1" i="0" u="none" strike="noStrike" cap="none" normalizeH="0" baseline="0">
                <a:ln>
                  <a:noFill/>
                </a:ln>
                <a:effectLst/>
                <a:latin typeface="Arial"/>
                <a:cs typeface="Arial"/>
              </a:rPr>
              <a:t>High peak-to-avg power</a:t>
            </a:r>
            <a:r>
              <a:rPr lang="en-US" sz="1600" b="1">
                <a:latin typeface="Arial"/>
                <a:cs typeface="Arial"/>
              </a:rPr>
              <a:t> (PAPR)</a:t>
            </a:r>
            <a:endParaRPr lang="en-US" sz="1600" b="1" i="0" u="none" strike="noStrike" cap="none" normalizeH="0" baseline="0">
              <a:ln>
                <a:noFill/>
              </a:ln>
              <a:effectLst/>
              <a:latin typeface="Arial" pitchFamily="-110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03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E524-ED56-49EA-DAB5-BEF9B4E4B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50"/>
              <a:t>OFDM RADAR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0E88E3-053B-6B93-7FD5-1355542A1903}"/>
              </a:ext>
            </a:extLst>
          </p:cNvPr>
          <p:cNvSpPr/>
          <p:nvPr/>
        </p:nvSpPr>
        <p:spPr bwMode="auto">
          <a:xfrm>
            <a:off x="3275284" y="3343272"/>
            <a:ext cx="914400" cy="91440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en-US" sz="1400" b="1">
                <a:latin typeface="Arial"/>
                <a:cs typeface="Arial"/>
              </a:rPr>
              <a:t>TX</a:t>
            </a:r>
            <a:endParaRPr lang="en-US"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9E1ED-191A-9CE7-329C-A5919F5574F1}"/>
              </a:ext>
            </a:extLst>
          </p:cNvPr>
          <p:cNvSpPr/>
          <p:nvPr/>
        </p:nvSpPr>
        <p:spPr bwMode="auto">
          <a:xfrm>
            <a:off x="3275284" y="3705686"/>
            <a:ext cx="914400" cy="55198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latin typeface="Arial"/>
                <a:cs typeface="Arial"/>
              </a:rPr>
              <a:t>OFDM Payload</a:t>
            </a:r>
            <a:endParaRPr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cs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008205-CF50-23FA-EB44-8D43E8082D41}"/>
              </a:ext>
            </a:extLst>
          </p:cNvPr>
          <p:cNvSpPr/>
          <p:nvPr/>
        </p:nvSpPr>
        <p:spPr bwMode="auto">
          <a:xfrm>
            <a:off x="4743527" y="3975175"/>
            <a:ext cx="3088887" cy="44976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>
                <a:latin typeface="Arial"/>
                <a:cs typeface="Arial"/>
              </a:rPr>
              <a:t>Divide</a:t>
            </a:r>
            <a:endParaRPr kumimoji="0"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FD9DCBD-85F4-19A6-8877-514A3C9F7242}"/>
              </a:ext>
            </a:extLst>
          </p:cNvPr>
          <p:cNvSpPr/>
          <p:nvPr/>
        </p:nvSpPr>
        <p:spPr bwMode="auto">
          <a:xfrm>
            <a:off x="3275283" y="4384053"/>
            <a:ext cx="914400" cy="914400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tabLst/>
            </a:pPr>
            <a:r>
              <a:rPr lang="en-US" sz="1400" b="1">
                <a:latin typeface="Arial"/>
                <a:cs typeface="Arial"/>
              </a:rPr>
              <a:t>Rx</a:t>
            </a:r>
            <a:endParaRPr lang="en-US" sz="1400" b="1"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A62490-55D6-E341-9BAA-33F6326262E2}"/>
              </a:ext>
            </a:extLst>
          </p:cNvPr>
          <p:cNvSpPr/>
          <p:nvPr/>
        </p:nvSpPr>
        <p:spPr bwMode="auto">
          <a:xfrm>
            <a:off x="3275283" y="4746467"/>
            <a:ext cx="914400" cy="551985"/>
          </a:xfrm>
          <a:prstGeom prst="rect">
            <a:avLst/>
          </a:prstGeom>
          <a:solidFill>
            <a:schemeClr val="accent5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latin typeface="Arial"/>
                <a:cs typeface="Arial"/>
              </a:rPr>
              <a:t>OFDM Payload</a:t>
            </a:r>
            <a:endParaRPr lang="en-US" sz="1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  <a:cs typeface="Arial"/>
            </a:endParaRPr>
          </a:p>
        </p:txBody>
      </p:sp>
      <p:pic>
        <p:nvPicPr>
          <p:cNvPr id="22" name="Picture 21" descr="A cartoon of a child in front of an airplane&#10;&#10;Description automatically generated">
            <a:extLst>
              <a:ext uri="{FF2B5EF4-FFF2-40B4-BE49-F238E27FC236}">
                <a16:creationId xmlns:a16="http://schemas.microsoft.com/office/drawing/2014/main" id="{41544377-9210-C750-D480-E44764DE3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83" y="3798933"/>
            <a:ext cx="1479395" cy="96951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8FE333-ADEF-6A2D-3990-3E2812E3775E}"/>
              </a:ext>
            </a:extLst>
          </p:cNvPr>
          <p:cNvCxnSpPr/>
          <p:nvPr/>
        </p:nvCxnSpPr>
        <p:spPr bwMode="auto">
          <a:xfrm flipH="1">
            <a:off x="2102314" y="3672001"/>
            <a:ext cx="934843" cy="15240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95000"/>
                <a:lumOff val="5000"/>
              </a:schemeClr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9B49E12-D70A-57FE-DE03-8CDE87D65553}"/>
              </a:ext>
            </a:extLst>
          </p:cNvPr>
          <p:cNvCxnSpPr>
            <a:cxnSpLocks/>
          </p:cNvCxnSpPr>
          <p:nvPr/>
        </p:nvCxnSpPr>
        <p:spPr bwMode="auto">
          <a:xfrm>
            <a:off x="2256572" y="4666318"/>
            <a:ext cx="765717" cy="25462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95000"/>
                <a:lumOff val="5000"/>
              </a:schemeClr>
            </a:solidFill>
            <a:prstDash val="sysDot"/>
            <a:round/>
            <a:headEnd type="none" w="sm" len="sm"/>
            <a:tailEnd type="triangle"/>
          </a:ln>
          <a:effectLst/>
        </p:spPr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1941776D-8503-A22F-71F9-2FA67E4F6D2D}"/>
              </a:ext>
            </a:extLst>
          </p:cNvPr>
          <p:cNvCxnSpPr/>
          <p:nvPr/>
        </p:nvCxnSpPr>
        <p:spPr bwMode="auto">
          <a:xfrm>
            <a:off x="4227783" y="3701041"/>
            <a:ext cx="505522" cy="542693"/>
          </a:xfrm>
          <a:prstGeom prst="bentConnector3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96A981BA-CD2B-4FD0-7752-A28AD0E32256}"/>
              </a:ext>
            </a:extLst>
          </p:cNvPr>
          <p:cNvCxnSpPr>
            <a:cxnSpLocks/>
          </p:cNvCxnSpPr>
          <p:nvPr/>
        </p:nvCxnSpPr>
        <p:spPr bwMode="auto">
          <a:xfrm flipV="1">
            <a:off x="4227783" y="4249309"/>
            <a:ext cx="505522" cy="542693"/>
          </a:xfrm>
          <a:prstGeom prst="bentConnector3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51236F4-436E-8392-2C12-294B3AB1F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4" y="1289304"/>
            <a:ext cx="10527729" cy="4799449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150">
                <a:cs typeface="Arial"/>
              </a:rPr>
              <a:t>Dual use OFDM waveform for ranging, </a:t>
            </a:r>
            <a:r>
              <a:rPr lang="en-US" sz="2150">
                <a:ea typeface="ＭＳ Ｐゴシック"/>
                <a:cs typeface="Arial"/>
              </a:rPr>
              <a:t>OFDM </a:t>
            </a:r>
            <a:r>
              <a:rPr lang="en-US" sz="2150">
                <a:solidFill>
                  <a:srgbClr val="000000"/>
                </a:solidFill>
                <a:ea typeface="ＭＳ Ｐゴシック"/>
                <a:cs typeface="Arial"/>
              </a:rPr>
              <a:t>Radar </a:t>
            </a:r>
            <a:r>
              <a:rPr lang="en-US" sz="2150" baseline="30000">
                <a:solidFill>
                  <a:srgbClr val="000000"/>
                </a:solidFill>
                <a:ea typeface="ＭＳ Ｐゴシック"/>
                <a:cs typeface="Arial"/>
              </a:rPr>
              <a:t>[1]</a:t>
            </a:r>
            <a:endParaRPr lang="en-US" sz="2150">
              <a:solidFill>
                <a:srgbClr val="000000"/>
              </a:solidFill>
              <a:ea typeface="ＭＳ Ｐゴシック"/>
              <a:cs typeface="Arial"/>
            </a:endParaRP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Small operational cost</a:t>
            </a: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Allows to co-exist with current communication devices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CBADC95-7645-55DE-C070-6710815B72DE}"/>
              </a:ext>
            </a:extLst>
          </p:cNvPr>
          <p:cNvCxnSpPr/>
          <p:nvPr/>
        </p:nvCxnSpPr>
        <p:spPr bwMode="auto">
          <a:xfrm flipV="1">
            <a:off x="7940210" y="4174041"/>
            <a:ext cx="691376" cy="557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75CB7DC5-1780-47F7-0CF1-F610DA1A8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566" y="5796803"/>
            <a:ext cx="2380786" cy="291268"/>
          </a:xfrm>
          <a:prstGeom prst="rect">
            <a:avLst/>
          </a:prstGeom>
        </p:spPr>
      </p:pic>
      <p:pic>
        <p:nvPicPr>
          <p:cNvPr id="36" name="Picture 35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307F7E7-18AF-F669-AA13-6B7B6E0BF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151" y="5316248"/>
            <a:ext cx="2743200" cy="481084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76F30E1A-689D-31F7-6E69-71AD202AB06F}"/>
              </a:ext>
            </a:extLst>
          </p:cNvPr>
          <p:cNvGrpSpPr/>
          <p:nvPr/>
        </p:nvGrpSpPr>
        <p:grpSpPr>
          <a:xfrm>
            <a:off x="4795565" y="4446655"/>
            <a:ext cx="3821158" cy="696723"/>
            <a:chOff x="4835912" y="4781426"/>
            <a:chExt cx="3821158" cy="696723"/>
          </a:xfrm>
        </p:grpSpPr>
        <p:pic>
          <p:nvPicPr>
            <p:cNvPr id="37" name="Picture 36" descr="A mathematical equations and symbols&#10;&#10;Description automatically generated">
              <a:extLst>
                <a:ext uri="{FF2B5EF4-FFF2-40B4-BE49-F238E27FC236}">
                  <a16:creationId xmlns:a16="http://schemas.microsoft.com/office/drawing/2014/main" id="{740B342E-DD29-B352-5113-3821F07B18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-302" b="33280"/>
            <a:stretch/>
          </p:blipFill>
          <p:spPr>
            <a:xfrm>
              <a:off x="4835912" y="4781426"/>
              <a:ext cx="3087036" cy="495553"/>
            </a:xfrm>
            <a:prstGeom prst="rect">
              <a:avLst/>
            </a:prstGeom>
          </p:spPr>
        </p:pic>
        <p:pic>
          <p:nvPicPr>
            <p:cNvPr id="38" name="Picture 37" descr="A mathematical equations and symbols&#10;&#10;Description automatically generated">
              <a:extLst>
                <a:ext uri="{FF2B5EF4-FFF2-40B4-BE49-F238E27FC236}">
                  <a16:creationId xmlns:a16="http://schemas.microsoft.com/office/drawing/2014/main" id="{D821ACE4-18F8-DD12-C260-BBAFAAEE75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64789" r="-339" b="1408"/>
            <a:stretch/>
          </p:blipFill>
          <p:spPr>
            <a:xfrm>
              <a:off x="5904571" y="5255353"/>
              <a:ext cx="2752499" cy="222796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6C3D7BB-67C0-81CB-B684-CE1DF3EE2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0614" y="3201310"/>
            <a:ext cx="3096321" cy="207183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A00313-BB2D-1473-9492-F296EC2F6B8A}"/>
              </a:ext>
            </a:extLst>
          </p:cNvPr>
          <p:cNvCxnSpPr/>
          <p:nvPr/>
        </p:nvCxnSpPr>
        <p:spPr bwMode="auto">
          <a:xfrm flipH="1" flipV="1">
            <a:off x="7228390" y="5168356"/>
            <a:ext cx="5575" cy="7025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E7ED1CF-9310-4F01-9389-65941CE6E4E3}"/>
              </a:ext>
            </a:extLst>
          </p:cNvPr>
          <p:cNvSpPr txBox="1"/>
          <p:nvPr/>
        </p:nvSpPr>
        <p:spPr>
          <a:xfrm>
            <a:off x="5786165" y="5900619"/>
            <a:ext cx="269009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  <a:cs typeface="Arial"/>
              </a:rPr>
              <a:t>Time-varying channel + noise</a:t>
            </a:r>
            <a:endParaRPr lang="en-US">
              <a:solidFill>
                <a:srgbClr val="C00000"/>
              </a:solidFill>
              <a:cs typeface="Arial"/>
            </a:endParaRPr>
          </a:p>
          <a:p>
            <a:pPr algn="ctr"/>
            <a:r>
              <a:rPr lang="en-US" sz="1400" b="1">
                <a:solidFill>
                  <a:srgbClr val="C00000"/>
                </a:solidFill>
                <a:cs typeface="Arial"/>
              </a:rPr>
              <a:t>from P-targets</a:t>
            </a:r>
            <a:endParaRPr lang="en-US">
              <a:solidFill>
                <a:srgbClr val="C00000"/>
              </a:solidFill>
              <a:cs typeface="Arial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6697C13-0033-5E63-C536-7098FC9DC60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78731" y="4963917"/>
            <a:ext cx="5575" cy="70252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27318F1-01EC-FD5B-1CB2-DD22DB4CC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7595" y="2631478"/>
            <a:ext cx="2743200" cy="6657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A585F9-FA38-29CB-3912-6BAF82CA9236}"/>
              </a:ext>
            </a:extLst>
          </p:cNvPr>
          <p:cNvSpPr txBox="1"/>
          <p:nvPr/>
        </p:nvSpPr>
        <p:spPr>
          <a:xfrm>
            <a:off x="3029415" y="6523463"/>
            <a:ext cx="5234125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2E414F"/>
                </a:solidFill>
                <a:ea typeface="+mn-lt"/>
                <a:cs typeface="+mn-lt"/>
              </a:rPr>
              <a:t>[1]  "OFDM Radar Algorithms in Mobile Communication Networks", Braun, K. (2014)</a:t>
            </a:r>
            <a:endParaRPr lang="en-US" sz="1400" b="1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6668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program&#10;&#10;Description automatically generated">
            <a:extLst>
              <a:ext uri="{FF2B5EF4-FFF2-40B4-BE49-F238E27FC236}">
                <a16:creationId xmlns:a16="http://schemas.microsoft.com/office/drawing/2014/main" id="{D39BB836-97B1-F4B0-3984-57F54928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194" y="2818737"/>
            <a:ext cx="6064804" cy="34011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0E695-F5A3-F08A-6BB6-F0C4BA2DD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50">
                <a:cs typeface="Arial"/>
              </a:rPr>
              <a:t>GNU Radio System Design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DB361-4AA8-E7D8-658D-9039E9019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984" y="1159206"/>
            <a:ext cx="10924032" cy="5357714"/>
          </a:xfrm>
        </p:spPr>
        <p:txBody>
          <a:bodyPr lIns="91440" tIns="45720" rIns="91440" bIns="45720" anchor="t"/>
          <a:lstStyle/>
          <a:p>
            <a:pPr marL="213360" indent="-213360"/>
            <a:r>
              <a:rPr lang="en-US" sz="2150">
                <a:cs typeface="Arial"/>
              </a:rPr>
              <a:t>Supports monostatic and bi-static configurations</a:t>
            </a: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Communications receiver leverages CFO/SFO/STO corrections</a:t>
            </a: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485140" lvl="1" indent="-229870"/>
            <a:r>
              <a:rPr lang="en-US" sz="1900">
                <a:solidFill>
                  <a:schemeClr val="bg2">
                    <a:lumMod val="75000"/>
                  </a:schemeClr>
                </a:solidFill>
                <a:ea typeface="ＭＳ Ｐゴシック"/>
                <a:cs typeface="Arial"/>
              </a:rPr>
              <a:t>Radar receiver leverages known payload</a:t>
            </a:r>
          </a:p>
          <a:p>
            <a:pPr marL="213360" indent="-213360"/>
            <a:endParaRPr lang="en-US" sz="2150">
              <a:solidFill>
                <a:srgbClr val="000000"/>
              </a:solidFill>
              <a:ea typeface="ＭＳ Ｐゴシック"/>
              <a:cs typeface="Arial"/>
            </a:endParaRPr>
          </a:p>
          <a:p>
            <a:pPr marL="213360" indent="-213360"/>
            <a:r>
              <a:rPr lang="en-US" sz="2150">
                <a:solidFill>
                  <a:srgbClr val="000000"/>
                </a:solidFill>
                <a:ea typeface="ＭＳ Ｐゴシック"/>
                <a:cs typeface="Arial"/>
              </a:rPr>
              <a:t>Analysis on offline radar processing</a:t>
            </a:r>
          </a:p>
        </p:txBody>
      </p:sp>
      <p:pic>
        <p:nvPicPr>
          <p:cNvPr id="5" name="Picture 4" descr="A diagram of a computer&#10;&#10;Description automatically generated">
            <a:extLst>
              <a:ext uri="{FF2B5EF4-FFF2-40B4-BE49-F238E27FC236}">
                <a16:creationId xmlns:a16="http://schemas.microsoft.com/office/drawing/2014/main" id="{2C9F23FB-8DC2-E4AB-8AC9-40DEA6413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76" y="2589362"/>
            <a:ext cx="4759712" cy="19253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6B969-AD7E-F30E-ECFA-139A70CA6BAA}"/>
              </a:ext>
            </a:extLst>
          </p:cNvPr>
          <p:cNvSpPr txBox="1"/>
          <p:nvPr/>
        </p:nvSpPr>
        <p:spPr>
          <a:xfrm>
            <a:off x="2297525" y="6154344"/>
            <a:ext cx="437171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cs typeface="Arial"/>
              </a:rPr>
              <a:t>Traditional Communications Receiver </a:t>
            </a:r>
            <a:endParaRPr lang="en-US">
              <a:cs typeface="Arial"/>
            </a:endParaRPr>
          </a:p>
          <a:p>
            <a:pPr algn="ctr"/>
            <a:r>
              <a:rPr lang="en-US" sz="1400" b="1">
                <a:cs typeface="Arial"/>
              </a:rPr>
              <a:t>with Schmidl &amp; Cox timing/frequency corrections</a:t>
            </a:r>
            <a:endParaRPr lang="en-US"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549BB-75CA-64B0-1DE4-84BC0E9B4DD8}"/>
              </a:ext>
            </a:extLst>
          </p:cNvPr>
          <p:cNvSpPr txBox="1"/>
          <p:nvPr/>
        </p:nvSpPr>
        <p:spPr>
          <a:xfrm>
            <a:off x="8014643" y="4446960"/>
            <a:ext cx="252639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>
                <a:cs typeface="Arial"/>
              </a:rPr>
              <a:t>Comms./Radar Transmitter </a:t>
            </a:r>
            <a:endParaRPr lang="en-US">
              <a:cs typeface="Arial"/>
            </a:endParaRPr>
          </a:p>
          <a:p>
            <a:pPr algn="ctr"/>
            <a:r>
              <a:rPr lang="en-US" sz="1400" b="1">
                <a:cs typeface="Arial"/>
              </a:rPr>
              <a:t>and Radar Receiver</a:t>
            </a:r>
            <a:endParaRPr lang="en-US">
              <a:cs typeface="Arial"/>
            </a:endParaRPr>
          </a:p>
        </p:txBody>
      </p:sp>
      <p:pic>
        <p:nvPicPr>
          <p:cNvPr id="4" name="Picture 3" descr="A red and yellow flag&#10;&#10;Description automatically generated">
            <a:extLst>
              <a:ext uri="{FF2B5EF4-FFF2-40B4-BE49-F238E27FC236}">
                <a16:creationId xmlns:a16="http://schemas.microsoft.com/office/drawing/2014/main" id="{9C74125D-C172-845B-00F2-9EB224858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109" y="5107449"/>
            <a:ext cx="1431403" cy="8099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67DF39-5C32-9E93-089B-CBB4DBABCAA4}"/>
              </a:ext>
            </a:extLst>
          </p:cNvPr>
          <p:cNvSpPr txBox="1"/>
          <p:nvPr/>
        </p:nvSpPr>
        <p:spPr>
          <a:xfrm>
            <a:off x="8536328" y="5758404"/>
            <a:ext cx="147162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b="1">
                <a:cs typeface="Arial"/>
              </a:rPr>
              <a:t>Radar Analysis</a:t>
            </a:r>
            <a:endParaRPr lang="en-US" sz="1400" b="1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7583882"/>
      </p:ext>
    </p:extLst>
  </p:cSld>
  <p:clrMapOvr>
    <a:masterClrMapping/>
  </p:clrMapOvr>
</p:sld>
</file>

<file path=ppt/theme/theme1.xml><?xml version="1.0" encoding="utf-8"?>
<a:theme xmlns:a="http://schemas.openxmlformats.org/drawingml/2006/main" name="Lincoln_2012_v1">
  <a:themeElements>
    <a:clrScheme name="Custom 1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ctr">
          <a:defRPr sz="1400" b="1" dirty="0" err="1" smtClean="0">
            <a:solidFill>
              <a:schemeClr val="tx1">
                <a:lumMod val="65000"/>
                <a:lumOff val="35000"/>
              </a:schemeClr>
            </a:solidFill>
            <a:latin typeface="+mn-lt"/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5E63B02F-2BEA-DB44-97A8-F0F9BD56C3FC}" vid="{9C5D4CBD-BC6A-D640-B53D-EE428C8A60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5785</TotalTime>
  <Words>980</Words>
  <Application>Microsoft Macintosh PowerPoint</Application>
  <PresentationFormat>Widescreen</PresentationFormat>
  <Paragraphs>241</Paragraphs>
  <Slides>15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Slack-Lato</vt:lpstr>
      <vt:lpstr>Times</vt:lpstr>
      <vt:lpstr>Wingdings</vt:lpstr>
      <vt:lpstr>Work Sans ExtraBold</vt:lpstr>
      <vt:lpstr>Lincoln_2012_v1</vt:lpstr>
      <vt:lpstr>OFDM Based Joint Communications and Human Vital Sign Sensing with GNU Radio</vt:lpstr>
      <vt:lpstr>Topics</vt:lpstr>
      <vt:lpstr>Motivation</vt:lpstr>
      <vt:lpstr>SDR Vital Sign Sensing</vt:lpstr>
      <vt:lpstr>Operational Modes for Vital Sign Sensing</vt:lpstr>
      <vt:lpstr>Operational Modes for Vital Sign Sensing</vt:lpstr>
      <vt:lpstr>OFDM Communication Link</vt:lpstr>
      <vt:lpstr>OFDM RADAR</vt:lpstr>
      <vt:lpstr>GNU Radio System Design</vt:lpstr>
      <vt:lpstr>Vital Sign Signal Processing</vt:lpstr>
      <vt:lpstr>Experimental Setup</vt:lpstr>
      <vt:lpstr>Communication Output</vt:lpstr>
      <vt:lpstr>Vital Sign Pre-processing</vt:lpstr>
      <vt:lpstr>Vital-Sign Sensing Results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ISABELLA S LENZ</cp:lastModifiedBy>
  <cp:revision>33</cp:revision>
  <dcterms:created xsi:type="dcterms:W3CDTF">2022-09-01T00:24:46Z</dcterms:created>
  <dcterms:modified xsi:type="dcterms:W3CDTF">2023-09-08T18:19:11Z</dcterms:modified>
</cp:coreProperties>
</file>