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546" r:id="rId2"/>
    <p:sldId id="257" r:id="rId3"/>
    <p:sldId id="547" r:id="rId4"/>
    <p:sldId id="258" r:id="rId5"/>
    <p:sldId id="260" r:id="rId6"/>
    <p:sldId id="261" r:id="rId7"/>
    <p:sldId id="262" r:id="rId8"/>
    <p:sldId id="263" r:id="rId9"/>
    <p:sldId id="264" r:id="rId10"/>
    <p:sldId id="549" r:id="rId11"/>
    <p:sldId id="543" r:id="rId12"/>
    <p:sldId id="544" r:id="rId13"/>
    <p:sldId id="266" r:id="rId14"/>
    <p:sldId id="267" r:id="rId15"/>
    <p:sldId id="268" r:id="rId16"/>
    <p:sldId id="545" r:id="rId17"/>
    <p:sldId id="269" r:id="rId18"/>
    <p:sldId id="270" r:id="rId19"/>
    <p:sldId id="271" r:id="rId20"/>
    <p:sldId id="533" r:id="rId21"/>
    <p:sldId id="535" r:id="rId22"/>
    <p:sldId id="273" r:id="rId23"/>
    <p:sldId id="274" r:id="rId24"/>
    <p:sldId id="550" r:id="rId25"/>
    <p:sldId id="551" r:id="rId26"/>
    <p:sldId id="552" r:id="rId27"/>
    <p:sldId id="554" r:id="rId28"/>
    <p:sldId id="555" r:id="rId29"/>
    <p:sldId id="276" r:id="rId30"/>
    <p:sldId id="279" r:id="rId31"/>
    <p:sldId id="277" r:id="rId32"/>
    <p:sldId id="539" r:id="rId33"/>
    <p:sldId id="532" r:id="rId34"/>
    <p:sldId id="529" r:id="rId35"/>
    <p:sldId id="530" r:id="rId36"/>
    <p:sldId id="540" r:id="rId37"/>
    <p:sldId id="531" r:id="rId38"/>
    <p:sldId id="556" r:id="rId39"/>
    <p:sldId id="541" r:id="rId4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7" autoAdjust="0"/>
    <p:restoredTop sz="94655" autoAdjust="0"/>
  </p:normalViewPr>
  <p:slideViewPr>
    <p:cSldViewPr snapToGrid="0" snapToObjects="1">
      <p:cViewPr varScale="1">
        <p:scale>
          <a:sx n="75" d="100"/>
          <a:sy n="75" d="100"/>
        </p:scale>
        <p:origin x="36" y="3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Was ist ein Ion, damit geht es los- Teilchen muss geladen sein, sonst kann ich es nicht anfassen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EC407-AD1B-4338-AE4D-3469E1C46ECE}" type="slidenum">
              <a:rPr lang="de-DE" altLang="de-DE" smtClean="0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14483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kommt die Wechselspannung,</a:t>
            </a:r>
            <a:r>
              <a:rPr lang="de-DE" baseline="0" dirty="0"/>
              <a:t> aber wie geht es 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EC407-AD1B-4338-AE4D-3469E1C46ECE}" type="slidenum">
              <a:rPr lang="de-DE" altLang="de-DE" smtClean="0"/>
              <a:pPr/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908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99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A61E7DF9-0C12-FF4B-B2EA-032B7E208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942" y="1050568"/>
            <a:ext cx="8436458" cy="3677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8A8E5AF4-C6C4-7949-BEA6-59F0FF088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4993" y="4914483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4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BAD00E3-0DDC-9E4F-9BA8-ED382A853880}"/>
              </a:ext>
            </a:extLst>
          </p:cNvPr>
          <p:cNvSpPr txBox="1"/>
          <p:nvPr userDrawn="1"/>
        </p:nvSpPr>
        <p:spPr>
          <a:xfrm>
            <a:off x="325943" y="4956354"/>
            <a:ext cx="1227561" cy="1960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674" dirty="0">
                <a:solidFill>
                  <a:srgbClr val="333333"/>
                </a:solidFill>
                <a:cs typeface="Arial"/>
              </a:rPr>
              <a:t>FAIR GmbH | GSI GmbH</a:t>
            </a:r>
          </a:p>
        </p:txBody>
      </p:sp>
      <p:sp>
        <p:nvSpPr>
          <p:cNvPr id="23" name="Titelplatzhalter 1">
            <a:extLst>
              <a:ext uri="{FF2B5EF4-FFF2-40B4-BE49-F238E27FC236}">
                <a16:creationId xmlns:a16="http://schemas.microsoft.com/office/drawing/2014/main" id="{B23BA0FD-55A9-6946-A6F2-1F3132A5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42" y="192207"/>
            <a:ext cx="5444977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6971E67D-CD4B-2041-A6EF-511751820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00456" y="4914483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4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25" name="Fußzeilenplatzhalter 7">
            <a:extLst>
              <a:ext uri="{FF2B5EF4-FFF2-40B4-BE49-F238E27FC236}">
                <a16:creationId xmlns:a16="http://schemas.microsoft.com/office/drawing/2014/main" id="{7B98475B-EE8A-8E4E-97F1-5E999AA14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3303" y="4920459"/>
            <a:ext cx="48256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4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3415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6" y="203502"/>
            <a:ext cx="5584535" cy="590668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5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1" y="4920459"/>
            <a:ext cx="48256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Name/Vortragstitel</a:t>
            </a:r>
          </a:p>
        </p:txBody>
      </p:sp>
    </p:spTree>
    <p:extLst>
      <p:ext uri="{BB962C8B-B14F-4D97-AF65-F5344CB8AC3E}">
        <p14:creationId xmlns:p14="http://schemas.microsoft.com/office/powerpoint/2010/main" val="3813293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6216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17635" y="4949824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8.jpeg"/><Relationship Id="rId18" Type="http://schemas.openxmlformats.org/officeDocument/2006/relationships/oleObject" Target="../embeddings/oleObject10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9.png"/><Relationship Id="rId4" Type="http://schemas.openxmlformats.org/officeDocument/2006/relationships/image" Target="../media/image17.jpg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7.png"/><Relationship Id="rId7" Type="http://schemas.openxmlformats.org/officeDocument/2006/relationships/image" Target="../media/image41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42.svg"/><Relationship Id="rId4" Type="http://schemas.openxmlformats.org/officeDocument/2006/relationships/image" Target="../media/image55.png"/><Relationship Id="rId9" Type="http://schemas.openxmlformats.org/officeDocument/2006/relationships/image" Target="../media/image46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0.sv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5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701401" y="2160590"/>
            <a:ext cx="4955637" cy="584900"/>
          </a:xfrm>
        </p:spPr>
        <p:txBody>
          <a:bodyPr/>
          <a:lstStyle/>
          <a:p>
            <a:r>
              <a:rPr lang="en-US" altLang="de-DE" dirty="0" smtClean="0"/>
              <a:t>…and one to accelerate them all</a:t>
            </a:r>
            <a:endParaRPr lang="en-US" altLang="de-DE" dirty="0"/>
          </a:p>
        </p:txBody>
      </p:sp>
      <p:sp>
        <p:nvSpPr>
          <p:cNvPr id="87051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2429729" y="2757395"/>
            <a:ext cx="4163616" cy="1404156"/>
          </a:xfrm>
        </p:spPr>
        <p:txBody>
          <a:bodyPr>
            <a:normAutofit/>
          </a:bodyPr>
          <a:lstStyle/>
          <a:p>
            <a:r>
              <a:rPr lang="en-US" altLang="de-DE" dirty="0" smtClean="0"/>
              <a:t>German: „Das </a:t>
            </a:r>
            <a:r>
              <a:rPr lang="en-US" altLang="de-DE" dirty="0" err="1" smtClean="0"/>
              <a:t>Heer</a:t>
            </a:r>
            <a:r>
              <a:rPr lang="en-US" altLang="de-DE" dirty="0" smtClean="0"/>
              <a:t> der </a:t>
            </a:r>
            <a:r>
              <a:rPr lang="en-US" altLang="de-DE" dirty="0" err="1" smtClean="0"/>
              <a:t>Ringe</a:t>
            </a:r>
            <a:r>
              <a:rPr lang="en-US" altLang="de-DE" dirty="0" smtClean="0"/>
              <a:t>“</a:t>
            </a:r>
            <a:br>
              <a:rPr lang="en-US" altLang="de-DE" dirty="0" smtClean="0"/>
            </a:br>
            <a:r>
              <a:rPr lang="en-US" altLang="de-DE" dirty="0" smtClean="0"/>
              <a:t>an overview of the GSI and FAIR accelerator </a:t>
            </a:r>
          </a:p>
          <a:p>
            <a:r>
              <a:rPr lang="en-US" altLang="de-DE" dirty="0" smtClean="0"/>
              <a:t>facility by Jens Stadlmann</a:t>
            </a:r>
          </a:p>
          <a:p>
            <a:r>
              <a:rPr lang="en-US" altLang="de-DE" dirty="0" smtClean="0"/>
              <a:t>                       (GSI, Darmstadt)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509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33" y="1923427"/>
            <a:ext cx="4543367" cy="3028911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1407568" y="1339453"/>
            <a:ext cx="2031851" cy="2207233"/>
            <a:chOff x="2614613" y="2230438"/>
            <a:chExt cx="3486150" cy="4078287"/>
          </a:xfrm>
        </p:grpSpPr>
        <p:sp>
          <p:nvSpPr>
            <p:cNvPr id="115714" name="Oval 2"/>
            <p:cNvSpPr>
              <a:spLocks noChangeArrowheads="1"/>
            </p:cNvSpPr>
            <p:nvPr/>
          </p:nvSpPr>
          <p:spPr bwMode="auto">
            <a:xfrm>
              <a:off x="2714625" y="2230438"/>
              <a:ext cx="3105150" cy="3225800"/>
            </a:xfrm>
            <a:prstGeom prst="ellipse">
              <a:avLst/>
            </a:prstGeom>
            <a:gradFill rotWithShape="0">
              <a:gsLst>
                <a:gs pos="0">
                  <a:srgbClr val="E4F6DA"/>
                </a:gs>
                <a:gs pos="100000">
                  <a:srgbClr val="8EA28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 dirty="0"/>
            </a:p>
          </p:txBody>
        </p:sp>
        <p:graphicFrame>
          <p:nvGraphicFramePr>
            <p:cNvPr id="115718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5256213" y="3790950"/>
            <a:ext cx="174625" cy="185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0" name="CorelDRAW" r:id="rId5" imgW="392040" imgH="392040" progId="CorelDRAW.Graphic.9">
                    <p:embed/>
                  </p:oleObj>
                </mc:Choice>
                <mc:Fallback>
                  <p:oleObj name="CorelDRAW" r:id="rId5" imgW="392040" imgH="392040" progId="CorelDRAW.Graphic.9">
                    <p:embed/>
                    <p:pic>
                      <p:nvPicPr>
                        <p:cNvPr id="11571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56213" y="3790950"/>
                          <a:ext cx="174625" cy="1857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719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5280025" y="4575175"/>
            <a:ext cx="174625" cy="184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1" name="CorelDRAW" r:id="rId7" imgW="392040" imgH="392040" progId="CorelDRAW.Graphic.9">
                    <p:embed/>
                  </p:oleObj>
                </mc:Choice>
                <mc:Fallback>
                  <p:oleObj name="CorelDRAW" r:id="rId7" imgW="392040" imgH="392040" progId="CorelDRAW.Graphic.9">
                    <p:embed/>
                    <p:pic>
                      <p:nvPicPr>
                        <p:cNvPr id="11571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0025" y="4575175"/>
                          <a:ext cx="174625" cy="184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720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4210050" y="6122988"/>
            <a:ext cx="173038" cy="185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2" name="CorelDRAW" r:id="rId8" imgW="392040" imgH="392040" progId="CorelDRAW.Graphic.9">
                    <p:embed/>
                  </p:oleObj>
                </mc:Choice>
                <mc:Fallback>
                  <p:oleObj name="CorelDRAW" r:id="rId8" imgW="392040" imgH="392040" progId="CorelDRAW.Graphic.9">
                    <p:embed/>
                    <p:pic>
                      <p:nvPicPr>
                        <p:cNvPr id="11572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10050" y="6122988"/>
                          <a:ext cx="173038" cy="1857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721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2614613" y="5237163"/>
            <a:ext cx="176212" cy="185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3" name="CorelDRAW" r:id="rId9" imgW="392040" imgH="392040" progId="CorelDRAW.Graphic.9">
                    <p:embed/>
                  </p:oleObj>
                </mc:Choice>
                <mc:Fallback>
                  <p:oleObj name="CorelDRAW" r:id="rId9" imgW="392040" imgH="392040" progId="CorelDRAW.Graphic.9">
                    <p:embed/>
                    <p:pic>
                      <p:nvPicPr>
                        <p:cNvPr id="11572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14613" y="5237163"/>
                          <a:ext cx="176212" cy="1857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722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2816225" y="3236913"/>
            <a:ext cx="173038" cy="185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4" name="CorelDRAW" r:id="rId10" imgW="392040" imgH="392040" progId="CorelDRAW.Graphic.9">
                    <p:embed/>
                  </p:oleObj>
                </mc:Choice>
                <mc:Fallback>
                  <p:oleObj name="CorelDRAW" r:id="rId10" imgW="392040" imgH="392040" progId="CorelDRAW.Graphic.9">
                    <p:embed/>
                    <p:pic>
                      <p:nvPicPr>
                        <p:cNvPr id="11572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6225" y="3236913"/>
                          <a:ext cx="173038" cy="1857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723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5924550" y="2439988"/>
            <a:ext cx="176213" cy="184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5" name="CorelDRAW" r:id="rId11" imgW="392040" imgH="392040" progId="CorelDRAW.Graphic.9">
                    <p:embed/>
                  </p:oleObj>
                </mc:Choice>
                <mc:Fallback>
                  <p:oleObj name="CorelDRAW" r:id="rId11" imgW="392040" imgH="392040" progId="CorelDRAW.Graphic.9">
                    <p:embed/>
                    <p:pic>
                      <p:nvPicPr>
                        <p:cNvPr id="115723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24550" y="2439988"/>
                          <a:ext cx="176213" cy="184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724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768725" y="2336800"/>
            <a:ext cx="174625" cy="184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6" name="CorelDRAW" r:id="rId12" imgW="392040" imgH="392040" progId="CorelDRAW.Graphic.9">
                    <p:embed/>
                  </p:oleObj>
                </mc:Choice>
                <mc:Fallback>
                  <p:oleObj name="CorelDRAW" r:id="rId12" imgW="392040" imgH="392040" progId="CorelDRAW.Graphic.9">
                    <p:embed/>
                    <p:pic>
                      <p:nvPicPr>
                        <p:cNvPr id="11572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68725" y="2336800"/>
                          <a:ext cx="174625" cy="184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5725" name="Oval 13"/>
            <p:cNvSpPr>
              <a:spLocks noChangeArrowheads="1"/>
            </p:cNvSpPr>
            <p:nvPr/>
          </p:nvSpPr>
          <p:spPr bwMode="auto">
            <a:xfrm>
              <a:off x="3127375" y="4687888"/>
              <a:ext cx="169863" cy="179387"/>
            </a:xfrm>
            <a:prstGeom prst="ellips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115726" name="Oval 14"/>
            <p:cNvSpPr>
              <a:spLocks noChangeArrowheads="1"/>
            </p:cNvSpPr>
            <p:nvPr/>
          </p:nvSpPr>
          <p:spPr bwMode="auto">
            <a:xfrm>
              <a:off x="4210050" y="5133975"/>
              <a:ext cx="168275" cy="179388"/>
            </a:xfrm>
            <a:prstGeom prst="ellips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115727" name="Oval 15"/>
            <p:cNvSpPr>
              <a:spLocks noChangeArrowheads="1"/>
            </p:cNvSpPr>
            <p:nvPr/>
          </p:nvSpPr>
          <p:spPr bwMode="auto">
            <a:xfrm>
              <a:off x="5373688" y="2867025"/>
              <a:ext cx="168275" cy="177800"/>
            </a:xfrm>
            <a:prstGeom prst="ellips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115728" name="Line 16"/>
            <p:cNvSpPr>
              <a:spLocks noChangeShapeType="1"/>
            </p:cNvSpPr>
            <p:nvPr/>
          </p:nvSpPr>
          <p:spPr bwMode="auto">
            <a:xfrm flipH="1">
              <a:off x="2765425" y="4878388"/>
              <a:ext cx="360363" cy="381000"/>
            </a:xfrm>
            <a:prstGeom prst="line">
              <a:avLst/>
            </a:prstGeom>
            <a:noFill/>
            <a:ln w="22225">
              <a:solidFill>
                <a:srgbClr val="339966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15729" name="Line 17"/>
            <p:cNvSpPr>
              <a:spLocks noChangeShapeType="1"/>
            </p:cNvSpPr>
            <p:nvPr/>
          </p:nvSpPr>
          <p:spPr bwMode="auto">
            <a:xfrm>
              <a:off x="4295775" y="5362575"/>
              <a:ext cx="0" cy="752475"/>
            </a:xfrm>
            <a:prstGeom prst="line">
              <a:avLst/>
            </a:prstGeom>
            <a:noFill/>
            <a:ln w="22225">
              <a:solidFill>
                <a:srgbClr val="339966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15730" name="Line 18"/>
            <p:cNvSpPr>
              <a:spLocks noChangeShapeType="1"/>
            </p:cNvSpPr>
            <p:nvPr/>
          </p:nvSpPr>
          <p:spPr bwMode="auto">
            <a:xfrm flipV="1">
              <a:off x="5573713" y="2601913"/>
              <a:ext cx="350837" cy="265112"/>
            </a:xfrm>
            <a:prstGeom prst="line">
              <a:avLst/>
            </a:prstGeom>
            <a:noFill/>
            <a:ln w="22225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 dirty="0"/>
            </a:p>
          </p:txBody>
        </p:sp>
        <p:pic>
          <p:nvPicPr>
            <p:cNvPr id="115739" name="Picture 27" descr="o-kern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8738" y="3343275"/>
              <a:ext cx="906462" cy="957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2775348" y="4937523"/>
            <a:ext cx="3979069" cy="205978"/>
          </a:xfrm>
          <a:prstGeom prst="rect">
            <a:avLst/>
          </a:prstGeom>
        </p:spPr>
        <p:txBody>
          <a:bodyPr/>
          <a:lstStyle/>
          <a:p>
            <a:r>
              <a:rPr lang="en-US" altLang="de-DE" dirty="0" smtClean="0"/>
              <a:t>Dr. Jens Stadlmann / FAIR Synchrotrons</a:t>
            </a:r>
            <a:endParaRPr lang="en-US" altLang="de-DE" dirty="0"/>
          </a:p>
        </p:txBody>
      </p:sp>
      <p:sp>
        <p:nvSpPr>
          <p:cNvPr id="115740" name="Text Box 28"/>
          <p:cNvSpPr txBox="1">
            <a:spLocks noChangeArrowheads="1"/>
          </p:cNvSpPr>
          <p:nvPr/>
        </p:nvSpPr>
        <p:spPr bwMode="auto">
          <a:xfrm>
            <a:off x="99985" y="13103"/>
            <a:ext cx="48013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de-DE" sz="2400" b="1" dirty="0" smtClean="0"/>
              <a:t>How does an accelerator work?</a:t>
            </a:r>
            <a:br>
              <a:rPr lang="en-US" altLang="de-DE" sz="2400" b="1" dirty="0" smtClean="0"/>
            </a:br>
            <a:r>
              <a:rPr lang="en-US" altLang="de-DE" sz="2400" b="1" dirty="0" smtClean="0"/>
              <a:t>First we need ions!</a:t>
            </a:r>
            <a:endParaRPr lang="en-US" altLang="de-DE" sz="2400" b="1" dirty="0"/>
          </a:p>
        </p:txBody>
      </p:sp>
      <p:graphicFrame>
        <p:nvGraphicFramePr>
          <p:cNvPr id="1157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464543"/>
              </p:ext>
            </p:extLst>
          </p:nvPr>
        </p:nvGraphicFramePr>
        <p:xfrm>
          <a:off x="4990380" y="1308459"/>
          <a:ext cx="188119" cy="198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CorelDRAW" r:id="rId14" imgW="534240" imgH="534240" progId="CorelDRAW.Graphic.9">
                  <p:embed/>
                </p:oleObj>
              </mc:Choice>
              <mc:Fallback>
                <p:oleObj name="CorelDRAW" r:id="rId14" imgW="534240" imgH="534240" progId="CorelDRAW.Graphic.9">
                  <p:embed/>
                  <p:pic>
                    <p:nvPicPr>
                      <p:cNvPr id="1157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0380" y="1308459"/>
                        <a:ext cx="188119" cy="1988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929375"/>
              </p:ext>
            </p:extLst>
          </p:nvPr>
        </p:nvGraphicFramePr>
        <p:xfrm>
          <a:off x="4989189" y="1020328"/>
          <a:ext cx="188119" cy="197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CorelDRAW" r:id="rId16" imgW="536040" imgH="536040" progId="CorelDRAW.Graphic.9">
                  <p:embed/>
                </p:oleObj>
              </mc:Choice>
              <mc:Fallback>
                <p:oleObj name="CorelDRAW" r:id="rId16" imgW="536040" imgH="536040" progId="CorelDRAW.Graphic.9">
                  <p:embed/>
                  <p:pic>
                    <p:nvPicPr>
                      <p:cNvPr id="1157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9189" y="1020328"/>
                        <a:ext cx="188119" cy="197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4948803"/>
              </p:ext>
            </p:extLst>
          </p:nvPr>
        </p:nvGraphicFramePr>
        <p:xfrm>
          <a:off x="5009430" y="1591828"/>
          <a:ext cx="150019" cy="158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CorelDRAW" r:id="rId18" imgW="392040" imgH="392040" progId="CorelDRAW.Graphic.9">
                  <p:embed/>
                </p:oleObj>
              </mc:Choice>
              <mc:Fallback>
                <p:oleObj name="CorelDRAW" r:id="rId18" imgW="392040" imgH="392040" progId="CorelDRAW.Graphic.9">
                  <p:embed/>
                  <p:pic>
                    <p:nvPicPr>
                      <p:cNvPr id="1157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9430" y="1591828"/>
                        <a:ext cx="150019" cy="1583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31" name="Text Box 19"/>
          <p:cNvSpPr txBox="1">
            <a:spLocks noChangeArrowheads="1"/>
          </p:cNvSpPr>
          <p:nvPr/>
        </p:nvSpPr>
        <p:spPr bwMode="auto">
          <a:xfrm>
            <a:off x="122197" y="1345750"/>
            <a:ext cx="109537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de-DE" sz="1500" b="1" dirty="0" smtClean="0">
                <a:latin typeface="Verdana" pitchFamily="34" charset="0"/>
              </a:rPr>
              <a:t>An ion</a:t>
            </a:r>
            <a:endParaRPr lang="en-US" altLang="de-DE" sz="1500" b="1" dirty="0">
              <a:latin typeface="Verdana" pitchFamily="34" charset="0"/>
            </a:endParaRPr>
          </a:p>
        </p:txBody>
      </p:sp>
      <p:sp>
        <p:nvSpPr>
          <p:cNvPr id="115732" name="Text Box 20"/>
          <p:cNvSpPr txBox="1">
            <a:spLocks noChangeArrowheads="1"/>
          </p:cNvSpPr>
          <p:nvPr/>
        </p:nvSpPr>
        <p:spPr bwMode="auto">
          <a:xfrm>
            <a:off x="2877584" y="1010535"/>
            <a:ext cx="1257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de-DE" sz="1200" dirty="0" smtClean="0">
                <a:latin typeface="Verdana" pitchFamily="34" charset="0"/>
              </a:rPr>
              <a:t>atomic shell</a:t>
            </a:r>
            <a:endParaRPr lang="en-US" altLang="de-DE" sz="1200" dirty="0">
              <a:latin typeface="Verdana" pitchFamily="34" charset="0"/>
            </a:endParaRPr>
          </a:p>
        </p:txBody>
      </p:sp>
      <p:sp>
        <p:nvSpPr>
          <p:cNvPr id="115733" name="Line 21"/>
          <p:cNvSpPr>
            <a:spLocks noChangeShapeType="1"/>
          </p:cNvSpPr>
          <p:nvPr/>
        </p:nvSpPr>
        <p:spPr bwMode="auto">
          <a:xfrm flipH="1">
            <a:off x="2933165" y="1273932"/>
            <a:ext cx="225029" cy="2774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 b="1" dirty="0"/>
          </a:p>
        </p:txBody>
      </p:sp>
      <p:sp>
        <p:nvSpPr>
          <p:cNvPr id="115734" name="Text Box 22"/>
          <p:cNvSpPr txBox="1">
            <a:spLocks noChangeArrowheads="1"/>
          </p:cNvSpPr>
          <p:nvPr/>
        </p:nvSpPr>
        <p:spPr bwMode="auto">
          <a:xfrm>
            <a:off x="1316831" y="1022152"/>
            <a:ext cx="11060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de-DE" sz="1200" dirty="0" smtClean="0">
                <a:latin typeface="Verdana" pitchFamily="34" charset="0"/>
              </a:rPr>
              <a:t>Nucleus</a:t>
            </a:r>
            <a:endParaRPr lang="en-US" altLang="de-DE" sz="1200" dirty="0">
              <a:latin typeface="Verdana" pitchFamily="34" charset="0"/>
            </a:endParaRP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1672234" y="1256704"/>
            <a:ext cx="680902" cy="6215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 dirty="0"/>
          </a:p>
        </p:txBody>
      </p:sp>
      <p:sp>
        <p:nvSpPr>
          <p:cNvPr id="115736" name="Text Box 24"/>
          <p:cNvSpPr txBox="1">
            <a:spLocks noChangeArrowheads="1"/>
          </p:cNvSpPr>
          <p:nvPr/>
        </p:nvSpPr>
        <p:spPr bwMode="auto">
          <a:xfrm>
            <a:off x="4078362" y="1019138"/>
            <a:ext cx="948928" cy="77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de-DE" sz="1200" dirty="0" smtClean="0">
                <a:latin typeface="Verdana" pitchFamily="34" charset="0"/>
              </a:rPr>
              <a:t>Proton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de-DE" sz="1200" dirty="0" smtClean="0">
                <a:latin typeface="Verdana" pitchFamily="34" charset="0"/>
              </a:rPr>
              <a:t>Neutron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de-DE" sz="1200" dirty="0" err="1" smtClean="0">
                <a:latin typeface="Verdana" pitchFamily="34" charset="0"/>
              </a:rPr>
              <a:t>Elektron</a:t>
            </a:r>
            <a:endParaRPr lang="en-US" altLang="de-DE" sz="1200" dirty="0">
              <a:latin typeface="Verdana" pitchFamily="34" charset="0"/>
            </a:endParaRPr>
          </a:p>
        </p:txBody>
      </p:sp>
      <p:sp>
        <p:nvSpPr>
          <p:cNvPr id="115737" name="Text Box 25"/>
          <p:cNvSpPr txBox="1">
            <a:spLocks noChangeArrowheads="1"/>
          </p:cNvSpPr>
          <p:nvPr/>
        </p:nvSpPr>
        <p:spPr bwMode="auto">
          <a:xfrm>
            <a:off x="4933230" y="964369"/>
            <a:ext cx="18811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de-DE" sz="1500" b="1" dirty="0" smtClean="0">
                <a:latin typeface="Verdana" pitchFamily="34" charset="0"/>
              </a:rPr>
              <a:t>+</a:t>
            </a:r>
            <a:endParaRPr lang="en-US" altLang="de-DE" sz="1500" b="1" dirty="0">
              <a:latin typeface="Verdana" pitchFamily="34" charset="0"/>
            </a:endParaRPr>
          </a:p>
        </p:txBody>
      </p:sp>
      <p:sp>
        <p:nvSpPr>
          <p:cNvPr id="115738" name="Text Box 26"/>
          <p:cNvSpPr txBox="1">
            <a:spLocks noChangeArrowheads="1"/>
          </p:cNvSpPr>
          <p:nvPr/>
        </p:nvSpPr>
        <p:spPr bwMode="auto">
          <a:xfrm>
            <a:off x="4957043" y="1488244"/>
            <a:ext cx="1881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de-DE" b="1" dirty="0" smtClean="0">
                <a:latin typeface="Verdana" pitchFamily="34" charset="0"/>
              </a:rPr>
              <a:t>-</a:t>
            </a:r>
            <a:endParaRPr lang="en-US" altLang="de-DE" b="1" dirty="0">
              <a:latin typeface="Verdana" pitchFamily="34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3601233" y="4619476"/>
            <a:ext cx="43095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1350" dirty="0" smtClean="0">
                <a:solidFill>
                  <a:schemeClr val="bg1"/>
                </a:solidFill>
              </a:rPr>
              <a:t>View of one ion source terminal</a:t>
            </a:r>
            <a:endParaRPr lang="en-US" altLang="de-DE" sz="135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4452775"/>
            <a:ext cx="1896533" cy="48474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ctr"/>
            <a:r>
              <a:rPr lang="en-US" sz="1350" dirty="0" smtClean="0"/>
              <a:t>Neon light from the ancient pre LED times</a:t>
            </a:r>
            <a:endParaRPr lang="en-US" sz="135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731" y="3182541"/>
            <a:ext cx="1682708" cy="126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27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Principle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acceleration</a:t>
            </a:r>
            <a:endParaRPr lang="de-DE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86250" y="2495550"/>
            <a:ext cx="342900" cy="114300"/>
          </a:xfrm>
          <a:prstGeom prst="rect">
            <a:avLst/>
          </a:prstGeom>
          <a:gradFill rotWithShape="0">
            <a:gsLst>
              <a:gs pos="0">
                <a:srgbClr val="B8CFEA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rgbClr val="B8CF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143750" y="2552700"/>
            <a:ext cx="571500" cy="114300"/>
          </a:xfrm>
          <a:prstGeom prst="rect">
            <a:avLst/>
          </a:prstGeom>
          <a:gradFill rotWithShape="0">
            <a:gsLst>
              <a:gs pos="0">
                <a:srgbClr val="B8CFEA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rgbClr val="B8CF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886200" y="2495550"/>
            <a:ext cx="228600" cy="114300"/>
          </a:xfrm>
          <a:prstGeom prst="rect">
            <a:avLst/>
          </a:prstGeom>
          <a:gradFill rotWithShape="0">
            <a:gsLst>
              <a:gs pos="0">
                <a:srgbClr val="B8CFEA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rgbClr val="B8CF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200650" y="2209800"/>
            <a:ext cx="342900" cy="1485900"/>
          </a:xfrm>
          <a:prstGeom prst="rect">
            <a:avLst/>
          </a:prstGeom>
          <a:solidFill>
            <a:srgbClr val="7979DD"/>
          </a:solidFill>
          <a:ln w="9525">
            <a:miter lim="800000"/>
            <a:headEnd/>
            <a:tailEnd/>
          </a:ln>
          <a:scene3d>
            <a:camera prst="legacyObliqueTopRight">
              <a:rot lat="0" lon="21299983" rev="0"/>
            </a:camera>
            <a:lightRig rig="legacyFlat2" dir="b"/>
          </a:scene3d>
          <a:sp3d extrusionH="3630600"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 wrap="none" anchor="ctr">
            <a:flatTx/>
          </a:bodyPr>
          <a:lstStyle/>
          <a:p>
            <a:endParaRPr lang="de-DE" sz="1350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572000" y="4052888"/>
            <a:ext cx="0" cy="2262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772150" y="3377804"/>
            <a:ext cx="0" cy="9441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572000" y="4152900"/>
            <a:ext cx="120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171950" y="4277916"/>
            <a:ext cx="342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100" b="1">
                <a:latin typeface="Times New Roman" charset="0"/>
              </a:rPr>
              <a:t>+</a:t>
            </a:r>
            <a:endParaRPr lang="de-DE" sz="2100">
              <a:latin typeface="Times New Roman" charset="0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5657850" y="43243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5715000" y="4381500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829300" y="2324100"/>
            <a:ext cx="114300" cy="342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1350"/>
          </a:p>
        </p:txBody>
      </p:sp>
      <p:pic>
        <p:nvPicPr>
          <p:cNvPr id="15" name="Picture 16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2552700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596188" y="2500313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17" name="Picture 18" descr="BD21294_"/>
          <p:cNvPicPr>
            <a:picLocks noChangeAspect="1" noChangeArrowheads="1"/>
          </p:cNvPicPr>
          <p:nvPr/>
        </p:nvPicPr>
        <p:blipFill>
          <a:blip r:embed="rId2"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2495550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995738" y="2443163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4057650" y="2324100"/>
            <a:ext cx="285750" cy="114300"/>
          </a:xfrm>
          <a:prstGeom prst="rect">
            <a:avLst/>
          </a:prstGeom>
          <a:gradFill rotWithShape="0">
            <a:gsLst>
              <a:gs pos="0">
                <a:srgbClr val="B8CFEA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rgbClr val="B8CF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pic>
        <p:nvPicPr>
          <p:cNvPr id="20" name="Picture 21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324100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4224338" y="2271713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6572250" y="2381250"/>
            <a:ext cx="571500" cy="114300"/>
          </a:xfrm>
          <a:prstGeom prst="rect">
            <a:avLst/>
          </a:prstGeom>
          <a:gradFill rotWithShape="0">
            <a:gsLst>
              <a:gs pos="0">
                <a:srgbClr val="B8CFEA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rgbClr val="B8CF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6286500" y="2552700"/>
            <a:ext cx="571500" cy="114300"/>
          </a:xfrm>
          <a:prstGeom prst="rect">
            <a:avLst/>
          </a:prstGeom>
          <a:gradFill rotWithShape="0">
            <a:gsLst>
              <a:gs pos="0">
                <a:srgbClr val="B8CFEA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rgbClr val="B8CF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pic>
        <p:nvPicPr>
          <p:cNvPr id="24" name="Picture 25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2552700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6738938" y="2500313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26" name="Picture 27" descr="BD21294_"/>
          <p:cNvPicPr>
            <a:picLocks noChangeAspect="1" noChangeArrowheads="1"/>
          </p:cNvPicPr>
          <p:nvPr/>
        </p:nvPicPr>
        <p:blipFill>
          <a:blip r:embed="rId2"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381250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7024688" y="2328863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5200650" y="3181351"/>
            <a:ext cx="342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3600" b="1">
                <a:solidFill>
                  <a:schemeClr val="bg1"/>
                </a:solidFill>
                <a:latin typeface="Times New Roman" charset="0"/>
              </a:rPr>
              <a:t>-</a:t>
            </a:r>
          </a:p>
        </p:txBody>
      </p:sp>
      <p:sp>
        <p:nvSpPr>
          <p:cNvPr id="29" name="Oval 30"/>
          <p:cNvSpPr>
            <a:spLocks noChangeArrowheads="1"/>
          </p:cNvSpPr>
          <p:nvPr/>
        </p:nvSpPr>
        <p:spPr bwMode="auto">
          <a:xfrm>
            <a:off x="1524000" y="1976438"/>
            <a:ext cx="914400" cy="1028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30" name="Rectangle 31"/>
          <p:cNvSpPr>
            <a:spLocks noChangeArrowheads="1"/>
          </p:cNvSpPr>
          <p:nvPr/>
        </p:nvSpPr>
        <p:spPr bwMode="auto">
          <a:xfrm>
            <a:off x="2400300" y="2324100"/>
            <a:ext cx="457200" cy="342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2857500" y="2209800"/>
            <a:ext cx="342900" cy="1485900"/>
          </a:xfrm>
          <a:prstGeom prst="rect">
            <a:avLst/>
          </a:prstGeom>
          <a:solidFill>
            <a:srgbClr val="FF623D"/>
          </a:solidFill>
          <a:ln w="9525">
            <a:miter lim="800000"/>
            <a:headEnd/>
            <a:tailEnd/>
          </a:ln>
          <a:scene3d>
            <a:camera prst="legacyObliqueTopRight">
              <a:rot lat="0" lon="21299983" rev="0"/>
            </a:camera>
            <a:lightRig rig="legacyFlat4" dir="t"/>
          </a:scene3d>
          <a:sp3d extrusionH="36306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>
            <a:off x="3314700" y="3550444"/>
            <a:ext cx="0" cy="6024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>
            <a:off x="3314700" y="41529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>
            <a:off x="4461272" y="3981450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35" name="Oval 36"/>
          <p:cNvSpPr>
            <a:spLocks noChangeArrowheads="1"/>
          </p:cNvSpPr>
          <p:nvPr/>
        </p:nvSpPr>
        <p:spPr bwMode="auto">
          <a:xfrm>
            <a:off x="3543300" y="2324100"/>
            <a:ext cx="114300" cy="342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H="1">
            <a:off x="2857500" y="2667000"/>
            <a:ext cx="7429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 flipH="1">
            <a:off x="2857500" y="2324100"/>
            <a:ext cx="7429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pic>
        <p:nvPicPr>
          <p:cNvPr id="38" name="Picture 39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03358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1804988" y="1976438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40" name="Picture 41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3363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1690688" y="2376488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42" name="Picture 43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66223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1976438" y="2605088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44" name="Picture 45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43363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1971675" y="2371725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46" name="Picture 47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66223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48"/>
          <p:cNvSpPr txBox="1">
            <a:spLocks noChangeArrowheads="1"/>
          </p:cNvSpPr>
          <p:nvPr/>
        </p:nvSpPr>
        <p:spPr bwMode="auto">
          <a:xfrm>
            <a:off x="1804988" y="2605088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48" name="Picture 49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249078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50"/>
          <p:cNvSpPr txBox="1">
            <a:spLocks noChangeArrowheads="1"/>
          </p:cNvSpPr>
          <p:nvPr/>
        </p:nvSpPr>
        <p:spPr bwMode="auto">
          <a:xfrm>
            <a:off x="1857375" y="2428875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50" name="Picture 51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2605088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2"/>
          <p:cNvSpPr txBox="1">
            <a:spLocks noChangeArrowheads="1"/>
          </p:cNvSpPr>
          <p:nvPr/>
        </p:nvSpPr>
        <p:spPr bwMode="auto">
          <a:xfrm>
            <a:off x="1628775" y="2546747"/>
            <a:ext cx="16073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52" name="Picture 53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2271713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 Box 54"/>
          <p:cNvSpPr txBox="1">
            <a:spLocks noChangeArrowheads="1"/>
          </p:cNvSpPr>
          <p:nvPr/>
        </p:nvSpPr>
        <p:spPr bwMode="auto">
          <a:xfrm>
            <a:off x="1690688" y="2209800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54" name="Picture 55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6218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 Box 56"/>
          <p:cNvSpPr txBox="1">
            <a:spLocks noChangeArrowheads="1"/>
          </p:cNvSpPr>
          <p:nvPr/>
        </p:nvSpPr>
        <p:spPr bwMode="auto">
          <a:xfrm>
            <a:off x="1919288" y="2200275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56" name="Picture 57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43363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8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3368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1914525" y="2776538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59" name="Picture 60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7653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1690688" y="2719388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61" name="Picture 62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226218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63"/>
          <p:cNvSpPr txBox="1">
            <a:spLocks noChangeArrowheads="1"/>
          </p:cNvSpPr>
          <p:nvPr/>
        </p:nvSpPr>
        <p:spPr bwMode="auto">
          <a:xfrm>
            <a:off x="1514475" y="2205038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63" name="Picture 64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31933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 Box 65"/>
          <p:cNvSpPr txBox="1">
            <a:spLocks noChangeArrowheads="1"/>
          </p:cNvSpPr>
          <p:nvPr/>
        </p:nvSpPr>
        <p:spPr bwMode="auto">
          <a:xfrm>
            <a:off x="1804988" y="2262188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65" name="Picture 66" descr="BD21294_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9073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 Box 67"/>
          <p:cNvSpPr txBox="1">
            <a:spLocks noChangeArrowheads="1"/>
          </p:cNvSpPr>
          <p:nvPr/>
        </p:nvSpPr>
        <p:spPr bwMode="auto">
          <a:xfrm>
            <a:off x="1685925" y="2028825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67" name="Picture 68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09073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 Box 69"/>
          <p:cNvSpPr txBox="1">
            <a:spLocks noChangeArrowheads="1"/>
          </p:cNvSpPr>
          <p:nvPr/>
        </p:nvSpPr>
        <p:spPr bwMode="auto">
          <a:xfrm>
            <a:off x="1976438" y="2033588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69" name="Picture 70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1938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2143125" y="2667000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71" name="Picture 72" descr="BD21294_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26218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 Box 73"/>
          <p:cNvSpPr txBox="1">
            <a:spLocks noChangeArrowheads="1"/>
          </p:cNvSpPr>
          <p:nvPr/>
        </p:nvSpPr>
        <p:spPr bwMode="auto">
          <a:xfrm>
            <a:off x="2090738" y="2205038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73" name="Picture 74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4793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 Box 75"/>
          <p:cNvSpPr txBox="1">
            <a:spLocks noChangeArrowheads="1"/>
          </p:cNvSpPr>
          <p:nvPr/>
        </p:nvSpPr>
        <p:spPr bwMode="auto">
          <a:xfrm>
            <a:off x="2143125" y="2486025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75" name="Picture 76" descr="BD21294_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237648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 Box 77"/>
          <p:cNvSpPr txBox="1">
            <a:spLocks noChangeArrowheads="1"/>
          </p:cNvSpPr>
          <p:nvPr/>
        </p:nvSpPr>
        <p:spPr bwMode="auto">
          <a:xfrm>
            <a:off x="2205038" y="2319338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77" name="Picture 78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376488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79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90788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Line 80"/>
          <p:cNvSpPr>
            <a:spLocks noChangeShapeType="1"/>
          </p:cNvSpPr>
          <p:nvPr/>
        </p:nvSpPr>
        <p:spPr bwMode="auto">
          <a:xfrm>
            <a:off x="2430066" y="2667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80" name="Line 81"/>
          <p:cNvSpPr>
            <a:spLocks noChangeShapeType="1"/>
          </p:cNvSpPr>
          <p:nvPr/>
        </p:nvSpPr>
        <p:spPr bwMode="auto">
          <a:xfrm>
            <a:off x="2434829" y="2333625"/>
            <a:ext cx="4274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81" name="Text Box 82"/>
          <p:cNvSpPr txBox="1">
            <a:spLocks noChangeArrowheads="1"/>
          </p:cNvSpPr>
          <p:nvPr/>
        </p:nvSpPr>
        <p:spPr bwMode="auto">
          <a:xfrm>
            <a:off x="2433638" y="2319338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sp>
        <p:nvSpPr>
          <p:cNvPr id="82" name="Text Box 83"/>
          <p:cNvSpPr txBox="1">
            <a:spLocks noChangeArrowheads="1"/>
          </p:cNvSpPr>
          <p:nvPr/>
        </p:nvSpPr>
        <p:spPr bwMode="auto">
          <a:xfrm>
            <a:off x="2852738" y="3352800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sp>
        <p:nvSpPr>
          <p:cNvPr id="83" name="Text Box 84"/>
          <p:cNvSpPr txBox="1">
            <a:spLocks noChangeArrowheads="1"/>
          </p:cNvSpPr>
          <p:nvPr/>
        </p:nvSpPr>
        <p:spPr bwMode="auto">
          <a:xfrm>
            <a:off x="2605088" y="2433638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pic>
        <p:nvPicPr>
          <p:cNvPr id="84" name="Picture 85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5550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 Box 86"/>
          <p:cNvSpPr txBox="1">
            <a:spLocks noChangeArrowheads="1"/>
          </p:cNvSpPr>
          <p:nvPr/>
        </p:nvSpPr>
        <p:spPr bwMode="auto">
          <a:xfrm>
            <a:off x="4510088" y="2443163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sp>
        <p:nvSpPr>
          <p:cNvPr id="86" name="Rectangle 87"/>
          <p:cNvSpPr>
            <a:spLocks noChangeArrowheads="1"/>
          </p:cNvSpPr>
          <p:nvPr/>
        </p:nvSpPr>
        <p:spPr bwMode="auto">
          <a:xfrm>
            <a:off x="4629150" y="2381250"/>
            <a:ext cx="457200" cy="114300"/>
          </a:xfrm>
          <a:prstGeom prst="rect">
            <a:avLst/>
          </a:prstGeom>
          <a:gradFill rotWithShape="0">
            <a:gsLst>
              <a:gs pos="0">
                <a:srgbClr val="B8CFEA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rgbClr val="B8CF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pic>
        <p:nvPicPr>
          <p:cNvPr id="87" name="Picture 88" descr="BD21294_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81250"/>
            <a:ext cx="111919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Text Box 89"/>
          <p:cNvSpPr txBox="1">
            <a:spLocks noChangeArrowheads="1"/>
          </p:cNvSpPr>
          <p:nvPr/>
        </p:nvSpPr>
        <p:spPr bwMode="auto">
          <a:xfrm>
            <a:off x="4967288" y="2328863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  <p:sp>
        <p:nvSpPr>
          <p:cNvPr id="89" name="Line 90"/>
          <p:cNvSpPr>
            <a:spLocks noChangeShapeType="1"/>
          </p:cNvSpPr>
          <p:nvPr/>
        </p:nvSpPr>
        <p:spPr bwMode="auto">
          <a:xfrm flipV="1">
            <a:off x="5753100" y="4438650"/>
            <a:ext cx="488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92" name="Text Box 93"/>
          <p:cNvSpPr txBox="1">
            <a:spLocks noChangeArrowheads="1"/>
          </p:cNvSpPr>
          <p:nvPr/>
        </p:nvSpPr>
        <p:spPr bwMode="auto">
          <a:xfrm>
            <a:off x="4572000" y="4210050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>
                <a:latin typeface="Times New Roman" charset="0"/>
              </a:rPr>
              <a:t>_</a:t>
            </a:r>
          </a:p>
        </p:txBody>
      </p:sp>
      <p:sp>
        <p:nvSpPr>
          <p:cNvPr id="93" name="Text Box 94"/>
          <p:cNvSpPr txBox="1">
            <a:spLocks noChangeArrowheads="1"/>
          </p:cNvSpPr>
          <p:nvPr/>
        </p:nvSpPr>
        <p:spPr bwMode="auto">
          <a:xfrm>
            <a:off x="1571625" y="2376488"/>
            <a:ext cx="171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900" b="1">
                <a:solidFill>
                  <a:schemeClr val="bg1"/>
                </a:solidFill>
                <a:latin typeface="Verdana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83811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2"/>
          <p:cNvGrpSpPr>
            <a:grpSpLocks/>
          </p:cNvGrpSpPr>
          <p:nvPr/>
        </p:nvGrpSpPr>
        <p:grpSpPr bwMode="auto">
          <a:xfrm>
            <a:off x="594521" y="1300163"/>
            <a:ext cx="3433763" cy="3146822"/>
            <a:chOff x="318" y="964"/>
            <a:chExt cx="3276" cy="2947"/>
          </a:xfrm>
        </p:grpSpPr>
        <p:grpSp>
          <p:nvGrpSpPr>
            <p:cNvPr id="117763" name="Group 3"/>
            <p:cNvGrpSpPr>
              <a:grpSpLocks/>
            </p:cNvGrpSpPr>
            <p:nvPr/>
          </p:nvGrpSpPr>
          <p:grpSpPr bwMode="auto">
            <a:xfrm>
              <a:off x="318" y="3200"/>
              <a:ext cx="3264" cy="711"/>
              <a:chOff x="510" y="3104"/>
              <a:chExt cx="3264" cy="711"/>
            </a:xfrm>
          </p:grpSpPr>
          <p:sp>
            <p:nvSpPr>
              <p:cNvPr id="117764" name="Rectangle 4"/>
              <p:cNvSpPr>
                <a:spLocks noChangeArrowheads="1"/>
              </p:cNvSpPr>
              <p:nvPr/>
            </p:nvSpPr>
            <p:spPr bwMode="auto">
              <a:xfrm>
                <a:off x="555" y="3135"/>
                <a:ext cx="3174" cy="680"/>
              </a:xfrm>
              <a:prstGeom prst="rect">
                <a:avLst/>
              </a:prstGeom>
              <a:solidFill>
                <a:srgbClr val="DDDDDD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765" name="Line 5"/>
              <p:cNvSpPr>
                <a:spLocks noChangeShapeType="1"/>
              </p:cNvSpPr>
              <p:nvPr/>
            </p:nvSpPr>
            <p:spPr bwMode="auto">
              <a:xfrm>
                <a:off x="2289" y="3475"/>
                <a:ext cx="431" cy="0"/>
              </a:xfrm>
              <a:prstGeom prst="line">
                <a:avLst/>
              </a:prstGeom>
              <a:noFill/>
              <a:ln w="1587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66" name="Line 6"/>
              <p:cNvSpPr>
                <a:spLocks noChangeShapeType="1"/>
              </p:cNvSpPr>
              <p:nvPr/>
            </p:nvSpPr>
            <p:spPr bwMode="auto">
              <a:xfrm>
                <a:off x="555" y="3362"/>
                <a:ext cx="3174" cy="0"/>
              </a:xfrm>
              <a:prstGeom prst="line">
                <a:avLst/>
              </a:prstGeom>
              <a:noFill/>
              <a:ln w="12700">
                <a:solidFill>
                  <a:srgbClr val="00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67" name="Line 7"/>
              <p:cNvSpPr>
                <a:spLocks noChangeShapeType="1"/>
              </p:cNvSpPr>
              <p:nvPr/>
            </p:nvSpPr>
            <p:spPr bwMode="auto">
              <a:xfrm>
                <a:off x="1632" y="3362"/>
                <a:ext cx="295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68" name="Line 8"/>
              <p:cNvSpPr>
                <a:spLocks noChangeShapeType="1"/>
              </p:cNvSpPr>
              <p:nvPr/>
            </p:nvSpPr>
            <p:spPr bwMode="auto">
              <a:xfrm>
                <a:off x="555" y="3589"/>
                <a:ext cx="3174" cy="0"/>
              </a:xfrm>
              <a:prstGeom prst="line">
                <a:avLst/>
              </a:prstGeom>
              <a:noFill/>
              <a:ln w="12700">
                <a:solidFill>
                  <a:srgbClr val="00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69" name="AutoShape 9"/>
              <p:cNvSpPr>
                <a:spLocks noChangeArrowheads="1"/>
              </p:cNvSpPr>
              <p:nvPr/>
            </p:nvSpPr>
            <p:spPr bwMode="auto">
              <a:xfrm>
                <a:off x="1931" y="3346"/>
                <a:ext cx="358" cy="272"/>
              </a:xfrm>
              <a:prstGeom prst="roundRect">
                <a:avLst>
                  <a:gd name="adj" fmla="val 16667"/>
                </a:avLst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770" name="Rectangle 10"/>
              <p:cNvSpPr>
                <a:spLocks noChangeArrowheads="1"/>
              </p:cNvSpPr>
              <p:nvPr/>
            </p:nvSpPr>
            <p:spPr bwMode="auto">
              <a:xfrm>
                <a:off x="1929" y="3430"/>
                <a:ext cx="358" cy="91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771" name="Line 11"/>
              <p:cNvSpPr>
                <a:spLocks noChangeShapeType="1"/>
              </p:cNvSpPr>
              <p:nvPr/>
            </p:nvSpPr>
            <p:spPr bwMode="auto">
              <a:xfrm>
                <a:off x="2130" y="3475"/>
                <a:ext cx="170" cy="0"/>
              </a:xfrm>
              <a:prstGeom prst="line">
                <a:avLst/>
              </a:prstGeom>
              <a:noFill/>
              <a:ln w="9525">
                <a:solidFill>
                  <a:srgbClr val="F56707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72" name="Line 12"/>
              <p:cNvSpPr>
                <a:spLocks noChangeShapeType="1"/>
              </p:cNvSpPr>
              <p:nvPr/>
            </p:nvSpPr>
            <p:spPr bwMode="auto">
              <a:xfrm>
                <a:off x="555" y="3249"/>
                <a:ext cx="3174" cy="0"/>
              </a:xfrm>
              <a:prstGeom prst="line">
                <a:avLst/>
              </a:prstGeom>
              <a:noFill/>
              <a:ln w="12700">
                <a:solidFill>
                  <a:srgbClr val="0033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73" name="Line 13"/>
              <p:cNvSpPr>
                <a:spLocks noChangeShapeType="1"/>
              </p:cNvSpPr>
              <p:nvPr/>
            </p:nvSpPr>
            <p:spPr bwMode="auto">
              <a:xfrm>
                <a:off x="555" y="3702"/>
                <a:ext cx="3174" cy="0"/>
              </a:xfrm>
              <a:prstGeom prst="line">
                <a:avLst/>
              </a:prstGeom>
              <a:noFill/>
              <a:ln w="12700">
                <a:solidFill>
                  <a:srgbClr val="0033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74" name="Line 14"/>
              <p:cNvSpPr>
                <a:spLocks noChangeShapeType="1"/>
              </p:cNvSpPr>
              <p:nvPr/>
            </p:nvSpPr>
            <p:spPr bwMode="auto">
              <a:xfrm>
                <a:off x="559" y="3419"/>
                <a:ext cx="0" cy="113"/>
              </a:xfrm>
              <a:prstGeom prst="line">
                <a:avLst/>
              </a:prstGeom>
              <a:noFill/>
              <a:ln w="19050">
                <a:solidFill>
                  <a:srgbClr val="B8CF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75" name="Line 15"/>
              <p:cNvSpPr>
                <a:spLocks noChangeShapeType="1"/>
              </p:cNvSpPr>
              <p:nvPr/>
            </p:nvSpPr>
            <p:spPr bwMode="auto">
              <a:xfrm>
                <a:off x="3733" y="3419"/>
                <a:ext cx="0" cy="113"/>
              </a:xfrm>
              <a:prstGeom prst="line">
                <a:avLst/>
              </a:prstGeom>
              <a:noFill/>
              <a:ln w="19050">
                <a:solidFill>
                  <a:srgbClr val="B8CF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76" name="Line 16"/>
              <p:cNvSpPr>
                <a:spLocks noChangeShapeType="1"/>
              </p:cNvSpPr>
              <p:nvPr/>
            </p:nvSpPr>
            <p:spPr bwMode="auto">
              <a:xfrm>
                <a:off x="510" y="341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77" name="Line 17"/>
              <p:cNvSpPr>
                <a:spLocks noChangeShapeType="1"/>
              </p:cNvSpPr>
              <p:nvPr/>
            </p:nvSpPr>
            <p:spPr bwMode="auto">
              <a:xfrm>
                <a:off x="510" y="3532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78" name="Line 18"/>
              <p:cNvSpPr>
                <a:spLocks noChangeShapeType="1"/>
              </p:cNvSpPr>
              <p:nvPr/>
            </p:nvSpPr>
            <p:spPr bwMode="auto">
              <a:xfrm>
                <a:off x="3729" y="341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79" name="Line 19"/>
              <p:cNvSpPr>
                <a:spLocks noChangeShapeType="1"/>
              </p:cNvSpPr>
              <p:nvPr/>
            </p:nvSpPr>
            <p:spPr bwMode="auto">
              <a:xfrm>
                <a:off x="3729" y="3532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80" name="Line 20"/>
              <p:cNvSpPr>
                <a:spLocks noChangeShapeType="1"/>
              </p:cNvSpPr>
              <p:nvPr/>
            </p:nvSpPr>
            <p:spPr bwMode="auto">
              <a:xfrm>
                <a:off x="566" y="3362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81" name="Line 21"/>
              <p:cNvSpPr>
                <a:spLocks noChangeShapeType="1"/>
              </p:cNvSpPr>
              <p:nvPr/>
            </p:nvSpPr>
            <p:spPr bwMode="auto">
              <a:xfrm>
                <a:off x="566" y="3475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82" name="Line 22"/>
              <p:cNvSpPr>
                <a:spLocks noChangeShapeType="1"/>
              </p:cNvSpPr>
              <p:nvPr/>
            </p:nvSpPr>
            <p:spPr bwMode="auto">
              <a:xfrm>
                <a:off x="566" y="3589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83" name="AutoShape 23"/>
              <p:cNvSpPr>
                <a:spLocks noChangeArrowheads="1"/>
              </p:cNvSpPr>
              <p:nvPr/>
            </p:nvSpPr>
            <p:spPr bwMode="auto">
              <a:xfrm>
                <a:off x="657" y="3346"/>
                <a:ext cx="136" cy="272"/>
              </a:xfrm>
              <a:prstGeom prst="roundRect">
                <a:avLst>
                  <a:gd name="adj" fmla="val 16667"/>
                </a:avLst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784" name="AutoShape 24"/>
              <p:cNvSpPr>
                <a:spLocks noChangeArrowheads="1"/>
              </p:cNvSpPr>
              <p:nvPr/>
            </p:nvSpPr>
            <p:spPr bwMode="auto">
              <a:xfrm>
                <a:off x="2720" y="3346"/>
                <a:ext cx="492" cy="272"/>
              </a:xfrm>
              <a:prstGeom prst="roundRect">
                <a:avLst>
                  <a:gd name="adj" fmla="val 16667"/>
                </a:avLst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785" name="Rectangle 25"/>
              <p:cNvSpPr>
                <a:spLocks noChangeArrowheads="1"/>
              </p:cNvSpPr>
              <p:nvPr/>
            </p:nvSpPr>
            <p:spPr bwMode="auto">
              <a:xfrm>
                <a:off x="2720" y="3430"/>
                <a:ext cx="492" cy="91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786" name="Line 26"/>
              <p:cNvSpPr>
                <a:spLocks noChangeShapeType="1"/>
              </p:cNvSpPr>
              <p:nvPr/>
            </p:nvSpPr>
            <p:spPr bwMode="auto">
              <a:xfrm>
                <a:off x="1156" y="3475"/>
                <a:ext cx="227" cy="0"/>
              </a:xfrm>
              <a:prstGeom prst="line">
                <a:avLst/>
              </a:prstGeom>
              <a:noFill/>
              <a:ln w="1587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87" name="Line 27"/>
              <p:cNvSpPr>
                <a:spLocks noChangeShapeType="1"/>
              </p:cNvSpPr>
              <p:nvPr/>
            </p:nvSpPr>
            <p:spPr bwMode="auto">
              <a:xfrm>
                <a:off x="793" y="3475"/>
                <a:ext cx="159" cy="0"/>
              </a:xfrm>
              <a:prstGeom prst="line">
                <a:avLst/>
              </a:prstGeom>
              <a:noFill/>
              <a:ln w="1587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88" name="Line 28"/>
              <p:cNvSpPr>
                <a:spLocks noChangeShapeType="1"/>
              </p:cNvSpPr>
              <p:nvPr/>
            </p:nvSpPr>
            <p:spPr bwMode="auto">
              <a:xfrm>
                <a:off x="1632" y="3475"/>
                <a:ext cx="295" cy="0"/>
              </a:xfrm>
              <a:prstGeom prst="line">
                <a:avLst/>
              </a:prstGeom>
              <a:noFill/>
              <a:ln w="1587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89" name="AutoShape 29"/>
              <p:cNvSpPr>
                <a:spLocks noChangeArrowheads="1"/>
              </p:cNvSpPr>
              <p:nvPr/>
            </p:nvSpPr>
            <p:spPr bwMode="auto">
              <a:xfrm>
                <a:off x="1386" y="3346"/>
                <a:ext cx="245" cy="272"/>
              </a:xfrm>
              <a:prstGeom prst="roundRect">
                <a:avLst>
                  <a:gd name="adj" fmla="val 16667"/>
                </a:avLst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790" name="Rectangle 30"/>
              <p:cNvSpPr>
                <a:spLocks noChangeArrowheads="1"/>
              </p:cNvSpPr>
              <p:nvPr/>
            </p:nvSpPr>
            <p:spPr bwMode="auto">
              <a:xfrm>
                <a:off x="1385" y="3430"/>
                <a:ext cx="245" cy="91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791" name="AutoShape 31"/>
              <p:cNvSpPr>
                <a:spLocks noChangeArrowheads="1"/>
              </p:cNvSpPr>
              <p:nvPr/>
            </p:nvSpPr>
            <p:spPr bwMode="auto">
              <a:xfrm>
                <a:off x="955" y="3346"/>
                <a:ext cx="201" cy="272"/>
              </a:xfrm>
              <a:prstGeom prst="roundRect">
                <a:avLst>
                  <a:gd name="adj" fmla="val 16667"/>
                </a:avLst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792" name="Rectangle 32"/>
              <p:cNvSpPr>
                <a:spLocks noChangeArrowheads="1"/>
              </p:cNvSpPr>
              <p:nvPr/>
            </p:nvSpPr>
            <p:spPr bwMode="auto">
              <a:xfrm>
                <a:off x="954" y="3430"/>
                <a:ext cx="201" cy="91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793" name="Rectangle 33"/>
              <p:cNvSpPr>
                <a:spLocks noChangeArrowheads="1"/>
              </p:cNvSpPr>
              <p:nvPr/>
            </p:nvSpPr>
            <p:spPr bwMode="auto">
              <a:xfrm>
                <a:off x="655" y="3430"/>
                <a:ext cx="136" cy="91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794" name="Line 34"/>
              <p:cNvSpPr>
                <a:spLocks noChangeShapeType="1"/>
              </p:cNvSpPr>
              <p:nvPr/>
            </p:nvSpPr>
            <p:spPr bwMode="auto">
              <a:xfrm>
                <a:off x="793" y="3362"/>
                <a:ext cx="159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95" name="Line 35"/>
              <p:cNvSpPr>
                <a:spLocks noChangeShapeType="1"/>
              </p:cNvSpPr>
              <p:nvPr/>
            </p:nvSpPr>
            <p:spPr bwMode="auto">
              <a:xfrm>
                <a:off x="793" y="3589"/>
                <a:ext cx="159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96" name="Line 36"/>
              <p:cNvSpPr>
                <a:spLocks noChangeShapeType="1"/>
              </p:cNvSpPr>
              <p:nvPr/>
            </p:nvSpPr>
            <p:spPr bwMode="auto">
              <a:xfrm>
                <a:off x="1156" y="3362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97" name="Line 37"/>
              <p:cNvSpPr>
                <a:spLocks noChangeShapeType="1"/>
              </p:cNvSpPr>
              <p:nvPr/>
            </p:nvSpPr>
            <p:spPr bwMode="auto">
              <a:xfrm>
                <a:off x="1156" y="3589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98" name="Line 38"/>
              <p:cNvSpPr>
                <a:spLocks noChangeShapeType="1"/>
              </p:cNvSpPr>
              <p:nvPr/>
            </p:nvSpPr>
            <p:spPr bwMode="auto">
              <a:xfrm>
                <a:off x="1632" y="3589"/>
                <a:ext cx="295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799" name="Line 39"/>
              <p:cNvSpPr>
                <a:spLocks noChangeShapeType="1"/>
              </p:cNvSpPr>
              <p:nvPr/>
            </p:nvSpPr>
            <p:spPr bwMode="auto">
              <a:xfrm>
                <a:off x="2289" y="3589"/>
                <a:ext cx="431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00" name="Line 40"/>
              <p:cNvSpPr>
                <a:spLocks noChangeShapeType="1"/>
              </p:cNvSpPr>
              <p:nvPr/>
            </p:nvSpPr>
            <p:spPr bwMode="auto">
              <a:xfrm>
                <a:off x="2289" y="3362"/>
                <a:ext cx="431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01" name="Line 41"/>
              <p:cNvSpPr>
                <a:spLocks noChangeShapeType="1"/>
              </p:cNvSpPr>
              <p:nvPr/>
            </p:nvSpPr>
            <p:spPr bwMode="auto">
              <a:xfrm>
                <a:off x="3212" y="3362"/>
                <a:ext cx="340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02" name="Line 42"/>
              <p:cNvSpPr>
                <a:spLocks noChangeShapeType="1"/>
              </p:cNvSpPr>
              <p:nvPr/>
            </p:nvSpPr>
            <p:spPr bwMode="auto">
              <a:xfrm>
                <a:off x="3212" y="3589"/>
                <a:ext cx="340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03" name="Oval 43"/>
              <p:cNvSpPr>
                <a:spLocks noChangeArrowheads="1"/>
              </p:cNvSpPr>
              <p:nvPr/>
            </p:nvSpPr>
            <p:spPr bwMode="auto">
              <a:xfrm>
                <a:off x="691" y="3441"/>
                <a:ext cx="68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04" name="Oval 44"/>
              <p:cNvSpPr>
                <a:spLocks noChangeArrowheads="1"/>
              </p:cNvSpPr>
              <p:nvPr/>
            </p:nvSpPr>
            <p:spPr bwMode="auto">
              <a:xfrm>
                <a:off x="1020" y="3441"/>
                <a:ext cx="68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05" name="Oval 45"/>
              <p:cNvSpPr>
                <a:spLocks noChangeArrowheads="1"/>
              </p:cNvSpPr>
              <p:nvPr/>
            </p:nvSpPr>
            <p:spPr bwMode="auto">
              <a:xfrm>
                <a:off x="1473" y="3441"/>
                <a:ext cx="68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06" name="Oval 46"/>
              <p:cNvSpPr>
                <a:spLocks noChangeArrowheads="1"/>
              </p:cNvSpPr>
              <p:nvPr/>
            </p:nvSpPr>
            <p:spPr bwMode="auto">
              <a:xfrm>
                <a:off x="2074" y="3441"/>
                <a:ext cx="68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07" name="Line 47"/>
              <p:cNvSpPr>
                <a:spLocks noChangeShapeType="1"/>
              </p:cNvSpPr>
              <p:nvPr/>
            </p:nvSpPr>
            <p:spPr bwMode="auto">
              <a:xfrm>
                <a:off x="768" y="3475"/>
                <a:ext cx="102" cy="0"/>
              </a:xfrm>
              <a:prstGeom prst="line">
                <a:avLst/>
              </a:prstGeom>
              <a:noFill/>
              <a:ln w="9525">
                <a:solidFill>
                  <a:srgbClr val="F56707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08" name="Line 48"/>
              <p:cNvSpPr>
                <a:spLocks noChangeShapeType="1"/>
              </p:cNvSpPr>
              <p:nvPr/>
            </p:nvSpPr>
            <p:spPr bwMode="auto">
              <a:xfrm>
                <a:off x="1088" y="3475"/>
                <a:ext cx="102" cy="0"/>
              </a:xfrm>
              <a:prstGeom prst="line">
                <a:avLst/>
              </a:prstGeom>
              <a:noFill/>
              <a:ln w="9525">
                <a:solidFill>
                  <a:srgbClr val="F56707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09" name="Line 49"/>
              <p:cNvSpPr>
                <a:spLocks noChangeShapeType="1"/>
              </p:cNvSpPr>
              <p:nvPr/>
            </p:nvSpPr>
            <p:spPr bwMode="auto">
              <a:xfrm>
                <a:off x="1536" y="3475"/>
                <a:ext cx="125" cy="0"/>
              </a:xfrm>
              <a:prstGeom prst="line">
                <a:avLst/>
              </a:prstGeom>
              <a:noFill/>
              <a:ln w="9525">
                <a:solidFill>
                  <a:srgbClr val="F56707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10" name="Line 50"/>
              <p:cNvSpPr>
                <a:spLocks noChangeShapeType="1"/>
              </p:cNvSpPr>
              <p:nvPr/>
            </p:nvSpPr>
            <p:spPr bwMode="auto">
              <a:xfrm>
                <a:off x="2987" y="3475"/>
                <a:ext cx="238" cy="0"/>
              </a:xfrm>
              <a:prstGeom prst="line">
                <a:avLst/>
              </a:prstGeom>
              <a:noFill/>
              <a:ln w="9525">
                <a:solidFill>
                  <a:srgbClr val="F56707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11" name="Oval 51"/>
              <p:cNvSpPr>
                <a:spLocks noChangeArrowheads="1"/>
              </p:cNvSpPr>
              <p:nvPr/>
            </p:nvSpPr>
            <p:spPr bwMode="auto">
              <a:xfrm>
                <a:off x="2935" y="3441"/>
                <a:ext cx="68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12" name="Line 52"/>
              <p:cNvSpPr>
                <a:spLocks noChangeShapeType="1"/>
              </p:cNvSpPr>
              <p:nvPr/>
            </p:nvSpPr>
            <p:spPr bwMode="auto">
              <a:xfrm>
                <a:off x="725" y="3135"/>
                <a:ext cx="0" cy="2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13" name="Line 53"/>
              <p:cNvSpPr>
                <a:spLocks noChangeShapeType="1"/>
              </p:cNvSpPr>
              <p:nvPr/>
            </p:nvSpPr>
            <p:spPr bwMode="auto">
              <a:xfrm>
                <a:off x="1051" y="3135"/>
                <a:ext cx="0" cy="2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14" name="Line 54"/>
              <p:cNvSpPr>
                <a:spLocks noChangeShapeType="1"/>
              </p:cNvSpPr>
              <p:nvPr/>
            </p:nvSpPr>
            <p:spPr bwMode="auto">
              <a:xfrm>
                <a:off x="2969" y="3135"/>
                <a:ext cx="0" cy="2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15" name="Line 55"/>
              <p:cNvSpPr>
                <a:spLocks noChangeShapeType="1"/>
              </p:cNvSpPr>
              <p:nvPr/>
            </p:nvSpPr>
            <p:spPr bwMode="auto">
              <a:xfrm>
                <a:off x="2108" y="3135"/>
                <a:ext cx="0" cy="2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16" name="Line 56"/>
              <p:cNvSpPr>
                <a:spLocks noChangeShapeType="1"/>
              </p:cNvSpPr>
              <p:nvPr/>
            </p:nvSpPr>
            <p:spPr bwMode="auto">
              <a:xfrm>
                <a:off x="1507" y="3135"/>
                <a:ext cx="0" cy="2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17" name="Text Box 57"/>
              <p:cNvSpPr txBox="1">
                <a:spLocks noChangeArrowheads="1"/>
              </p:cNvSpPr>
              <p:nvPr/>
            </p:nvSpPr>
            <p:spPr bwMode="auto">
              <a:xfrm>
                <a:off x="2459" y="3104"/>
                <a:ext cx="192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de-DE" altLang="de-DE" sz="1050">
                    <a:latin typeface="Verdana" pitchFamily="34" charset="0"/>
                  </a:rPr>
                  <a:t>L</a:t>
                </a:r>
              </a:p>
            </p:txBody>
          </p:sp>
          <p:sp>
            <p:nvSpPr>
              <p:cNvPr id="117818" name="Line 58"/>
              <p:cNvSpPr>
                <a:spLocks noChangeShapeType="1"/>
              </p:cNvSpPr>
              <p:nvPr/>
            </p:nvSpPr>
            <p:spPr bwMode="auto">
              <a:xfrm>
                <a:off x="2652" y="319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19" name="Line 59"/>
              <p:cNvSpPr>
                <a:spLocks noChangeShapeType="1"/>
              </p:cNvSpPr>
              <p:nvPr/>
            </p:nvSpPr>
            <p:spPr bwMode="auto">
              <a:xfrm>
                <a:off x="2153" y="319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20" name="Rectangle 60"/>
              <p:cNvSpPr>
                <a:spLocks noChangeArrowheads="1"/>
              </p:cNvSpPr>
              <p:nvPr/>
            </p:nvSpPr>
            <p:spPr bwMode="auto">
              <a:xfrm>
                <a:off x="510" y="3430"/>
                <a:ext cx="57" cy="9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21" name="Rectangle 61"/>
              <p:cNvSpPr>
                <a:spLocks noChangeArrowheads="1"/>
              </p:cNvSpPr>
              <p:nvPr/>
            </p:nvSpPr>
            <p:spPr bwMode="auto">
              <a:xfrm>
                <a:off x="3717" y="3430"/>
                <a:ext cx="57" cy="9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</p:grpSp>
        <p:grpSp>
          <p:nvGrpSpPr>
            <p:cNvPr id="117822" name="Group 62"/>
            <p:cNvGrpSpPr>
              <a:grpSpLocks/>
            </p:cNvGrpSpPr>
            <p:nvPr/>
          </p:nvGrpSpPr>
          <p:grpSpPr bwMode="auto">
            <a:xfrm>
              <a:off x="318" y="2098"/>
              <a:ext cx="3264" cy="680"/>
              <a:chOff x="510" y="2002"/>
              <a:chExt cx="3264" cy="680"/>
            </a:xfrm>
          </p:grpSpPr>
          <p:sp>
            <p:nvSpPr>
              <p:cNvPr id="117823" name="Rectangle 63"/>
              <p:cNvSpPr>
                <a:spLocks noChangeArrowheads="1"/>
              </p:cNvSpPr>
              <p:nvPr/>
            </p:nvSpPr>
            <p:spPr bwMode="auto">
              <a:xfrm>
                <a:off x="555" y="2002"/>
                <a:ext cx="3174" cy="680"/>
              </a:xfrm>
              <a:prstGeom prst="rect">
                <a:avLst/>
              </a:prstGeom>
              <a:solidFill>
                <a:srgbClr val="DDDDDD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24" name="Line 64"/>
              <p:cNvSpPr>
                <a:spLocks noChangeShapeType="1"/>
              </p:cNvSpPr>
              <p:nvPr/>
            </p:nvSpPr>
            <p:spPr bwMode="auto">
              <a:xfrm>
                <a:off x="555" y="2116"/>
                <a:ext cx="3174" cy="0"/>
              </a:xfrm>
              <a:prstGeom prst="line">
                <a:avLst/>
              </a:prstGeom>
              <a:noFill/>
              <a:ln w="12700">
                <a:solidFill>
                  <a:srgbClr val="00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25" name="Line 65"/>
              <p:cNvSpPr>
                <a:spLocks noChangeShapeType="1"/>
              </p:cNvSpPr>
              <p:nvPr/>
            </p:nvSpPr>
            <p:spPr bwMode="auto">
              <a:xfrm>
                <a:off x="555" y="2229"/>
                <a:ext cx="3174" cy="0"/>
              </a:xfrm>
              <a:prstGeom prst="line">
                <a:avLst/>
              </a:prstGeom>
              <a:noFill/>
              <a:ln w="12700">
                <a:solidFill>
                  <a:srgbClr val="00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26" name="Line 66"/>
              <p:cNvSpPr>
                <a:spLocks noChangeShapeType="1"/>
              </p:cNvSpPr>
              <p:nvPr/>
            </p:nvSpPr>
            <p:spPr bwMode="auto">
              <a:xfrm>
                <a:off x="555" y="2342"/>
                <a:ext cx="3174" cy="0"/>
              </a:xfrm>
              <a:prstGeom prst="line">
                <a:avLst/>
              </a:prstGeom>
              <a:noFill/>
              <a:ln w="12700">
                <a:solidFill>
                  <a:srgbClr val="00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27" name="Line 67"/>
              <p:cNvSpPr>
                <a:spLocks noChangeShapeType="1"/>
              </p:cNvSpPr>
              <p:nvPr/>
            </p:nvSpPr>
            <p:spPr bwMode="auto">
              <a:xfrm>
                <a:off x="555" y="2456"/>
                <a:ext cx="3174" cy="0"/>
              </a:xfrm>
              <a:prstGeom prst="line">
                <a:avLst/>
              </a:prstGeom>
              <a:noFill/>
              <a:ln w="12700">
                <a:solidFill>
                  <a:srgbClr val="00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28" name="Line 68"/>
              <p:cNvSpPr>
                <a:spLocks noChangeShapeType="1"/>
              </p:cNvSpPr>
              <p:nvPr/>
            </p:nvSpPr>
            <p:spPr bwMode="auto">
              <a:xfrm>
                <a:off x="555" y="2569"/>
                <a:ext cx="3174" cy="0"/>
              </a:xfrm>
              <a:prstGeom prst="line">
                <a:avLst/>
              </a:prstGeom>
              <a:noFill/>
              <a:ln w="12700">
                <a:solidFill>
                  <a:srgbClr val="0033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29" name="Line 69"/>
              <p:cNvSpPr>
                <a:spLocks noChangeShapeType="1"/>
              </p:cNvSpPr>
              <p:nvPr/>
            </p:nvSpPr>
            <p:spPr bwMode="auto">
              <a:xfrm>
                <a:off x="559" y="2286"/>
                <a:ext cx="0" cy="113"/>
              </a:xfrm>
              <a:prstGeom prst="line">
                <a:avLst/>
              </a:prstGeom>
              <a:noFill/>
              <a:ln w="19050">
                <a:solidFill>
                  <a:srgbClr val="B8CF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30" name="Line 70"/>
              <p:cNvSpPr>
                <a:spLocks noChangeShapeType="1"/>
              </p:cNvSpPr>
              <p:nvPr/>
            </p:nvSpPr>
            <p:spPr bwMode="auto">
              <a:xfrm>
                <a:off x="3733" y="2286"/>
                <a:ext cx="0" cy="113"/>
              </a:xfrm>
              <a:prstGeom prst="line">
                <a:avLst/>
              </a:prstGeom>
              <a:noFill/>
              <a:ln w="19050">
                <a:solidFill>
                  <a:srgbClr val="B8CF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31" name="Line 71"/>
              <p:cNvSpPr>
                <a:spLocks noChangeShapeType="1"/>
              </p:cNvSpPr>
              <p:nvPr/>
            </p:nvSpPr>
            <p:spPr bwMode="auto">
              <a:xfrm>
                <a:off x="510" y="2286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32" name="Line 72"/>
              <p:cNvSpPr>
                <a:spLocks noChangeShapeType="1"/>
              </p:cNvSpPr>
              <p:nvPr/>
            </p:nvSpPr>
            <p:spPr bwMode="auto">
              <a:xfrm>
                <a:off x="510" y="23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33" name="Line 73"/>
              <p:cNvSpPr>
                <a:spLocks noChangeShapeType="1"/>
              </p:cNvSpPr>
              <p:nvPr/>
            </p:nvSpPr>
            <p:spPr bwMode="auto">
              <a:xfrm>
                <a:off x="3729" y="2286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34" name="Line 74"/>
              <p:cNvSpPr>
                <a:spLocks noChangeShapeType="1"/>
              </p:cNvSpPr>
              <p:nvPr/>
            </p:nvSpPr>
            <p:spPr bwMode="auto">
              <a:xfrm>
                <a:off x="3729" y="23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35" name="Line 75"/>
              <p:cNvSpPr>
                <a:spLocks noChangeShapeType="1"/>
              </p:cNvSpPr>
              <p:nvPr/>
            </p:nvSpPr>
            <p:spPr bwMode="auto">
              <a:xfrm>
                <a:off x="566" y="2229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36" name="Line 76"/>
              <p:cNvSpPr>
                <a:spLocks noChangeShapeType="1"/>
              </p:cNvSpPr>
              <p:nvPr/>
            </p:nvSpPr>
            <p:spPr bwMode="auto">
              <a:xfrm>
                <a:off x="566" y="2342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37" name="Line 77"/>
              <p:cNvSpPr>
                <a:spLocks noChangeShapeType="1"/>
              </p:cNvSpPr>
              <p:nvPr/>
            </p:nvSpPr>
            <p:spPr bwMode="auto">
              <a:xfrm>
                <a:off x="566" y="2455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38" name="AutoShape 78"/>
              <p:cNvSpPr>
                <a:spLocks noChangeArrowheads="1"/>
              </p:cNvSpPr>
              <p:nvPr/>
            </p:nvSpPr>
            <p:spPr bwMode="auto">
              <a:xfrm>
                <a:off x="657" y="2213"/>
                <a:ext cx="136" cy="272"/>
              </a:xfrm>
              <a:prstGeom prst="roundRect">
                <a:avLst>
                  <a:gd name="adj" fmla="val 16667"/>
                </a:avLst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39" name="Rectangle 79"/>
              <p:cNvSpPr>
                <a:spLocks noChangeArrowheads="1"/>
              </p:cNvSpPr>
              <p:nvPr/>
            </p:nvSpPr>
            <p:spPr bwMode="auto">
              <a:xfrm>
                <a:off x="655" y="2297"/>
                <a:ext cx="136" cy="91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40" name="AutoShape 80"/>
              <p:cNvSpPr>
                <a:spLocks noChangeArrowheads="1"/>
              </p:cNvSpPr>
              <p:nvPr/>
            </p:nvSpPr>
            <p:spPr bwMode="auto">
              <a:xfrm>
                <a:off x="955" y="2213"/>
                <a:ext cx="201" cy="272"/>
              </a:xfrm>
              <a:prstGeom prst="roundRect">
                <a:avLst>
                  <a:gd name="adj" fmla="val 16667"/>
                </a:avLst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41" name="Rectangle 81"/>
              <p:cNvSpPr>
                <a:spLocks noChangeArrowheads="1"/>
              </p:cNvSpPr>
              <p:nvPr/>
            </p:nvSpPr>
            <p:spPr bwMode="auto">
              <a:xfrm>
                <a:off x="954" y="2297"/>
                <a:ext cx="201" cy="91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42" name="AutoShape 82"/>
              <p:cNvSpPr>
                <a:spLocks noChangeArrowheads="1"/>
              </p:cNvSpPr>
              <p:nvPr/>
            </p:nvSpPr>
            <p:spPr bwMode="auto">
              <a:xfrm>
                <a:off x="1386" y="2213"/>
                <a:ext cx="245" cy="272"/>
              </a:xfrm>
              <a:prstGeom prst="roundRect">
                <a:avLst>
                  <a:gd name="adj" fmla="val 16667"/>
                </a:avLst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43" name="Rectangle 83"/>
              <p:cNvSpPr>
                <a:spLocks noChangeArrowheads="1"/>
              </p:cNvSpPr>
              <p:nvPr/>
            </p:nvSpPr>
            <p:spPr bwMode="auto">
              <a:xfrm>
                <a:off x="1385" y="2297"/>
                <a:ext cx="245" cy="91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44" name="AutoShape 84"/>
              <p:cNvSpPr>
                <a:spLocks noChangeArrowheads="1"/>
              </p:cNvSpPr>
              <p:nvPr/>
            </p:nvSpPr>
            <p:spPr bwMode="auto">
              <a:xfrm>
                <a:off x="1931" y="2213"/>
                <a:ext cx="358" cy="272"/>
              </a:xfrm>
              <a:prstGeom prst="roundRect">
                <a:avLst>
                  <a:gd name="adj" fmla="val 16667"/>
                </a:avLst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45" name="Rectangle 85"/>
              <p:cNvSpPr>
                <a:spLocks noChangeArrowheads="1"/>
              </p:cNvSpPr>
              <p:nvPr/>
            </p:nvSpPr>
            <p:spPr bwMode="auto">
              <a:xfrm>
                <a:off x="1929" y="2297"/>
                <a:ext cx="358" cy="91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46" name="AutoShape 86"/>
              <p:cNvSpPr>
                <a:spLocks noChangeArrowheads="1"/>
              </p:cNvSpPr>
              <p:nvPr/>
            </p:nvSpPr>
            <p:spPr bwMode="auto">
              <a:xfrm>
                <a:off x="2720" y="2213"/>
                <a:ext cx="492" cy="272"/>
              </a:xfrm>
              <a:prstGeom prst="roundRect">
                <a:avLst>
                  <a:gd name="adj" fmla="val 16667"/>
                </a:avLst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47" name="Rectangle 87"/>
              <p:cNvSpPr>
                <a:spLocks noChangeArrowheads="1"/>
              </p:cNvSpPr>
              <p:nvPr/>
            </p:nvSpPr>
            <p:spPr bwMode="auto">
              <a:xfrm>
                <a:off x="2720" y="2297"/>
                <a:ext cx="492" cy="91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48" name="Line 88"/>
              <p:cNvSpPr>
                <a:spLocks noChangeShapeType="1"/>
              </p:cNvSpPr>
              <p:nvPr/>
            </p:nvSpPr>
            <p:spPr bwMode="auto">
              <a:xfrm>
                <a:off x="793" y="2229"/>
                <a:ext cx="159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49" name="Line 89"/>
              <p:cNvSpPr>
                <a:spLocks noChangeShapeType="1"/>
              </p:cNvSpPr>
              <p:nvPr/>
            </p:nvSpPr>
            <p:spPr bwMode="auto">
              <a:xfrm>
                <a:off x="793" y="2342"/>
                <a:ext cx="159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50" name="Line 90"/>
              <p:cNvSpPr>
                <a:spLocks noChangeShapeType="1"/>
              </p:cNvSpPr>
              <p:nvPr/>
            </p:nvSpPr>
            <p:spPr bwMode="auto">
              <a:xfrm>
                <a:off x="793" y="2455"/>
                <a:ext cx="159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51" name="Line 91"/>
              <p:cNvSpPr>
                <a:spLocks noChangeShapeType="1"/>
              </p:cNvSpPr>
              <p:nvPr/>
            </p:nvSpPr>
            <p:spPr bwMode="auto">
              <a:xfrm>
                <a:off x="1156" y="2229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52" name="Line 92"/>
              <p:cNvSpPr>
                <a:spLocks noChangeShapeType="1"/>
              </p:cNvSpPr>
              <p:nvPr/>
            </p:nvSpPr>
            <p:spPr bwMode="auto">
              <a:xfrm>
                <a:off x="1156" y="2342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53" name="Line 93"/>
              <p:cNvSpPr>
                <a:spLocks noChangeShapeType="1"/>
              </p:cNvSpPr>
              <p:nvPr/>
            </p:nvSpPr>
            <p:spPr bwMode="auto">
              <a:xfrm>
                <a:off x="1156" y="2455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54" name="Line 94"/>
              <p:cNvSpPr>
                <a:spLocks noChangeShapeType="1"/>
              </p:cNvSpPr>
              <p:nvPr/>
            </p:nvSpPr>
            <p:spPr bwMode="auto">
              <a:xfrm>
                <a:off x="1632" y="2229"/>
                <a:ext cx="295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55" name="Line 95"/>
              <p:cNvSpPr>
                <a:spLocks noChangeShapeType="1"/>
              </p:cNvSpPr>
              <p:nvPr/>
            </p:nvSpPr>
            <p:spPr bwMode="auto">
              <a:xfrm>
                <a:off x="1632" y="2342"/>
                <a:ext cx="295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56" name="Line 96"/>
              <p:cNvSpPr>
                <a:spLocks noChangeShapeType="1"/>
              </p:cNvSpPr>
              <p:nvPr/>
            </p:nvSpPr>
            <p:spPr bwMode="auto">
              <a:xfrm>
                <a:off x="1632" y="2455"/>
                <a:ext cx="295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57" name="Line 97"/>
              <p:cNvSpPr>
                <a:spLocks noChangeShapeType="1"/>
              </p:cNvSpPr>
              <p:nvPr/>
            </p:nvSpPr>
            <p:spPr bwMode="auto">
              <a:xfrm>
                <a:off x="2289" y="2455"/>
                <a:ext cx="431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58" name="Line 98"/>
              <p:cNvSpPr>
                <a:spLocks noChangeShapeType="1"/>
              </p:cNvSpPr>
              <p:nvPr/>
            </p:nvSpPr>
            <p:spPr bwMode="auto">
              <a:xfrm>
                <a:off x="2289" y="2342"/>
                <a:ext cx="431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59" name="Line 99"/>
              <p:cNvSpPr>
                <a:spLocks noChangeShapeType="1"/>
              </p:cNvSpPr>
              <p:nvPr/>
            </p:nvSpPr>
            <p:spPr bwMode="auto">
              <a:xfrm>
                <a:off x="2289" y="2229"/>
                <a:ext cx="431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60" name="Oval 100"/>
              <p:cNvSpPr>
                <a:spLocks noChangeArrowheads="1"/>
              </p:cNvSpPr>
              <p:nvPr/>
            </p:nvSpPr>
            <p:spPr bwMode="auto">
              <a:xfrm>
                <a:off x="816" y="2308"/>
                <a:ext cx="68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61" name="Oval 101"/>
              <p:cNvSpPr>
                <a:spLocks noChangeArrowheads="1"/>
              </p:cNvSpPr>
              <p:nvPr/>
            </p:nvSpPr>
            <p:spPr bwMode="auto">
              <a:xfrm>
                <a:off x="1201" y="2308"/>
                <a:ext cx="68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62" name="Oval 102"/>
              <p:cNvSpPr>
                <a:spLocks noChangeArrowheads="1"/>
              </p:cNvSpPr>
              <p:nvPr/>
            </p:nvSpPr>
            <p:spPr bwMode="auto">
              <a:xfrm>
                <a:off x="1745" y="2308"/>
                <a:ext cx="68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63" name="Oval 103"/>
              <p:cNvSpPr>
                <a:spLocks noChangeArrowheads="1"/>
              </p:cNvSpPr>
              <p:nvPr/>
            </p:nvSpPr>
            <p:spPr bwMode="auto">
              <a:xfrm>
                <a:off x="3491" y="2308"/>
                <a:ext cx="68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64" name="Oval 104"/>
              <p:cNvSpPr>
                <a:spLocks noChangeArrowheads="1"/>
              </p:cNvSpPr>
              <p:nvPr/>
            </p:nvSpPr>
            <p:spPr bwMode="auto">
              <a:xfrm>
                <a:off x="2493" y="2308"/>
                <a:ext cx="68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65" name="Line 105"/>
              <p:cNvSpPr>
                <a:spLocks noChangeShapeType="1"/>
              </p:cNvSpPr>
              <p:nvPr/>
            </p:nvSpPr>
            <p:spPr bwMode="auto">
              <a:xfrm>
                <a:off x="725" y="2002"/>
                <a:ext cx="0" cy="2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66" name="Line 106"/>
              <p:cNvSpPr>
                <a:spLocks noChangeShapeType="1"/>
              </p:cNvSpPr>
              <p:nvPr/>
            </p:nvSpPr>
            <p:spPr bwMode="auto">
              <a:xfrm>
                <a:off x="1054" y="2002"/>
                <a:ext cx="0" cy="2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67" name="Line 107"/>
              <p:cNvSpPr>
                <a:spLocks noChangeShapeType="1"/>
              </p:cNvSpPr>
              <p:nvPr/>
            </p:nvSpPr>
            <p:spPr bwMode="auto">
              <a:xfrm>
                <a:off x="2108" y="2002"/>
                <a:ext cx="0" cy="2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68" name="Line 108"/>
              <p:cNvSpPr>
                <a:spLocks noChangeShapeType="1"/>
              </p:cNvSpPr>
              <p:nvPr/>
            </p:nvSpPr>
            <p:spPr bwMode="auto">
              <a:xfrm>
                <a:off x="1507" y="2002"/>
                <a:ext cx="0" cy="2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69" name="Line 109"/>
              <p:cNvSpPr>
                <a:spLocks noChangeShapeType="1"/>
              </p:cNvSpPr>
              <p:nvPr/>
            </p:nvSpPr>
            <p:spPr bwMode="auto">
              <a:xfrm>
                <a:off x="2969" y="2002"/>
                <a:ext cx="0" cy="2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70" name="Rectangle 110"/>
              <p:cNvSpPr>
                <a:spLocks noChangeArrowheads="1"/>
              </p:cNvSpPr>
              <p:nvPr/>
            </p:nvSpPr>
            <p:spPr bwMode="auto">
              <a:xfrm>
                <a:off x="510" y="2297"/>
                <a:ext cx="57" cy="9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71" name="Rectangle 111"/>
              <p:cNvSpPr>
                <a:spLocks noChangeArrowheads="1"/>
              </p:cNvSpPr>
              <p:nvPr/>
            </p:nvSpPr>
            <p:spPr bwMode="auto">
              <a:xfrm>
                <a:off x="3717" y="2297"/>
                <a:ext cx="57" cy="9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</p:grpSp>
        <p:grpSp>
          <p:nvGrpSpPr>
            <p:cNvPr id="117872" name="Group 112"/>
            <p:cNvGrpSpPr>
              <a:grpSpLocks/>
            </p:cNvGrpSpPr>
            <p:nvPr/>
          </p:nvGrpSpPr>
          <p:grpSpPr bwMode="auto">
            <a:xfrm>
              <a:off x="329" y="964"/>
              <a:ext cx="3265" cy="680"/>
              <a:chOff x="521" y="868"/>
              <a:chExt cx="3265" cy="680"/>
            </a:xfrm>
          </p:grpSpPr>
          <p:sp>
            <p:nvSpPr>
              <p:cNvPr id="117873" name="Rectangle 113"/>
              <p:cNvSpPr>
                <a:spLocks noChangeArrowheads="1"/>
              </p:cNvSpPr>
              <p:nvPr/>
            </p:nvSpPr>
            <p:spPr bwMode="auto">
              <a:xfrm>
                <a:off x="566" y="868"/>
                <a:ext cx="3174" cy="680"/>
              </a:xfrm>
              <a:prstGeom prst="rect">
                <a:avLst/>
              </a:prstGeom>
              <a:solidFill>
                <a:srgbClr val="DDDDDD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74" name="Line 114"/>
              <p:cNvSpPr>
                <a:spLocks noChangeShapeType="1"/>
              </p:cNvSpPr>
              <p:nvPr/>
            </p:nvSpPr>
            <p:spPr bwMode="auto">
              <a:xfrm>
                <a:off x="566" y="982"/>
                <a:ext cx="31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75" name="Line 115"/>
              <p:cNvSpPr>
                <a:spLocks noChangeShapeType="1"/>
              </p:cNvSpPr>
              <p:nvPr/>
            </p:nvSpPr>
            <p:spPr bwMode="auto">
              <a:xfrm>
                <a:off x="566" y="1095"/>
                <a:ext cx="31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76" name="Line 116"/>
              <p:cNvSpPr>
                <a:spLocks noChangeShapeType="1"/>
              </p:cNvSpPr>
              <p:nvPr/>
            </p:nvSpPr>
            <p:spPr bwMode="auto">
              <a:xfrm>
                <a:off x="566" y="1208"/>
                <a:ext cx="31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77" name="Line 117"/>
              <p:cNvSpPr>
                <a:spLocks noChangeShapeType="1"/>
              </p:cNvSpPr>
              <p:nvPr/>
            </p:nvSpPr>
            <p:spPr bwMode="auto">
              <a:xfrm>
                <a:off x="566" y="1322"/>
                <a:ext cx="31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78" name="Line 118"/>
              <p:cNvSpPr>
                <a:spLocks noChangeShapeType="1"/>
              </p:cNvSpPr>
              <p:nvPr/>
            </p:nvSpPr>
            <p:spPr bwMode="auto">
              <a:xfrm>
                <a:off x="566" y="1435"/>
                <a:ext cx="31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79" name="Line 119"/>
              <p:cNvSpPr>
                <a:spLocks noChangeShapeType="1"/>
              </p:cNvSpPr>
              <p:nvPr/>
            </p:nvSpPr>
            <p:spPr bwMode="auto">
              <a:xfrm>
                <a:off x="566" y="1152"/>
                <a:ext cx="0" cy="113"/>
              </a:xfrm>
              <a:prstGeom prst="line">
                <a:avLst/>
              </a:prstGeom>
              <a:noFill/>
              <a:ln w="19050">
                <a:solidFill>
                  <a:srgbClr val="B8CF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80" name="Line 120"/>
              <p:cNvSpPr>
                <a:spLocks noChangeShapeType="1"/>
              </p:cNvSpPr>
              <p:nvPr/>
            </p:nvSpPr>
            <p:spPr bwMode="auto">
              <a:xfrm>
                <a:off x="3740" y="1152"/>
                <a:ext cx="0" cy="113"/>
              </a:xfrm>
              <a:prstGeom prst="line">
                <a:avLst/>
              </a:prstGeom>
              <a:noFill/>
              <a:ln w="19050">
                <a:solidFill>
                  <a:srgbClr val="B8CF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81" name="Line 121"/>
              <p:cNvSpPr>
                <a:spLocks noChangeShapeType="1"/>
              </p:cNvSpPr>
              <p:nvPr/>
            </p:nvSpPr>
            <p:spPr bwMode="auto">
              <a:xfrm>
                <a:off x="521" y="1152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82" name="Line 122"/>
              <p:cNvSpPr>
                <a:spLocks noChangeShapeType="1"/>
              </p:cNvSpPr>
              <p:nvPr/>
            </p:nvSpPr>
            <p:spPr bwMode="auto">
              <a:xfrm>
                <a:off x="521" y="1265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83" name="Line 123"/>
              <p:cNvSpPr>
                <a:spLocks noChangeShapeType="1"/>
              </p:cNvSpPr>
              <p:nvPr/>
            </p:nvSpPr>
            <p:spPr bwMode="auto">
              <a:xfrm>
                <a:off x="3740" y="1152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84" name="Line 124"/>
              <p:cNvSpPr>
                <a:spLocks noChangeShapeType="1"/>
              </p:cNvSpPr>
              <p:nvPr/>
            </p:nvSpPr>
            <p:spPr bwMode="auto">
              <a:xfrm>
                <a:off x="3740" y="1265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350"/>
              </a:p>
            </p:txBody>
          </p:sp>
          <p:sp>
            <p:nvSpPr>
              <p:cNvPr id="117885" name="Rectangle 125"/>
              <p:cNvSpPr>
                <a:spLocks noChangeArrowheads="1"/>
              </p:cNvSpPr>
              <p:nvPr/>
            </p:nvSpPr>
            <p:spPr bwMode="auto">
              <a:xfrm>
                <a:off x="521" y="1163"/>
                <a:ext cx="57" cy="9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7886" name="Rectangle 126"/>
              <p:cNvSpPr>
                <a:spLocks noChangeArrowheads="1"/>
              </p:cNvSpPr>
              <p:nvPr/>
            </p:nvSpPr>
            <p:spPr bwMode="auto">
              <a:xfrm>
                <a:off x="3729" y="1163"/>
                <a:ext cx="57" cy="9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350"/>
              </a:p>
            </p:txBody>
          </p:sp>
        </p:grpSp>
      </p:grpSp>
      <p:sp>
        <p:nvSpPr>
          <p:cNvPr id="117887" name="Rectangle 127"/>
          <p:cNvSpPr>
            <a:spLocks noChangeArrowheads="1"/>
          </p:cNvSpPr>
          <p:nvPr/>
        </p:nvSpPr>
        <p:spPr bwMode="auto">
          <a:xfrm>
            <a:off x="1885950" y="4038600"/>
            <a:ext cx="42291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17889" name="Text Box 129"/>
          <p:cNvSpPr txBox="1">
            <a:spLocks noChangeArrowheads="1"/>
          </p:cNvSpPr>
          <p:nvPr/>
        </p:nvSpPr>
        <p:spPr bwMode="auto">
          <a:xfrm>
            <a:off x="2139952" y="2047876"/>
            <a:ext cx="1143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altLang="de-DE" sz="1200" dirty="0">
                <a:latin typeface="Verdana" pitchFamily="34" charset="0"/>
              </a:rPr>
              <a:t>elektr. </a:t>
            </a:r>
            <a:r>
              <a:rPr lang="de-DE" altLang="de-DE" sz="1200" dirty="0" err="1" smtClean="0">
                <a:latin typeface="Verdana" pitchFamily="34" charset="0"/>
              </a:rPr>
              <a:t>field</a:t>
            </a:r>
            <a:endParaRPr lang="de-DE" altLang="de-DE" sz="1200" dirty="0">
              <a:latin typeface="Verdana" pitchFamily="34" charset="0"/>
            </a:endParaRPr>
          </a:p>
        </p:txBody>
      </p:sp>
      <p:sp>
        <p:nvSpPr>
          <p:cNvPr id="117890" name="Line 130"/>
          <p:cNvSpPr>
            <a:spLocks noChangeShapeType="1"/>
          </p:cNvSpPr>
          <p:nvPr/>
        </p:nvSpPr>
        <p:spPr bwMode="auto">
          <a:xfrm flipV="1">
            <a:off x="2349502" y="1657350"/>
            <a:ext cx="3429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17891" name="Text Box 131"/>
          <p:cNvSpPr txBox="1">
            <a:spLocks noChangeArrowheads="1"/>
          </p:cNvSpPr>
          <p:nvPr/>
        </p:nvSpPr>
        <p:spPr bwMode="auto">
          <a:xfrm>
            <a:off x="692151" y="2190751"/>
            <a:ext cx="19452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altLang="de-DE" sz="1200" dirty="0" err="1" smtClean="0">
                <a:latin typeface="Verdana" pitchFamily="34" charset="0"/>
              </a:rPr>
              <a:t>ion</a:t>
            </a:r>
            <a:r>
              <a:rPr lang="de-DE" altLang="de-DE" sz="1200" dirty="0" smtClean="0">
                <a:latin typeface="Verdana" pitchFamily="34" charset="0"/>
              </a:rPr>
              <a:t> „</a:t>
            </a:r>
            <a:r>
              <a:rPr lang="de-DE" altLang="de-DE" sz="1200" dirty="0" err="1" smtClean="0">
                <a:latin typeface="Verdana" pitchFamily="34" charset="0"/>
              </a:rPr>
              <a:t>bunches</a:t>
            </a:r>
            <a:r>
              <a:rPr lang="de-DE" altLang="de-DE" sz="1200" dirty="0" smtClean="0">
                <a:latin typeface="Verdana" pitchFamily="34" charset="0"/>
              </a:rPr>
              <a:t>“</a:t>
            </a:r>
            <a:endParaRPr lang="de-DE" altLang="de-DE" sz="1200" dirty="0">
              <a:latin typeface="Verdana" pitchFamily="34" charset="0"/>
            </a:endParaRPr>
          </a:p>
        </p:txBody>
      </p:sp>
      <p:sp>
        <p:nvSpPr>
          <p:cNvPr id="117892" name="Line 132"/>
          <p:cNvSpPr>
            <a:spLocks noChangeShapeType="1"/>
          </p:cNvSpPr>
          <p:nvPr/>
        </p:nvSpPr>
        <p:spPr bwMode="auto">
          <a:xfrm flipH="1">
            <a:off x="949327" y="2438400"/>
            <a:ext cx="5715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17893" name="Line 133"/>
          <p:cNvSpPr>
            <a:spLocks noChangeShapeType="1"/>
          </p:cNvSpPr>
          <p:nvPr/>
        </p:nvSpPr>
        <p:spPr bwMode="auto">
          <a:xfrm>
            <a:off x="1301752" y="2438400"/>
            <a:ext cx="5715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17894" name="Text Box 134"/>
          <p:cNvSpPr txBox="1">
            <a:spLocks noChangeArrowheads="1"/>
          </p:cNvSpPr>
          <p:nvPr/>
        </p:nvSpPr>
        <p:spPr bwMode="auto">
          <a:xfrm>
            <a:off x="1539877" y="3276601"/>
            <a:ext cx="10858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altLang="de-DE" sz="1200" dirty="0" err="1" smtClean="0">
                <a:latin typeface="Verdana" pitchFamily="34" charset="0"/>
              </a:rPr>
              <a:t>drift</a:t>
            </a:r>
            <a:r>
              <a:rPr lang="de-DE" altLang="de-DE" sz="1200" dirty="0" smtClean="0">
                <a:latin typeface="Verdana" pitchFamily="34" charset="0"/>
              </a:rPr>
              <a:t> </a:t>
            </a:r>
            <a:r>
              <a:rPr lang="de-DE" altLang="de-DE" sz="1200" dirty="0" err="1" smtClean="0">
                <a:latin typeface="Verdana" pitchFamily="34" charset="0"/>
              </a:rPr>
              <a:t>tubes</a:t>
            </a:r>
            <a:endParaRPr lang="de-DE" altLang="de-DE" sz="1200" dirty="0">
              <a:latin typeface="Verdana" pitchFamily="34" charset="0"/>
            </a:endParaRPr>
          </a:p>
        </p:txBody>
      </p:sp>
      <p:sp>
        <p:nvSpPr>
          <p:cNvPr id="117895" name="Line 135"/>
          <p:cNvSpPr>
            <a:spLocks noChangeShapeType="1"/>
          </p:cNvSpPr>
          <p:nvPr/>
        </p:nvSpPr>
        <p:spPr bwMode="auto">
          <a:xfrm>
            <a:off x="1644652" y="3019425"/>
            <a:ext cx="17145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17896" name="Line 136"/>
          <p:cNvSpPr>
            <a:spLocks noChangeShapeType="1"/>
          </p:cNvSpPr>
          <p:nvPr/>
        </p:nvSpPr>
        <p:spPr bwMode="auto">
          <a:xfrm flipH="1">
            <a:off x="2159002" y="3019425"/>
            <a:ext cx="17145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17897" name="Line 137"/>
          <p:cNvSpPr>
            <a:spLocks noChangeShapeType="1"/>
          </p:cNvSpPr>
          <p:nvPr/>
        </p:nvSpPr>
        <p:spPr bwMode="auto">
          <a:xfrm>
            <a:off x="4695036" y="1464625"/>
            <a:ext cx="0" cy="6750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17898" name="Line 138"/>
          <p:cNvSpPr>
            <a:spLocks noChangeShapeType="1"/>
          </p:cNvSpPr>
          <p:nvPr/>
        </p:nvSpPr>
        <p:spPr bwMode="auto">
          <a:xfrm>
            <a:off x="4695036" y="2139710"/>
            <a:ext cx="17275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17899" name="Text Box 139"/>
          <p:cNvSpPr txBox="1">
            <a:spLocks noChangeArrowheads="1"/>
          </p:cNvSpPr>
          <p:nvPr/>
        </p:nvSpPr>
        <p:spPr bwMode="auto">
          <a:xfrm>
            <a:off x="4421192" y="1875391"/>
            <a:ext cx="2286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altLang="de-DE" sz="1050">
                <a:latin typeface="Verdana" pitchFamily="34" charset="0"/>
              </a:rPr>
              <a:t>E</a:t>
            </a:r>
          </a:p>
        </p:txBody>
      </p:sp>
      <p:sp>
        <p:nvSpPr>
          <p:cNvPr id="117900" name="Text Box 140"/>
          <p:cNvSpPr txBox="1">
            <a:spLocks noChangeArrowheads="1"/>
          </p:cNvSpPr>
          <p:nvPr/>
        </p:nvSpPr>
        <p:spPr bwMode="auto">
          <a:xfrm>
            <a:off x="4764092" y="2218291"/>
            <a:ext cx="2286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altLang="de-DE" sz="1050">
                <a:latin typeface="Verdana" pitchFamily="34" charset="0"/>
              </a:rPr>
              <a:t>t</a:t>
            </a:r>
          </a:p>
        </p:txBody>
      </p:sp>
      <p:sp>
        <p:nvSpPr>
          <p:cNvPr id="117901" name="Line 141"/>
          <p:cNvSpPr>
            <a:spLocks noChangeShapeType="1"/>
          </p:cNvSpPr>
          <p:nvPr/>
        </p:nvSpPr>
        <p:spPr bwMode="auto">
          <a:xfrm>
            <a:off x="4992692" y="2332591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17902" name="Line 142"/>
          <p:cNvSpPr>
            <a:spLocks noChangeShapeType="1"/>
          </p:cNvSpPr>
          <p:nvPr/>
        </p:nvSpPr>
        <p:spPr bwMode="auto">
          <a:xfrm flipV="1">
            <a:off x="4535492" y="1589641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17903" name="Line 143"/>
          <p:cNvSpPr>
            <a:spLocks noChangeShapeType="1"/>
          </p:cNvSpPr>
          <p:nvPr/>
        </p:nvSpPr>
        <p:spPr bwMode="auto">
          <a:xfrm flipV="1">
            <a:off x="5099848" y="1734897"/>
            <a:ext cx="0" cy="41790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17904" name="Line 144"/>
          <p:cNvSpPr>
            <a:spLocks noChangeShapeType="1"/>
          </p:cNvSpPr>
          <p:nvPr/>
        </p:nvSpPr>
        <p:spPr bwMode="auto">
          <a:xfrm flipV="1">
            <a:off x="5909473" y="2139710"/>
            <a:ext cx="0" cy="39171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 useBgFill="1">
        <p:nvSpPr>
          <p:cNvPr id="117905" name="Text Box 145"/>
          <p:cNvSpPr txBox="1">
            <a:spLocks noChangeArrowheads="1"/>
          </p:cNvSpPr>
          <p:nvPr/>
        </p:nvSpPr>
        <p:spPr bwMode="auto">
          <a:xfrm>
            <a:off x="4992692" y="1818241"/>
            <a:ext cx="342900" cy="25391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altLang="de-DE" sz="1050">
                <a:latin typeface="Verdana" pitchFamily="34" charset="0"/>
              </a:rPr>
              <a:t>t</a:t>
            </a:r>
            <a:r>
              <a:rPr lang="de-DE" altLang="de-DE" sz="1050" baseline="-25000">
                <a:latin typeface="Verdana" pitchFamily="34" charset="0"/>
              </a:rPr>
              <a:t>1</a:t>
            </a:r>
          </a:p>
        </p:txBody>
      </p:sp>
      <p:sp useBgFill="1">
        <p:nvSpPr>
          <p:cNvPr id="117906" name="Text Box 146"/>
          <p:cNvSpPr txBox="1">
            <a:spLocks noChangeArrowheads="1"/>
          </p:cNvSpPr>
          <p:nvPr/>
        </p:nvSpPr>
        <p:spPr bwMode="auto">
          <a:xfrm>
            <a:off x="5792792" y="2218291"/>
            <a:ext cx="342900" cy="25391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altLang="de-DE" sz="1050">
                <a:latin typeface="Verdana" pitchFamily="34" charset="0"/>
              </a:rPr>
              <a:t>t</a:t>
            </a:r>
            <a:r>
              <a:rPr lang="de-DE" altLang="de-DE" sz="1050" baseline="-25000">
                <a:latin typeface="Verdana" pitchFamily="34" charset="0"/>
              </a:rPr>
              <a:t>2</a:t>
            </a:r>
          </a:p>
        </p:txBody>
      </p:sp>
      <p:sp>
        <p:nvSpPr>
          <p:cNvPr id="117907" name="Freeform 147"/>
          <p:cNvSpPr>
            <a:spLocks/>
          </p:cNvSpPr>
          <p:nvPr/>
        </p:nvSpPr>
        <p:spPr bwMode="auto">
          <a:xfrm>
            <a:off x="4692655" y="1732516"/>
            <a:ext cx="1689497" cy="813197"/>
          </a:xfrm>
          <a:custGeom>
            <a:avLst/>
            <a:gdLst>
              <a:gd name="T0" fmla="*/ 0 w 1419"/>
              <a:gd name="T1" fmla="*/ 342 h 683"/>
              <a:gd name="T2" fmla="*/ 342 w 1419"/>
              <a:gd name="T3" fmla="*/ 3 h 683"/>
              <a:gd name="T4" fmla="*/ 681 w 1419"/>
              <a:gd name="T5" fmla="*/ 341 h 683"/>
              <a:gd name="T6" fmla="*/ 1022 w 1419"/>
              <a:gd name="T7" fmla="*/ 681 h 683"/>
              <a:gd name="T8" fmla="*/ 1419 w 1419"/>
              <a:gd name="T9" fmla="*/ 269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9" h="683">
                <a:moveTo>
                  <a:pt x="0" y="342"/>
                </a:moveTo>
                <a:cubicBezTo>
                  <a:pt x="57" y="286"/>
                  <a:pt x="221" y="0"/>
                  <a:pt x="342" y="3"/>
                </a:cubicBezTo>
                <a:cubicBezTo>
                  <a:pt x="482" y="8"/>
                  <a:pt x="592" y="204"/>
                  <a:pt x="681" y="341"/>
                </a:cubicBezTo>
                <a:cubicBezTo>
                  <a:pt x="753" y="461"/>
                  <a:pt x="899" y="681"/>
                  <a:pt x="1022" y="681"/>
                </a:cubicBezTo>
                <a:cubicBezTo>
                  <a:pt x="1137" y="683"/>
                  <a:pt x="1336" y="355"/>
                  <a:pt x="1419" y="269"/>
                </a:cubicBezTo>
              </a:path>
            </a:pathLst>
          </a:cu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17908" name="Line 148"/>
          <p:cNvSpPr>
            <a:spLocks noChangeShapeType="1"/>
          </p:cNvSpPr>
          <p:nvPr/>
        </p:nvSpPr>
        <p:spPr bwMode="auto">
          <a:xfrm>
            <a:off x="4706942" y="1532491"/>
            <a:ext cx="67508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17909" name="Line 149"/>
          <p:cNvSpPr>
            <a:spLocks noChangeShapeType="1"/>
          </p:cNvSpPr>
          <p:nvPr/>
        </p:nvSpPr>
        <p:spPr bwMode="auto">
          <a:xfrm>
            <a:off x="5632058" y="1532491"/>
            <a:ext cx="6750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17910" name="Text Box 150"/>
          <p:cNvSpPr txBox="1">
            <a:spLocks noChangeArrowheads="1"/>
          </p:cNvSpPr>
          <p:nvPr/>
        </p:nvSpPr>
        <p:spPr bwMode="auto">
          <a:xfrm>
            <a:off x="5392742" y="1383663"/>
            <a:ext cx="2678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altLang="de-DE" sz="1200" b="1">
                <a:latin typeface="Verdana" pitchFamily="34" charset="0"/>
                <a:sym typeface="Symbol" pitchFamily="18" charset="2"/>
              </a:rPr>
              <a:t></a:t>
            </a:r>
            <a:endParaRPr lang="de-DE" altLang="de-DE" sz="1200">
              <a:latin typeface="Verdana" pitchFamily="34" charset="0"/>
            </a:endParaRPr>
          </a:p>
        </p:txBody>
      </p:sp>
      <p:sp>
        <p:nvSpPr>
          <p:cNvPr id="117911" name="Line 151"/>
          <p:cNvSpPr>
            <a:spLocks noChangeShapeType="1"/>
          </p:cNvSpPr>
          <p:nvPr/>
        </p:nvSpPr>
        <p:spPr bwMode="auto">
          <a:xfrm flipV="1">
            <a:off x="6307142" y="1464625"/>
            <a:ext cx="0" cy="1345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2" name="Textfeld 1"/>
          <p:cNvSpPr txBox="1"/>
          <p:nvPr/>
        </p:nvSpPr>
        <p:spPr>
          <a:xfrm>
            <a:off x="4478993" y="1104989"/>
            <a:ext cx="1574790" cy="90024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dirty="0" smtClean="0"/>
              <a:t>AC </a:t>
            </a:r>
            <a:r>
              <a:rPr lang="de-DE" dirty="0" err="1" smtClean="0"/>
              <a:t>voltage</a:t>
            </a:r>
            <a:r>
              <a:rPr lang="de-DE" dirty="0" smtClean="0"/>
              <a:t> (*)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538737" y="2782593"/>
            <a:ext cx="4317396" cy="900246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r>
              <a:rPr lang="de-DE" dirty="0" smtClean="0">
                <a:latin typeface="+mj-lt"/>
              </a:rPr>
              <a:t>(*) </a:t>
            </a:r>
            <a:r>
              <a:rPr lang="de-DE" dirty="0" err="1" smtClean="0">
                <a:latin typeface="+mj-lt"/>
              </a:rPr>
              <a:t>actually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it‘s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radio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frequency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dirty="0" err="1" smtClean="0">
                <a:latin typeface="+mj-lt"/>
              </a:rPr>
              <a:t>for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example</a:t>
            </a:r>
            <a:r>
              <a:rPr lang="de-DE" dirty="0" smtClean="0">
                <a:latin typeface="+mj-lt"/>
              </a:rPr>
              <a:t> 36 </a:t>
            </a:r>
            <a:r>
              <a:rPr lang="de-DE" dirty="0" err="1" smtClean="0">
                <a:latin typeface="+mj-lt"/>
              </a:rPr>
              <a:t>and</a:t>
            </a:r>
            <a:r>
              <a:rPr lang="de-DE" dirty="0" smtClean="0">
                <a:latin typeface="+mj-lt"/>
              </a:rPr>
              <a:t> 1</a:t>
            </a:r>
            <a:r>
              <a:rPr lang="de-DE" dirty="0" smtClean="0"/>
              <a:t>08 </a:t>
            </a:r>
            <a:r>
              <a:rPr lang="de-DE" dirty="0"/>
              <a:t>MHz </a:t>
            </a:r>
            <a:r>
              <a:rPr lang="de-DE" dirty="0" smtClean="0"/>
              <a:t>@UNILAC </a:t>
            </a:r>
            <a:r>
              <a:rPr lang="de-DE" dirty="0" err="1" smtClean="0"/>
              <a:t>here</a:t>
            </a:r>
            <a:r>
              <a:rPr lang="de-DE" dirty="0" smtClean="0"/>
              <a:t> at GSI</a:t>
            </a:r>
            <a:endParaRPr lang="de-DE" dirty="0">
              <a:latin typeface="+mj-lt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AAFD87C-E42A-BC46-9D89-382ED080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 err="1" smtClean="0"/>
              <a:t>Beating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Limitation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DC </a:t>
            </a:r>
            <a:r>
              <a:rPr lang="de-DE" altLang="de-DE" dirty="0" err="1" smtClean="0"/>
              <a:t>voltage</a:t>
            </a:r>
            <a:r>
              <a:rPr lang="de-DE" altLang="de-DE" dirty="0" smtClean="0"/>
              <a:t> –&gt; AC </a:t>
            </a:r>
            <a:r>
              <a:rPr lang="de-DE" altLang="de-DE" dirty="0" err="1" smtClean="0"/>
              <a:t>Voltage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A25E663-6EA4-A747-87BB-D47E23AC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63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44927B7E-5700-A04E-B6E8-38D157E13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5823" y="1979940"/>
            <a:ext cx="5199754" cy="2957287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5CDBBC-39FD-6D4B-B70C-7C73A8A626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GSI accelerator facility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DDA150ED-7041-2844-9C88-527D23D51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405" y="2893649"/>
            <a:ext cx="481222" cy="22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845" dirty="0"/>
              <a:t>SIS18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850A08A-AF65-EF43-B1B3-D84359773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170" y="3266316"/>
            <a:ext cx="401072" cy="22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845" dirty="0"/>
              <a:t>FRS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2C9D5958-BDA7-054C-94BD-3A9E6E6E6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9329" y="3637431"/>
            <a:ext cx="407484" cy="22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845" dirty="0"/>
              <a:t>ESR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CAF2E2F7-0D5B-3444-83CE-79C9DE5FF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540" y="3288474"/>
            <a:ext cx="733417" cy="22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845" dirty="0"/>
              <a:t>UNILAC</a:t>
            </a:r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0352BC5C-836C-8949-9226-CF56F3A44F08}"/>
              </a:ext>
            </a:extLst>
          </p:cNvPr>
          <p:cNvSpPr txBox="1">
            <a:spLocks noChangeArrowheads="1"/>
          </p:cNvSpPr>
          <p:nvPr/>
        </p:nvSpPr>
        <p:spPr bwMode="auto">
          <a:xfrm rot="930383">
            <a:off x="2018689" y="4466713"/>
            <a:ext cx="603838" cy="23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922" dirty="0"/>
              <a:t>100 m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66531FA-B408-4345-AB81-056162F7116D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/>
              <a:t>Graph: GSI/FAIR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FA0DB9DC-AD07-DF46-B048-30DD476FE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382" y="4334865"/>
            <a:ext cx="1771639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50" b="1" dirty="0"/>
              <a:t>Experimental areas</a:t>
            </a: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657B156B-C47F-704E-A819-E263FFEB2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211" y="1245117"/>
            <a:ext cx="1156086" cy="4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50" b="1" dirty="0"/>
              <a:t>Ion sources</a:t>
            </a:r>
          </a:p>
          <a:p>
            <a:pPr eaLnBrk="1" hangingPunct="1">
              <a:defRPr/>
            </a:pPr>
            <a:r>
              <a:rPr lang="en-US" sz="1100" dirty="0"/>
              <a:t>all elements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45655792-F6BD-FA44-BEE8-83E66F476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23" y="1245117"/>
            <a:ext cx="1790875" cy="4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50" b="1" dirty="0"/>
              <a:t>Linear accelerator</a:t>
            </a:r>
          </a:p>
          <a:p>
            <a:pPr eaLnBrk="1" hangingPunct="1">
              <a:defRPr/>
            </a:pPr>
            <a:r>
              <a:rPr lang="en-US" sz="1100" dirty="0"/>
              <a:t>20% of the speed of light</a:t>
            </a: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FFC936F6-1AD8-8340-BDDF-720064F42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382" y="1245117"/>
            <a:ext cx="1733167" cy="4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50" b="1" dirty="0"/>
              <a:t>Ring accelerator</a:t>
            </a:r>
          </a:p>
          <a:p>
            <a:pPr eaLnBrk="1" hangingPunct="1">
              <a:defRPr/>
            </a:pPr>
            <a:r>
              <a:rPr lang="en-US" sz="1100" dirty="0"/>
              <a:t>90% of the speed of light</a:t>
            </a:r>
          </a:p>
        </p:txBody>
      </p:sp>
      <p:sp>
        <p:nvSpPr>
          <p:cNvPr id="27" name="Line 14">
            <a:extLst>
              <a:ext uri="{FF2B5EF4-FFF2-40B4-BE49-F238E27FC236}">
                <a16:creationId xmlns:a16="http://schemas.microsoft.com/office/drawing/2014/main" id="{1D8F6C80-46A7-0447-A1F0-C86F32AD5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8369" y="1837397"/>
            <a:ext cx="968824" cy="12691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F7EDC241-C8C8-FA45-B1F7-7C1E00AA55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2330" y="1837397"/>
            <a:ext cx="397191" cy="9059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BD264C4C-541F-5544-A4B9-C58855F5665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25825" y="1837397"/>
            <a:ext cx="30658" cy="1451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30" name="Line 18">
            <a:extLst>
              <a:ext uri="{FF2B5EF4-FFF2-40B4-BE49-F238E27FC236}">
                <a16:creationId xmlns:a16="http://schemas.microsoft.com/office/drawing/2014/main" id="{F03450D5-EF59-4747-A21E-9E4CFEEE93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4219" y="3741124"/>
            <a:ext cx="1709088" cy="7437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31" name="Line 18">
            <a:extLst>
              <a:ext uri="{FF2B5EF4-FFF2-40B4-BE49-F238E27FC236}">
                <a16:creationId xmlns:a16="http://schemas.microsoft.com/office/drawing/2014/main" id="{39363263-DA40-1748-8995-8AB153BF76E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7785" y="4470595"/>
            <a:ext cx="883369" cy="143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889000" y="3116018"/>
            <a:ext cx="1659297" cy="5214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317634" y="2607733"/>
            <a:ext cx="766099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</a:t>
            </a:r>
            <a:endParaRPr lang="en-GB" dirty="0" smtClean="0"/>
          </a:p>
        </p:txBody>
      </p:sp>
      <p:sp>
        <p:nvSpPr>
          <p:cNvPr id="32" name="Line 14">
            <a:extLst>
              <a:ext uri="{FF2B5EF4-FFF2-40B4-BE49-F238E27FC236}">
                <a16:creationId xmlns:a16="http://schemas.microsoft.com/office/drawing/2014/main" id="{1D8F6C80-46A7-0447-A1F0-C86F32AD5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8368" y="1857019"/>
            <a:ext cx="1713391" cy="13724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</p:spTree>
    <p:extLst>
      <p:ext uri="{BB962C8B-B14F-4D97-AF65-F5344CB8AC3E}">
        <p14:creationId xmlns:p14="http://schemas.microsoft.com/office/powerpoint/2010/main" val="95707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31CD4B4-8A81-5D43-86A3-F08FB9D55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33EA59-E0B7-8F4B-AB9D-94E43546FA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L1002552.jpg">
            <a:extLst>
              <a:ext uri="{FF2B5EF4-FFF2-40B4-BE49-F238E27FC236}">
                <a16:creationId xmlns:a16="http://schemas.microsoft.com/office/drawing/2014/main" id="{2C2F45CB-40BC-F04C-AD10-2F9B34AD1E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074ED94-8B49-B948-ACF4-BE34408CF815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A00AA30-700B-5746-9732-4865D07C4FEB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90D3A82-7D56-104F-94E9-E6394C99B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B4B7EED-B4F0-1949-9F42-B23C62D44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8B89CD2D-7DCE-DD4E-A528-6C98C0273F99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/>
              <a:t>Photo: J. </a:t>
            </a:r>
            <a:r>
              <a:rPr lang="en-US" sz="600" dirty="0" err="1"/>
              <a:t>Hosan</a:t>
            </a:r>
            <a:r>
              <a:rPr lang="en-US" sz="600" dirty="0"/>
              <a:t>/HA Hessen Agentur</a:t>
            </a:r>
          </a:p>
        </p:txBody>
      </p:sp>
    </p:spTree>
    <p:extLst>
      <p:ext uri="{BB962C8B-B14F-4D97-AF65-F5344CB8AC3E}">
        <p14:creationId xmlns:p14="http://schemas.microsoft.com/office/powerpoint/2010/main" val="382901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AB9C3F6-1DAD-DA4B-BA62-6369F7173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D82A3-F91B-5840-B340-7B63BB423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 4" descr="GSI-Linearbeschleuniger UNILAC_Alvarez.jpg">
            <a:extLst>
              <a:ext uri="{FF2B5EF4-FFF2-40B4-BE49-F238E27FC236}">
                <a16:creationId xmlns:a16="http://schemas.microsoft.com/office/drawing/2014/main" id="{9F669622-6178-3B48-96E9-0F2B1DFDF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2"/>
          <a:stretch/>
        </p:blipFill>
        <p:spPr bwMode="auto">
          <a:xfrm>
            <a:off x="0" y="-1"/>
            <a:ext cx="9157191" cy="532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5FD52EA-4DD2-4A48-86E8-E71B75B828A3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1935678-6AC5-7F4D-B9B5-4AC7296AD222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3D2B0F7-240B-584B-8E2C-70E728982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667E78C-F535-7049-A251-1DCA7589A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AE831659-1EEC-684D-AD19-DB6D2F2F63B5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G. Otto/GSI</a:t>
            </a:r>
          </a:p>
        </p:txBody>
      </p:sp>
    </p:spTree>
    <p:extLst>
      <p:ext uri="{BB962C8B-B14F-4D97-AF65-F5344CB8AC3E}">
        <p14:creationId xmlns:p14="http://schemas.microsoft.com/office/powerpoint/2010/main" val="406954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SIS – </a:t>
            </a:r>
            <a:r>
              <a:rPr lang="de-DE" dirty="0" smtClean="0"/>
              <a:t>Schwerionensynchrotron</a:t>
            </a:r>
            <a:br>
              <a:rPr lang="de-DE" dirty="0" smtClean="0"/>
            </a:br>
            <a:r>
              <a:rPr lang="de-DE" dirty="0" smtClean="0"/>
              <a:t>Heavy Ion Synchrotron</a:t>
            </a:r>
            <a:endParaRPr lang="de-DE" dirty="0"/>
          </a:p>
        </p:txBody>
      </p:sp>
      <p:sp>
        <p:nvSpPr>
          <p:cNvPr id="4" name="Rectangle 1026"/>
          <p:cNvSpPr>
            <a:spLocks noChangeArrowheads="1"/>
          </p:cNvSpPr>
          <p:nvPr/>
        </p:nvSpPr>
        <p:spPr bwMode="auto">
          <a:xfrm rot="9660000">
            <a:off x="3520679" y="1260873"/>
            <a:ext cx="144065" cy="58340"/>
          </a:xfrm>
          <a:prstGeom prst="rect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350">
              <a:latin typeface="Arial"/>
              <a:cs typeface="Arial"/>
            </a:endParaRPr>
          </a:p>
        </p:txBody>
      </p:sp>
      <p:pic>
        <p:nvPicPr>
          <p:cNvPr id="5" name="Picture 1028" descr="IngoSI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72" y="1065610"/>
            <a:ext cx="3471863" cy="369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34"/>
          <p:cNvSpPr txBox="1">
            <a:spLocks noChangeArrowheads="1"/>
          </p:cNvSpPr>
          <p:nvPr/>
        </p:nvSpPr>
        <p:spPr bwMode="auto">
          <a:xfrm rot="17520000">
            <a:off x="1869877" y="3807925"/>
            <a:ext cx="147042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750">
                <a:latin typeface="Arial"/>
                <a:cs typeface="Arial"/>
              </a:rPr>
              <a:t>20% Lichtgeschwindigkeit</a:t>
            </a:r>
          </a:p>
        </p:txBody>
      </p:sp>
      <p:sp>
        <p:nvSpPr>
          <p:cNvPr id="12" name="Text Box 1035"/>
          <p:cNvSpPr txBox="1">
            <a:spLocks noChangeArrowheads="1"/>
          </p:cNvSpPr>
          <p:nvPr/>
        </p:nvSpPr>
        <p:spPr bwMode="auto">
          <a:xfrm>
            <a:off x="3595688" y="2409825"/>
            <a:ext cx="1257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900" dirty="0" err="1" smtClean="0">
                <a:latin typeface="Arial"/>
                <a:cs typeface="Arial"/>
              </a:rPr>
              <a:t>Bending</a:t>
            </a:r>
            <a:r>
              <a:rPr lang="de-DE" sz="900" dirty="0" smtClean="0">
                <a:latin typeface="Arial"/>
                <a:cs typeface="Arial"/>
              </a:rPr>
              <a:t> </a:t>
            </a:r>
            <a:r>
              <a:rPr lang="de-DE" sz="900" dirty="0" err="1" smtClean="0">
                <a:latin typeface="Arial"/>
                <a:cs typeface="Arial"/>
              </a:rPr>
              <a:t>magnets</a:t>
            </a:r>
            <a:endParaRPr lang="de-DE" sz="900" dirty="0">
              <a:latin typeface="Arial"/>
              <a:cs typeface="Arial"/>
            </a:endParaRPr>
          </a:p>
        </p:txBody>
      </p:sp>
      <p:sp>
        <p:nvSpPr>
          <p:cNvPr id="13" name="Text Box 1036"/>
          <p:cNvSpPr txBox="1">
            <a:spLocks noChangeArrowheads="1"/>
          </p:cNvSpPr>
          <p:nvPr/>
        </p:nvSpPr>
        <p:spPr bwMode="auto">
          <a:xfrm>
            <a:off x="3623750" y="2730884"/>
            <a:ext cx="1828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900" dirty="0" err="1" smtClean="0">
                <a:latin typeface="Arial"/>
                <a:cs typeface="Arial"/>
              </a:rPr>
              <a:t>Focussing</a:t>
            </a:r>
            <a:r>
              <a:rPr lang="de-DE" sz="900" dirty="0" smtClean="0">
                <a:latin typeface="Arial"/>
                <a:cs typeface="Arial"/>
              </a:rPr>
              <a:t> </a:t>
            </a:r>
            <a:r>
              <a:rPr lang="de-DE" sz="900" dirty="0" err="1" smtClean="0">
                <a:latin typeface="Arial"/>
                <a:cs typeface="Arial"/>
              </a:rPr>
              <a:t>magnets</a:t>
            </a:r>
            <a:endParaRPr lang="de-DE" sz="900" dirty="0">
              <a:latin typeface="Arial"/>
              <a:cs typeface="Arial"/>
            </a:endParaRPr>
          </a:p>
        </p:txBody>
      </p:sp>
      <p:sp>
        <p:nvSpPr>
          <p:cNvPr id="14" name="Line 1037"/>
          <p:cNvSpPr>
            <a:spLocks noChangeShapeType="1"/>
          </p:cNvSpPr>
          <p:nvPr/>
        </p:nvSpPr>
        <p:spPr bwMode="auto">
          <a:xfrm flipV="1">
            <a:off x="3219450" y="2867025"/>
            <a:ext cx="40005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>
              <a:latin typeface="Arial"/>
              <a:cs typeface="Arial"/>
            </a:endParaRPr>
          </a:p>
        </p:txBody>
      </p:sp>
      <p:sp>
        <p:nvSpPr>
          <p:cNvPr id="15" name="Line 1038"/>
          <p:cNvSpPr>
            <a:spLocks noChangeShapeType="1"/>
          </p:cNvSpPr>
          <p:nvPr/>
        </p:nvSpPr>
        <p:spPr bwMode="auto">
          <a:xfrm flipV="1">
            <a:off x="3119438" y="2571750"/>
            <a:ext cx="523875" cy="490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>
              <a:latin typeface="Arial"/>
              <a:cs typeface="Arial"/>
            </a:endParaRPr>
          </a:p>
        </p:txBody>
      </p:sp>
      <p:sp>
        <p:nvSpPr>
          <p:cNvPr id="16" name="Text Box 1039"/>
          <p:cNvSpPr txBox="1">
            <a:spLocks noChangeArrowheads="1"/>
          </p:cNvSpPr>
          <p:nvPr/>
        </p:nvSpPr>
        <p:spPr bwMode="auto">
          <a:xfrm>
            <a:off x="3390900" y="1628775"/>
            <a:ext cx="1828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900" dirty="0" err="1" smtClean="0">
                <a:latin typeface="Arial"/>
                <a:cs typeface="Arial"/>
              </a:rPr>
              <a:t>Acceleration</a:t>
            </a:r>
            <a:r>
              <a:rPr lang="de-DE" sz="900" dirty="0" smtClean="0">
                <a:latin typeface="Arial"/>
                <a:cs typeface="Arial"/>
              </a:rPr>
              <a:t> </a:t>
            </a:r>
            <a:r>
              <a:rPr lang="de-DE" sz="900" dirty="0" err="1" smtClean="0">
                <a:latin typeface="Arial"/>
                <a:cs typeface="Arial"/>
              </a:rPr>
              <a:t>Cavity</a:t>
            </a:r>
            <a:endParaRPr lang="de-DE" sz="900" dirty="0">
              <a:latin typeface="Arial"/>
              <a:cs typeface="Arial"/>
            </a:endParaRPr>
          </a:p>
        </p:txBody>
      </p:sp>
      <p:sp>
        <p:nvSpPr>
          <p:cNvPr id="17" name="Line 1040"/>
          <p:cNvSpPr>
            <a:spLocks noChangeShapeType="1"/>
          </p:cNvSpPr>
          <p:nvPr/>
        </p:nvSpPr>
        <p:spPr bwMode="auto">
          <a:xfrm>
            <a:off x="3590925" y="1285876"/>
            <a:ext cx="171450" cy="3369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>
              <a:latin typeface="Arial"/>
              <a:cs typeface="Arial"/>
            </a:endParaRPr>
          </a:p>
        </p:txBody>
      </p:sp>
      <p:sp>
        <p:nvSpPr>
          <p:cNvPr id="18" name="Rectangle 1041"/>
          <p:cNvSpPr>
            <a:spLocks noChangeArrowheads="1"/>
          </p:cNvSpPr>
          <p:nvPr/>
        </p:nvSpPr>
        <p:spPr bwMode="auto">
          <a:xfrm>
            <a:off x="1924050" y="4524375"/>
            <a:ext cx="847725" cy="314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350">
              <a:latin typeface="Arial"/>
              <a:cs typeface="Arial"/>
            </a:endParaRPr>
          </a:p>
        </p:txBody>
      </p:sp>
      <p:sp>
        <p:nvSpPr>
          <p:cNvPr id="19" name="Rectangle 1042"/>
          <p:cNvSpPr>
            <a:spLocks noChangeArrowheads="1"/>
          </p:cNvSpPr>
          <p:nvPr/>
        </p:nvSpPr>
        <p:spPr bwMode="auto">
          <a:xfrm>
            <a:off x="4248150" y="4505325"/>
            <a:ext cx="847725" cy="314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350">
              <a:latin typeface="Arial"/>
              <a:cs typeface="Arial"/>
            </a:endParaRPr>
          </a:p>
        </p:txBody>
      </p:sp>
      <p:sp>
        <p:nvSpPr>
          <p:cNvPr id="20" name="Text Box 1043"/>
          <p:cNvSpPr txBox="1">
            <a:spLocks noChangeArrowheads="1"/>
          </p:cNvSpPr>
          <p:nvPr/>
        </p:nvSpPr>
        <p:spPr bwMode="auto">
          <a:xfrm rot="17100000">
            <a:off x="4499372" y="3787722"/>
            <a:ext cx="1143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750">
                <a:latin typeface="Arial"/>
                <a:cs typeface="Arial"/>
              </a:rPr>
              <a:t>Max. 90% Lichtgeschwindigkeit</a:t>
            </a:r>
          </a:p>
        </p:txBody>
      </p:sp>
      <p:sp>
        <p:nvSpPr>
          <p:cNvPr id="21" name="Text Box 1044"/>
          <p:cNvSpPr txBox="1">
            <a:spLocks noChangeArrowheads="1"/>
          </p:cNvSpPr>
          <p:nvPr/>
        </p:nvSpPr>
        <p:spPr bwMode="auto">
          <a:xfrm>
            <a:off x="4257675" y="4567238"/>
            <a:ext cx="13144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500">
                <a:latin typeface="Arial"/>
                <a:cs typeface="Arial"/>
              </a:rPr>
              <a:t>Experiment</a:t>
            </a:r>
          </a:p>
        </p:txBody>
      </p:sp>
      <p:sp>
        <p:nvSpPr>
          <p:cNvPr id="22" name="Text Box 1045"/>
          <p:cNvSpPr txBox="1">
            <a:spLocks noChangeArrowheads="1"/>
          </p:cNvSpPr>
          <p:nvPr/>
        </p:nvSpPr>
        <p:spPr bwMode="auto">
          <a:xfrm>
            <a:off x="1638300" y="4567238"/>
            <a:ext cx="971550" cy="3231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500" dirty="0">
                <a:latin typeface="Arial"/>
                <a:cs typeface="Arial"/>
              </a:rPr>
              <a:t>UNILAC</a:t>
            </a:r>
          </a:p>
        </p:txBody>
      </p:sp>
      <p:sp>
        <p:nvSpPr>
          <p:cNvPr id="23" name="Rectangle 1046"/>
          <p:cNvSpPr>
            <a:spLocks noChangeArrowheads="1"/>
          </p:cNvSpPr>
          <p:nvPr/>
        </p:nvSpPr>
        <p:spPr bwMode="auto">
          <a:xfrm rot="744441">
            <a:off x="2902744" y="1963341"/>
            <a:ext cx="50006" cy="42863"/>
          </a:xfrm>
          <a:prstGeom prst="rect">
            <a:avLst/>
          </a:prstGeom>
          <a:solidFill>
            <a:srgbClr val="FFF4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sz="1350">
              <a:latin typeface="Arial"/>
              <a:cs typeface="Arial"/>
            </a:endParaRPr>
          </a:p>
        </p:txBody>
      </p:sp>
      <p:sp>
        <p:nvSpPr>
          <p:cNvPr id="24" name="Rectangle 1047"/>
          <p:cNvSpPr>
            <a:spLocks noChangeArrowheads="1"/>
          </p:cNvSpPr>
          <p:nvPr/>
        </p:nvSpPr>
        <p:spPr bwMode="auto">
          <a:xfrm rot="744441">
            <a:off x="2893219" y="2020491"/>
            <a:ext cx="50006" cy="42863"/>
          </a:xfrm>
          <a:prstGeom prst="rect">
            <a:avLst/>
          </a:prstGeom>
          <a:solidFill>
            <a:srgbClr val="FFF4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sz="1350">
              <a:latin typeface="Arial"/>
              <a:cs typeface="Arial"/>
            </a:endParaRPr>
          </a:p>
        </p:txBody>
      </p:sp>
      <p:sp>
        <p:nvSpPr>
          <p:cNvPr id="25" name="Rectangle 1048"/>
          <p:cNvSpPr>
            <a:spLocks noChangeArrowheads="1"/>
          </p:cNvSpPr>
          <p:nvPr/>
        </p:nvSpPr>
        <p:spPr bwMode="auto">
          <a:xfrm rot="744441">
            <a:off x="2881313" y="2075260"/>
            <a:ext cx="50006" cy="42863"/>
          </a:xfrm>
          <a:prstGeom prst="rect">
            <a:avLst/>
          </a:prstGeom>
          <a:solidFill>
            <a:srgbClr val="FFF4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sz="1350">
              <a:latin typeface="Arial"/>
              <a:cs typeface="Arial"/>
            </a:endParaRPr>
          </a:p>
        </p:txBody>
      </p:sp>
      <p:grpSp>
        <p:nvGrpSpPr>
          <p:cNvPr id="26" name="Group 1049"/>
          <p:cNvGrpSpPr>
            <a:grpSpLocks/>
          </p:cNvGrpSpPr>
          <p:nvPr/>
        </p:nvGrpSpPr>
        <p:grpSpPr bwMode="auto">
          <a:xfrm rot="1825730">
            <a:off x="3200400" y="1439467"/>
            <a:ext cx="71438" cy="154781"/>
            <a:chOff x="1556" y="1745"/>
            <a:chExt cx="60" cy="130"/>
          </a:xfrm>
        </p:grpSpPr>
        <p:sp>
          <p:nvSpPr>
            <p:cNvPr id="27" name="Rectangle 1050"/>
            <p:cNvSpPr>
              <a:spLocks noChangeArrowheads="1"/>
            </p:cNvSpPr>
            <p:nvPr/>
          </p:nvSpPr>
          <p:spPr bwMode="auto">
            <a:xfrm rot="744441">
              <a:off x="1574" y="1745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28" name="Rectangle 1051"/>
            <p:cNvSpPr>
              <a:spLocks noChangeArrowheads="1"/>
            </p:cNvSpPr>
            <p:nvPr/>
          </p:nvSpPr>
          <p:spPr bwMode="auto">
            <a:xfrm rot="744441">
              <a:off x="1566" y="179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29" name="Rectangle 1052"/>
            <p:cNvSpPr>
              <a:spLocks noChangeArrowheads="1"/>
            </p:cNvSpPr>
            <p:nvPr/>
          </p:nvSpPr>
          <p:spPr bwMode="auto">
            <a:xfrm rot="744441">
              <a:off x="1556" y="1839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</p:grpSp>
      <p:grpSp>
        <p:nvGrpSpPr>
          <p:cNvPr id="30" name="Group 1053"/>
          <p:cNvGrpSpPr>
            <a:grpSpLocks/>
          </p:cNvGrpSpPr>
          <p:nvPr/>
        </p:nvGrpSpPr>
        <p:grpSpPr bwMode="auto">
          <a:xfrm rot="-1949771">
            <a:off x="2867025" y="2584848"/>
            <a:ext cx="71438" cy="154781"/>
            <a:chOff x="1462" y="2173"/>
            <a:chExt cx="60" cy="130"/>
          </a:xfrm>
        </p:grpSpPr>
        <p:sp>
          <p:nvSpPr>
            <p:cNvPr id="31" name="Rectangle 1054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32" name="Rectangle 1055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33" name="Rectangle 1056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</p:grpSp>
      <p:grpSp>
        <p:nvGrpSpPr>
          <p:cNvPr id="34" name="Group 1057"/>
          <p:cNvGrpSpPr>
            <a:grpSpLocks/>
          </p:cNvGrpSpPr>
          <p:nvPr/>
        </p:nvGrpSpPr>
        <p:grpSpPr bwMode="auto">
          <a:xfrm rot="-3513567">
            <a:off x="3164682" y="3125391"/>
            <a:ext cx="71438" cy="154781"/>
            <a:chOff x="1462" y="2173"/>
            <a:chExt cx="60" cy="130"/>
          </a:xfrm>
        </p:grpSpPr>
        <p:sp>
          <p:nvSpPr>
            <p:cNvPr id="35" name="Rectangle 1058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36" name="Rectangle 1059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37" name="Rectangle 1060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</p:grpSp>
      <p:grpSp>
        <p:nvGrpSpPr>
          <p:cNvPr id="38" name="Group 1061"/>
          <p:cNvGrpSpPr>
            <a:grpSpLocks/>
          </p:cNvGrpSpPr>
          <p:nvPr/>
        </p:nvGrpSpPr>
        <p:grpSpPr bwMode="auto">
          <a:xfrm rot="-5313826">
            <a:off x="3690938" y="3446860"/>
            <a:ext cx="71438" cy="154781"/>
            <a:chOff x="1462" y="2173"/>
            <a:chExt cx="60" cy="130"/>
          </a:xfrm>
        </p:grpSpPr>
        <p:sp>
          <p:nvSpPr>
            <p:cNvPr id="39" name="Rectangle 1062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40" name="Rectangle 1063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41" name="Rectangle 1064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</p:grpSp>
      <p:grpSp>
        <p:nvGrpSpPr>
          <p:cNvPr id="42" name="Group 1065"/>
          <p:cNvGrpSpPr>
            <a:grpSpLocks/>
          </p:cNvGrpSpPr>
          <p:nvPr/>
        </p:nvGrpSpPr>
        <p:grpSpPr bwMode="auto">
          <a:xfrm rot="3480033">
            <a:off x="4305301" y="3461147"/>
            <a:ext cx="71438" cy="154781"/>
            <a:chOff x="1462" y="2173"/>
            <a:chExt cx="60" cy="130"/>
          </a:xfrm>
        </p:grpSpPr>
        <p:sp>
          <p:nvSpPr>
            <p:cNvPr id="43" name="Rectangle 1066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44" name="Rectangle 1067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45" name="Rectangle 1068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</p:grpSp>
      <p:grpSp>
        <p:nvGrpSpPr>
          <p:cNvPr id="46" name="Group 1069"/>
          <p:cNvGrpSpPr>
            <a:grpSpLocks/>
          </p:cNvGrpSpPr>
          <p:nvPr/>
        </p:nvGrpSpPr>
        <p:grpSpPr bwMode="auto">
          <a:xfrm rot="1843197">
            <a:off x="4855369" y="3153967"/>
            <a:ext cx="71438" cy="154781"/>
            <a:chOff x="1462" y="2173"/>
            <a:chExt cx="60" cy="130"/>
          </a:xfrm>
        </p:grpSpPr>
        <p:sp>
          <p:nvSpPr>
            <p:cNvPr id="47" name="Rectangle 1070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48" name="Rectangle 1071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49" name="Rectangle 1072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</p:grpSp>
      <p:grpSp>
        <p:nvGrpSpPr>
          <p:cNvPr id="50" name="Group 1073"/>
          <p:cNvGrpSpPr>
            <a:grpSpLocks/>
          </p:cNvGrpSpPr>
          <p:nvPr/>
        </p:nvGrpSpPr>
        <p:grpSpPr bwMode="auto">
          <a:xfrm>
            <a:off x="5169694" y="2634854"/>
            <a:ext cx="71438" cy="154781"/>
            <a:chOff x="1462" y="2173"/>
            <a:chExt cx="60" cy="130"/>
          </a:xfrm>
        </p:grpSpPr>
        <p:sp>
          <p:nvSpPr>
            <p:cNvPr id="51" name="Rectangle 1074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52" name="Rectangle 1075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53" name="Rectangle 1076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</p:grpSp>
      <p:grpSp>
        <p:nvGrpSpPr>
          <p:cNvPr id="54" name="Group 1077"/>
          <p:cNvGrpSpPr>
            <a:grpSpLocks/>
          </p:cNvGrpSpPr>
          <p:nvPr/>
        </p:nvGrpSpPr>
        <p:grpSpPr bwMode="auto">
          <a:xfrm rot="-1720344">
            <a:off x="5183981" y="2015729"/>
            <a:ext cx="71438" cy="154781"/>
            <a:chOff x="1462" y="2173"/>
            <a:chExt cx="60" cy="130"/>
          </a:xfrm>
        </p:grpSpPr>
        <p:sp>
          <p:nvSpPr>
            <p:cNvPr id="55" name="Rectangle 1078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56" name="Rectangle 1079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57" name="Rectangle 1080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</p:grpSp>
      <p:grpSp>
        <p:nvGrpSpPr>
          <p:cNvPr id="58" name="Group 1081"/>
          <p:cNvGrpSpPr>
            <a:grpSpLocks/>
          </p:cNvGrpSpPr>
          <p:nvPr/>
        </p:nvGrpSpPr>
        <p:grpSpPr bwMode="auto">
          <a:xfrm rot="-3580313">
            <a:off x="4893469" y="1479947"/>
            <a:ext cx="71438" cy="154781"/>
            <a:chOff x="1462" y="2173"/>
            <a:chExt cx="60" cy="130"/>
          </a:xfrm>
        </p:grpSpPr>
        <p:sp>
          <p:nvSpPr>
            <p:cNvPr id="59" name="Rectangle 1082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60" name="Rectangle 1083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61" name="Rectangle 1084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</p:grpSp>
      <p:grpSp>
        <p:nvGrpSpPr>
          <p:cNvPr id="62" name="Group 1085"/>
          <p:cNvGrpSpPr>
            <a:grpSpLocks/>
          </p:cNvGrpSpPr>
          <p:nvPr/>
        </p:nvGrpSpPr>
        <p:grpSpPr bwMode="auto">
          <a:xfrm rot="-5339222">
            <a:off x="4350544" y="1153716"/>
            <a:ext cx="71438" cy="154781"/>
            <a:chOff x="1462" y="2173"/>
            <a:chExt cx="60" cy="130"/>
          </a:xfrm>
        </p:grpSpPr>
        <p:sp>
          <p:nvSpPr>
            <p:cNvPr id="63" name="Rectangle 1086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64" name="Rectangle 1087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65" name="Rectangle 1088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</p:grpSp>
      <p:grpSp>
        <p:nvGrpSpPr>
          <p:cNvPr id="66" name="Group 1089"/>
          <p:cNvGrpSpPr>
            <a:grpSpLocks/>
          </p:cNvGrpSpPr>
          <p:nvPr/>
        </p:nvGrpSpPr>
        <p:grpSpPr bwMode="auto">
          <a:xfrm rot="-7164952">
            <a:off x="3748088" y="1141810"/>
            <a:ext cx="71438" cy="154781"/>
            <a:chOff x="1462" y="2173"/>
            <a:chExt cx="60" cy="130"/>
          </a:xfrm>
        </p:grpSpPr>
        <p:sp>
          <p:nvSpPr>
            <p:cNvPr id="67" name="Rectangle 1090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68" name="Rectangle 1091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  <p:sp>
          <p:nvSpPr>
            <p:cNvPr id="69" name="Rectangle 1092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Arial"/>
                <a:cs typeface="Arial"/>
              </a:endParaRPr>
            </a:p>
          </p:txBody>
        </p:sp>
      </p:grpSp>
      <p:sp>
        <p:nvSpPr>
          <p:cNvPr id="70" name="Textfeld 69"/>
          <p:cNvSpPr txBox="1"/>
          <p:nvPr/>
        </p:nvSpPr>
        <p:spPr>
          <a:xfrm>
            <a:off x="5740977" y="1065610"/>
            <a:ext cx="194829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ct val="5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err="1" smtClean="0">
                <a:cs typeface="Arial"/>
              </a:rPr>
              <a:t>Circumference</a:t>
            </a:r>
            <a:r>
              <a:rPr lang="de-DE" sz="1200" dirty="0" smtClean="0">
                <a:cs typeface="Arial"/>
              </a:rPr>
              <a:t>: </a:t>
            </a:r>
            <a:r>
              <a:rPr lang="de-DE" sz="1200" dirty="0">
                <a:cs typeface="Arial"/>
              </a:rPr>
              <a:t>216 m</a:t>
            </a:r>
          </a:p>
          <a:p>
            <a:pPr marL="214313" indent="-214313">
              <a:spcBef>
                <a:spcPct val="5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err="1" smtClean="0">
                <a:cs typeface="Arial"/>
              </a:rPr>
              <a:t>during</a:t>
            </a:r>
            <a:r>
              <a:rPr lang="de-DE" sz="1200" dirty="0" smtClean="0">
                <a:cs typeface="Arial"/>
              </a:rPr>
              <a:t> </a:t>
            </a:r>
            <a:r>
              <a:rPr lang="de-DE" sz="1200" dirty="0" err="1" smtClean="0">
                <a:cs typeface="Arial"/>
              </a:rPr>
              <a:t>Acceleration</a:t>
            </a:r>
            <a:r>
              <a:rPr lang="de-DE" sz="1200" dirty="0" smtClean="0">
                <a:cs typeface="Arial"/>
              </a:rPr>
              <a:t> :</a:t>
            </a:r>
            <a:r>
              <a:rPr lang="de-DE" sz="1200" dirty="0">
                <a:cs typeface="Arial"/>
              </a:rPr>
              <a:t/>
            </a:r>
            <a:br>
              <a:rPr lang="de-DE" sz="1200" dirty="0">
                <a:cs typeface="Arial"/>
              </a:rPr>
            </a:br>
            <a:r>
              <a:rPr lang="de-DE" sz="1200" dirty="0" err="1" smtClean="0">
                <a:cs typeface="Arial"/>
              </a:rPr>
              <a:t>from</a:t>
            </a:r>
            <a:r>
              <a:rPr lang="de-DE" sz="1200" dirty="0" smtClean="0">
                <a:cs typeface="Arial"/>
              </a:rPr>
              <a:t> </a:t>
            </a:r>
            <a:r>
              <a:rPr lang="de-DE" sz="1200" dirty="0">
                <a:cs typeface="Arial"/>
              </a:rPr>
              <a:t>100 000 </a:t>
            </a:r>
            <a:r>
              <a:rPr lang="de-DE" sz="1200" dirty="0" err="1" smtClean="0">
                <a:cs typeface="Arial"/>
              </a:rPr>
              <a:t>to</a:t>
            </a:r>
            <a:r>
              <a:rPr lang="de-DE" sz="1200" dirty="0" smtClean="0">
                <a:cs typeface="Arial"/>
              </a:rPr>
              <a:t> 1 </a:t>
            </a:r>
            <a:r>
              <a:rPr lang="de-DE" sz="1200" dirty="0" err="1" smtClean="0">
                <a:cs typeface="Arial"/>
              </a:rPr>
              <a:t>Mio</a:t>
            </a:r>
            <a:r>
              <a:rPr lang="de-DE" sz="1200" dirty="0" smtClean="0">
                <a:cs typeface="Arial"/>
              </a:rPr>
              <a:t> </a:t>
            </a:r>
            <a:r>
              <a:rPr lang="de-DE" sz="1200" dirty="0" err="1" smtClean="0">
                <a:cs typeface="Arial"/>
              </a:rPr>
              <a:t>revolutions</a:t>
            </a:r>
            <a:r>
              <a:rPr lang="de-DE" sz="1200" dirty="0" smtClean="0">
                <a:cs typeface="Arial"/>
              </a:rPr>
              <a:t> per </a:t>
            </a:r>
            <a:r>
              <a:rPr lang="de-DE" sz="1200" dirty="0" err="1" smtClean="0">
                <a:cs typeface="Arial"/>
              </a:rPr>
              <a:t>second</a:t>
            </a:r>
            <a:endParaRPr lang="de-DE" sz="1200" dirty="0">
              <a:cs typeface="Arial"/>
            </a:endParaRPr>
          </a:p>
          <a:p>
            <a:pPr marL="214313" indent="-214313">
              <a:spcBef>
                <a:spcPct val="5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smtClean="0">
                <a:cs typeface="Arial"/>
              </a:rPr>
              <a:t>Magnets: </a:t>
            </a:r>
            <a:r>
              <a:rPr lang="de-DE" sz="1200" dirty="0" err="1" smtClean="0">
                <a:cs typeface="Arial"/>
              </a:rPr>
              <a:t>up</a:t>
            </a:r>
            <a:r>
              <a:rPr lang="de-DE" sz="1200" dirty="0" smtClean="0">
                <a:cs typeface="Arial"/>
              </a:rPr>
              <a:t> </a:t>
            </a:r>
            <a:r>
              <a:rPr lang="de-DE" sz="1200" dirty="0" err="1" smtClean="0">
                <a:cs typeface="Arial"/>
              </a:rPr>
              <a:t>to</a:t>
            </a:r>
            <a:r>
              <a:rPr lang="de-DE" sz="1200" dirty="0" smtClean="0">
                <a:cs typeface="Arial"/>
              </a:rPr>
              <a:t> </a:t>
            </a:r>
            <a:r>
              <a:rPr lang="de-DE" sz="1200" dirty="0">
                <a:cs typeface="Arial"/>
              </a:rPr>
              <a:t>1.8 </a:t>
            </a:r>
            <a:r>
              <a:rPr lang="de-DE" sz="1200" dirty="0" smtClean="0">
                <a:cs typeface="Arial"/>
              </a:rPr>
              <a:t>T </a:t>
            </a:r>
            <a:r>
              <a:rPr lang="de-DE" sz="1200" dirty="0" err="1" smtClean="0">
                <a:cs typeface="Arial"/>
              </a:rPr>
              <a:t>field</a:t>
            </a:r>
            <a:r>
              <a:rPr lang="de-DE" sz="1200" dirty="0" smtClean="0">
                <a:cs typeface="Arial"/>
              </a:rPr>
              <a:t> </a:t>
            </a:r>
            <a:r>
              <a:rPr lang="de-DE" sz="1200" dirty="0" err="1" smtClean="0">
                <a:cs typeface="Arial"/>
              </a:rPr>
              <a:t>strength</a:t>
            </a:r>
            <a:endParaRPr lang="de-DE" sz="1200" dirty="0" smtClean="0">
              <a:cs typeface="Arial"/>
            </a:endParaRPr>
          </a:p>
          <a:p>
            <a:pPr marL="214313" indent="-214313">
              <a:spcBef>
                <a:spcPct val="5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smtClean="0">
                <a:cs typeface="Arial"/>
              </a:rPr>
              <a:t>1 </a:t>
            </a:r>
            <a:r>
              <a:rPr lang="de-DE" sz="1200" dirty="0" err="1" smtClean="0">
                <a:cs typeface="Arial"/>
              </a:rPr>
              <a:t>GeV</a:t>
            </a:r>
            <a:r>
              <a:rPr lang="de-DE" sz="1200" dirty="0" smtClean="0">
                <a:cs typeface="Arial"/>
              </a:rPr>
              <a:t>/u </a:t>
            </a:r>
            <a:r>
              <a:rPr lang="de-DE" sz="1200" dirty="0" err="1" smtClean="0">
                <a:cs typeface="Arial"/>
              </a:rPr>
              <a:t>Uranium</a:t>
            </a:r>
            <a:r>
              <a:rPr lang="de-DE" sz="1200" dirty="0" smtClean="0">
                <a:cs typeface="Arial"/>
              </a:rPr>
              <a:t> Ions </a:t>
            </a:r>
            <a:br>
              <a:rPr lang="de-DE" sz="1200" dirty="0" smtClean="0">
                <a:cs typeface="Arial"/>
              </a:rPr>
            </a:br>
            <a:r>
              <a:rPr lang="de-DE" sz="1200" dirty="0" smtClean="0">
                <a:cs typeface="Arial"/>
              </a:rPr>
              <a:t>(</a:t>
            </a:r>
            <a:r>
              <a:rPr lang="de-DE" sz="1200" dirty="0" err="1" smtClean="0">
                <a:cs typeface="Arial"/>
              </a:rPr>
              <a:t>yep</a:t>
            </a:r>
            <a:r>
              <a:rPr lang="de-DE" sz="1200" dirty="0" smtClean="0">
                <a:cs typeface="Arial"/>
              </a:rPr>
              <a:t>, </a:t>
            </a:r>
            <a:r>
              <a:rPr lang="de-DE" sz="1200" dirty="0" err="1" smtClean="0">
                <a:cs typeface="Arial"/>
              </a:rPr>
              <a:t>thats</a:t>
            </a:r>
            <a:r>
              <a:rPr lang="de-DE" sz="1200" dirty="0" smtClean="0">
                <a:cs typeface="Arial"/>
              </a:rPr>
              <a:t> 238 </a:t>
            </a:r>
            <a:r>
              <a:rPr lang="de-DE" sz="1200" dirty="0" err="1" smtClean="0">
                <a:cs typeface="Arial"/>
              </a:rPr>
              <a:t>GeV</a:t>
            </a:r>
            <a:r>
              <a:rPr lang="de-DE" sz="1200" dirty="0" smtClean="0">
                <a:cs typeface="Arial"/>
              </a:rPr>
              <a:t> per </a:t>
            </a:r>
            <a:r>
              <a:rPr lang="de-DE" sz="1200" dirty="0" err="1" smtClean="0">
                <a:cs typeface="Arial"/>
              </a:rPr>
              <a:t>ion</a:t>
            </a:r>
            <a:r>
              <a:rPr lang="de-DE" sz="1200" dirty="0" smtClean="0">
                <a:cs typeface="Arial"/>
              </a:rPr>
              <a:t>)</a:t>
            </a:r>
          </a:p>
          <a:p>
            <a:pPr marL="214313" indent="-214313">
              <a:spcBef>
                <a:spcPct val="5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smtClean="0">
                <a:cs typeface="Arial"/>
              </a:rPr>
              <a:t>4.7 </a:t>
            </a:r>
            <a:r>
              <a:rPr lang="de-DE" sz="1200" dirty="0" err="1" smtClean="0">
                <a:cs typeface="Arial"/>
              </a:rPr>
              <a:t>GeV</a:t>
            </a:r>
            <a:r>
              <a:rPr lang="de-DE" sz="1200" dirty="0" smtClean="0">
                <a:cs typeface="Arial"/>
              </a:rPr>
              <a:t> </a:t>
            </a:r>
            <a:r>
              <a:rPr lang="de-DE" sz="1200" dirty="0" err="1" smtClean="0">
                <a:cs typeface="Arial"/>
              </a:rPr>
              <a:t>protons</a:t>
            </a:r>
            <a:endParaRPr lang="de-DE" sz="1200" dirty="0" smtClean="0">
              <a:cs typeface="Arial"/>
            </a:endParaRPr>
          </a:p>
          <a:p>
            <a:pPr marL="214313" indent="-214313">
              <a:spcBef>
                <a:spcPct val="5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err="1" smtClean="0">
                <a:cs typeface="Arial"/>
              </a:rPr>
              <a:t>slow</a:t>
            </a:r>
            <a:r>
              <a:rPr lang="de-DE" sz="1200" dirty="0" smtClean="0">
                <a:cs typeface="Arial"/>
              </a:rPr>
              <a:t> </a:t>
            </a:r>
            <a:r>
              <a:rPr lang="de-DE" sz="1200" dirty="0" err="1" smtClean="0">
                <a:cs typeface="Arial"/>
              </a:rPr>
              <a:t>and</a:t>
            </a:r>
            <a:r>
              <a:rPr lang="de-DE" sz="1200" dirty="0" smtClean="0">
                <a:cs typeface="Arial"/>
              </a:rPr>
              <a:t> fast </a:t>
            </a:r>
            <a:r>
              <a:rPr lang="de-DE" sz="1200" dirty="0" err="1" smtClean="0">
                <a:cs typeface="Arial"/>
              </a:rPr>
              <a:t>extraction</a:t>
            </a:r>
            <a:endParaRPr lang="de-DE" sz="1200" dirty="0" smtClean="0">
              <a:cs typeface="Arial"/>
            </a:endParaRPr>
          </a:p>
          <a:p>
            <a:pPr marL="214313" indent="-214313">
              <a:spcBef>
                <a:spcPct val="5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smtClean="0">
                <a:cs typeface="Arial"/>
              </a:rPr>
              <a:t>different </a:t>
            </a:r>
            <a:r>
              <a:rPr lang="de-DE" sz="1200" dirty="0" err="1" smtClean="0">
                <a:cs typeface="Arial"/>
              </a:rPr>
              <a:t>ion</a:t>
            </a:r>
            <a:r>
              <a:rPr lang="de-DE" sz="1200" dirty="0" smtClean="0">
                <a:cs typeface="Arial"/>
              </a:rPr>
              <a:t> </a:t>
            </a:r>
            <a:r>
              <a:rPr lang="de-DE" sz="1200" dirty="0" err="1" smtClean="0">
                <a:cs typeface="Arial"/>
              </a:rPr>
              <a:t>and</a:t>
            </a:r>
            <a:r>
              <a:rPr lang="de-DE" sz="1200" dirty="0" smtClean="0">
                <a:cs typeface="Arial"/>
              </a:rPr>
              <a:t> </a:t>
            </a:r>
            <a:r>
              <a:rPr lang="de-DE" sz="1200" dirty="0" err="1" smtClean="0">
                <a:cs typeface="Arial"/>
              </a:rPr>
              <a:t>energy</a:t>
            </a:r>
            <a:r>
              <a:rPr lang="de-DE" sz="1200" dirty="0" smtClean="0">
                <a:cs typeface="Arial"/>
              </a:rPr>
              <a:t> </a:t>
            </a:r>
            <a:r>
              <a:rPr lang="de-DE" sz="1200" dirty="0" err="1" smtClean="0">
                <a:cs typeface="Arial"/>
              </a:rPr>
              <a:t>possible</a:t>
            </a:r>
            <a:r>
              <a:rPr lang="de-DE" sz="1200" dirty="0" smtClean="0">
                <a:cs typeface="Arial"/>
              </a:rPr>
              <a:t> </a:t>
            </a:r>
            <a:r>
              <a:rPr lang="de-DE" sz="1200" dirty="0" err="1" smtClean="0">
                <a:cs typeface="Arial"/>
              </a:rPr>
              <a:t>from</a:t>
            </a:r>
            <a:r>
              <a:rPr lang="de-DE" sz="1200" dirty="0" smtClean="0">
                <a:cs typeface="Arial"/>
              </a:rPr>
              <a:t> </a:t>
            </a:r>
            <a:r>
              <a:rPr lang="de-DE" sz="1200" dirty="0" err="1" smtClean="0">
                <a:cs typeface="Arial"/>
              </a:rPr>
              <a:t>cycle</a:t>
            </a:r>
            <a:r>
              <a:rPr lang="de-DE" sz="1200" dirty="0" smtClean="0">
                <a:cs typeface="Arial"/>
              </a:rPr>
              <a:t> </a:t>
            </a:r>
            <a:r>
              <a:rPr lang="de-DE" sz="1200" dirty="0" err="1" smtClean="0">
                <a:cs typeface="Arial"/>
              </a:rPr>
              <a:t>to</a:t>
            </a:r>
            <a:r>
              <a:rPr lang="de-DE" sz="1200" dirty="0" smtClean="0">
                <a:cs typeface="Arial"/>
              </a:rPr>
              <a:t> </a:t>
            </a:r>
            <a:r>
              <a:rPr lang="de-DE" sz="1200" dirty="0" err="1" smtClean="0">
                <a:cs typeface="Arial"/>
              </a:rPr>
              <a:t>cycle</a:t>
            </a:r>
            <a:endParaRPr lang="de-DE" sz="1200" dirty="0">
              <a:cs typeface="Arial"/>
            </a:endParaRPr>
          </a:p>
          <a:p>
            <a:pPr marL="214313" indent="-214313">
              <a:buClr>
                <a:srgbClr val="FDBB63"/>
              </a:buClr>
              <a:buFont typeface="Wingdings" charset="2"/>
              <a:buChar char="§"/>
            </a:pPr>
            <a:endParaRPr lang="de-DE" sz="1200" dirty="0" err="1"/>
          </a:p>
        </p:txBody>
      </p:sp>
    </p:spTree>
    <p:extLst>
      <p:ext uri="{BB962C8B-B14F-4D97-AF65-F5344CB8AC3E}">
        <p14:creationId xmlns:p14="http://schemas.microsoft.com/office/powerpoint/2010/main" val="410307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30AF336-5822-8E4D-96BF-82E46DAD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451827-ADBA-9046-B2FB-E6896EF891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FCBC1036-7EEF-4948-AFED-B3AAB35F67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A442DD2-14F3-4D43-9CEE-55F398ECEB77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EFFCAC1-AF46-174A-9424-F03A2FBC9851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D0A828A-A94A-D542-A941-5BA5C106D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D4C3172-CE49-6045-90D7-64D94FD03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24EB1D09-D985-1D44-B642-8BA6A780FD1A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J. </a:t>
            </a:r>
            <a:r>
              <a:rPr lang="en-US" sz="600" dirty="0" err="1">
                <a:solidFill>
                  <a:schemeClr val="bg1"/>
                </a:solidFill>
              </a:rPr>
              <a:t>Hosan</a:t>
            </a:r>
            <a:r>
              <a:rPr lang="en-US" sz="600" dirty="0">
                <a:solidFill>
                  <a:schemeClr val="bg1"/>
                </a:solidFill>
              </a:rPr>
              <a:t>/GSI/FAIR</a:t>
            </a:r>
          </a:p>
        </p:txBody>
      </p:sp>
    </p:spTree>
    <p:extLst>
      <p:ext uri="{BB962C8B-B14F-4D97-AF65-F5344CB8AC3E}">
        <p14:creationId xmlns:p14="http://schemas.microsoft.com/office/powerpoint/2010/main" val="234884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8B9D15F-8C45-4A42-A904-BBB300B8A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8C105E-182A-6141-8A2A-601B5D9BB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Frühling_gsi.jpg">
            <a:extLst>
              <a:ext uri="{FF2B5EF4-FFF2-40B4-BE49-F238E27FC236}">
                <a16:creationId xmlns:a16="http://schemas.microsoft.com/office/drawing/2014/main" id="{7EDF17CF-6241-A246-9362-D8BD5FC7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343487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63C071A-29A4-954E-B493-3A45A2D49F90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84C6DBED-FEAC-C34D-8F63-E051E6964378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D191FD4-0A92-EE4B-A304-DA717B922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D75017C0-4D13-9143-B292-D87D6305F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9A24ED9B-8CA2-8D4D-9147-35D4A58D0A83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G. Otto/GSI/FAIR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9366F541-A081-7E47-AADE-D2CECB7F0B22}"/>
              </a:ext>
            </a:extLst>
          </p:cNvPr>
          <p:cNvSpPr txBox="1"/>
          <p:nvPr/>
        </p:nvSpPr>
        <p:spPr>
          <a:xfrm>
            <a:off x="1252611" y="432557"/>
            <a:ext cx="4491689" cy="1846531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5399" b="1" dirty="0"/>
              <a:t>GSI –</a:t>
            </a:r>
          </a:p>
          <a:p>
            <a:pPr lvl="0"/>
            <a:r>
              <a:rPr lang="en-US" sz="3000" b="1" dirty="0"/>
              <a:t>Scientific expertise </a:t>
            </a:r>
            <a:br>
              <a:rPr lang="en-US" sz="3000" b="1" dirty="0"/>
            </a:br>
            <a:r>
              <a:rPr lang="en-US" sz="3000" b="1" dirty="0"/>
              <a:t>for more than 50 years</a:t>
            </a:r>
          </a:p>
        </p:txBody>
      </p:sp>
    </p:spTree>
    <p:extLst>
      <p:ext uri="{BB962C8B-B14F-4D97-AF65-F5344CB8AC3E}">
        <p14:creationId xmlns:p14="http://schemas.microsoft.com/office/powerpoint/2010/main" val="35275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A5EF2705-A01B-EF44-9A6A-9DC71B29C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287" y="927464"/>
            <a:ext cx="9158288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46548C-E1B8-8E46-A5BC-2182B5F35F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Cancer therapy with heavy ions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AB8F64A-1760-2F49-A662-7BB122975941}"/>
              </a:ext>
            </a:extLst>
          </p:cNvPr>
          <p:cNvSpPr txBox="1"/>
          <p:nvPr/>
        </p:nvSpPr>
        <p:spPr>
          <a:xfrm>
            <a:off x="6647120" y="1188297"/>
            <a:ext cx="2084248" cy="2597506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endParaRPr lang="en-US" sz="1078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r>
              <a:rPr lang="en-US" sz="1078">
                <a:latin typeface="Arial" panose="020B0604020202020204" pitchFamily="34" charset="0"/>
                <a:cs typeface="Arial" panose="020B0604020202020204" pitchFamily="34" charset="0"/>
              </a:rPr>
              <a:t>Precise, gentle and very successful</a:t>
            </a: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endParaRPr lang="en-US" sz="1078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Treatment of 440 patients</a:t>
            </a:r>
            <a:r>
              <a:rPr lang="en-US" sz="1078">
                <a:latin typeface="Arial" panose="020B0604020202020204" pitchFamily="34" charset="0"/>
                <a:cs typeface="Arial" panose="020B0604020202020204" pitchFamily="34" charset="0"/>
              </a:rPr>
              <a:t> at GSI </a:t>
            </a: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endParaRPr lang="en-US" sz="1078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r>
              <a:rPr lang="en-US" sz="1078">
                <a:latin typeface="Arial" panose="020B0604020202020204" pitchFamily="34" charset="0"/>
                <a:cs typeface="Arial" panose="020B0604020202020204" pitchFamily="34" charset="0"/>
              </a:rPr>
              <a:t>By now 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established and in clinical operation, among others in Heidelberg and Marburg</a:t>
            </a: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endParaRPr lang="en-US" sz="1078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r>
              <a:rPr lang="en-US" sz="1078">
                <a:latin typeface="Arial" panose="020B0604020202020204" pitchFamily="34" charset="0"/>
                <a:cs typeface="Arial" panose="020B0604020202020204" pitchFamily="34" charset="0"/>
              </a:rPr>
              <a:t>At GSI: Research and further development</a:t>
            </a: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endParaRPr lang="en-US" sz="107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CC28F3-C0C9-3249-A02E-CF08FCA6981D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A. Zschau/GSI</a:t>
            </a:r>
          </a:p>
        </p:txBody>
      </p:sp>
    </p:spTree>
    <p:extLst>
      <p:ext uri="{BB962C8B-B14F-4D97-AF65-F5344CB8AC3E}">
        <p14:creationId xmlns:p14="http://schemas.microsoft.com/office/powerpoint/2010/main" val="187493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15" name="Untertitel 14">
            <a:extLst>
              <a:ext uri="{FF2B5EF4-FFF2-40B4-BE49-F238E27FC236}">
                <a16:creationId xmlns:a16="http://schemas.microsoft.com/office/drawing/2014/main" id="{1E89C7FC-A89A-F641-B977-9B894ED05B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nhaltsplatzhalter 9">
            <a:extLst>
              <a:ext uri="{FF2B5EF4-FFF2-40B4-BE49-F238E27FC236}">
                <a16:creationId xmlns:a16="http://schemas.microsoft.com/office/drawing/2014/main" id="{272E397F-72DB-CB4F-99DB-66B3B3B62D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18AAA99-5F63-FD43-BCBF-8F1DA511279E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38693FB2-DFEA-564F-BD37-E6E74773D6FD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FE4D19A-1F3D-ED42-82AC-D27892A10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21B6E77-6313-2B47-A641-0B73B9055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6" name="Untertitel 2">
            <a:extLst>
              <a:ext uri="{FF2B5EF4-FFF2-40B4-BE49-F238E27FC236}">
                <a16:creationId xmlns:a16="http://schemas.microsoft.com/office/drawing/2014/main" id="{154D6034-9261-D049-9F49-3FB934C5E2A2}"/>
              </a:ext>
            </a:extLst>
          </p:cNvPr>
          <p:cNvSpPr txBox="1">
            <a:spLocks/>
          </p:cNvSpPr>
          <p:nvPr/>
        </p:nvSpPr>
        <p:spPr>
          <a:xfrm>
            <a:off x="1232965" y="3030524"/>
            <a:ext cx="6768806" cy="1737903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rtl="1"/>
            <a:r>
              <a:rPr lang="en-US" sz="2600" dirty="0">
                <a:solidFill>
                  <a:prstClr val="black"/>
                </a:solidFill>
                <a:latin typeface="+mj-lt"/>
              </a:rPr>
              <a:t>Welcome to the international </a:t>
            </a:r>
          </a:p>
          <a:p>
            <a:pPr lvl="1" rtl="1"/>
            <a:r>
              <a:rPr lang="en-US" sz="2600" dirty="0">
                <a:solidFill>
                  <a:prstClr val="black"/>
                </a:solidFill>
                <a:latin typeface="+mj-lt"/>
              </a:rPr>
              <a:t>research center GSI and FAIR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1015F06-0248-5F49-8FB1-4106BD689609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G. Otto/GSI</a:t>
            </a:r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BEF32C6-8D1E-3C47-BAC7-E70A2A1FB0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53" y="1169602"/>
            <a:ext cx="8437410" cy="33841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AEC6C1F-0463-C54D-8C02-892569C45A5B}"/>
              </a:ext>
            </a:extLst>
          </p:cNvPr>
          <p:cNvSpPr/>
          <p:nvPr/>
        </p:nvSpPr>
        <p:spPr>
          <a:xfrm>
            <a:off x="4637312" y="3196413"/>
            <a:ext cx="2217447" cy="737089"/>
          </a:xfrm>
          <a:prstGeom prst="ellipse">
            <a:avLst/>
          </a:prstGeom>
          <a:noFill/>
          <a:ln w="60325">
            <a:solidFill>
              <a:srgbClr val="FDBB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34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18B7F54-0533-2643-AA10-FF4C357EF611}"/>
              </a:ext>
            </a:extLst>
          </p:cNvPr>
          <p:cNvGrpSpPr/>
          <p:nvPr/>
        </p:nvGrpSpPr>
        <p:grpSpPr>
          <a:xfrm>
            <a:off x="3718374" y="2878316"/>
            <a:ext cx="4224317" cy="1571458"/>
            <a:chOff x="518987" y="1382238"/>
            <a:chExt cx="9628313" cy="3581759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5A60F971-31A9-5E4C-B0E4-AF8B8A76D027}"/>
                </a:ext>
              </a:extLst>
            </p:cNvPr>
            <p:cNvGrpSpPr/>
            <p:nvPr/>
          </p:nvGrpSpPr>
          <p:grpSpPr>
            <a:xfrm>
              <a:off x="518987" y="1382238"/>
              <a:ext cx="9628313" cy="3581759"/>
              <a:chOff x="5705304" y="4111021"/>
              <a:chExt cx="2682498" cy="997895"/>
            </a:xfrm>
          </p:grpSpPr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9E5627AE-D7F1-BF4B-8AB3-03ABD8D793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16033" y="4111779"/>
                <a:ext cx="2667923" cy="997137"/>
              </a:xfrm>
              <a:prstGeom prst="ellipse">
                <a:avLst/>
              </a:prstGeom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5D217B6-7C28-0845-9726-6E8A364A779E}"/>
                  </a:ext>
                </a:extLst>
              </p:cNvPr>
              <p:cNvSpPr/>
              <p:nvPr/>
            </p:nvSpPr>
            <p:spPr>
              <a:xfrm>
                <a:off x="5705304" y="4111021"/>
                <a:ext cx="2682498" cy="997137"/>
              </a:xfrm>
              <a:prstGeom prst="ellipse">
                <a:avLst/>
              </a:prstGeom>
              <a:noFill/>
              <a:ln w="60325">
                <a:solidFill>
                  <a:srgbClr val="FDBB6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5347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FAD12895-4A7A-8144-BB1C-B71CF007A754}"/>
                </a:ext>
              </a:extLst>
            </p:cNvPr>
            <p:cNvGrpSpPr/>
            <p:nvPr/>
          </p:nvGrpSpPr>
          <p:grpSpPr>
            <a:xfrm>
              <a:off x="1257453" y="3771840"/>
              <a:ext cx="8818941" cy="455978"/>
              <a:chOff x="1257453" y="3771840"/>
              <a:chExt cx="8818941" cy="455978"/>
            </a:xfrm>
          </p:grpSpPr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1ED69190-736A-0E43-85C5-C28EF9EC2235}"/>
                  </a:ext>
                </a:extLst>
              </p:cNvPr>
              <p:cNvSpPr txBox="1"/>
              <p:nvPr/>
            </p:nvSpPr>
            <p:spPr>
              <a:xfrm>
                <a:off x="1257453" y="3771840"/>
                <a:ext cx="1457686" cy="45597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0" marR="0" lvl="0" indent="0" algn="l" defTabSz="5347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Bohrium</a:t>
                </a:r>
                <a:endParaRPr kumimoji="0" lang="de-D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4A1A5641-2D2A-FC47-BC4D-1681AF9BF2F1}"/>
                  </a:ext>
                </a:extLst>
              </p:cNvPr>
              <p:cNvSpPr txBox="1"/>
              <p:nvPr/>
            </p:nvSpPr>
            <p:spPr>
              <a:xfrm>
                <a:off x="2610941" y="3771840"/>
                <a:ext cx="1293860" cy="45597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0" marR="0" lvl="0" indent="0" algn="l" defTabSz="5347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Hassium</a:t>
                </a:r>
                <a:endParaRPr kumimoji="0" lang="de-D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0B390BBD-DDFE-B34F-A5A5-4D25F434049B}"/>
                  </a:ext>
                </a:extLst>
              </p:cNvPr>
              <p:cNvSpPr txBox="1"/>
              <p:nvPr/>
            </p:nvSpPr>
            <p:spPr>
              <a:xfrm>
                <a:off x="3865354" y="3771840"/>
                <a:ext cx="1429070" cy="4559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0" marR="0" lvl="0" indent="0" algn="l" defTabSz="5347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Meitnerium</a:t>
                </a:r>
                <a:endParaRPr kumimoji="0" lang="de-D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9FA8B375-CEDC-EF48-867C-C694B8B2436F}"/>
                  </a:ext>
                </a:extLst>
              </p:cNvPr>
              <p:cNvSpPr txBox="1"/>
              <p:nvPr/>
            </p:nvSpPr>
            <p:spPr>
              <a:xfrm>
                <a:off x="5182533" y="3771840"/>
                <a:ext cx="1760411" cy="45597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0" marR="0" lvl="0" indent="0" algn="l" defTabSz="5347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Darmstadtium</a:t>
                </a:r>
                <a:endParaRPr kumimoji="0" lang="de-D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96C8D08F-19DE-3F44-9CAB-639A8F95F627}"/>
                  </a:ext>
                </a:extLst>
              </p:cNvPr>
              <p:cNvSpPr txBox="1"/>
              <p:nvPr/>
            </p:nvSpPr>
            <p:spPr>
              <a:xfrm>
                <a:off x="6629259" y="3771840"/>
                <a:ext cx="1628959" cy="45597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0" marR="0" lvl="0" indent="0" algn="l" defTabSz="5347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Roentgenium</a:t>
                </a:r>
                <a:endParaRPr kumimoji="0" lang="de-D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658D1795-1AE4-2F48-8153-929A80802618}"/>
                  </a:ext>
                </a:extLst>
              </p:cNvPr>
              <p:cNvSpPr txBox="1"/>
              <p:nvPr/>
            </p:nvSpPr>
            <p:spPr>
              <a:xfrm>
                <a:off x="8021927" y="3771840"/>
                <a:ext cx="2054467" cy="45597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0" marR="0" lvl="0" indent="0" algn="l" defTabSz="5347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Copernicium</a:t>
                </a:r>
                <a:endParaRPr kumimoji="0" lang="de-D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AE9742-CF9B-8449-A617-6804082EFA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Discovery of new elements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365A646-03D9-1F49-B4F5-CA6461C42BAD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de-DE" sz="600" dirty="0"/>
              <a:t>Graph: GSI/FAIR</a:t>
            </a:r>
          </a:p>
        </p:txBody>
      </p:sp>
    </p:spTree>
    <p:extLst>
      <p:ext uri="{BB962C8B-B14F-4D97-AF65-F5344CB8AC3E}">
        <p14:creationId xmlns:p14="http://schemas.microsoft.com/office/powerpoint/2010/main" val="420209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C3D412A5-00EB-E14D-A77D-1848E73E0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927" y="961160"/>
            <a:ext cx="5578308" cy="378290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F730C36-B8C9-4B48-A4E8-FBACE455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Discovery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nuclei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B88CE32-55B2-3942-A001-0997CF34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6421AA46-3DBE-A34A-9072-95C08733388E}"/>
              </a:ext>
            </a:extLst>
          </p:cNvPr>
          <p:cNvSpPr txBox="1">
            <a:spLocks/>
          </p:cNvSpPr>
          <p:nvPr/>
        </p:nvSpPr>
        <p:spPr>
          <a:xfrm>
            <a:off x="757683" y="1077618"/>
            <a:ext cx="5403629" cy="801785"/>
          </a:xfrm>
          <a:prstGeom prst="rect">
            <a:avLst/>
          </a:prstGeom>
        </p:spPr>
        <p:txBody>
          <a:bodyPr vert="horz" lIns="70272" tIns="35136" rIns="70272" bIns="35136" rtlCol="0">
            <a:normAutofit/>
          </a:bodyPr>
          <a:lstStyle>
            <a:lvl1pPr marL="300612" indent="-300612" algn="l" defTabSz="400816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104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651326" indent="-250510" algn="l" defTabSz="400816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753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002040" indent="-200408" algn="l" defTabSz="400816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78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402855" indent="-200408" algn="l" defTabSz="400816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3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803671" indent="-200408" algn="l" defTabSz="400816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27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204487" indent="-200408" algn="l" defTabSz="400816" rtl="0" eaLnBrk="1" latinLnBrk="0" hangingPunct="1">
              <a:spcBef>
                <a:spcPct val="20000"/>
              </a:spcBef>
              <a:buFont typeface="Arial"/>
              <a:buChar char="•"/>
              <a:defRPr sz="17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5303" indent="-200408" algn="l" defTabSz="400816" rtl="0" eaLnBrk="1" latinLnBrk="0" hangingPunct="1">
              <a:spcBef>
                <a:spcPct val="20000"/>
              </a:spcBef>
              <a:buFont typeface="Arial"/>
              <a:buChar char="•"/>
              <a:defRPr sz="17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6119" indent="-200408" algn="l" defTabSz="400816" rtl="0" eaLnBrk="1" latinLnBrk="0" hangingPunct="1">
              <a:spcBef>
                <a:spcPct val="20000"/>
              </a:spcBef>
              <a:buFont typeface="Arial"/>
              <a:buChar char="•"/>
              <a:defRPr sz="17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934" indent="-200408" algn="l" defTabSz="400816" rtl="0" eaLnBrk="1" latinLnBrk="0" hangingPunct="1">
              <a:spcBef>
                <a:spcPct val="20000"/>
              </a:spcBef>
              <a:buFont typeface="Arial"/>
              <a:buChar char="•"/>
              <a:defRPr sz="17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14" dirty="0"/>
              <a:t>445 </a:t>
            </a:r>
            <a:r>
              <a:rPr lang="de-DE" sz="1614" dirty="0" err="1"/>
              <a:t>atomic</a:t>
            </a:r>
            <a:r>
              <a:rPr lang="de-DE" sz="1614" dirty="0"/>
              <a:t> </a:t>
            </a:r>
            <a:r>
              <a:rPr lang="de-DE" sz="1614" dirty="0" err="1"/>
              <a:t>nuclei</a:t>
            </a:r>
            <a:r>
              <a:rPr lang="de-DE" sz="1614" dirty="0"/>
              <a:t> </a:t>
            </a:r>
            <a:r>
              <a:rPr lang="de-DE" sz="1614" dirty="0" err="1"/>
              <a:t>have</a:t>
            </a:r>
            <a:r>
              <a:rPr lang="de-DE" sz="1614" dirty="0"/>
              <a:t> </a:t>
            </a:r>
            <a:r>
              <a:rPr lang="de-DE" sz="1614" dirty="0" err="1"/>
              <a:t>been</a:t>
            </a:r>
            <a:r>
              <a:rPr lang="de-DE" sz="1614" dirty="0"/>
              <a:t> </a:t>
            </a:r>
            <a:r>
              <a:rPr lang="de-DE" sz="1614" dirty="0" err="1"/>
              <a:t>discovered</a:t>
            </a:r>
            <a:r>
              <a:rPr lang="de-DE" sz="1614" dirty="0"/>
              <a:t> at GSI/FAIR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0DCF07-4A14-3C48-B653-A6E8DA49133A}"/>
              </a:ext>
            </a:extLst>
          </p:cNvPr>
          <p:cNvSpPr/>
          <p:nvPr/>
        </p:nvSpPr>
        <p:spPr>
          <a:xfrm>
            <a:off x="6424616" y="3566801"/>
            <a:ext cx="110676" cy="110676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272" tIns="35136" rIns="70272" bIns="3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83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541AB4E-DAD1-8244-B492-8853C85617E5}"/>
              </a:ext>
            </a:extLst>
          </p:cNvPr>
          <p:cNvSpPr/>
          <p:nvPr/>
        </p:nvSpPr>
        <p:spPr>
          <a:xfrm>
            <a:off x="6424616" y="4107659"/>
            <a:ext cx="110676" cy="1106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272" tIns="35136" rIns="70272" bIns="3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83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76EBF40-9EEC-544E-A856-BD39EBB11867}"/>
              </a:ext>
            </a:extLst>
          </p:cNvPr>
          <p:cNvSpPr/>
          <p:nvPr/>
        </p:nvSpPr>
        <p:spPr>
          <a:xfrm>
            <a:off x="6424616" y="3851131"/>
            <a:ext cx="110676" cy="1106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272" tIns="35136" rIns="70272" bIns="3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83"/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E574F43F-3DCD-D54F-AFB3-4BB9E2C74F83}"/>
              </a:ext>
            </a:extLst>
          </p:cNvPr>
          <p:cNvCxnSpPr/>
          <p:nvPr/>
        </p:nvCxnSpPr>
        <p:spPr>
          <a:xfrm flipV="1">
            <a:off x="1682141" y="1820629"/>
            <a:ext cx="0" cy="7747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B1C97967-59D2-C14A-BB40-DC291F1FFDBE}"/>
              </a:ext>
            </a:extLst>
          </p:cNvPr>
          <p:cNvCxnSpPr>
            <a:cxnSpLocks/>
          </p:cNvCxnSpPr>
          <p:nvPr/>
        </p:nvCxnSpPr>
        <p:spPr>
          <a:xfrm>
            <a:off x="4598807" y="4596671"/>
            <a:ext cx="106099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5D3AE86C-6E93-8541-8D12-7570847BABC3}"/>
              </a:ext>
            </a:extLst>
          </p:cNvPr>
          <p:cNvSpPr txBox="1"/>
          <p:nvPr/>
        </p:nvSpPr>
        <p:spPr>
          <a:xfrm>
            <a:off x="2837543" y="4440904"/>
            <a:ext cx="2129940" cy="295635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r>
              <a:rPr lang="de-DE" sz="1460" dirty="0" err="1"/>
              <a:t>Number</a:t>
            </a:r>
            <a:r>
              <a:rPr lang="de-DE" sz="1460" dirty="0"/>
              <a:t> </a:t>
            </a:r>
            <a:r>
              <a:rPr lang="de-DE" sz="1460" dirty="0" err="1"/>
              <a:t>of</a:t>
            </a:r>
            <a:r>
              <a:rPr lang="de-DE" sz="1460" dirty="0"/>
              <a:t> </a:t>
            </a:r>
            <a:r>
              <a:rPr lang="de-DE" sz="1460" dirty="0" err="1"/>
              <a:t>neutrons</a:t>
            </a:r>
            <a:endParaRPr lang="de-DE" sz="146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61CD843-1D90-9348-9732-73780FAF4DC3}"/>
              </a:ext>
            </a:extLst>
          </p:cNvPr>
          <p:cNvSpPr txBox="1"/>
          <p:nvPr/>
        </p:nvSpPr>
        <p:spPr>
          <a:xfrm rot="16200000">
            <a:off x="837734" y="3266261"/>
            <a:ext cx="1688815" cy="295635"/>
          </a:xfrm>
          <a:prstGeom prst="rect">
            <a:avLst/>
          </a:prstGeom>
        </p:spPr>
        <p:txBody>
          <a:bodyPr vert="horz" wrap="none" lIns="70272" tIns="35136" rIns="70272" bIns="35136" rtlCol="0" anchor="t">
            <a:spAutoFit/>
          </a:bodyPr>
          <a:lstStyle/>
          <a:p>
            <a:r>
              <a:rPr lang="de-DE" sz="1460" dirty="0" err="1"/>
              <a:t>Number</a:t>
            </a:r>
            <a:r>
              <a:rPr lang="de-DE" sz="1460" dirty="0"/>
              <a:t> </a:t>
            </a:r>
            <a:r>
              <a:rPr lang="de-DE" sz="1460" dirty="0" err="1"/>
              <a:t>of</a:t>
            </a:r>
            <a:r>
              <a:rPr lang="de-DE" sz="1460" dirty="0"/>
              <a:t> </a:t>
            </a:r>
            <a:r>
              <a:rPr lang="de-DE" sz="1460" dirty="0" err="1"/>
              <a:t>protons</a:t>
            </a:r>
            <a:endParaRPr lang="de-DE" sz="146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D2DBD84-7BD0-BB44-815C-EE73E1907B24}"/>
              </a:ext>
            </a:extLst>
          </p:cNvPr>
          <p:cNvSpPr txBox="1"/>
          <p:nvPr/>
        </p:nvSpPr>
        <p:spPr>
          <a:xfrm>
            <a:off x="6564176" y="3487390"/>
            <a:ext cx="1916826" cy="271911"/>
          </a:xfrm>
          <a:prstGeom prst="rect">
            <a:avLst/>
          </a:prstGeom>
        </p:spPr>
        <p:txBody>
          <a:bodyPr vert="horz" wrap="none" lIns="70272" tIns="35136" rIns="70272" bIns="35136" rtlCol="0" anchor="t">
            <a:spAutoFit/>
          </a:bodyPr>
          <a:lstStyle/>
          <a:p>
            <a:pPr algn="l"/>
            <a:r>
              <a:rPr lang="de-DE" sz="1306" dirty="0" err="1"/>
              <a:t>discovered</a:t>
            </a:r>
            <a:r>
              <a:rPr lang="de-DE" sz="1306" dirty="0"/>
              <a:t> at GSI/FAIR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03CB499-EE92-7D48-BAC2-F7A806E82160}"/>
              </a:ext>
            </a:extLst>
          </p:cNvPr>
          <p:cNvSpPr txBox="1"/>
          <p:nvPr/>
        </p:nvSpPr>
        <p:spPr>
          <a:xfrm>
            <a:off x="6564176" y="3748967"/>
            <a:ext cx="1070056" cy="271911"/>
          </a:xfrm>
          <a:prstGeom prst="rect">
            <a:avLst/>
          </a:prstGeom>
        </p:spPr>
        <p:txBody>
          <a:bodyPr vert="horz" wrap="none" lIns="70272" tIns="35136" rIns="70272" bIns="35136" rtlCol="0" anchor="t">
            <a:spAutoFit/>
          </a:bodyPr>
          <a:lstStyle/>
          <a:p>
            <a:pPr algn="l"/>
            <a:r>
              <a:rPr lang="de-DE" sz="1306" dirty="0" err="1"/>
              <a:t>stable</a:t>
            </a:r>
            <a:r>
              <a:rPr lang="de-DE" sz="1306" dirty="0"/>
              <a:t> </a:t>
            </a:r>
            <a:r>
              <a:rPr lang="de-DE" sz="1306" dirty="0" err="1"/>
              <a:t>nuclei</a:t>
            </a:r>
            <a:endParaRPr lang="de-DE" sz="1306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013D216-FBDA-384E-97CD-C2A14D021070}"/>
              </a:ext>
            </a:extLst>
          </p:cNvPr>
          <p:cNvSpPr txBox="1"/>
          <p:nvPr/>
        </p:nvSpPr>
        <p:spPr>
          <a:xfrm>
            <a:off x="6564176" y="4010544"/>
            <a:ext cx="1135778" cy="271911"/>
          </a:xfrm>
          <a:prstGeom prst="rect">
            <a:avLst/>
          </a:prstGeom>
        </p:spPr>
        <p:txBody>
          <a:bodyPr vert="horz" wrap="none" lIns="70272" tIns="35136" rIns="70272" bIns="35136" rtlCol="0" anchor="t">
            <a:spAutoFit/>
          </a:bodyPr>
          <a:lstStyle/>
          <a:p>
            <a:pPr algn="l"/>
            <a:r>
              <a:rPr lang="de-DE" sz="1306" dirty="0" err="1"/>
              <a:t>known</a:t>
            </a:r>
            <a:r>
              <a:rPr lang="de-DE" sz="1306" dirty="0"/>
              <a:t> </a:t>
            </a:r>
            <a:r>
              <a:rPr lang="de-DE" sz="1306" dirty="0" err="1"/>
              <a:t>nuclei</a:t>
            </a:r>
            <a:endParaRPr lang="de-DE" sz="1306" dirty="0"/>
          </a:p>
        </p:txBody>
      </p:sp>
    </p:spTree>
    <p:extLst>
      <p:ext uri="{BB962C8B-B14F-4D97-AF65-F5344CB8AC3E}">
        <p14:creationId xmlns:p14="http://schemas.microsoft.com/office/powerpoint/2010/main" val="39787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6AB780-C48C-7A4D-93C6-BA8572C32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37E6DD-D748-5C4D-A1D6-28B73CA81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rgbClr val="262626"/>
                </a:solidFill>
              </a:rPr>
              <a:t>FAIR – Facility </a:t>
            </a:r>
            <a:r>
              <a:rPr lang="de-DE" dirty="0" err="1">
                <a:solidFill>
                  <a:srgbClr val="262626"/>
                </a:solidFill>
              </a:rPr>
              <a:t>for</a:t>
            </a:r>
            <a:r>
              <a:rPr lang="de-DE" dirty="0">
                <a:solidFill>
                  <a:srgbClr val="262626"/>
                </a:solidFill>
              </a:rPr>
              <a:t> Antiproton </a:t>
            </a:r>
            <a:r>
              <a:rPr lang="de-DE" dirty="0" err="1">
                <a:solidFill>
                  <a:srgbClr val="262626"/>
                </a:solidFill>
              </a:rPr>
              <a:t>and</a:t>
            </a:r>
            <a:r>
              <a:rPr lang="de-DE" dirty="0">
                <a:solidFill>
                  <a:srgbClr val="262626"/>
                </a:solidFill>
              </a:rPr>
              <a:t> Ion Research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CFC7F2-99E7-2B43-B073-AF18EFC8E2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926596"/>
            <a:ext cx="9181929" cy="4017600"/>
          </a:xfrm>
          <a:prstGeom prst="rect">
            <a:avLst/>
          </a:prstGeom>
        </p:spPr>
      </p:pic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DDB32B4F-6D46-6D4D-8DF2-7302AFA60B4B}"/>
              </a:ext>
            </a:extLst>
          </p:cNvPr>
          <p:cNvSpPr txBox="1">
            <a:spLocks/>
          </p:cNvSpPr>
          <p:nvPr/>
        </p:nvSpPr>
        <p:spPr>
          <a:xfrm>
            <a:off x="460143" y="2653272"/>
            <a:ext cx="6332543" cy="211243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2"/>
              </a:lnSpc>
              <a:spcBef>
                <a:spcPts val="480"/>
              </a:spcBef>
              <a:spcAft>
                <a:spcPts val="461"/>
              </a:spcAft>
            </a:pPr>
            <a:r>
              <a:rPr lang="en-US" sz="1300" dirty="0"/>
              <a:t>A world-wide unique particle accelerator</a:t>
            </a:r>
          </a:p>
          <a:p>
            <a:pPr>
              <a:lnSpc>
                <a:spcPts val="1752"/>
              </a:lnSpc>
              <a:spcBef>
                <a:spcPts val="480"/>
              </a:spcBef>
              <a:spcAft>
                <a:spcPts val="461"/>
              </a:spcAft>
            </a:pPr>
            <a:r>
              <a:rPr lang="en-US" sz="1300" dirty="0"/>
              <a:t>Exotic forms of matter occurring in the universe can be produced and investigated in the laboratory</a:t>
            </a:r>
          </a:p>
          <a:p>
            <a:pPr>
              <a:lnSpc>
                <a:spcPts val="1752"/>
              </a:lnSpc>
              <a:spcBef>
                <a:spcPts val="480"/>
              </a:spcBef>
              <a:spcAft>
                <a:spcPts val="461"/>
              </a:spcAft>
            </a:pPr>
            <a:r>
              <a:rPr lang="en-US" sz="1300" dirty="0"/>
              <a:t>Basic research and the development of applications </a:t>
            </a:r>
            <a:br>
              <a:rPr lang="en-US" sz="1300" dirty="0"/>
            </a:br>
            <a:r>
              <a:rPr lang="en-US" sz="1300" dirty="0"/>
              <a:t>for materials research, radiobiology, space travel, etc.</a:t>
            </a:r>
          </a:p>
          <a:p>
            <a:pPr>
              <a:lnSpc>
                <a:spcPts val="1752"/>
              </a:lnSpc>
              <a:spcBef>
                <a:spcPts val="480"/>
              </a:spcBef>
              <a:spcAft>
                <a:spcPts val="461"/>
              </a:spcAft>
            </a:pPr>
            <a:r>
              <a:rPr lang="en-US" sz="1300" dirty="0"/>
              <a:t>Collaboration between several teams of internationally leading researchers (more than 3,000 scientists)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BC7EF12-9A12-DD46-939D-6BC3A4A36B04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T. Ernsting/HA Hessen Agentur</a:t>
            </a:r>
          </a:p>
        </p:txBody>
      </p:sp>
    </p:spTree>
    <p:extLst>
      <p:ext uri="{BB962C8B-B14F-4D97-AF65-F5344CB8AC3E}">
        <p14:creationId xmlns:p14="http://schemas.microsoft.com/office/powerpoint/2010/main" val="7366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B77A56AC-10CC-8E4D-A244-023C1354A16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32" y="990218"/>
            <a:ext cx="7998171" cy="3888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7F7159D8-123C-3543-B62F-2DB935BE33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32" y="990218"/>
            <a:ext cx="7998172" cy="3888000"/>
          </a:xfrm>
          <a:prstGeom prst="rect">
            <a:avLst/>
          </a:prstGeom>
        </p:spPr>
      </p:pic>
      <p:sp>
        <p:nvSpPr>
          <p:cNvPr id="29" name="Freihandform 28">
            <a:extLst>
              <a:ext uri="{FF2B5EF4-FFF2-40B4-BE49-F238E27FC236}">
                <a16:creationId xmlns:a16="http://schemas.microsoft.com/office/drawing/2014/main" id="{C6586AF0-F968-584F-994D-63B50EB43983}"/>
              </a:ext>
            </a:extLst>
          </p:cNvPr>
          <p:cNvSpPr/>
          <p:nvPr/>
        </p:nvSpPr>
        <p:spPr>
          <a:xfrm>
            <a:off x="4168591" y="4824711"/>
            <a:ext cx="69092" cy="63334"/>
          </a:xfrm>
          <a:custGeom>
            <a:avLst/>
            <a:gdLst>
              <a:gd name="connsiteX0" fmla="*/ 102550 w 102550"/>
              <a:gd name="connsiteY0" fmla="*/ 94004 h 94004"/>
              <a:gd name="connsiteX1" fmla="*/ 0 w 102550"/>
              <a:gd name="connsiteY1" fmla="*/ 0 h 94004"/>
              <a:gd name="connsiteX2" fmla="*/ 17092 w 102550"/>
              <a:gd name="connsiteY2" fmla="*/ 25638 h 9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550" h="94004">
                <a:moveTo>
                  <a:pt x="102550" y="94004"/>
                </a:moveTo>
                <a:lnTo>
                  <a:pt x="0" y="0"/>
                </a:lnTo>
                <a:lnTo>
                  <a:pt x="17092" y="25638"/>
                </a:ln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13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C14DFD-CBDB-F64B-8437-A8553F1A91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rgbClr val="262626"/>
                </a:solidFill>
              </a:rPr>
              <a:t>FAIR – Facility </a:t>
            </a:r>
            <a:r>
              <a:rPr lang="de-DE" dirty="0" err="1">
                <a:solidFill>
                  <a:srgbClr val="262626"/>
                </a:solidFill>
              </a:rPr>
              <a:t>for</a:t>
            </a:r>
            <a:r>
              <a:rPr lang="de-DE" dirty="0">
                <a:solidFill>
                  <a:srgbClr val="262626"/>
                </a:solidFill>
              </a:rPr>
              <a:t> Antiproton </a:t>
            </a:r>
            <a:r>
              <a:rPr lang="de-DE" dirty="0" err="1">
                <a:solidFill>
                  <a:srgbClr val="262626"/>
                </a:solidFill>
              </a:rPr>
              <a:t>and</a:t>
            </a:r>
            <a:r>
              <a:rPr lang="de-DE" dirty="0">
                <a:solidFill>
                  <a:srgbClr val="262626"/>
                </a:solidFill>
              </a:rPr>
              <a:t> Ion Research</a:t>
            </a:r>
            <a:endParaRPr lang="en-US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6A484E0-2982-6444-B7A0-5C71C30095EE}"/>
              </a:ext>
            </a:extLst>
          </p:cNvPr>
          <p:cNvSpPr/>
          <p:nvPr/>
        </p:nvSpPr>
        <p:spPr>
          <a:xfrm>
            <a:off x="4114801" y="4839255"/>
            <a:ext cx="69092" cy="63334"/>
          </a:xfrm>
          <a:custGeom>
            <a:avLst/>
            <a:gdLst>
              <a:gd name="connsiteX0" fmla="*/ 102550 w 102550"/>
              <a:gd name="connsiteY0" fmla="*/ 94004 h 94004"/>
              <a:gd name="connsiteX1" fmla="*/ 0 w 102550"/>
              <a:gd name="connsiteY1" fmla="*/ 0 h 94004"/>
              <a:gd name="connsiteX2" fmla="*/ 17092 w 102550"/>
              <a:gd name="connsiteY2" fmla="*/ 25638 h 9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550" h="94004">
                <a:moveTo>
                  <a:pt x="102550" y="94004"/>
                </a:moveTo>
                <a:lnTo>
                  <a:pt x="0" y="0"/>
                </a:lnTo>
                <a:lnTo>
                  <a:pt x="17092" y="25638"/>
                </a:ln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13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AD3F4C-9FF9-FC4B-BC54-169775D82BD5}"/>
              </a:ext>
            </a:extLst>
          </p:cNvPr>
          <p:cNvSpPr txBox="1"/>
          <p:nvPr/>
        </p:nvSpPr>
        <p:spPr>
          <a:xfrm>
            <a:off x="5644379" y="1429784"/>
            <a:ext cx="1085740" cy="343060"/>
          </a:xfrm>
          <a:prstGeom prst="rect">
            <a:avLst/>
          </a:prstGeom>
        </p:spPr>
        <p:txBody>
          <a:bodyPr vert="horz" wrap="square" lIns="82185" tIns="41093" rIns="82185" bIns="41093" rtlCol="0" anchor="t">
            <a:spAutoFit/>
          </a:bodyPr>
          <a:lstStyle/>
          <a:p>
            <a:r>
              <a:rPr lang="de-DE" sz="845" dirty="0">
                <a:solidFill>
                  <a:prstClr val="black"/>
                </a:solidFill>
              </a:rPr>
              <a:t>Ring </a:t>
            </a:r>
            <a:r>
              <a:rPr lang="de-DE" sz="845" dirty="0" err="1">
                <a:solidFill>
                  <a:prstClr val="black"/>
                </a:solidFill>
              </a:rPr>
              <a:t>accelerator</a:t>
            </a:r>
            <a:r>
              <a:rPr lang="de-DE" sz="845" dirty="0">
                <a:solidFill>
                  <a:prstClr val="black"/>
                </a:solidFill>
              </a:rPr>
              <a:t> </a:t>
            </a:r>
          </a:p>
          <a:p>
            <a:r>
              <a:rPr lang="de-DE" sz="845" dirty="0">
                <a:solidFill>
                  <a:prstClr val="black"/>
                </a:solidFill>
              </a:rPr>
              <a:t>SIS100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DB04525-A0F8-D947-8891-0E2414346448}"/>
              </a:ext>
            </a:extLst>
          </p:cNvPr>
          <p:cNvSpPr txBox="1"/>
          <p:nvPr/>
        </p:nvSpPr>
        <p:spPr>
          <a:xfrm>
            <a:off x="6605407" y="3205745"/>
            <a:ext cx="1085740" cy="343060"/>
          </a:xfrm>
          <a:prstGeom prst="rect">
            <a:avLst/>
          </a:prstGeom>
        </p:spPr>
        <p:txBody>
          <a:bodyPr vert="horz" wrap="square" lIns="82185" tIns="41093" rIns="82185" bIns="41093" rtlCol="0" anchor="t">
            <a:spAutoFit/>
          </a:bodyPr>
          <a:lstStyle/>
          <a:p>
            <a:r>
              <a:rPr lang="de-DE" sz="845" dirty="0" err="1">
                <a:solidFill>
                  <a:prstClr val="black"/>
                </a:solidFill>
              </a:rPr>
              <a:t>Production</a:t>
            </a:r>
            <a:r>
              <a:rPr lang="de-DE" sz="845" dirty="0">
                <a:solidFill>
                  <a:prstClr val="black"/>
                </a:solidFill>
              </a:rPr>
              <a:t> </a:t>
            </a:r>
          </a:p>
          <a:p>
            <a:r>
              <a:rPr lang="de-DE" sz="845" dirty="0" err="1">
                <a:solidFill>
                  <a:prstClr val="black"/>
                </a:solidFill>
              </a:rPr>
              <a:t>of</a:t>
            </a:r>
            <a:r>
              <a:rPr lang="de-DE" sz="845" dirty="0">
                <a:solidFill>
                  <a:prstClr val="black"/>
                </a:solidFill>
              </a:rPr>
              <a:t> </a:t>
            </a:r>
            <a:r>
              <a:rPr lang="de-DE" sz="845" dirty="0" err="1">
                <a:solidFill>
                  <a:prstClr val="black"/>
                </a:solidFill>
              </a:rPr>
              <a:t>new</a:t>
            </a:r>
            <a:r>
              <a:rPr lang="de-DE" sz="845" dirty="0">
                <a:solidFill>
                  <a:prstClr val="black"/>
                </a:solidFill>
              </a:rPr>
              <a:t> </a:t>
            </a:r>
            <a:r>
              <a:rPr lang="de-DE" sz="845" dirty="0" err="1">
                <a:solidFill>
                  <a:prstClr val="black"/>
                </a:solidFill>
              </a:rPr>
              <a:t>nuclei</a:t>
            </a:r>
            <a:endParaRPr lang="de-DE" sz="845" dirty="0">
              <a:solidFill>
                <a:prstClr val="black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EBCBB2A-9C62-5149-B7B3-BFA10267C33B}"/>
              </a:ext>
            </a:extLst>
          </p:cNvPr>
          <p:cNvSpPr txBox="1"/>
          <p:nvPr/>
        </p:nvSpPr>
        <p:spPr>
          <a:xfrm>
            <a:off x="5842086" y="3466269"/>
            <a:ext cx="1085740" cy="343060"/>
          </a:xfrm>
          <a:prstGeom prst="rect">
            <a:avLst/>
          </a:prstGeom>
        </p:spPr>
        <p:txBody>
          <a:bodyPr vert="horz" wrap="square" lIns="82185" tIns="41093" rIns="82185" bIns="41093" rtlCol="0" anchor="t">
            <a:spAutoFit/>
          </a:bodyPr>
          <a:lstStyle/>
          <a:p>
            <a:r>
              <a:rPr lang="de-DE" sz="845" dirty="0" err="1">
                <a:solidFill>
                  <a:prstClr val="black"/>
                </a:solidFill>
              </a:rPr>
              <a:t>Production</a:t>
            </a:r>
            <a:r>
              <a:rPr lang="de-DE" sz="845" dirty="0">
                <a:solidFill>
                  <a:prstClr val="black"/>
                </a:solidFill>
              </a:rPr>
              <a:t> </a:t>
            </a:r>
          </a:p>
          <a:p>
            <a:r>
              <a:rPr lang="de-DE" sz="845" dirty="0" err="1">
                <a:solidFill>
                  <a:prstClr val="black"/>
                </a:solidFill>
              </a:rPr>
              <a:t>of</a:t>
            </a:r>
            <a:r>
              <a:rPr lang="de-DE" sz="845" dirty="0">
                <a:solidFill>
                  <a:prstClr val="black"/>
                </a:solidFill>
              </a:rPr>
              <a:t> </a:t>
            </a:r>
            <a:r>
              <a:rPr lang="de-DE" sz="845" dirty="0" err="1">
                <a:solidFill>
                  <a:prstClr val="black"/>
                </a:solidFill>
              </a:rPr>
              <a:t>antiprotons</a:t>
            </a:r>
            <a:endParaRPr lang="de-DE" sz="845" dirty="0">
              <a:solidFill>
                <a:prstClr val="black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3B3A7B3-8571-EE45-85E3-14AC4E5AEFDB}"/>
              </a:ext>
            </a:extLst>
          </p:cNvPr>
          <p:cNvSpPr txBox="1"/>
          <p:nvPr/>
        </p:nvSpPr>
        <p:spPr>
          <a:xfrm>
            <a:off x="2284672" y="3864698"/>
            <a:ext cx="1085740" cy="343060"/>
          </a:xfrm>
          <a:prstGeom prst="rect">
            <a:avLst/>
          </a:prstGeom>
        </p:spPr>
        <p:txBody>
          <a:bodyPr vert="horz" wrap="square" lIns="82185" tIns="41093" rIns="82185" bIns="41093" rtlCol="0" anchor="t">
            <a:spAutoFit/>
          </a:bodyPr>
          <a:lstStyle/>
          <a:p>
            <a:r>
              <a:rPr lang="de-DE" sz="845" dirty="0">
                <a:solidFill>
                  <a:prstClr val="black"/>
                </a:solidFill>
              </a:rPr>
              <a:t>Experimental </a:t>
            </a:r>
            <a:r>
              <a:rPr lang="de-DE" sz="845" dirty="0" err="1">
                <a:solidFill>
                  <a:prstClr val="black"/>
                </a:solidFill>
              </a:rPr>
              <a:t>and</a:t>
            </a:r>
            <a:endParaRPr lang="de-DE" sz="845" dirty="0">
              <a:solidFill>
                <a:prstClr val="black"/>
              </a:solidFill>
            </a:endParaRPr>
          </a:p>
          <a:p>
            <a:r>
              <a:rPr lang="de-DE" sz="845" dirty="0" err="1">
                <a:solidFill>
                  <a:prstClr val="black"/>
                </a:solidFill>
              </a:rPr>
              <a:t>storage</a:t>
            </a:r>
            <a:r>
              <a:rPr lang="de-DE" sz="845" dirty="0">
                <a:solidFill>
                  <a:prstClr val="black"/>
                </a:solidFill>
              </a:rPr>
              <a:t> rings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CFE4E8D-B34E-C640-89A9-8B4161137A4B}"/>
              </a:ext>
            </a:extLst>
          </p:cNvPr>
          <p:cNvSpPr txBox="1"/>
          <p:nvPr/>
        </p:nvSpPr>
        <p:spPr>
          <a:xfrm>
            <a:off x="3641024" y="1428222"/>
            <a:ext cx="1085740" cy="343060"/>
          </a:xfrm>
          <a:prstGeom prst="rect">
            <a:avLst/>
          </a:prstGeom>
        </p:spPr>
        <p:txBody>
          <a:bodyPr vert="horz" wrap="square" lIns="82185" tIns="41093" rIns="82185" bIns="41093" rtlCol="0" anchor="t">
            <a:spAutoFit/>
          </a:bodyPr>
          <a:lstStyle/>
          <a:p>
            <a:r>
              <a:rPr lang="de-DE" sz="845" dirty="0">
                <a:solidFill>
                  <a:prstClr val="black"/>
                </a:solidFill>
              </a:rPr>
              <a:t>Ring </a:t>
            </a:r>
            <a:r>
              <a:rPr lang="de-DE" sz="845" dirty="0" err="1">
                <a:solidFill>
                  <a:prstClr val="black"/>
                </a:solidFill>
              </a:rPr>
              <a:t>accelerator</a:t>
            </a:r>
            <a:r>
              <a:rPr lang="de-DE" sz="845" dirty="0">
                <a:solidFill>
                  <a:prstClr val="black"/>
                </a:solidFill>
              </a:rPr>
              <a:t/>
            </a:r>
            <a:br>
              <a:rPr lang="de-DE" sz="845" dirty="0">
                <a:solidFill>
                  <a:prstClr val="black"/>
                </a:solidFill>
              </a:rPr>
            </a:br>
            <a:r>
              <a:rPr lang="de-DE" sz="845" dirty="0">
                <a:solidFill>
                  <a:prstClr val="black"/>
                </a:solidFill>
              </a:rPr>
              <a:t>SIS18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3E84D86-75A6-734E-904C-E9B2D2FF80E6}"/>
              </a:ext>
            </a:extLst>
          </p:cNvPr>
          <p:cNvSpPr>
            <a:spLocks/>
          </p:cNvSpPr>
          <p:nvPr/>
        </p:nvSpPr>
        <p:spPr>
          <a:xfrm>
            <a:off x="6767818" y="4336067"/>
            <a:ext cx="187720" cy="188071"/>
          </a:xfrm>
          <a:prstGeom prst="rect">
            <a:avLst/>
          </a:prstGeom>
          <a:solidFill>
            <a:srgbClr val="D63E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45">
              <a:solidFill>
                <a:prstClr val="white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F0EA7E2-5261-C940-8598-0C110D31A842}"/>
              </a:ext>
            </a:extLst>
          </p:cNvPr>
          <p:cNvSpPr>
            <a:spLocks/>
          </p:cNvSpPr>
          <p:nvPr/>
        </p:nvSpPr>
        <p:spPr>
          <a:xfrm>
            <a:off x="6767818" y="4065446"/>
            <a:ext cx="187720" cy="18807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45">
              <a:solidFill>
                <a:prstClr val="white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BFBFE8F-068D-5449-B65D-A5AB66BF34F4}"/>
              </a:ext>
            </a:extLst>
          </p:cNvPr>
          <p:cNvSpPr>
            <a:spLocks/>
          </p:cNvSpPr>
          <p:nvPr/>
        </p:nvSpPr>
        <p:spPr>
          <a:xfrm>
            <a:off x="6767818" y="4606687"/>
            <a:ext cx="187720" cy="1880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45">
              <a:solidFill>
                <a:prstClr val="white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FDA997F-2F28-8242-81A1-9E4612671FEA}"/>
              </a:ext>
            </a:extLst>
          </p:cNvPr>
          <p:cNvSpPr txBox="1"/>
          <p:nvPr/>
        </p:nvSpPr>
        <p:spPr>
          <a:xfrm>
            <a:off x="7008499" y="4045564"/>
            <a:ext cx="1286689" cy="200994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r>
              <a:rPr lang="de-DE" sz="845" dirty="0" err="1">
                <a:solidFill>
                  <a:prstClr val="black"/>
                </a:solidFill>
              </a:rPr>
              <a:t>Existing</a:t>
            </a:r>
            <a:r>
              <a:rPr lang="de-DE" sz="845" dirty="0">
                <a:solidFill>
                  <a:prstClr val="black"/>
                </a:solidFill>
              </a:rPr>
              <a:t> </a:t>
            </a:r>
            <a:r>
              <a:rPr lang="de-DE" sz="845" dirty="0" err="1">
                <a:solidFill>
                  <a:prstClr val="black"/>
                </a:solidFill>
              </a:rPr>
              <a:t>facility</a:t>
            </a:r>
            <a:endParaRPr lang="de-DE" sz="845" dirty="0">
              <a:solidFill>
                <a:prstClr val="black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52F0516-A7AB-6548-B2C0-7F8EBCF69862}"/>
              </a:ext>
            </a:extLst>
          </p:cNvPr>
          <p:cNvSpPr txBox="1"/>
          <p:nvPr/>
        </p:nvSpPr>
        <p:spPr>
          <a:xfrm>
            <a:off x="7008499" y="4318252"/>
            <a:ext cx="1286689" cy="200994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r>
              <a:rPr lang="de-DE" sz="845" dirty="0" err="1">
                <a:solidFill>
                  <a:prstClr val="black"/>
                </a:solidFill>
              </a:rPr>
              <a:t>Planned</a:t>
            </a:r>
            <a:r>
              <a:rPr lang="de-DE" sz="845" dirty="0">
                <a:solidFill>
                  <a:prstClr val="black"/>
                </a:solidFill>
              </a:rPr>
              <a:t> </a:t>
            </a:r>
            <a:r>
              <a:rPr lang="de-DE" sz="845" dirty="0" err="1">
                <a:solidFill>
                  <a:prstClr val="black"/>
                </a:solidFill>
              </a:rPr>
              <a:t>facility</a:t>
            </a:r>
            <a:endParaRPr lang="de-DE" sz="845" dirty="0">
              <a:solidFill>
                <a:prstClr val="black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4E2293D-3E37-4644-9121-047CCF42FFA9}"/>
              </a:ext>
            </a:extLst>
          </p:cNvPr>
          <p:cNvSpPr txBox="1"/>
          <p:nvPr/>
        </p:nvSpPr>
        <p:spPr>
          <a:xfrm>
            <a:off x="7008499" y="4590941"/>
            <a:ext cx="1286689" cy="200994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r>
              <a:rPr lang="de-DE" sz="845" dirty="0">
                <a:solidFill>
                  <a:prstClr val="black"/>
                </a:solidFill>
              </a:rPr>
              <a:t>Experimental </a:t>
            </a:r>
            <a:r>
              <a:rPr lang="de-DE" sz="845" dirty="0" err="1">
                <a:solidFill>
                  <a:prstClr val="black"/>
                </a:solidFill>
              </a:rPr>
              <a:t>setups</a:t>
            </a:r>
            <a:endParaRPr lang="de-DE" sz="845" dirty="0">
              <a:solidFill>
                <a:prstClr val="black"/>
              </a:solidFill>
            </a:endParaRPr>
          </a:p>
        </p:txBody>
      </p:sp>
      <p:sp>
        <p:nvSpPr>
          <p:cNvPr id="23" name="Line 19">
            <a:extLst>
              <a:ext uri="{FF2B5EF4-FFF2-40B4-BE49-F238E27FC236}">
                <a16:creationId xmlns:a16="http://schemas.microsoft.com/office/drawing/2014/main" id="{207CFF32-DBB3-A04C-A954-A97F6D2B099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1190" y="2939531"/>
            <a:ext cx="458214" cy="4311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24" name="Line 19">
            <a:extLst>
              <a:ext uri="{FF2B5EF4-FFF2-40B4-BE49-F238E27FC236}">
                <a16:creationId xmlns:a16="http://schemas.microsoft.com/office/drawing/2014/main" id="{1821ABEC-0777-4A49-87F5-3E4D77376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1341" y="3620091"/>
            <a:ext cx="7853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E5B401D-19DE-2245-8561-157C9529300C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/>
              <a:t>Graph: GSI/FAIR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3E78A27-98C3-AF48-A27D-29FAE0C25DEF}"/>
              </a:ext>
            </a:extLst>
          </p:cNvPr>
          <p:cNvSpPr txBox="1"/>
          <p:nvPr/>
        </p:nvSpPr>
        <p:spPr>
          <a:xfrm>
            <a:off x="2473391" y="1121816"/>
            <a:ext cx="1213928" cy="171530"/>
          </a:xfrm>
          <a:prstGeom prst="rect">
            <a:avLst/>
          </a:prstGeom>
        </p:spPr>
        <p:txBody>
          <a:bodyPr vert="horz" wrap="square" lIns="0" tIns="41093" rIns="82185" bIns="0" rtlCol="0" anchor="t">
            <a:spAutoFit/>
          </a:bodyPr>
          <a:lstStyle/>
          <a:p>
            <a:r>
              <a:rPr lang="de-DE" sz="845" dirty="0">
                <a:solidFill>
                  <a:prstClr val="black"/>
                </a:solidFill>
              </a:rPr>
              <a:t>Linear </a:t>
            </a:r>
            <a:r>
              <a:rPr lang="de-DE" sz="845" dirty="0" err="1">
                <a:solidFill>
                  <a:prstClr val="black"/>
                </a:solidFill>
              </a:rPr>
              <a:t>accelerator</a:t>
            </a:r>
            <a:endParaRPr lang="de-DE" sz="845" dirty="0">
              <a:solidFill>
                <a:prstClr val="black"/>
              </a:solidFill>
            </a:endParaRPr>
          </a:p>
        </p:txBody>
      </p:sp>
      <p:sp>
        <p:nvSpPr>
          <p:cNvPr id="27" name="Line 19">
            <a:extLst>
              <a:ext uri="{FF2B5EF4-FFF2-40B4-BE49-F238E27FC236}">
                <a16:creationId xmlns:a16="http://schemas.microsoft.com/office/drawing/2014/main" id="{429D9289-1997-6B4E-930F-36CA0AFABA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4707" y="1394102"/>
            <a:ext cx="8672" cy="7252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</p:spTree>
    <p:extLst>
      <p:ext uri="{BB962C8B-B14F-4D97-AF65-F5344CB8AC3E}">
        <p14:creationId xmlns:p14="http://schemas.microsoft.com/office/powerpoint/2010/main" val="118915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B77A56AC-10CC-8E4D-A244-023C1354A16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32" y="990218"/>
            <a:ext cx="7998171" cy="3888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7F7159D8-123C-3543-B62F-2DB935BE33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32" y="990218"/>
            <a:ext cx="7998172" cy="3888000"/>
          </a:xfrm>
          <a:prstGeom prst="rect">
            <a:avLst/>
          </a:prstGeom>
        </p:spPr>
      </p:pic>
      <p:sp>
        <p:nvSpPr>
          <p:cNvPr id="29" name="Freihandform 28">
            <a:extLst>
              <a:ext uri="{FF2B5EF4-FFF2-40B4-BE49-F238E27FC236}">
                <a16:creationId xmlns:a16="http://schemas.microsoft.com/office/drawing/2014/main" id="{C6586AF0-F968-584F-994D-63B50EB43983}"/>
              </a:ext>
            </a:extLst>
          </p:cNvPr>
          <p:cNvSpPr/>
          <p:nvPr/>
        </p:nvSpPr>
        <p:spPr>
          <a:xfrm>
            <a:off x="4168591" y="4824711"/>
            <a:ext cx="69092" cy="63334"/>
          </a:xfrm>
          <a:custGeom>
            <a:avLst/>
            <a:gdLst>
              <a:gd name="connsiteX0" fmla="*/ 102550 w 102550"/>
              <a:gd name="connsiteY0" fmla="*/ 94004 h 94004"/>
              <a:gd name="connsiteX1" fmla="*/ 0 w 102550"/>
              <a:gd name="connsiteY1" fmla="*/ 0 h 94004"/>
              <a:gd name="connsiteX2" fmla="*/ 17092 w 102550"/>
              <a:gd name="connsiteY2" fmla="*/ 25638 h 9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550" h="94004">
                <a:moveTo>
                  <a:pt x="102550" y="94004"/>
                </a:moveTo>
                <a:lnTo>
                  <a:pt x="0" y="0"/>
                </a:lnTo>
                <a:lnTo>
                  <a:pt x="17092" y="25638"/>
                </a:ln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3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C14DFD-CBDB-F64B-8437-A8553F1A91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rgbClr val="262626"/>
                </a:solidFill>
              </a:rPr>
              <a:t>FAIR – Facility </a:t>
            </a:r>
            <a:r>
              <a:rPr lang="de-DE" dirty="0" err="1">
                <a:solidFill>
                  <a:srgbClr val="262626"/>
                </a:solidFill>
              </a:rPr>
              <a:t>for</a:t>
            </a:r>
            <a:r>
              <a:rPr lang="de-DE" dirty="0">
                <a:solidFill>
                  <a:srgbClr val="262626"/>
                </a:solidFill>
              </a:rPr>
              <a:t> Antiproton </a:t>
            </a:r>
            <a:r>
              <a:rPr lang="de-DE" dirty="0" err="1">
                <a:solidFill>
                  <a:srgbClr val="262626"/>
                </a:solidFill>
              </a:rPr>
              <a:t>and</a:t>
            </a:r>
            <a:r>
              <a:rPr lang="de-DE" dirty="0">
                <a:solidFill>
                  <a:srgbClr val="262626"/>
                </a:solidFill>
              </a:rPr>
              <a:t> Ion </a:t>
            </a:r>
            <a:r>
              <a:rPr lang="de-DE" dirty="0" smtClean="0">
                <a:solidFill>
                  <a:srgbClr val="262626"/>
                </a:solidFill>
              </a:rPr>
              <a:t>Research</a:t>
            </a:r>
            <a:br>
              <a:rPr lang="de-DE" dirty="0" smtClean="0">
                <a:solidFill>
                  <a:srgbClr val="262626"/>
                </a:solidFill>
              </a:rPr>
            </a:br>
            <a:r>
              <a:rPr lang="de-DE" dirty="0" smtClean="0">
                <a:solidFill>
                  <a:srgbClr val="262626"/>
                </a:solidFill>
              </a:rPr>
              <a:t>Performance!</a:t>
            </a:r>
            <a:endParaRPr lang="en-US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6A484E0-2982-6444-B7A0-5C71C30095EE}"/>
              </a:ext>
            </a:extLst>
          </p:cNvPr>
          <p:cNvSpPr/>
          <p:nvPr/>
        </p:nvSpPr>
        <p:spPr>
          <a:xfrm>
            <a:off x="4114801" y="4839255"/>
            <a:ext cx="69092" cy="63334"/>
          </a:xfrm>
          <a:custGeom>
            <a:avLst/>
            <a:gdLst>
              <a:gd name="connsiteX0" fmla="*/ 102550 w 102550"/>
              <a:gd name="connsiteY0" fmla="*/ 94004 h 94004"/>
              <a:gd name="connsiteX1" fmla="*/ 0 w 102550"/>
              <a:gd name="connsiteY1" fmla="*/ 0 h 94004"/>
              <a:gd name="connsiteX2" fmla="*/ 17092 w 102550"/>
              <a:gd name="connsiteY2" fmla="*/ 25638 h 9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550" h="94004">
                <a:moveTo>
                  <a:pt x="102550" y="94004"/>
                </a:moveTo>
                <a:lnTo>
                  <a:pt x="0" y="0"/>
                </a:lnTo>
                <a:lnTo>
                  <a:pt x="17092" y="25638"/>
                </a:ln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3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AD3F4C-9FF9-FC4B-BC54-169775D82BD5}"/>
              </a:ext>
            </a:extLst>
          </p:cNvPr>
          <p:cNvSpPr txBox="1"/>
          <p:nvPr/>
        </p:nvSpPr>
        <p:spPr>
          <a:xfrm>
            <a:off x="5644379" y="1429784"/>
            <a:ext cx="1085740" cy="343060"/>
          </a:xfrm>
          <a:prstGeom prst="rect">
            <a:avLst/>
          </a:prstGeom>
        </p:spPr>
        <p:txBody>
          <a:bodyPr vert="horz" wrap="square" lIns="82185" tIns="41093" rIns="82185" bIns="41093" rtlCol="0" anchor="t">
            <a:spAutoFit/>
          </a:bodyPr>
          <a:lstStyle/>
          <a:p>
            <a:r>
              <a:rPr lang="en-US" sz="845" dirty="0" smtClean="0">
                <a:solidFill>
                  <a:prstClr val="black"/>
                </a:solidFill>
              </a:rPr>
              <a:t>Ring accelerator </a:t>
            </a:r>
          </a:p>
          <a:p>
            <a:r>
              <a:rPr lang="en-US" sz="845" dirty="0" smtClean="0">
                <a:solidFill>
                  <a:prstClr val="black"/>
                </a:solidFill>
              </a:rPr>
              <a:t>SIS100</a:t>
            </a:r>
            <a:endParaRPr lang="en-US" sz="845" dirty="0">
              <a:solidFill>
                <a:prstClr val="black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DB04525-A0F8-D947-8891-0E2414346448}"/>
              </a:ext>
            </a:extLst>
          </p:cNvPr>
          <p:cNvSpPr txBox="1"/>
          <p:nvPr/>
        </p:nvSpPr>
        <p:spPr>
          <a:xfrm>
            <a:off x="6605407" y="3205745"/>
            <a:ext cx="1085740" cy="343060"/>
          </a:xfrm>
          <a:prstGeom prst="rect">
            <a:avLst/>
          </a:prstGeom>
        </p:spPr>
        <p:txBody>
          <a:bodyPr vert="horz" wrap="square" lIns="82185" tIns="41093" rIns="82185" bIns="41093" rtlCol="0" anchor="t">
            <a:spAutoFit/>
          </a:bodyPr>
          <a:lstStyle/>
          <a:p>
            <a:r>
              <a:rPr lang="en-US" sz="845" dirty="0" smtClean="0">
                <a:solidFill>
                  <a:prstClr val="black"/>
                </a:solidFill>
              </a:rPr>
              <a:t>Production </a:t>
            </a:r>
          </a:p>
          <a:p>
            <a:r>
              <a:rPr lang="en-US" sz="845" dirty="0" smtClean="0">
                <a:solidFill>
                  <a:prstClr val="black"/>
                </a:solidFill>
              </a:rPr>
              <a:t>of new nuclei</a:t>
            </a:r>
            <a:endParaRPr lang="en-US" sz="845" dirty="0">
              <a:solidFill>
                <a:prstClr val="black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EBCBB2A-9C62-5149-B7B3-BFA10267C33B}"/>
              </a:ext>
            </a:extLst>
          </p:cNvPr>
          <p:cNvSpPr txBox="1"/>
          <p:nvPr/>
        </p:nvSpPr>
        <p:spPr>
          <a:xfrm>
            <a:off x="5842086" y="3466269"/>
            <a:ext cx="1085740" cy="343060"/>
          </a:xfrm>
          <a:prstGeom prst="rect">
            <a:avLst/>
          </a:prstGeom>
        </p:spPr>
        <p:txBody>
          <a:bodyPr vert="horz" wrap="square" lIns="82185" tIns="41093" rIns="82185" bIns="41093" rtlCol="0" anchor="t">
            <a:spAutoFit/>
          </a:bodyPr>
          <a:lstStyle/>
          <a:p>
            <a:r>
              <a:rPr lang="en-US" sz="845" dirty="0" smtClean="0">
                <a:solidFill>
                  <a:prstClr val="black"/>
                </a:solidFill>
              </a:rPr>
              <a:t>Production </a:t>
            </a:r>
          </a:p>
          <a:p>
            <a:r>
              <a:rPr lang="en-US" sz="845" dirty="0" smtClean="0">
                <a:solidFill>
                  <a:prstClr val="black"/>
                </a:solidFill>
              </a:rPr>
              <a:t>of antiprotons</a:t>
            </a:r>
            <a:endParaRPr lang="en-US" sz="845" dirty="0">
              <a:solidFill>
                <a:prstClr val="black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3B3A7B3-8571-EE45-85E3-14AC4E5AEFDB}"/>
              </a:ext>
            </a:extLst>
          </p:cNvPr>
          <p:cNvSpPr txBox="1"/>
          <p:nvPr/>
        </p:nvSpPr>
        <p:spPr>
          <a:xfrm>
            <a:off x="4558639" y="4472529"/>
            <a:ext cx="1085740" cy="343060"/>
          </a:xfrm>
          <a:prstGeom prst="rect">
            <a:avLst/>
          </a:prstGeom>
        </p:spPr>
        <p:txBody>
          <a:bodyPr vert="horz" wrap="square" lIns="82185" tIns="41093" rIns="82185" bIns="41093" rtlCol="0" anchor="t">
            <a:spAutoFit/>
          </a:bodyPr>
          <a:lstStyle/>
          <a:p>
            <a:r>
              <a:rPr lang="en-US" sz="845" dirty="0" smtClean="0">
                <a:solidFill>
                  <a:prstClr val="black"/>
                </a:solidFill>
              </a:rPr>
              <a:t>Experimental and</a:t>
            </a:r>
          </a:p>
          <a:p>
            <a:r>
              <a:rPr lang="en-US" sz="845" dirty="0" smtClean="0">
                <a:solidFill>
                  <a:prstClr val="black"/>
                </a:solidFill>
              </a:rPr>
              <a:t>storage rings</a:t>
            </a:r>
            <a:endParaRPr lang="en-US" sz="845" dirty="0">
              <a:solidFill>
                <a:prstClr val="black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CFE4E8D-B34E-C640-89A9-8B4161137A4B}"/>
              </a:ext>
            </a:extLst>
          </p:cNvPr>
          <p:cNvSpPr txBox="1"/>
          <p:nvPr/>
        </p:nvSpPr>
        <p:spPr>
          <a:xfrm>
            <a:off x="3641024" y="1428222"/>
            <a:ext cx="1085740" cy="343060"/>
          </a:xfrm>
          <a:prstGeom prst="rect">
            <a:avLst/>
          </a:prstGeom>
        </p:spPr>
        <p:txBody>
          <a:bodyPr vert="horz" wrap="square" lIns="82185" tIns="41093" rIns="82185" bIns="41093" rtlCol="0" anchor="t">
            <a:spAutoFit/>
          </a:bodyPr>
          <a:lstStyle/>
          <a:p>
            <a:r>
              <a:rPr lang="en-US" sz="845" dirty="0" smtClean="0">
                <a:solidFill>
                  <a:prstClr val="black"/>
                </a:solidFill>
              </a:rPr>
              <a:t>Ring accelerator</a:t>
            </a:r>
            <a:br>
              <a:rPr lang="en-US" sz="845" dirty="0" smtClean="0">
                <a:solidFill>
                  <a:prstClr val="black"/>
                </a:solidFill>
              </a:rPr>
            </a:br>
            <a:r>
              <a:rPr lang="en-US" sz="845" dirty="0" smtClean="0">
                <a:solidFill>
                  <a:prstClr val="black"/>
                </a:solidFill>
              </a:rPr>
              <a:t>SIS18</a:t>
            </a:r>
            <a:endParaRPr lang="en-US" sz="845" dirty="0">
              <a:solidFill>
                <a:prstClr val="black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3E84D86-75A6-734E-904C-E9B2D2FF80E6}"/>
              </a:ext>
            </a:extLst>
          </p:cNvPr>
          <p:cNvSpPr>
            <a:spLocks/>
          </p:cNvSpPr>
          <p:nvPr/>
        </p:nvSpPr>
        <p:spPr>
          <a:xfrm>
            <a:off x="6767818" y="4336067"/>
            <a:ext cx="187720" cy="188071"/>
          </a:xfrm>
          <a:prstGeom prst="rect">
            <a:avLst/>
          </a:prstGeom>
          <a:solidFill>
            <a:srgbClr val="D63E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45" dirty="0">
              <a:solidFill>
                <a:prstClr val="white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F0EA7E2-5261-C940-8598-0C110D31A842}"/>
              </a:ext>
            </a:extLst>
          </p:cNvPr>
          <p:cNvSpPr>
            <a:spLocks/>
          </p:cNvSpPr>
          <p:nvPr/>
        </p:nvSpPr>
        <p:spPr>
          <a:xfrm>
            <a:off x="6767818" y="4065446"/>
            <a:ext cx="187720" cy="18807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45" dirty="0">
              <a:solidFill>
                <a:prstClr val="white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BFBFE8F-068D-5449-B65D-A5AB66BF34F4}"/>
              </a:ext>
            </a:extLst>
          </p:cNvPr>
          <p:cNvSpPr>
            <a:spLocks/>
          </p:cNvSpPr>
          <p:nvPr/>
        </p:nvSpPr>
        <p:spPr>
          <a:xfrm>
            <a:off x="6767818" y="4606687"/>
            <a:ext cx="187720" cy="1880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45" dirty="0">
              <a:solidFill>
                <a:prstClr val="white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FDA997F-2F28-8242-81A1-9E4612671FEA}"/>
              </a:ext>
            </a:extLst>
          </p:cNvPr>
          <p:cNvSpPr txBox="1"/>
          <p:nvPr/>
        </p:nvSpPr>
        <p:spPr>
          <a:xfrm>
            <a:off x="7008499" y="4045564"/>
            <a:ext cx="1286689" cy="200994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r>
              <a:rPr lang="en-US" sz="845" dirty="0" smtClean="0">
                <a:solidFill>
                  <a:prstClr val="black"/>
                </a:solidFill>
              </a:rPr>
              <a:t>Existing facility</a:t>
            </a:r>
            <a:endParaRPr lang="en-US" sz="845" dirty="0">
              <a:solidFill>
                <a:prstClr val="black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52F0516-A7AB-6548-B2C0-7F8EBCF69862}"/>
              </a:ext>
            </a:extLst>
          </p:cNvPr>
          <p:cNvSpPr txBox="1"/>
          <p:nvPr/>
        </p:nvSpPr>
        <p:spPr>
          <a:xfrm>
            <a:off x="7008499" y="4318252"/>
            <a:ext cx="1286689" cy="200994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r>
              <a:rPr lang="en-US" sz="845" dirty="0" smtClean="0">
                <a:solidFill>
                  <a:prstClr val="black"/>
                </a:solidFill>
              </a:rPr>
              <a:t>Planned facility</a:t>
            </a:r>
            <a:endParaRPr lang="en-US" sz="845" dirty="0">
              <a:solidFill>
                <a:prstClr val="black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4E2293D-3E37-4644-9121-047CCF42FFA9}"/>
              </a:ext>
            </a:extLst>
          </p:cNvPr>
          <p:cNvSpPr txBox="1"/>
          <p:nvPr/>
        </p:nvSpPr>
        <p:spPr>
          <a:xfrm>
            <a:off x="7008499" y="4590941"/>
            <a:ext cx="1286689" cy="200994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r>
              <a:rPr lang="en-US" sz="845" dirty="0" smtClean="0">
                <a:solidFill>
                  <a:prstClr val="black"/>
                </a:solidFill>
              </a:rPr>
              <a:t>Experimental setups</a:t>
            </a:r>
            <a:endParaRPr lang="en-US" sz="845" dirty="0">
              <a:solidFill>
                <a:prstClr val="black"/>
              </a:solidFill>
            </a:endParaRPr>
          </a:p>
        </p:txBody>
      </p:sp>
      <p:sp>
        <p:nvSpPr>
          <p:cNvPr id="23" name="Line 19">
            <a:extLst>
              <a:ext uri="{FF2B5EF4-FFF2-40B4-BE49-F238E27FC236}">
                <a16:creationId xmlns:a16="http://schemas.microsoft.com/office/drawing/2014/main" id="{207CFF32-DBB3-A04C-A954-A97F6D2B099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1190" y="2939531"/>
            <a:ext cx="458214" cy="4311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 dirty="0"/>
          </a:p>
        </p:txBody>
      </p:sp>
      <p:sp>
        <p:nvSpPr>
          <p:cNvPr id="24" name="Line 19">
            <a:extLst>
              <a:ext uri="{FF2B5EF4-FFF2-40B4-BE49-F238E27FC236}">
                <a16:creationId xmlns:a16="http://schemas.microsoft.com/office/drawing/2014/main" id="{1821ABEC-0777-4A49-87F5-3E4D77376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1341" y="3620091"/>
            <a:ext cx="7853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E5B401D-19DE-2245-8561-157C9529300C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/>
              <a:t>Graph: GSI/FAIR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3E78A27-98C3-AF48-A27D-29FAE0C25DEF}"/>
              </a:ext>
            </a:extLst>
          </p:cNvPr>
          <p:cNvSpPr txBox="1"/>
          <p:nvPr/>
        </p:nvSpPr>
        <p:spPr>
          <a:xfrm>
            <a:off x="2473391" y="1121816"/>
            <a:ext cx="1213928" cy="171530"/>
          </a:xfrm>
          <a:prstGeom prst="rect">
            <a:avLst/>
          </a:prstGeom>
        </p:spPr>
        <p:txBody>
          <a:bodyPr vert="horz" wrap="square" lIns="0" tIns="41093" rIns="82185" bIns="0" rtlCol="0" anchor="t">
            <a:spAutoFit/>
          </a:bodyPr>
          <a:lstStyle/>
          <a:p>
            <a:r>
              <a:rPr lang="en-US" sz="845" dirty="0" smtClean="0">
                <a:solidFill>
                  <a:prstClr val="black"/>
                </a:solidFill>
              </a:rPr>
              <a:t>Linear accelerator</a:t>
            </a:r>
            <a:endParaRPr lang="en-US" sz="845" dirty="0">
              <a:solidFill>
                <a:prstClr val="black"/>
              </a:solidFill>
            </a:endParaRPr>
          </a:p>
        </p:txBody>
      </p:sp>
      <p:sp>
        <p:nvSpPr>
          <p:cNvPr id="27" name="Line 19">
            <a:extLst>
              <a:ext uri="{FF2B5EF4-FFF2-40B4-BE49-F238E27FC236}">
                <a16:creationId xmlns:a16="http://schemas.microsoft.com/office/drawing/2014/main" id="{429D9289-1997-6B4E-930F-36CA0AFABA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4707" y="1394102"/>
            <a:ext cx="8672" cy="7252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 dirty="0"/>
          </a:p>
        </p:txBody>
      </p:sp>
      <p:sp>
        <p:nvSpPr>
          <p:cNvPr id="2" name="Textfeld 1"/>
          <p:cNvSpPr txBox="1"/>
          <p:nvPr/>
        </p:nvSpPr>
        <p:spPr>
          <a:xfrm>
            <a:off x="82186" y="3173299"/>
            <a:ext cx="3256020" cy="147732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up to factor 100-1000 more</a:t>
            </a:r>
            <a:br>
              <a:rPr lang="en-US" dirty="0" smtClean="0"/>
            </a:br>
            <a:r>
              <a:rPr lang="en-US" dirty="0" smtClean="0"/>
              <a:t>intensity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secondary particles up to </a:t>
            </a:r>
            <a:br>
              <a:rPr lang="en-US" dirty="0" smtClean="0"/>
            </a:br>
            <a:r>
              <a:rPr lang="en-US" dirty="0" smtClean="0"/>
              <a:t>a factor of 10000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energy of ions factor 11 </a:t>
            </a:r>
          </a:p>
        </p:txBody>
      </p:sp>
    </p:spTree>
    <p:extLst>
      <p:ext uri="{BB962C8B-B14F-4D97-AF65-F5344CB8AC3E}">
        <p14:creationId xmlns:p14="http://schemas.microsoft.com/office/powerpoint/2010/main" val="399536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1212374" y="868670"/>
            <a:ext cx="6659385" cy="3007172"/>
            <a:chOff x="234043" y="1789803"/>
            <a:chExt cx="8879180" cy="400956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0D98589-64F3-CB4F-B9AF-ADDFFD4D4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043" y="1848740"/>
              <a:ext cx="7995557" cy="3886729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25ECAD4-AEB7-804A-95CC-92C369CBB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043" y="1848740"/>
              <a:ext cx="7995557" cy="3886729"/>
            </a:xfrm>
            <a:prstGeom prst="rect">
              <a:avLst/>
            </a:prstGeom>
          </p:spPr>
        </p:pic>
        <p:sp>
          <p:nvSpPr>
            <p:cNvPr id="11" name="Freihandform 10">
              <a:extLst>
                <a:ext uri="{FF2B5EF4-FFF2-40B4-BE49-F238E27FC236}">
                  <a16:creationId xmlns:a16="http://schemas.microsoft.com/office/drawing/2014/main" id="{36A484E0-2982-6444-B7A0-5C71C30095EE}"/>
                </a:ext>
              </a:extLst>
            </p:cNvPr>
            <p:cNvSpPr/>
            <p:nvPr/>
          </p:nvSpPr>
          <p:spPr>
            <a:xfrm>
              <a:off x="4168591" y="5681961"/>
              <a:ext cx="69092" cy="63334"/>
            </a:xfrm>
            <a:custGeom>
              <a:avLst/>
              <a:gdLst>
                <a:gd name="connsiteX0" fmla="*/ 102550 w 102550"/>
                <a:gd name="connsiteY0" fmla="*/ 94004 h 94004"/>
                <a:gd name="connsiteX1" fmla="*/ 0 w 102550"/>
                <a:gd name="connsiteY1" fmla="*/ 0 h 94004"/>
                <a:gd name="connsiteX2" fmla="*/ 17092 w 102550"/>
                <a:gd name="connsiteY2" fmla="*/ 25638 h 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550" h="94004">
                  <a:moveTo>
                    <a:pt x="102550" y="94004"/>
                  </a:moveTo>
                  <a:lnTo>
                    <a:pt x="0" y="0"/>
                  </a:lnTo>
                  <a:lnTo>
                    <a:pt x="17092" y="25638"/>
                  </a:lnTo>
                </a:path>
              </a:pathLst>
            </a:cu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10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8AD3F4C-9FF9-FC4B-BC54-169775D82BD5}"/>
                </a:ext>
              </a:extLst>
            </p:cNvPr>
            <p:cNvSpPr txBox="1"/>
            <p:nvPr/>
          </p:nvSpPr>
          <p:spPr>
            <a:xfrm>
              <a:off x="5698169" y="2270928"/>
              <a:ext cx="1085740" cy="343232"/>
            </a:xfrm>
            <a:prstGeom prst="rect">
              <a:avLst/>
            </a:prstGeom>
          </p:spPr>
          <p:txBody>
            <a:bodyPr vert="horz" wrap="square" lIns="61639" tIns="30820" rIns="61639" bIns="30820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Ringbeschleuniger</a:t>
              </a:r>
              <a:r>
                <a:rPr lang="en-US" sz="634" dirty="0" smtClean="0">
                  <a:solidFill>
                    <a:prstClr val="black"/>
                  </a:solidFill>
                </a:rPr>
                <a:t> </a:t>
              </a:r>
            </a:p>
            <a:p>
              <a:r>
                <a:rPr lang="en-US" sz="634" dirty="0" smtClean="0">
                  <a:solidFill>
                    <a:prstClr val="black"/>
                  </a:solidFill>
                </a:rPr>
                <a:t>SIS100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DB04525-A0F8-D947-8891-0E2414346448}"/>
                </a:ext>
              </a:extLst>
            </p:cNvPr>
            <p:cNvSpPr txBox="1"/>
            <p:nvPr/>
          </p:nvSpPr>
          <p:spPr>
            <a:xfrm>
              <a:off x="6673711" y="4004909"/>
              <a:ext cx="1085740" cy="343232"/>
            </a:xfrm>
            <a:prstGeom prst="rect">
              <a:avLst/>
            </a:prstGeom>
          </p:spPr>
          <p:txBody>
            <a:bodyPr vert="horz" wrap="square" lIns="61639" tIns="30820" rIns="61639" bIns="30820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Produktion</a:t>
              </a:r>
              <a:r>
                <a:rPr lang="en-US" sz="634" dirty="0" smtClean="0">
                  <a:solidFill>
                    <a:prstClr val="black"/>
                  </a:solidFill>
                </a:rPr>
                <a:t> </a:t>
              </a:r>
            </a:p>
            <a:p>
              <a:r>
                <a:rPr lang="en-US" sz="634" dirty="0" err="1" smtClean="0">
                  <a:solidFill>
                    <a:prstClr val="black"/>
                  </a:solidFill>
                </a:rPr>
                <a:t>neuer</a:t>
              </a:r>
              <a:r>
                <a:rPr lang="en-US" sz="634" dirty="0" smtClean="0">
                  <a:solidFill>
                    <a:prstClr val="black"/>
                  </a:solidFill>
                </a:rPr>
                <a:t> </a:t>
              </a:r>
              <a:r>
                <a:rPr lang="en-US" sz="634" dirty="0" err="1" smtClean="0">
                  <a:solidFill>
                    <a:prstClr val="black"/>
                  </a:solidFill>
                </a:rPr>
                <a:t>Atomkerne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EBCBB2A-9C62-5149-B7B3-BFA10267C33B}"/>
                </a:ext>
              </a:extLst>
            </p:cNvPr>
            <p:cNvSpPr txBox="1"/>
            <p:nvPr/>
          </p:nvSpPr>
          <p:spPr>
            <a:xfrm>
              <a:off x="5895876" y="4308975"/>
              <a:ext cx="1085740" cy="343232"/>
            </a:xfrm>
            <a:prstGeom prst="rect">
              <a:avLst/>
            </a:prstGeom>
          </p:spPr>
          <p:txBody>
            <a:bodyPr vert="horz" wrap="square" lIns="61639" tIns="30820" rIns="61639" bIns="30820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Produktion</a:t>
              </a:r>
              <a:r>
                <a:rPr lang="en-US" sz="634" dirty="0" smtClean="0">
                  <a:solidFill>
                    <a:prstClr val="black"/>
                  </a:solidFill>
                </a:rPr>
                <a:t> </a:t>
              </a:r>
            </a:p>
            <a:p>
              <a:r>
                <a:rPr lang="en-US" sz="634" dirty="0" smtClean="0">
                  <a:solidFill>
                    <a:prstClr val="black"/>
                  </a:solidFill>
                </a:rPr>
                <a:t>von </a:t>
              </a:r>
              <a:r>
                <a:rPr lang="en-US" sz="634" dirty="0" err="1" smtClean="0">
                  <a:solidFill>
                    <a:prstClr val="black"/>
                  </a:solidFill>
                </a:rPr>
                <a:t>Antiprotonen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3B3A7B3-8571-EE45-85E3-14AC4E5AEFDB}"/>
                </a:ext>
              </a:extLst>
            </p:cNvPr>
            <p:cNvSpPr txBox="1"/>
            <p:nvPr/>
          </p:nvSpPr>
          <p:spPr>
            <a:xfrm>
              <a:off x="2338462" y="4707404"/>
              <a:ext cx="1085740" cy="343232"/>
            </a:xfrm>
            <a:prstGeom prst="rect">
              <a:avLst/>
            </a:prstGeom>
          </p:spPr>
          <p:txBody>
            <a:bodyPr vert="horz" wrap="square" lIns="61639" tIns="30820" rIns="61639" bIns="30820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Experimentier</a:t>
              </a:r>
              <a:r>
                <a:rPr lang="en-US" sz="634" dirty="0" smtClean="0">
                  <a:solidFill>
                    <a:prstClr val="black"/>
                  </a:solidFill>
                </a:rPr>
                <a:t>- und</a:t>
              </a:r>
            </a:p>
            <a:p>
              <a:r>
                <a:rPr lang="en-US" sz="634" dirty="0" err="1" smtClean="0">
                  <a:solidFill>
                    <a:prstClr val="black"/>
                  </a:solidFill>
                </a:rPr>
                <a:t>Speicherringe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029B5D5-32CD-094C-92C2-796B2A9A0E76}"/>
                </a:ext>
              </a:extLst>
            </p:cNvPr>
            <p:cNvSpPr txBox="1"/>
            <p:nvPr/>
          </p:nvSpPr>
          <p:spPr>
            <a:xfrm>
              <a:off x="2473391" y="1979066"/>
              <a:ext cx="1213928" cy="171616"/>
            </a:xfrm>
            <a:prstGeom prst="rect">
              <a:avLst/>
            </a:prstGeom>
          </p:spPr>
          <p:txBody>
            <a:bodyPr vert="horz" wrap="square" lIns="0" tIns="30820" rIns="61639" bIns="0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Linearbeschleuniger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ACFE4E8D-B34E-C640-89A9-8B4161137A4B}"/>
                </a:ext>
              </a:extLst>
            </p:cNvPr>
            <p:cNvSpPr txBox="1"/>
            <p:nvPr/>
          </p:nvSpPr>
          <p:spPr>
            <a:xfrm>
              <a:off x="3694814" y="2270928"/>
              <a:ext cx="1085740" cy="343232"/>
            </a:xfrm>
            <a:prstGeom prst="rect">
              <a:avLst/>
            </a:prstGeom>
          </p:spPr>
          <p:txBody>
            <a:bodyPr vert="horz" wrap="square" lIns="61639" tIns="30820" rIns="61639" bIns="30820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Ringbeschleuniger</a:t>
              </a:r>
              <a:r>
                <a:rPr lang="en-US" sz="634" dirty="0" smtClean="0">
                  <a:solidFill>
                    <a:prstClr val="black"/>
                  </a:solidFill>
                </a:rPr>
                <a:t/>
              </a:r>
              <a:br>
                <a:rPr lang="en-US" sz="634" dirty="0" smtClean="0">
                  <a:solidFill>
                    <a:prstClr val="black"/>
                  </a:solidFill>
                </a:rPr>
              </a:br>
              <a:r>
                <a:rPr lang="en-US" sz="634" dirty="0" smtClean="0">
                  <a:solidFill>
                    <a:prstClr val="black"/>
                  </a:solidFill>
                </a:rPr>
                <a:t>SIS18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C3E84D86-75A6-734E-904C-E9B2D2FF80E6}"/>
                </a:ext>
              </a:extLst>
            </p:cNvPr>
            <p:cNvSpPr>
              <a:spLocks/>
            </p:cNvSpPr>
            <p:nvPr/>
          </p:nvSpPr>
          <p:spPr>
            <a:xfrm>
              <a:off x="6821608" y="5178774"/>
              <a:ext cx="187720" cy="188071"/>
            </a:xfrm>
            <a:prstGeom prst="rect">
              <a:avLst/>
            </a:prstGeom>
            <a:solidFill>
              <a:srgbClr val="D63E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4" dirty="0">
                <a:solidFill>
                  <a:prstClr val="white"/>
                </a:solidFill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F0EA7E2-5261-C940-8598-0C110D31A842}"/>
                </a:ext>
              </a:extLst>
            </p:cNvPr>
            <p:cNvSpPr>
              <a:spLocks/>
            </p:cNvSpPr>
            <p:nvPr/>
          </p:nvSpPr>
          <p:spPr>
            <a:xfrm>
              <a:off x="6821608" y="4908153"/>
              <a:ext cx="187720" cy="18807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4" dirty="0">
                <a:solidFill>
                  <a:prstClr val="white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3BFBFE8F-068D-5449-B65D-A5AB66BF34F4}"/>
                </a:ext>
              </a:extLst>
            </p:cNvPr>
            <p:cNvSpPr>
              <a:spLocks/>
            </p:cNvSpPr>
            <p:nvPr/>
          </p:nvSpPr>
          <p:spPr>
            <a:xfrm>
              <a:off x="6821608" y="5449394"/>
              <a:ext cx="187720" cy="1880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4" dirty="0">
                <a:solidFill>
                  <a:prstClr val="white"/>
                </a:solidFill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4FDA997F-2F28-8242-81A1-9E4612671FEA}"/>
                </a:ext>
              </a:extLst>
            </p:cNvPr>
            <p:cNvSpPr txBox="1"/>
            <p:nvPr/>
          </p:nvSpPr>
          <p:spPr>
            <a:xfrm>
              <a:off x="7062289" y="4888270"/>
              <a:ext cx="1286689" cy="201080"/>
            </a:xfrm>
            <a:prstGeom prst="rect">
              <a:avLst/>
            </a:prstGeom>
          </p:spPr>
          <p:txBody>
            <a:bodyPr vert="horz" wrap="square" lIns="52704" tIns="26352" rIns="52704" bIns="26352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Existierende</a:t>
              </a:r>
              <a:r>
                <a:rPr lang="en-US" sz="634" dirty="0" smtClean="0">
                  <a:solidFill>
                    <a:prstClr val="black"/>
                  </a:solidFill>
                </a:rPr>
                <a:t> Anlage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252F0516-A7AB-6548-B2C0-7F8EBCF69862}"/>
                </a:ext>
              </a:extLst>
            </p:cNvPr>
            <p:cNvSpPr txBox="1"/>
            <p:nvPr/>
          </p:nvSpPr>
          <p:spPr>
            <a:xfrm>
              <a:off x="7062289" y="5160958"/>
              <a:ext cx="1286689" cy="201080"/>
            </a:xfrm>
            <a:prstGeom prst="rect">
              <a:avLst/>
            </a:prstGeom>
          </p:spPr>
          <p:txBody>
            <a:bodyPr vert="horz" wrap="square" lIns="52704" tIns="26352" rIns="52704" bIns="26352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Geplante</a:t>
              </a:r>
              <a:r>
                <a:rPr lang="en-US" sz="634" dirty="0" smtClean="0">
                  <a:solidFill>
                    <a:prstClr val="black"/>
                  </a:solidFill>
                </a:rPr>
                <a:t> Anlage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84E2293D-3E37-4644-9121-047CCF42FFA9}"/>
                </a:ext>
              </a:extLst>
            </p:cNvPr>
            <p:cNvSpPr txBox="1"/>
            <p:nvPr/>
          </p:nvSpPr>
          <p:spPr>
            <a:xfrm>
              <a:off x="7062289" y="5433646"/>
              <a:ext cx="1286689" cy="201080"/>
            </a:xfrm>
            <a:prstGeom prst="rect">
              <a:avLst/>
            </a:prstGeom>
          </p:spPr>
          <p:txBody>
            <a:bodyPr vert="horz" wrap="square" lIns="52704" tIns="26352" rIns="52704" bIns="26352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Experimente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24" name="Line 19">
              <a:extLst>
                <a:ext uri="{FF2B5EF4-FFF2-40B4-BE49-F238E27FC236}">
                  <a16:creationId xmlns:a16="http://schemas.microsoft.com/office/drawing/2014/main" id="{8B7EE040-97C2-E346-9AA6-D83F85C42B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4707" y="2251353"/>
              <a:ext cx="8672" cy="725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32" dirty="0"/>
            </a:p>
          </p:txBody>
        </p:sp>
        <p:sp>
          <p:nvSpPr>
            <p:cNvPr id="25" name="Line 19">
              <a:extLst>
                <a:ext uri="{FF2B5EF4-FFF2-40B4-BE49-F238E27FC236}">
                  <a16:creationId xmlns:a16="http://schemas.microsoft.com/office/drawing/2014/main" id="{207CFF32-DBB3-A04C-A954-A97F6D2B0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5429" y="3782360"/>
              <a:ext cx="568282" cy="4027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32" dirty="0"/>
            </a:p>
          </p:txBody>
        </p:sp>
        <p:sp>
          <p:nvSpPr>
            <p:cNvPr id="26" name="Line 19">
              <a:extLst>
                <a:ext uri="{FF2B5EF4-FFF2-40B4-BE49-F238E27FC236}">
                  <a16:creationId xmlns:a16="http://schemas.microsoft.com/office/drawing/2014/main" id="{1821ABEC-0777-4A49-87F5-3E4D773763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5132" y="4462797"/>
              <a:ext cx="7853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32" dirty="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3E5B401D-19DE-2245-8561-157C9529300C}"/>
                </a:ext>
              </a:extLst>
            </p:cNvPr>
            <p:cNvSpPr txBox="1"/>
            <p:nvPr/>
          </p:nvSpPr>
          <p:spPr>
            <a:xfrm>
              <a:off x="8836224" y="1789803"/>
              <a:ext cx="276999" cy="4009562"/>
            </a:xfrm>
            <a:prstGeom prst="rect">
              <a:avLst/>
            </a:prstGeom>
          </p:spPr>
          <p:txBody>
            <a:bodyPr vert="vert270" wrap="square" lIns="68580" tIns="34290" rIns="68580" bIns="34290" rtlCol="0" anchor="t">
              <a:spAutoFit/>
            </a:bodyPr>
            <a:lstStyle/>
            <a:p>
              <a:pPr algn="l"/>
              <a:r>
                <a:rPr lang="en-US" sz="450" dirty="0" err="1"/>
                <a:t>Grafik</a:t>
              </a:r>
              <a:r>
                <a:rPr lang="en-US" sz="450" dirty="0"/>
                <a:t>: GSI/FAIR</a:t>
              </a:r>
            </a:p>
          </p:txBody>
        </p:sp>
      </p:grpSp>
      <p:sp>
        <p:nvSpPr>
          <p:cNvPr id="13721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de-DE" sz="2100" dirty="0" smtClean="0"/>
              <a:t>Intensity up, but how? </a:t>
            </a:r>
            <a:endParaRPr lang="en-US" altLang="de-DE" sz="2100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2634" y="3103936"/>
            <a:ext cx="2543175" cy="1815097"/>
          </a:xfr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FontTx/>
              <a:buChar char="•"/>
            </a:pPr>
            <a:r>
              <a:rPr lang="en-US" altLang="de-DE" sz="1350" dirty="0" smtClean="0"/>
              <a:t>UNILAC und source improvement </a:t>
            </a:r>
          </a:p>
          <a:p>
            <a:pPr>
              <a:buFontTx/>
              <a:buChar char="•"/>
            </a:pPr>
            <a:r>
              <a:rPr lang="en-US" altLang="de-DE" sz="1350" dirty="0" smtClean="0"/>
              <a:t>SIS 18 will be (is) faster</a:t>
            </a:r>
            <a:br>
              <a:rPr lang="en-US" altLang="de-DE" sz="1350" dirty="0" smtClean="0"/>
            </a:br>
            <a:r>
              <a:rPr lang="en-US" altLang="de-DE" sz="1350" dirty="0" smtClean="0"/>
              <a:t>(about. 10x faster)</a:t>
            </a:r>
          </a:p>
          <a:p>
            <a:pPr>
              <a:buFontTx/>
              <a:buChar char="•"/>
            </a:pPr>
            <a:r>
              <a:rPr lang="en-US" altLang="de-DE" sz="1350" dirty="0" smtClean="0"/>
              <a:t>Leave one stripper away  -&gt; What is that? </a:t>
            </a:r>
            <a:endParaRPr lang="en-US" altLang="de-DE" sz="1350" dirty="0"/>
          </a:p>
        </p:txBody>
      </p:sp>
      <p:sp>
        <p:nvSpPr>
          <p:cNvPr id="137221" name="Oval 5"/>
          <p:cNvSpPr>
            <a:spLocks noChangeArrowheads="1"/>
          </p:cNvSpPr>
          <p:nvPr/>
        </p:nvSpPr>
        <p:spPr bwMode="auto">
          <a:xfrm>
            <a:off x="2185058" y="1358162"/>
            <a:ext cx="2324100" cy="828675"/>
          </a:xfrm>
          <a:prstGeom prst="ellipse">
            <a:avLst/>
          </a:prstGeom>
          <a:gradFill rotWithShape="1">
            <a:gsLst>
              <a:gs pos="0">
                <a:srgbClr val="99FF99">
                  <a:alpha val="44000"/>
                </a:srgbClr>
              </a:gs>
              <a:gs pos="100000">
                <a:srgbClr val="99FF99">
                  <a:gamma/>
                  <a:tint val="68627"/>
                  <a:invGamma/>
                  <a:alpha val="30000"/>
                </a:srgbClr>
              </a:gs>
            </a:gsLst>
            <a:path path="shape">
              <a:fillToRect l="50000" t="50000" r="50000" b="50000"/>
            </a:path>
          </a:gradFill>
          <a:ln w="38100" algn="ctr">
            <a:solidFill>
              <a:srgbClr val="99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1397223" y="2633723"/>
            <a:ext cx="19223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 smtClean="0"/>
              <a:t>SIS18 + UNILAC</a:t>
            </a:r>
            <a:endParaRPr lang="en-US" altLang="de-DE" dirty="0"/>
          </a:p>
        </p:txBody>
      </p:sp>
      <p:sp>
        <p:nvSpPr>
          <p:cNvPr id="137223" name="Rectangle 7"/>
          <p:cNvSpPr>
            <a:spLocks noChangeArrowheads="1"/>
          </p:cNvSpPr>
          <p:nvPr/>
        </p:nvSpPr>
        <p:spPr bwMode="auto">
          <a:xfrm>
            <a:off x="1276351" y="3661172"/>
            <a:ext cx="2156222" cy="1022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de-DE" sz="1350" dirty="0"/>
          </a:p>
        </p:txBody>
      </p:sp>
      <p:sp>
        <p:nvSpPr>
          <p:cNvPr id="28" name="Rectangle 4"/>
          <p:cNvSpPr txBox="1">
            <a:spLocks noChangeArrowheads="1"/>
          </p:cNvSpPr>
          <p:nvPr/>
        </p:nvSpPr>
        <p:spPr bwMode="auto">
          <a:xfrm>
            <a:off x="1212374" y="3670991"/>
            <a:ext cx="2543175" cy="1161883"/>
          </a:xfrm>
          <a:prstGeom prst="rect">
            <a:avLst/>
          </a:prstGeo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350" dirty="0" smtClean="0"/>
              <a:t>The existing facility is continuously being improved and upgraded.</a:t>
            </a:r>
          </a:p>
          <a:p>
            <a:pPr marL="0" indent="0">
              <a:buNone/>
            </a:pPr>
            <a:endParaRPr lang="en-US" altLang="de-DE" sz="1350" dirty="0"/>
          </a:p>
        </p:txBody>
      </p:sp>
    </p:spTree>
    <p:extLst>
      <p:ext uri="{BB962C8B-B14F-4D97-AF65-F5344CB8AC3E}">
        <p14:creationId xmlns:p14="http://schemas.microsoft.com/office/powerpoint/2010/main" val="152747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629" y="189192"/>
            <a:ext cx="4428492" cy="590668"/>
          </a:xfrm>
        </p:spPr>
        <p:txBody>
          <a:bodyPr>
            <a:normAutofit/>
          </a:bodyPr>
          <a:lstStyle/>
          <a:p>
            <a:r>
              <a:rPr lang="de-DE" altLang="de-DE" dirty="0" smtClean="0"/>
              <a:t>Stripper?</a:t>
            </a:r>
            <a:endParaRPr lang="de-DE" altLang="de-DE" dirty="0"/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2" y="1069182"/>
            <a:ext cx="1549004" cy="117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29" y="1125141"/>
            <a:ext cx="1615678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246" name="Line 6"/>
          <p:cNvSpPr>
            <a:spLocks noChangeShapeType="1"/>
          </p:cNvSpPr>
          <p:nvPr/>
        </p:nvSpPr>
        <p:spPr bwMode="auto">
          <a:xfrm>
            <a:off x="3286125" y="1609725"/>
            <a:ext cx="2857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38247" name="Line 7"/>
          <p:cNvSpPr>
            <a:spLocks noChangeShapeType="1"/>
          </p:cNvSpPr>
          <p:nvPr/>
        </p:nvSpPr>
        <p:spPr bwMode="auto">
          <a:xfrm>
            <a:off x="5438775" y="1600200"/>
            <a:ext cx="2857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50"/>
          </a:p>
        </p:txBody>
      </p:sp>
      <p:pic>
        <p:nvPicPr>
          <p:cNvPr id="13824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19176"/>
            <a:ext cx="1552575" cy="116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2031207" y="2201466"/>
            <a:ext cx="1043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 err="1" smtClean="0"/>
              <a:t>Children</a:t>
            </a:r>
            <a:endParaRPr lang="de-DE" altLang="de-DE" dirty="0"/>
          </a:p>
        </p:txBody>
      </p:sp>
      <p:sp>
        <p:nvSpPr>
          <p:cNvPr id="138250" name="Text Box 10"/>
          <p:cNvSpPr txBox="1">
            <a:spLocks noChangeArrowheads="1"/>
          </p:cNvSpPr>
          <p:nvPr/>
        </p:nvSpPr>
        <p:spPr bwMode="auto">
          <a:xfrm>
            <a:off x="3932635" y="2201466"/>
            <a:ext cx="9925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 smtClean="0"/>
              <a:t>Change</a:t>
            </a:r>
            <a:endParaRPr lang="de-DE" altLang="de-DE" dirty="0"/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5884069" y="2182416"/>
            <a:ext cx="8772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 smtClean="0"/>
              <a:t>Team?</a:t>
            </a:r>
            <a:endParaRPr lang="de-DE" altLang="de-DE" dirty="0"/>
          </a:p>
        </p:txBody>
      </p:sp>
      <p:pic>
        <p:nvPicPr>
          <p:cNvPr id="138261" name="Picture 21" descr="4mal35lasep2"/>
          <p:cNvPicPr>
            <a:picLocks noChangeAspect="1" noChangeArrowheads="1"/>
          </p:cNvPicPr>
          <p:nvPr/>
        </p:nvPicPr>
        <p:blipFill>
          <a:blip r:embed="rId5" cstate="print">
            <a:lum bright="-6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266" y="3069431"/>
            <a:ext cx="1712119" cy="957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62" name="Picture 22" descr="ladungsanalyseneu"/>
          <p:cNvPicPr>
            <a:picLocks noChangeAspect="1" noChangeArrowheads="1"/>
          </p:cNvPicPr>
          <p:nvPr/>
        </p:nvPicPr>
        <p:blipFill>
          <a:blip r:embed="rId6">
            <a:lum bright="-18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444" y="2540794"/>
            <a:ext cx="1962150" cy="18538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</p:pic>
      <p:sp>
        <p:nvSpPr>
          <p:cNvPr id="138263" name="Text Box 23"/>
          <p:cNvSpPr txBox="1">
            <a:spLocks noChangeArrowheads="1"/>
          </p:cNvSpPr>
          <p:nvPr/>
        </p:nvSpPr>
        <p:spPr bwMode="auto">
          <a:xfrm>
            <a:off x="1846660" y="4324350"/>
            <a:ext cx="11977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 smtClean="0"/>
              <a:t>Ion </a:t>
            </a:r>
            <a:r>
              <a:rPr lang="de-DE" altLang="de-DE" dirty="0" err="1" smtClean="0"/>
              <a:t>beaml</a:t>
            </a:r>
            <a:endParaRPr lang="de-DE" altLang="de-DE" dirty="0"/>
          </a:p>
        </p:txBody>
      </p:sp>
      <p:sp>
        <p:nvSpPr>
          <p:cNvPr id="138264" name="Text Box 24"/>
          <p:cNvSpPr txBox="1">
            <a:spLocks noChangeArrowheads="1"/>
          </p:cNvSpPr>
          <p:nvPr/>
        </p:nvSpPr>
        <p:spPr bwMode="auto">
          <a:xfrm>
            <a:off x="3642123" y="4324350"/>
            <a:ext cx="14718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 smtClean="0"/>
              <a:t>„</a:t>
            </a:r>
            <a:r>
              <a:rPr lang="de-DE" altLang="de-DE" dirty="0" err="1" smtClean="0"/>
              <a:t>foil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stripper</a:t>
            </a:r>
            <a:r>
              <a:rPr lang="de-DE" altLang="de-DE" dirty="0" smtClean="0"/>
              <a:t>"</a:t>
            </a:r>
            <a:endParaRPr lang="de-DE" altLang="de-DE" dirty="0"/>
          </a:p>
        </p:txBody>
      </p:sp>
      <p:sp>
        <p:nvSpPr>
          <p:cNvPr id="138265" name="Text Box 25"/>
          <p:cNvSpPr txBox="1">
            <a:spLocks noChangeArrowheads="1"/>
          </p:cNvSpPr>
          <p:nvPr/>
        </p:nvSpPr>
        <p:spPr bwMode="auto">
          <a:xfrm>
            <a:off x="5705475" y="4371975"/>
            <a:ext cx="23567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 smtClean="0"/>
              <a:t>„</a:t>
            </a:r>
            <a:r>
              <a:rPr lang="de-DE" altLang="de-DE" dirty="0" err="1" smtClean="0"/>
              <a:t>charge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distribnution</a:t>
            </a:r>
            <a:r>
              <a:rPr lang="de-DE" altLang="de-DE" dirty="0" smtClean="0"/>
              <a:t>"</a:t>
            </a:r>
            <a:endParaRPr lang="de-DE" altLang="de-DE" dirty="0"/>
          </a:p>
        </p:txBody>
      </p:sp>
      <p:sp>
        <p:nvSpPr>
          <p:cNvPr id="138266" name="Line 26"/>
          <p:cNvSpPr>
            <a:spLocks noChangeShapeType="1"/>
          </p:cNvSpPr>
          <p:nvPr/>
        </p:nvSpPr>
        <p:spPr bwMode="auto">
          <a:xfrm>
            <a:off x="5451872" y="3518297"/>
            <a:ext cx="2857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38267" name="Line 27"/>
          <p:cNvSpPr>
            <a:spLocks noChangeShapeType="1"/>
          </p:cNvSpPr>
          <p:nvPr/>
        </p:nvSpPr>
        <p:spPr bwMode="auto">
          <a:xfrm>
            <a:off x="3232547" y="3524250"/>
            <a:ext cx="2857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50"/>
          </a:p>
        </p:txBody>
      </p:sp>
      <p:pic>
        <p:nvPicPr>
          <p:cNvPr id="138268" name="Picture 28" descr="Strahl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3013473"/>
            <a:ext cx="1641872" cy="102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69" name="Picture 29" descr="Strahl7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552700"/>
            <a:ext cx="1143000" cy="77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45533" y="2328333"/>
            <a:ext cx="1112096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not </a:t>
            </a:r>
            <a:r>
              <a:rPr lang="de-DE" dirty="0" err="1" smtClean="0"/>
              <a:t>that</a:t>
            </a:r>
            <a:r>
              <a:rPr lang="de-DE" dirty="0" smtClean="0"/>
              <a:t> easy!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8221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de-DE" sz="2250" dirty="0" smtClean="0"/>
              <a:t>Lowly charged ions, what now?</a:t>
            </a:r>
            <a:endParaRPr lang="en-US" altLang="de-DE" sz="2250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9900" y="981075"/>
            <a:ext cx="4648200" cy="39669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de-DE" dirty="0" smtClean="0"/>
              <a:t>Intensity is higher, less waste</a:t>
            </a:r>
          </a:p>
          <a:p>
            <a:endParaRPr lang="en-US" altLang="de-DE" sz="1050" dirty="0" smtClean="0"/>
          </a:p>
          <a:p>
            <a:r>
              <a:rPr lang="en-US" altLang="de-DE" dirty="0" smtClean="0"/>
              <a:t>Beam gets more stable because the particle repel each other less (experts: less „space charge")</a:t>
            </a:r>
          </a:p>
          <a:p>
            <a:endParaRPr lang="en-US" altLang="de-DE" dirty="0" smtClean="0"/>
          </a:p>
          <a:p>
            <a:endParaRPr lang="en-US" altLang="de-DE" dirty="0" smtClean="0"/>
          </a:p>
          <a:p>
            <a:r>
              <a:rPr lang="en-US" altLang="de-DE" sz="2400" dirty="0" smtClean="0">
                <a:solidFill>
                  <a:srgbClr val="EF1F1D"/>
                </a:solidFill>
              </a:rPr>
              <a:t>BUT</a:t>
            </a:r>
          </a:p>
          <a:p>
            <a:endParaRPr lang="en-US" altLang="de-DE" sz="2400" dirty="0" smtClean="0">
              <a:solidFill>
                <a:srgbClr val="EF1F1D"/>
              </a:solidFill>
            </a:endParaRPr>
          </a:p>
          <a:p>
            <a:r>
              <a:rPr lang="en-US" altLang="de-DE" dirty="0" smtClean="0"/>
              <a:t>The ions are hard to accelerate and bent around corners </a:t>
            </a:r>
            <a:r>
              <a:rPr lang="en-US" altLang="de-DE" dirty="0" err="1" smtClean="0"/>
              <a:t>thats</a:t>
            </a:r>
            <a:r>
              <a:rPr lang="en-US" altLang="de-DE" dirty="0" smtClean="0"/>
              <a:t> why we need SIS100</a:t>
            </a:r>
          </a:p>
          <a:p>
            <a:endParaRPr lang="en-US" altLang="de-DE" sz="2700" dirty="0"/>
          </a:p>
        </p:txBody>
      </p:sp>
      <p:pic>
        <p:nvPicPr>
          <p:cNvPr id="140294" name="Picture 6" descr="Strahl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6" y="978694"/>
            <a:ext cx="1641872" cy="102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6400800" y="2193708"/>
            <a:ext cx="752475" cy="628650"/>
          </a:xfrm>
          <a:prstGeom prst="wedgeEllipseCallout">
            <a:avLst>
              <a:gd name="adj1" fmla="val -129116"/>
              <a:gd name="adj2" fmla="val 74241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de-DE" sz="1050" dirty="0" smtClean="0"/>
              <a:t>make way</a:t>
            </a:r>
            <a:endParaRPr lang="en-US" altLang="de-DE" sz="1050" dirty="0"/>
          </a:p>
        </p:txBody>
      </p:sp>
      <p:pic>
        <p:nvPicPr>
          <p:cNvPr id="140297" name="Picture 9" descr="raumlad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65171"/>
            <a:ext cx="1576388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6" name="AutoShape 8"/>
          <p:cNvSpPr>
            <a:spLocks noChangeArrowheads="1"/>
          </p:cNvSpPr>
          <p:nvPr/>
        </p:nvSpPr>
        <p:spPr bwMode="auto">
          <a:xfrm>
            <a:off x="6905625" y="2946183"/>
            <a:ext cx="906735" cy="657225"/>
          </a:xfrm>
          <a:prstGeom prst="wedgeRoundRectCallout">
            <a:avLst>
              <a:gd name="adj1" fmla="val -141051"/>
              <a:gd name="adj2" fmla="val -2537"/>
              <a:gd name="adj3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de-DE" sz="1350" dirty="0" smtClean="0"/>
              <a:t>Go away!</a:t>
            </a:r>
            <a:endParaRPr lang="en-US" altLang="de-DE" sz="1350" dirty="0"/>
          </a:p>
        </p:txBody>
      </p:sp>
    </p:spTree>
    <p:extLst>
      <p:ext uri="{BB962C8B-B14F-4D97-AF65-F5344CB8AC3E}">
        <p14:creationId xmlns:p14="http://schemas.microsoft.com/office/powerpoint/2010/main" val="425588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1212374" y="868670"/>
            <a:ext cx="6659385" cy="3007172"/>
            <a:chOff x="234043" y="1789803"/>
            <a:chExt cx="8879180" cy="4009562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0D98589-64F3-CB4F-B9AF-ADDFFD4D4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043" y="1848740"/>
              <a:ext cx="7995557" cy="388672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25ECAD4-AEB7-804A-95CC-92C369CBB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043" y="1848740"/>
              <a:ext cx="7995557" cy="3886729"/>
            </a:xfrm>
            <a:prstGeom prst="rect">
              <a:avLst/>
            </a:prstGeom>
          </p:spPr>
        </p:pic>
        <p:sp>
          <p:nvSpPr>
            <p:cNvPr id="12" name="Freihandform 11">
              <a:extLst>
                <a:ext uri="{FF2B5EF4-FFF2-40B4-BE49-F238E27FC236}">
                  <a16:creationId xmlns:a16="http://schemas.microsoft.com/office/drawing/2014/main" id="{36A484E0-2982-6444-B7A0-5C71C30095EE}"/>
                </a:ext>
              </a:extLst>
            </p:cNvPr>
            <p:cNvSpPr/>
            <p:nvPr/>
          </p:nvSpPr>
          <p:spPr>
            <a:xfrm>
              <a:off x="4168591" y="5681961"/>
              <a:ext cx="69092" cy="63334"/>
            </a:xfrm>
            <a:custGeom>
              <a:avLst/>
              <a:gdLst>
                <a:gd name="connsiteX0" fmla="*/ 102550 w 102550"/>
                <a:gd name="connsiteY0" fmla="*/ 94004 h 94004"/>
                <a:gd name="connsiteX1" fmla="*/ 0 w 102550"/>
                <a:gd name="connsiteY1" fmla="*/ 0 h 94004"/>
                <a:gd name="connsiteX2" fmla="*/ 17092 w 102550"/>
                <a:gd name="connsiteY2" fmla="*/ 25638 h 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550" h="94004">
                  <a:moveTo>
                    <a:pt x="102550" y="94004"/>
                  </a:moveTo>
                  <a:lnTo>
                    <a:pt x="0" y="0"/>
                  </a:lnTo>
                  <a:lnTo>
                    <a:pt x="17092" y="25638"/>
                  </a:lnTo>
                </a:path>
              </a:pathLst>
            </a:cu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10" dirty="0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8AD3F4C-9FF9-FC4B-BC54-169775D82BD5}"/>
                </a:ext>
              </a:extLst>
            </p:cNvPr>
            <p:cNvSpPr txBox="1"/>
            <p:nvPr/>
          </p:nvSpPr>
          <p:spPr>
            <a:xfrm>
              <a:off x="5698169" y="2270928"/>
              <a:ext cx="1085740" cy="343232"/>
            </a:xfrm>
            <a:prstGeom prst="rect">
              <a:avLst/>
            </a:prstGeom>
          </p:spPr>
          <p:txBody>
            <a:bodyPr vert="horz" wrap="square" lIns="61639" tIns="30820" rIns="61639" bIns="30820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Ringbeschleuniger</a:t>
              </a:r>
              <a:r>
                <a:rPr lang="en-US" sz="634" dirty="0" smtClean="0">
                  <a:solidFill>
                    <a:prstClr val="black"/>
                  </a:solidFill>
                </a:rPr>
                <a:t> </a:t>
              </a:r>
            </a:p>
            <a:p>
              <a:r>
                <a:rPr lang="en-US" sz="634" dirty="0" smtClean="0">
                  <a:solidFill>
                    <a:prstClr val="black"/>
                  </a:solidFill>
                </a:rPr>
                <a:t>SIS100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DB04525-A0F8-D947-8891-0E2414346448}"/>
                </a:ext>
              </a:extLst>
            </p:cNvPr>
            <p:cNvSpPr txBox="1"/>
            <p:nvPr/>
          </p:nvSpPr>
          <p:spPr>
            <a:xfrm>
              <a:off x="6673711" y="4004909"/>
              <a:ext cx="1085740" cy="343232"/>
            </a:xfrm>
            <a:prstGeom prst="rect">
              <a:avLst/>
            </a:prstGeom>
          </p:spPr>
          <p:txBody>
            <a:bodyPr vert="horz" wrap="square" lIns="61639" tIns="30820" rIns="61639" bIns="30820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Produktion</a:t>
              </a:r>
              <a:r>
                <a:rPr lang="en-US" sz="634" dirty="0" smtClean="0">
                  <a:solidFill>
                    <a:prstClr val="black"/>
                  </a:solidFill>
                </a:rPr>
                <a:t> </a:t>
              </a:r>
            </a:p>
            <a:p>
              <a:r>
                <a:rPr lang="en-US" sz="634" dirty="0" err="1" smtClean="0">
                  <a:solidFill>
                    <a:prstClr val="black"/>
                  </a:solidFill>
                </a:rPr>
                <a:t>neuer</a:t>
              </a:r>
              <a:r>
                <a:rPr lang="en-US" sz="634" dirty="0" smtClean="0">
                  <a:solidFill>
                    <a:prstClr val="black"/>
                  </a:solidFill>
                </a:rPr>
                <a:t> </a:t>
              </a:r>
              <a:r>
                <a:rPr lang="en-US" sz="634" dirty="0" err="1" smtClean="0">
                  <a:solidFill>
                    <a:prstClr val="black"/>
                  </a:solidFill>
                </a:rPr>
                <a:t>Atomkerne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1EBCBB2A-9C62-5149-B7B3-BFA10267C33B}"/>
                </a:ext>
              </a:extLst>
            </p:cNvPr>
            <p:cNvSpPr txBox="1"/>
            <p:nvPr/>
          </p:nvSpPr>
          <p:spPr>
            <a:xfrm>
              <a:off x="5870467" y="4235013"/>
              <a:ext cx="1085740" cy="343232"/>
            </a:xfrm>
            <a:prstGeom prst="rect">
              <a:avLst/>
            </a:prstGeom>
          </p:spPr>
          <p:txBody>
            <a:bodyPr vert="horz" wrap="square" lIns="61639" tIns="30820" rIns="61639" bIns="30820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Produktion</a:t>
              </a:r>
              <a:r>
                <a:rPr lang="en-US" sz="634" dirty="0" smtClean="0">
                  <a:solidFill>
                    <a:prstClr val="black"/>
                  </a:solidFill>
                </a:rPr>
                <a:t> </a:t>
              </a:r>
            </a:p>
            <a:p>
              <a:r>
                <a:rPr lang="en-US" sz="634" dirty="0" smtClean="0">
                  <a:solidFill>
                    <a:prstClr val="black"/>
                  </a:solidFill>
                </a:rPr>
                <a:t>von </a:t>
              </a:r>
              <a:r>
                <a:rPr lang="en-US" sz="634" dirty="0" err="1" smtClean="0">
                  <a:solidFill>
                    <a:prstClr val="black"/>
                  </a:solidFill>
                </a:rPr>
                <a:t>Antiprotonen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3B3A7B3-8571-EE45-85E3-14AC4E5AEFDB}"/>
                </a:ext>
              </a:extLst>
            </p:cNvPr>
            <p:cNvSpPr txBox="1"/>
            <p:nvPr/>
          </p:nvSpPr>
          <p:spPr>
            <a:xfrm>
              <a:off x="2338462" y="4707404"/>
              <a:ext cx="1085740" cy="343232"/>
            </a:xfrm>
            <a:prstGeom prst="rect">
              <a:avLst/>
            </a:prstGeom>
          </p:spPr>
          <p:txBody>
            <a:bodyPr vert="horz" wrap="square" lIns="61639" tIns="30820" rIns="61639" bIns="30820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Experimentier</a:t>
              </a:r>
              <a:r>
                <a:rPr lang="en-US" sz="634" dirty="0" smtClean="0">
                  <a:solidFill>
                    <a:prstClr val="black"/>
                  </a:solidFill>
                </a:rPr>
                <a:t>- und</a:t>
              </a:r>
            </a:p>
            <a:p>
              <a:r>
                <a:rPr lang="en-US" sz="634" dirty="0" err="1" smtClean="0">
                  <a:solidFill>
                    <a:prstClr val="black"/>
                  </a:solidFill>
                </a:rPr>
                <a:t>Speicherringe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029B5D5-32CD-094C-92C2-796B2A9A0E76}"/>
                </a:ext>
              </a:extLst>
            </p:cNvPr>
            <p:cNvSpPr txBox="1"/>
            <p:nvPr/>
          </p:nvSpPr>
          <p:spPr>
            <a:xfrm>
              <a:off x="2473391" y="1979066"/>
              <a:ext cx="1213928" cy="171616"/>
            </a:xfrm>
            <a:prstGeom prst="rect">
              <a:avLst/>
            </a:prstGeom>
          </p:spPr>
          <p:txBody>
            <a:bodyPr vert="horz" wrap="square" lIns="0" tIns="30820" rIns="61639" bIns="0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Linearbeschleuniger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CFE4E8D-B34E-C640-89A9-8B4161137A4B}"/>
                </a:ext>
              </a:extLst>
            </p:cNvPr>
            <p:cNvSpPr txBox="1"/>
            <p:nvPr/>
          </p:nvSpPr>
          <p:spPr>
            <a:xfrm>
              <a:off x="3694814" y="2270928"/>
              <a:ext cx="1085740" cy="343232"/>
            </a:xfrm>
            <a:prstGeom prst="rect">
              <a:avLst/>
            </a:prstGeom>
          </p:spPr>
          <p:txBody>
            <a:bodyPr vert="horz" wrap="square" lIns="61639" tIns="30820" rIns="61639" bIns="30820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Ringbeschleuniger</a:t>
              </a:r>
              <a:r>
                <a:rPr lang="en-US" sz="634" dirty="0" smtClean="0">
                  <a:solidFill>
                    <a:prstClr val="black"/>
                  </a:solidFill>
                </a:rPr>
                <a:t/>
              </a:r>
              <a:br>
                <a:rPr lang="en-US" sz="634" dirty="0" smtClean="0">
                  <a:solidFill>
                    <a:prstClr val="black"/>
                  </a:solidFill>
                </a:rPr>
              </a:br>
              <a:r>
                <a:rPr lang="en-US" sz="634" dirty="0" smtClean="0">
                  <a:solidFill>
                    <a:prstClr val="black"/>
                  </a:solidFill>
                </a:rPr>
                <a:t>SIS18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C3E84D86-75A6-734E-904C-E9B2D2FF80E6}"/>
                </a:ext>
              </a:extLst>
            </p:cNvPr>
            <p:cNvSpPr>
              <a:spLocks/>
            </p:cNvSpPr>
            <p:nvPr/>
          </p:nvSpPr>
          <p:spPr>
            <a:xfrm>
              <a:off x="6821608" y="5178774"/>
              <a:ext cx="187720" cy="188071"/>
            </a:xfrm>
            <a:prstGeom prst="rect">
              <a:avLst/>
            </a:prstGeom>
            <a:solidFill>
              <a:srgbClr val="D63E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4" dirty="0">
                <a:solidFill>
                  <a:prstClr val="white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7F0EA7E2-5261-C940-8598-0C110D31A842}"/>
                </a:ext>
              </a:extLst>
            </p:cNvPr>
            <p:cNvSpPr>
              <a:spLocks/>
            </p:cNvSpPr>
            <p:nvPr/>
          </p:nvSpPr>
          <p:spPr>
            <a:xfrm>
              <a:off x="6821608" y="4908153"/>
              <a:ext cx="187720" cy="18807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4" dirty="0">
                <a:solidFill>
                  <a:prstClr val="white"/>
                </a:solidFill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3BFBFE8F-068D-5449-B65D-A5AB66BF34F4}"/>
                </a:ext>
              </a:extLst>
            </p:cNvPr>
            <p:cNvSpPr>
              <a:spLocks/>
            </p:cNvSpPr>
            <p:nvPr/>
          </p:nvSpPr>
          <p:spPr>
            <a:xfrm>
              <a:off x="6821608" y="5449394"/>
              <a:ext cx="187720" cy="1880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4" dirty="0">
                <a:solidFill>
                  <a:prstClr val="white"/>
                </a:solidFill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4FDA997F-2F28-8242-81A1-9E4612671FEA}"/>
                </a:ext>
              </a:extLst>
            </p:cNvPr>
            <p:cNvSpPr txBox="1"/>
            <p:nvPr/>
          </p:nvSpPr>
          <p:spPr>
            <a:xfrm>
              <a:off x="7062289" y="4888270"/>
              <a:ext cx="1286689" cy="201080"/>
            </a:xfrm>
            <a:prstGeom prst="rect">
              <a:avLst/>
            </a:prstGeom>
          </p:spPr>
          <p:txBody>
            <a:bodyPr vert="horz" wrap="square" lIns="52704" tIns="26352" rIns="52704" bIns="26352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Existierende</a:t>
              </a:r>
              <a:r>
                <a:rPr lang="en-US" sz="634" dirty="0" smtClean="0">
                  <a:solidFill>
                    <a:prstClr val="black"/>
                  </a:solidFill>
                </a:rPr>
                <a:t> Anlage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52F0516-A7AB-6548-B2C0-7F8EBCF69862}"/>
                </a:ext>
              </a:extLst>
            </p:cNvPr>
            <p:cNvSpPr txBox="1"/>
            <p:nvPr/>
          </p:nvSpPr>
          <p:spPr>
            <a:xfrm>
              <a:off x="7062289" y="5160958"/>
              <a:ext cx="1286689" cy="201080"/>
            </a:xfrm>
            <a:prstGeom prst="rect">
              <a:avLst/>
            </a:prstGeom>
          </p:spPr>
          <p:txBody>
            <a:bodyPr vert="horz" wrap="square" lIns="52704" tIns="26352" rIns="52704" bIns="26352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Geplante</a:t>
              </a:r>
              <a:r>
                <a:rPr lang="en-US" sz="634" dirty="0" smtClean="0">
                  <a:solidFill>
                    <a:prstClr val="black"/>
                  </a:solidFill>
                </a:rPr>
                <a:t> Anlage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84E2293D-3E37-4644-9121-047CCF42FFA9}"/>
                </a:ext>
              </a:extLst>
            </p:cNvPr>
            <p:cNvSpPr txBox="1"/>
            <p:nvPr/>
          </p:nvSpPr>
          <p:spPr>
            <a:xfrm>
              <a:off x="7062289" y="5433646"/>
              <a:ext cx="1286689" cy="201080"/>
            </a:xfrm>
            <a:prstGeom prst="rect">
              <a:avLst/>
            </a:prstGeom>
          </p:spPr>
          <p:txBody>
            <a:bodyPr vert="horz" wrap="square" lIns="52704" tIns="26352" rIns="52704" bIns="26352" rtlCol="0" anchor="t">
              <a:spAutoFit/>
            </a:bodyPr>
            <a:lstStyle/>
            <a:p>
              <a:r>
                <a:rPr lang="en-US" sz="634" dirty="0" err="1" smtClean="0">
                  <a:solidFill>
                    <a:prstClr val="black"/>
                  </a:solidFill>
                </a:rPr>
                <a:t>Experimente</a:t>
              </a:r>
              <a:endParaRPr lang="en-US" sz="634" dirty="0">
                <a:solidFill>
                  <a:prstClr val="black"/>
                </a:solidFill>
              </a:endParaRPr>
            </a:p>
          </p:txBody>
        </p:sp>
        <p:sp>
          <p:nvSpPr>
            <p:cNvPr id="25" name="Line 19">
              <a:extLst>
                <a:ext uri="{FF2B5EF4-FFF2-40B4-BE49-F238E27FC236}">
                  <a16:creationId xmlns:a16="http://schemas.microsoft.com/office/drawing/2014/main" id="{8B7EE040-97C2-E346-9AA6-D83F85C42B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4707" y="2251353"/>
              <a:ext cx="8672" cy="725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32" dirty="0"/>
            </a:p>
          </p:txBody>
        </p:sp>
        <p:sp>
          <p:nvSpPr>
            <p:cNvPr id="26" name="Line 19">
              <a:extLst>
                <a:ext uri="{FF2B5EF4-FFF2-40B4-BE49-F238E27FC236}">
                  <a16:creationId xmlns:a16="http://schemas.microsoft.com/office/drawing/2014/main" id="{207CFF32-DBB3-A04C-A954-A97F6D2B0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5429" y="3782360"/>
              <a:ext cx="568282" cy="4027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32" dirty="0"/>
            </a:p>
          </p:txBody>
        </p:sp>
        <p:sp>
          <p:nvSpPr>
            <p:cNvPr id="27" name="Line 19">
              <a:extLst>
                <a:ext uri="{FF2B5EF4-FFF2-40B4-BE49-F238E27FC236}">
                  <a16:creationId xmlns:a16="http://schemas.microsoft.com/office/drawing/2014/main" id="{1821ABEC-0777-4A49-87F5-3E4D773763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5132" y="4462797"/>
              <a:ext cx="7853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32" dirty="0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E5B401D-19DE-2245-8561-157C9529300C}"/>
                </a:ext>
              </a:extLst>
            </p:cNvPr>
            <p:cNvSpPr txBox="1"/>
            <p:nvPr/>
          </p:nvSpPr>
          <p:spPr>
            <a:xfrm>
              <a:off x="8836224" y="1789803"/>
              <a:ext cx="276999" cy="4009562"/>
            </a:xfrm>
            <a:prstGeom prst="rect">
              <a:avLst/>
            </a:prstGeom>
          </p:spPr>
          <p:txBody>
            <a:bodyPr vert="vert270" wrap="square" lIns="68580" tIns="34290" rIns="68580" bIns="34290" rtlCol="0" anchor="t">
              <a:spAutoFit/>
            </a:bodyPr>
            <a:lstStyle/>
            <a:p>
              <a:pPr algn="l"/>
              <a:r>
                <a:rPr lang="en-US" sz="450" dirty="0" err="1"/>
                <a:t>Grafik</a:t>
              </a:r>
              <a:r>
                <a:rPr lang="en-US" sz="450" dirty="0"/>
                <a:t>: GSI/FAIR</a:t>
              </a:r>
            </a:p>
          </p:txBody>
        </p:sp>
      </p:grpSp>
      <p:sp>
        <p:nvSpPr>
          <p:cNvPr id="8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2775348" y="4937523"/>
            <a:ext cx="3979069" cy="205978"/>
          </a:xfrm>
          <a:prstGeom prst="rect">
            <a:avLst/>
          </a:prstGeom>
        </p:spPr>
        <p:txBody>
          <a:bodyPr/>
          <a:lstStyle/>
          <a:p>
            <a:r>
              <a:rPr lang="en-US" altLang="de-DE" dirty="0" smtClean="0"/>
              <a:t>Dr. Jens Stadlmann / FAIR Synchrotrons</a:t>
            </a:r>
            <a:endParaRPr lang="en-US" altLang="de-DE" dirty="0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SIS100 will be the FAIR workhorse</a:t>
            </a:r>
            <a:endParaRPr lang="en-US" altLang="de-DE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34044" y="2953402"/>
            <a:ext cx="2543175" cy="2003822"/>
          </a:xfr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FontTx/>
              <a:buChar char="•"/>
            </a:pPr>
            <a:r>
              <a:rPr lang="en-US" altLang="de-DE" sz="1350" dirty="0" smtClean="0"/>
              <a:t>Accelerates the now lowly charged ions to same or even little higher energies</a:t>
            </a:r>
          </a:p>
          <a:p>
            <a:pPr>
              <a:buFontTx/>
              <a:buChar char="•"/>
            </a:pPr>
            <a:r>
              <a:rPr lang="en-US" altLang="de-DE" sz="1350" dirty="0" smtClean="0"/>
              <a:t>in addition naked ions can be accelerated to much higher energies (11 GeV/u)</a:t>
            </a:r>
          </a:p>
          <a:p>
            <a:pPr>
              <a:buFontTx/>
              <a:buChar char="•"/>
            </a:pPr>
            <a:r>
              <a:rPr lang="en-US" altLang="de-DE" sz="1350" dirty="0" smtClean="0"/>
              <a:t>protons even higher (29 GeV)</a:t>
            </a:r>
            <a:endParaRPr lang="en-US" altLang="de-DE" sz="1350" dirty="0"/>
          </a:p>
        </p:txBody>
      </p:sp>
      <p:sp>
        <p:nvSpPr>
          <p:cNvPr id="136198" name="Oval 6"/>
          <p:cNvSpPr>
            <a:spLocks noChangeArrowheads="1"/>
          </p:cNvSpPr>
          <p:nvPr/>
        </p:nvSpPr>
        <p:spPr bwMode="auto">
          <a:xfrm>
            <a:off x="4501754" y="783628"/>
            <a:ext cx="2514600" cy="1552575"/>
          </a:xfrm>
          <a:prstGeom prst="ellipse">
            <a:avLst/>
          </a:prstGeom>
          <a:gradFill rotWithShape="1">
            <a:gsLst>
              <a:gs pos="0">
                <a:srgbClr val="99FF99">
                  <a:alpha val="44000"/>
                </a:srgbClr>
              </a:gs>
              <a:gs pos="100000">
                <a:srgbClr val="99FF99">
                  <a:gamma/>
                  <a:tint val="68627"/>
                  <a:invGamma/>
                  <a:alpha val="30000"/>
                </a:srgbClr>
              </a:gs>
            </a:gsLst>
            <a:path path="shape">
              <a:fillToRect l="50000" t="50000" r="50000" b="50000"/>
            </a:path>
          </a:gradFill>
          <a:ln w="38100" algn="ctr">
            <a:solidFill>
              <a:srgbClr val="99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5310469" y="1417022"/>
            <a:ext cx="9412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 smtClean="0"/>
              <a:t>SIS100</a:t>
            </a:r>
            <a:endParaRPr lang="en-US" altLang="de-DE" dirty="0"/>
          </a:p>
        </p:txBody>
      </p:sp>
      <p:pic>
        <p:nvPicPr>
          <p:cNvPr id="13620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9"/>
          <a:stretch>
            <a:fillRect/>
          </a:stretch>
        </p:blipFill>
        <p:spPr bwMode="auto">
          <a:xfrm>
            <a:off x="1304925" y="3381376"/>
            <a:ext cx="2203651" cy="140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 Box 200"/>
          <p:cNvSpPr txBox="1">
            <a:spLocks noChangeArrowheads="1"/>
          </p:cNvSpPr>
          <p:nvPr/>
        </p:nvSpPr>
        <p:spPr bwMode="auto">
          <a:xfrm>
            <a:off x="2058769" y="3788363"/>
            <a:ext cx="861133" cy="2539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de-DE" sz="1050" b="1" dirty="0">
                <a:latin typeface="+mj-lt"/>
                <a:ea typeface="ＭＳ Ｐゴシック" pitchFamily="34" charset="-128"/>
              </a:rPr>
              <a:t>5x10</a:t>
            </a:r>
            <a:r>
              <a:rPr lang="en-US" altLang="de-DE" sz="1050" b="1" baseline="30000" dirty="0">
                <a:latin typeface="+mj-lt"/>
                <a:ea typeface="ＭＳ Ｐゴシック" pitchFamily="34" charset="-128"/>
              </a:rPr>
              <a:t>11 </a:t>
            </a:r>
            <a:r>
              <a:rPr lang="en-US" altLang="de-DE" sz="1050" b="1" dirty="0">
                <a:latin typeface="+mj-lt"/>
                <a:ea typeface="ＭＳ Ｐゴシック" pitchFamily="34" charset="-128"/>
              </a:rPr>
              <a:t>U</a:t>
            </a:r>
            <a:r>
              <a:rPr lang="en-US" altLang="de-DE" sz="1050" b="1" baseline="30000" dirty="0">
                <a:latin typeface="+mj-lt"/>
                <a:ea typeface="ＭＳ Ｐゴシック" pitchFamily="34" charset="-128"/>
              </a:rPr>
              <a:t>28+</a:t>
            </a:r>
            <a:endParaRPr lang="en-US" altLang="de-DE" sz="1050" b="1" dirty="0">
              <a:latin typeface="+mj-lt"/>
              <a:ea typeface="ＭＳ Ｐゴシック" pitchFamily="34" charset="-128"/>
            </a:endParaRPr>
          </a:p>
        </p:txBody>
      </p:sp>
      <p:sp>
        <p:nvSpPr>
          <p:cNvPr id="31" name="Text Box 202"/>
          <p:cNvSpPr txBox="1">
            <a:spLocks noChangeArrowheads="1"/>
          </p:cNvSpPr>
          <p:nvPr/>
        </p:nvSpPr>
        <p:spPr bwMode="auto">
          <a:xfrm>
            <a:off x="1791777" y="4363057"/>
            <a:ext cx="13901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de-DE" sz="1200" b="1" dirty="0">
                <a:solidFill>
                  <a:srgbClr val="800080"/>
                </a:solidFill>
                <a:latin typeface="+mj-lt"/>
                <a:ea typeface="ＭＳ Ｐゴシック" pitchFamily="34" charset="-128"/>
              </a:rPr>
              <a:t>4x SIS 18 </a:t>
            </a:r>
            <a:r>
              <a:rPr lang="en-US" altLang="de-DE" sz="1200" b="1" dirty="0" err="1">
                <a:solidFill>
                  <a:srgbClr val="800080"/>
                </a:solidFill>
                <a:latin typeface="+mj-lt"/>
                <a:ea typeface="ＭＳ Ｐゴシック" pitchFamily="34" charset="-128"/>
              </a:rPr>
              <a:t>Zyklus</a:t>
            </a:r>
            <a:endParaRPr lang="en-US" altLang="de-DE" sz="1200" b="1" dirty="0">
              <a:solidFill>
                <a:srgbClr val="800080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32" name="Text Box 205"/>
          <p:cNvSpPr txBox="1">
            <a:spLocks noChangeArrowheads="1"/>
          </p:cNvSpPr>
          <p:nvPr/>
        </p:nvSpPr>
        <p:spPr bwMode="auto">
          <a:xfrm>
            <a:off x="1924968" y="3498448"/>
            <a:ext cx="112723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050" b="1" dirty="0">
                <a:solidFill>
                  <a:srgbClr val="009999"/>
                </a:solidFill>
                <a:latin typeface="+mj-lt"/>
                <a:ea typeface="ＭＳ Ｐゴシック" pitchFamily="34" charset="-128"/>
              </a:rPr>
              <a:t>SIS 100 </a:t>
            </a:r>
            <a:r>
              <a:rPr lang="en-US" altLang="de-DE" sz="1050" b="1" dirty="0" err="1">
                <a:solidFill>
                  <a:srgbClr val="009999"/>
                </a:solidFill>
                <a:latin typeface="+mj-lt"/>
                <a:ea typeface="ＭＳ Ｐゴシック" pitchFamily="34" charset="-128"/>
              </a:rPr>
              <a:t>Zyklus</a:t>
            </a:r>
            <a:endParaRPr lang="en-US" altLang="de-DE" sz="1050" b="1" dirty="0">
              <a:solidFill>
                <a:srgbClr val="009999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3108052" y="4153696"/>
            <a:ext cx="628698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de-DE" sz="1200" b="1" dirty="0" smtClean="0">
                <a:solidFill>
                  <a:srgbClr val="660066"/>
                </a:solidFill>
                <a:latin typeface="+mj-lt"/>
              </a:rPr>
              <a:t>2.7 Hz</a:t>
            </a:r>
            <a:endParaRPr lang="en-US" altLang="de-DE" sz="1200" b="1" dirty="0">
              <a:solidFill>
                <a:srgbClr val="660066"/>
              </a:solidFill>
              <a:latin typeface="+mj-lt"/>
            </a:endParaRP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3054302" y="3670087"/>
            <a:ext cx="628698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de-DE" sz="1200" b="1" dirty="0" smtClean="0">
                <a:solidFill>
                  <a:srgbClr val="009999"/>
                </a:solidFill>
                <a:latin typeface="+mj-lt"/>
              </a:rPr>
              <a:t>0.7 Hz</a:t>
            </a:r>
          </a:p>
          <a:p>
            <a:pPr algn="ctr" eaLnBrk="0" hangingPunct="0">
              <a:spcBef>
                <a:spcPct val="50000"/>
              </a:spcBef>
            </a:pPr>
            <a:endParaRPr lang="en-US" altLang="de-DE" sz="1200" b="1" dirty="0">
              <a:solidFill>
                <a:srgbClr val="0099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31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0783B15-9631-8316-961F-9364C37FA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69" t="41588" r="2618" b="837"/>
          <a:stretch/>
        </p:blipFill>
        <p:spPr>
          <a:xfrm>
            <a:off x="0" y="921895"/>
            <a:ext cx="9144000" cy="4032354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605C1B-E2A4-B842-A6E5-530F4B64F2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FAIR</a:t>
            </a: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FDD882D-26D4-4E41-B417-E43FF103EE18}"/>
              </a:ext>
            </a:extLst>
          </p:cNvPr>
          <p:cNvSpPr txBox="1"/>
          <p:nvPr/>
        </p:nvSpPr>
        <p:spPr>
          <a:xfrm>
            <a:off x="6506619" y="3960226"/>
            <a:ext cx="2251550" cy="805478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wrap="square" lIns="90000" tIns="46800" rIns="90000" bIns="46800" rtlCol="0" anchor="t">
            <a:spAutoFit/>
          </a:bodyPr>
          <a:lstStyle/>
          <a:p>
            <a:pPr marL="300612" indent="-300612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Milestone in the European research roadmap (ESFRI) </a:t>
            </a:r>
          </a:p>
          <a:p>
            <a:pPr marL="300612" indent="-300612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priority in the European nuclear physics community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751DE98-4082-2747-83FD-DBD95C475BFA}"/>
              </a:ext>
            </a:extLst>
          </p:cNvPr>
          <p:cNvSpPr txBox="1"/>
          <p:nvPr/>
        </p:nvSpPr>
        <p:spPr>
          <a:xfrm>
            <a:off x="6496681" y="2969890"/>
            <a:ext cx="2251550" cy="805478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wrap="square" lIns="90000" tIns="46800" rIns="90000" bIns="46800" rtlCol="0" anchor="t">
            <a:spAutoFit/>
          </a:bodyPr>
          <a:lstStyle/>
          <a:p>
            <a:pPr marL="300612" indent="-300612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World-leading accelerator laboratory for decades</a:t>
            </a:r>
          </a:p>
          <a:p>
            <a:pPr marL="300612" indent="-300612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research in physics and applications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875D045-FDA5-B718-5400-C07397C3432F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de-DE" sz="600" dirty="0">
                <a:solidFill>
                  <a:schemeClr val="bg1"/>
                </a:solidFill>
              </a:rPr>
              <a:t>Picture:  ion42, D. </a:t>
            </a:r>
            <a:r>
              <a:rPr lang="de-DE" sz="600" dirty="0" err="1">
                <a:solidFill>
                  <a:schemeClr val="bg1"/>
                </a:solidFill>
              </a:rPr>
              <a:t>Fehrenz</a:t>
            </a:r>
            <a:r>
              <a:rPr lang="de-DE" sz="600" dirty="0">
                <a:solidFill>
                  <a:schemeClr val="bg1"/>
                </a:solidFill>
              </a:rPr>
              <a:t>, GSI/FAIR</a:t>
            </a:r>
          </a:p>
        </p:txBody>
      </p:sp>
    </p:spTree>
    <p:extLst>
      <p:ext uri="{BB962C8B-B14F-4D97-AF65-F5344CB8AC3E}">
        <p14:creationId xmlns:p14="http://schemas.microsoft.com/office/powerpoint/2010/main" val="161961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15" name="Untertitel 14">
            <a:extLst>
              <a:ext uri="{FF2B5EF4-FFF2-40B4-BE49-F238E27FC236}">
                <a16:creationId xmlns:a16="http://schemas.microsoft.com/office/drawing/2014/main" id="{1E89C7FC-A89A-F641-B977-9B894ED05B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nhaltsplatzhalter 9">
            <a:extLst>
              <a:ext uri="{FF2B5EF4-FFF2-40B4-BE49-F238E27FC236}">
                <a16:creationId xmlns:a16="http://schemas.microsoft.com/office/drawing/2014/main" id="{272E397F-72DB-CB4F-99DB-66B3B3B62D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18AAA99-5F63-FD43-BCBF-8F1DA511279E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38693FB2-DFEA-564F-BD37-E6E74773D6FD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FE4D19A-1F3D-ED42-82AC-D27892A10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21B6E77-6313-2B47-A641-0B73B9055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6" name="Untertitel 2">
            <a:extLst>
              <a:ext uri="{FF2B5EF4-FFF2-40B4-BE49-F238E27FC236}">
                <a16:creationId xmlns:a16="http://schemas.microsoft.com/office/drawing/2014/main" id="{154D6034-9261-D049-9F49-3FB934C5E2A2}"/>
              </a:ext>
            </a:extLst>
          </p:cNvPr>
          <p:cNvSpPr txBox="1">
            <a:spLocks/>
          </p:cNvSpPr>
          <p:nvPr/>
        </p:nvSpPr>
        <p:spPr>
          <a:xfrm>
            <a:off x="132299" y="113828"/>
            <a:ext cx="5768968" cy="1020706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rtl="1"/>
            <a:r>
              <a:rPr lang="en-US" sz="2600" dirty="0">
                <a:solidFill>
                  <a:prstClr val="black"/>
                </a:solidFill>
                <a:latin typeface="+mj-lt"/>
              </a:rPr>
              <a:t>Welcome to the </a:t>
            </a:r>
            <a:r>
              <a:rPr lang="en-US" sz="2600">
                <a:solidFill>
                  <a:prstClr val="black"/>
                </a:solidFill>
                <a:latin typeface="+mj-lt"/>
              </a:rPr>
              <a:t>international </a:t>
            </a:r>
          </a:p>
          <a:p>
            <a:pPr lvl="1" rtl="1"/>
            <a:r>
              <a:rPr lang="en-US" sz="2600" dirty="0">
                <a:solidFill>
                  <a:prstClr val="black"/>
                </a:solidFill>
                <a:latin typeface="+mj-lt"/>
              </a:rPr>
              <a:t>research center GSI and FAIR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1015F06-0248-5F49-8FB1-4106BD689609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G. Otto/GSI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154D6034-9261-D049-9F49-3FB934C5E2A2}"/>
              </a:ext>
            </a:extLst>
          </p:cNvPr>
          <p:cNvSpPr txBox="1">
            <a:spLocks/>
          </p:cNvSpPr>
          <p:nvPr/>
        </p:nvSpPr>
        <p:spPr>
          <a:xfrm>
            <a:off x="1599777" y="1537271"/>
            <a:ext cx="5768968" cy="2086461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rtl="1"/>
            <a:r>
              <a:rPr lang="en-US" sz="2600" dirty="0" smtClean="0">
                <a:solidFill>
                  <a:prstClr val="black"/>
                </a:solidFill>
                <a:latin typeface="+mj-lt"/>
              </a:rPr>
              <a:t>Why we build accelerators?</a:t>
            </a:r>
          </a:p>
          <a:p>
            <a:pPr lvl="1" rtl="1"/>
            <a:r>
              <a:rPr lang="en-US" sz="2600" dirty="0" smtClean="0">
                <a:solidFill>
                  <a:prstClr val="black"/>
                </a:solidFill>
                <a:latin typeface="+mj-lt"/>
              </a:rPr>
              <a:t>What is an accelerator ?</a:t>
            </a:r>
          </a:p>
          <a:p>
            <a:pPr lvl="1" rtl="1"/>
            <a:r>
              <a:rPr lang="en-US" sz="2600" dirty="0" smtClean="0">
                <a:solidFill>
                  <a:prstClr val="black"/>
                </a:solidFill>
                <a:latin typeface="+mj-lt"/>
              </a:rPr>
              <a:t>Why exactly like this?</a:t>
            </a:r>
            <a:endParaRPr lang="en-US" sz="26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665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7A4453C-A72D-2D49-82D3-952237E6C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92" t="24001" r="6693" b="17265"/>
          <a:stretch/>
        </p:blipFill>
        <p:spPr>
          <a:xfrm>
            <a:off x="0" y="925974"/>
            <a:ext cx="9144000" cy="4027991"/>
          </a:xfrm>
          <a:prstGeom prst="rect">
            <a:avLst/>
          </a:prstGeom>
          <a:solidFill>
            <a:srgbClr val="C2CDD8"/>
          </a:solidFill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C50AB4E-1A40-8E41-AF88-D3822245C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solidFill>
                  <a:srgbClr val="262626"/>
                </a:solidFill>
              </a:rPr>
              <a:t>Shareholders worldwide</a:t>
            </a:r>
            <a:endParaRPr lang="en-US" sz="2000"/>
          </a:p>
        </p:txBody>
      </p:sp>
      <p:sp>
        <p:nvSpPr>
          <p:cNvPr id="229" name="Inhaltsplatzhalter 7">
            <a:extLst>
              <a:ext uri="{FF2B5EF4-FFF2-40B4-BE49-F238E27FC236}">
                <a16:creationId xmlns:a16="http://schemas.microsoft.com/office/drawing/2014/main" id="{450B2AE4-2D58-F24F-8B18-1DFB4A2982F4}"/>
              </a:ext>
            </a:extLst>
          </p:cNvPr>
          <p:cNvSpPr txBox="1">
            <a:spLocks/>
          </p:cNvSpPr>
          <p:nvPr/>
        </p:nvSpPr>
        <p:spPr>
          <a:xfrm>
            <a:off x="422138" y="1104712"/>
            <a:ext cx="2054673" cy="228780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10517" tIns="72000" rIns="72000" bIns="210517"/>
          <a:lstStyle>
            <a:lvl1pPr marL="0" indent="0" algn="l" defTabSz="534712" rtl="0" eaLnBrk="1" latinLnBrk="0" hangingPunct="1">
              <a:lnSpc>
                <a:spcPct val="100000"/>
              </a:lnSpc>
              <a:spcBef>
                <a:spcPts val="819"/>
              </a:spcBef>
              <a:buFontTx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868907" indent="-334195" algn="l" defTabSz="534712" rtl="0" eaLnBrk="1" latinLnBrk="0" hangingPunct="1">
              <a:lnSpc>
                <a:spcPct val="100000"/>
              </a:lnSpc>
              <a:spcBef>
                <a:spcPts val="819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336779" indent="-267356" algn="l" defTabSz="534712" rtl="0" eaLnBrk="1" latinLnBrk="0" hangingPunct="1">
              <a:lnSpc>
                <a:spcPct val="100000"/>
              </a:lnSpc>
              <a:spcBef>
                <a:spcPts val="819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871491" indent="-267356" algn="l" defTabSz="534712" rtl="0" eaLnBrk="1" latinLnBrk="0" hangingPunct="1">
              <a:lnSpc>
                <a:spcPct val="100000"/>
              </a:lnSpc>
              <a:spcBef>
                <a:spcPts val="819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406203" indent="-267356" algn="l" defTabSz="534712" rtl="0" eaLnBrk="1" latinLnBrk="0" hangingPunct="1">
              <a:lnSpc>
                <a:spcPct val="100000"/>
              </a:lnSpc>
              <a:spcBef>
                <a:spcPts val="819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940915" indent="-267356" algn="l" defTabSz="534712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5626" indent="-267356" algn="l" defTabSz="534712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10338" indent="-267356" algn="l" defTabSz="534712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5049" indent="-267356" algn="l" defTabSz="534712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8"/>
              </a:spcBef>
              <a:buClr>
                <a:srgbClr val="FFC000"/>
              </a:buClr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Shareholders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Finland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Romania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Sweden 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Slowenia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Inhaltsplatzhalter 7">
            <a:extLst>
              <a:ext uri="{FF2B5EF4-FFF2-40B4-BE49-F238E27FC236}">
                <a16:creationId xmlns:a16="http://schemas.microsoft.com/office/drawing/2014/main" id="{2D46DB26-D9BB-5944-8FD8-CF2BEC3CA8E5}"/>
              </a:ext>
            </a:extLst>
          </p:cNvPr>
          <p:cNvSpPr txBox="1">
            <a:spLocks/>
          </p:cNvSpPr>
          <p:nvPr/>
        </p:nvSpPr>
        <p:spPr>
          <a:xfrm>
            <a:off x="422137" y="3392519"/>
            <a:ext cx="2054673" cy="64861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210517" tIns="72000" rIns="72000" bIns="210517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8"/>
              </a:spcBef>
              <a:buClr>
                <a:srgbClr val="FFC000"/>
              </a:buClr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United Kingdom</a:t>
            </a:r>
          </a:p>
        </p:txBody>
      </p:sp>
      <p:sp>
        <p:nvSpPr>
          <p:cNvPr id="231" name="Inhaltsplatzhalter 7">
            <a:extLst>
              <a:ext uri="{FF2B5EF4-FFF2-40B4-BE49-F238E27FC236}">
                <a16:creationId xmlns:a16="http://schemas.microsoft.com/office/drawing/2014/main" id="{A23CE60B-F5EA-C042-9E17-1AFAB86220CA}"/>
              </a:ext>
            </a:extLst>
          </p:cNvPr>
          <p:cNvSpPr txBox="1">
            <a:spLocks/>
          </p:cNvSpPr>
          <p:nvPr/>
        </p:nvSpPr>
        <p:spPr>
          <a:xfrm>
            <a:off x="423232" y="4041136"/>
            <a:ext cx="2053578" cy="78635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210517" tIns="72000" rIns="72000" bIns="210517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8"/>
              </a:spcBef>
              <a:buClr>
                <a:srgbClr val="FFC000"/>
              </a:buClr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Aspirant 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Czech Republic</a:t>
            </a:r>
          </a:p>
        </p:txBody>
      </p:sp>
      <p:sp>
        <p:nvSpPr>
          <p:cNvPr id="240" name="Textfeld 239">
            <a:extLst>
              <a:ext uri="{FF2B5EF4-FFF2-40B4-BE49-F238E27FC236}">
                <a16:creationId xmlns:a16="http://schemas.microsoft.com/office/drawing/2014/main" id="{81CDF6B5-43A0-1448-A1B2-6F3F985B1368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Graph: GSI/FAIR</a:t>
            </a:r>
          </a:p>
        </p:txBody>
      </p:sp>
    </p:spTree>
    <p:extLst>
      <p:ext uri="{BB962C8B-B14F-4D97-AF65-F5344CB8AC3E}">
        <p14:creationId xmlns:p14="http://schemas.microsoft.com/office/powerpoint/2010/main" val="426668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131D79F-83AD-5F6B-D8DE-B260CDF77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13" r="3885" b="21493"/>
          <a:stretch/>
        </p:blipFill>
        <p:spPr>
          <a:xfrm>
            <a:off x="0" y="932553"/>
            <a:ext cx="9144000" cy="402690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35D7E72-2B6F-77F7-8724-EBC2B310A85F}"/>
              </a:ext>
            </a:extLst>
          </p:cNvPr>
          <p:cNvSpPr txBox="1"/>
          <p:nvPr/>
        </p:nvSpPr>
        <p:spPr>
          <a:xfrm>
            <a:off x="8836223" y="943211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de-DE" sz="600" dirty="0">
                <a:solidFill>
                  <a:schemeClr val="bg1"/>
                </a:solidFill>
              </a:rPr>
              <a:t>Picture:  ion42, D. </a:t>
            </a:r>
            <a:r>
              <a:rPr lang="de-DE" sz="600" dirty="0" err="1">
                <a:solidFill>
                  <a:schemeClr val="bg1"/>
                </a:solidFill>
              </a:rPr>
              <a:t>Fehrenz</a:t>
            </a:r>
            <a:r>
              <a:rPr lang="de-DE" sz="600" dirty="0">
                <a:solidFill>
                  <a:schemeClr val="bg1"/>
                </a:solidFill>
              </a:rPr>
              <a:t>, GSI/FAIR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67431B-B08B-D94E-B925-8EB72762DE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FAIR</a:t>
            </a: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7B56CAD-87F2-6D47-82E7-9CF716640D44}"/>
              </a:ext>
            </a:extLst>
          </p:cNvPr>
          <p:cNvSpPr txBox="1"/>
          <p:nvPr/>
        </p:nvSpPr>
        <p:spPr>
          <a:xfrm>
            <a:off x="5803937" y="3003608"/>
            <a:ext cx="2931480" cy="1734707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wrap="square" lIns="90000" tIns="46800" rIns="90000" bIns="46800" rtlCol="0" anchor="t">
            <a:spAutoFit/>
          </a:bodyPr>
          <a:lstStyle/>
          <a:p>
            <a:pPr marL="231020" indent="-231020">
              <a:lnSpc>
                <a:spcPts val="1368"/>
              </a:lnSpc>
              <a:spcBef>
                <a:spcPct val="20000"/>
              </a:spcBef>
              <a:spcAft>
                <a:spcPts val="461"/>
              </a:spcAft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23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accelerator and experimental structures, </a:t>
            </a:r>
            <a:br>
              <a:rPr lang="en-US" sz="123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labs and other operation </a:t>
            </a:r>
            <a:br>
              <a:rPr lang="en-US" sz="12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supply structures</a:t>
            </a:r>
          </a:p>
          <a:p>
            <a:pPr marL="231020" indent="-231020">
              <a:lnSpc>
                <a:spcPts val="1368"/>
              </a:lnSpc>
              <a:spcBef>
                <a:spcPct val="20000"/>
              </a:spcBef>
              <a:spcAft>
                <a:spcPts val="461"/>
              </a:spcAft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23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Underground accelerator ring </a:t>
            </a:r>
            <a:br>
              <a:rPr lang="en-US" sz="123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circumference </a:t>
            </a:r>
            <a:br>
              <a:rPr lang="en-US" sz="12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approx. 1,100 m</a:t>
            </a:r>
          </a:p>
          <a:p>
            <a:pPr marL="231020" indent="-231020">
              <a:lnSpc>
                <a:spcPts val="1368"/>
              </a:lnSpc>
              <a:spcBef>
                <a:spcPct val="20000"/>
              </a:spcBef>
              <a:spcAft>
                <a:spcPts val="461"/>
              </a:spcAft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23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150,000 m² </a:t>
            </a:r>
            <a:r>
              <a:rPr lang="en-US" sz="12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total area</a:t>
            </a:r>
          </a:p>
        </p:txBody>
      </p:sp>
    </p:spTree>
    <p:extLst>
      <p:ext uri="{BB962C8B-B14F-4D97-AF65-F5344CB8AC3E}">
        <p14:creationId xmlns:p14="http://schemas.microsoft.com/office/powerpoint/2010/main" val="230442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2B34BDB-B0AB-B2D0-AE46-FC2A7DF5C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1000"/>
          </a:blip>
          <a:srcRect l="20751" t="25680" r="643" b="22456"/>
          <a:stretch/>
        </p:blipFill>
        <p:spPr>
          <a:xfrm>
            <a:off x="-1" y="930742"/>
            <a:ext cx="9144001" cy="40212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CBDDA-5CCF-8748-8988-9DC6C8981774}" type="slidenum">
              <a:rPr lang="de-DE" smtClean="0"/>
              <a:t>32</a:t>
            </a:fld>
            <a:endParaRPr lang="de-DE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CAF648A1-F353-5BEC-661A-04B0352DBD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cs typeface="Calibri"/>
              </a:rPr>
              <a:t>FAIR — Construction </a:t>
            </a:r>
            <a:r>
              <a:rPr lang="de-DE" dirty="0" err="1">
                <a:cs typeface="Calibri"/>
              </a:rPr>
              <a:t>volumes</a:t>
            </a:r>
            <a:endParaRPr lang="de-DE" dirty="0"/>
          </a:p>
        </p:txBody>
      </p:sp>
      <p:sp>
        <p:nvSpPr>
          <p:cNvPr id="5" name="Untertitel 2"/>
          <p:cNvSpPr txBox="1"/>
          <p:nvPr/>
        </p:nvSpPr>
        <p:spPr bwMode="auto">
          <a:xfrm>
            <a:off x="6561425" y="1456664"/>
            <a:ext cx="2476003" cy="561680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78E23"/>
              </a:buClr>
              <a:defRPr/>
            </a:pPr>
            <a:r>
              <a:rPr lang="pl-PL" sz="3074" b="1" kern="0" dirty="0">
                <a:solidFill>
                  <a:srgbClr val="005EA4"/>
                </a:solidFill>
                <a:latin typeface="+mj-lt"/>
              </a:rPr>
              <a:t>65,000 t</a:t>
            </a:r>
          </a:p>
        </p:txBody>
      </p:sp>
      <p:sp>
        <p:nvSpPr>
          <p:cNvPr id="6" name="Untertitel 2"/>
          <p:cNvSpPr txBox="1"/>
          <p:nvPr/>
        </p:nvSpPr>
        <p:spPr bwMode="auto">
          <a:xfrm>
            <a:off x="822570" y="1456664"/>
            <a:ext cx="2476003" cy="561680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1358">
              <a:spcBef>
                <a:spcPts val="538"/>
              </a:spcBef>
              <a:buClr>
                <a:srgbClr val="E78E23"/>
              </a:buClr>
              <a:defRPr/>
            </a:pPr>
            <a:r>
              <a:rPr lang="pl-PL" sz="3074" b="1" kern="0" dirty="0">
                <a:solidFill>
                  <a:srgbClr val="005EA4"/>
                </a:solidFill>
                <a:latin typeface="+mj-lt"/>
              </a:rPr>
              <a:t>2 milion m</a:t>
            </a:r>
            <a:r>
              <a:rPr lang="pl-PL" sz="3074" b="1" kern="0" baseline="30000" dirty="0">
                <a:solidFill>
                  <a:srgbClr val="005EA4"/>
                </a:solidFill>
                <a:latin typeface="+mj-lt"/>
              </a:rPr>
              <a:t>3</a:t>
            </a:r>
            <a:endParaRPr lang="pl-PL" sz="1076" kern="0" dirty="0">
              <a:solidFill>
                <a:srgbClr val="005EA4"/>
              </a:solidFill>
              <a:latin typeface="+mj-lt"/>
            </a:endParaRPr>
          </a:p>
        </p:txBody>
      </p:sp>
      <p:sp>
        <p:nvSpPr>
          <p:cNvPr id="7" name="Untertitel 2"/>
          <p:cNvSpPr txBox="1"/>
          <p:nvPr/>
        </p:nvSpPr>
        <p:spPr bwMode="auto">
          <a:xfrm>
            <a:off x="3440012" y="1456664"/>
            <a:ext cx="2381953" cy="561680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1358">
              <a:spcBef>
                <a:spcPts val="538"/>
              </a:spcBef>
              <a:buClr>
                <a:srgbClr val="E78E23"/>
              </a:buClr>
              <a:defRPr/>
            </a:pPr>
            <a:r>
              <a:rPr lang="pl-PL" sz="3074" b="1" kern="0" dirty="0">
                <a:solidFill>
                  <a:srgbClr val="005EA4"/>
                </a:solidFill>
                <a:latin typeface="+mj-lt"/>
              </a:rPr>
              <a:t>600,000 m</a:t>
            </a:r>
            <a:r>
              <a:rPr lang="pl-PL" sz="3074" b="1" kern="0" baseline="30000" dirty="0">
                <a:solidFill>
                  <a:srgbClr val="005EA4"/>
                </a:solidFill>
                <a:latin typeface="+mj-lt"/>
              </a:rPr>
              <a:t>3</a:t>
            </a:r>
            <a:endParaRPr lang="pl-PL" sz="1076" kern="0" dirty="0">
              <a:solidFill>
                <a:srgbClr val="005EA4"/>
              </a:solidFill>
              <a:latin typeface="+mj-lt"/>
            </a:endParaRPr>
          </a:p>
        </p:txBody>
      </p:sp>
      <p:sp>
        <p:nvSpPr>
          <p:cNvPr id="8" name="Untertitel 2"/>
          <p:cNvSpPr txBox="1"/>
          <p:nvPr/>
        </p:nvSpPr>
        <p:spPr bwMode="auto">
          <a:xfrm>
            <a:off x="6587343" y="3093580"/>
            <a:ext cx="2476003" cy="484264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E78E23"/>
              </a:buClr>
              <a:buNone/>
              <a:defRPr/>
            </a:pPr>
            <a:r>
              <a:rPr lang="en-US" sz="1100" b="1" dirty="0">
                <a:solidFill>
                  <a:prstClr val="black"/>
                </a:solidFill>
                <a:latin typeface="+mn-lt"/>
              </a:rPr>
              <a:t>As much as nine Eiffel Towers.</a:t>
            </a:r>
          </a:p>
          <a:p>
            <a:pPr marL="0" lvl="1" indent="0" defTabSz="351358">
              <a:spcBef>
                <a:spcPts val="538"/>
              </a:spcBef>
              <a:buClr>
                <a:srgbClr val="E78E23"/>
              </a:buClr>
              <a:buNone/>
              <a:defRPr/>
            </a:pPr>
            <a:endParaRPr lang="en-US" sz="1076" b="1" kern="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0" name="Bild 2" descr="eifelturm.emf"/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539060" y="3507692"/>
            <a:ext cx="443031" cy="844994"/>
          </a:xfrm>
          <a:prstGeom prst="rect">
            <a:avLst/>
          </a:prstGeom>
        </p:spPr>
      </p:pic>
      <p:pic>
        <p:nvPicPr>
          <p:cNvPr id="11" name="Bild 7" descr="eifelturm.emf"/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741416" y="3507689"/>
            <a:ext cx="443031" cy="844994"/>
          </a:xfrm>
          <a:prstGeom prst="rect">
            <a:avLst/>
          </a:prstGeom>
        </p:spPr>
      </p:pic>
      <p:pic>
        <p:nvPicPr>
          <p:cNvPr id="12" name="Bild 8" descr="eifelturm.emf"/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943773" y="3507692"/>
            <a:ext cx="443031" cy="844994"/>
          </a:xfrm>
          <a:prstGeom prst="rect">
            <a:avLst/>
          </a:prstGeom>
        </p:spPr>
      </p:pic>
      <p:pic>
        <p:nvPicPr>
          <p:cNvPr id="13" name="Bild 9" descr="eifelturm.emf"/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146130" y="3507689"/>
            <a:ext cx="443031" cy="844994"/>
          </a:xfrm>
          <a:prstGeom prst="rect">
            <a:avLst/>
          </a:prstGeom>
        </p:spPr>
      </p:pic>
      <p:pic>
        <p:nvPicPr>
          <p:cNvPr id="14" name="Bild 10" descr="eifelturm.emf"/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348487" y="3496453"/>
            <a:ext cx="443031" cy="844994"/>
          </a:xfrm>
          <a:prstGeom prst="rect">
            <a:avLst/>
          </a:prstGeom>
        </p:spPr>
      </p:pic>
      <p:pic>
        <p:nvPicPr>
          <p:cNvPr id="15" name="Bild 11" descr="eifelturm.emf"/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550843" y="3507692"/>
            <a:ext cx="443031" cy="844994"/>
          </a:xfrm>
          <a:prstGeom prst="rect">
            <a:avLst/>
          </a:prstGeom>
        </p:spPr>
      </p:pic>
      <p:pic>
        <p:nvPicPr>
          <p:cNvPr id="16" name="Bild 12" descr="eifelturm.emf"/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753200" y="3507689"/>
            <a:ext cx="443031" cy="844994"/>
          </a:xfrm>
          <a:prstGeom prst="rect">
            <a:avLst/>
          </a:prstGeom>
        </p:spPr>
      </p:pic>
      <p:pic>
        <p:nvPicPr>
          <p:cNvPr id="17" name="Bild 13" descr="eifelturm.emf"/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955555" y="3507692"/>
            <a:ext cx="443031" cy="844994"/>
          </a:xfrm>
          <a:prstGeom prst="rect">
            <a:avLst/>
          </a:prstGeom>
        </p:spPr>
      </p:pic>
      <p:pic>
        <p:nvPicPr>
          <p:cNvPr id="18" name="Bild 14" descr="eifelturm.emf"/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157914" y="3507692"/>
            <a:ext cx="443031" cy="844994"/>
          </a:xfrm>
          <a:prstGeom prst="rect">
            <a:avLst/>
          </a:prstGeom>
        </p:spPr>
      </p:pic>
      <p:sp>
        <p:nvSpPr>
          <p:cNvPr id="19" name="Untertitel 2"/>
          <p:cNvSpPr txBox="1"/>
          <p:nvPr/>
        </p:nvSpPr>
        <p:spPr bwMode="auto">
          <a:xfrm>
            <a:off x="831548" y="3046736"/>
            <a:ext cx="1869004" cy="438920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351358">
              <a:spcBef>
                <a:spcPts val="538"/>
              </a:spcBef>
              <a:buClr>
                <a:srgbClr val="E78E23"/>
              </a:buClr>
              <a:buNone/>
              <a:defRPr/>
            </a:pPr>
            <a:r>
              <a:rPr lang="en-US" sz="1100" b="1" dirty="0">
                <a:solidFill>
                  <a:prstClr val="black"/>
                </a:solidFill>
                <a:latin typeface="+mn-lt"/>
              </a:rPr>
              <a:t>As much as for 5,000 single-family homes.</a:t>
            </a:r>
            <a:endParaRPr lang="de-DE" sz="1076" b="1" kern="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0" name="Untertitel 2"/>
          <p:cNvSpPr txBox="1"/>
          <p:nvPr/>
        </p:nvSpPr>
        <p:spPr bwMode="auto">
          <a:xfrm>
            <a:off x="3464813" y="3093580"/>
            <a:ext cx="2285741" cy="484264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351358">
              <a:spcBef>
                <a:spcPts val="538"/>
              </a:spcBef>
              <a:buClr>
                <a:srgbClr val="E78E23"/>
              </a:buClr>
              <a:buNone/>
              <a:defRPr/>
            </a:pPr>
            <a:r>
              <a:rPr lang="en-US" sz="1100" b="1" dirty="0">
                <a:solidFill>
                  <a:prstClr val="black"/>
                </a:solidFill>
                <a:latin typeface="+mn-lt"/>
              </a:rPr>
              <a:t>As much as eight Frankfurt football stadiums.</a:t>
            </a:r>
            <a:endParaRPr lang="de-DE" sz="1076" b="1" kern="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1" name="Untertitel 2"/>
          <p:cNvSpPr txBox="1"/>
          <p:nvPr/>
        </p:nvSpPr>
        <p:spPr bwMode="auto">
          <a:xfrm>
            <a:off x="833825" y="1908307"/>
            <a:ext cx="1708029" cy="32177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1358">
              <a:spcBef>
                <a:spcPts val="538"/>
              </a:spcBef>
              <a:buClr>
                <a:srgbClr val="E78E23"/>
              </a:buClr>
              <a:defRPr/>
            </a:pPr>
            <a:r>
              <a:rPr lang="de-DE" sz="1537" b="1" dirty="0" err="1">
                <a:solidFill>
                  <a:srgbClr val="005EA4"/>
                </a:solidFill>
                <a:latin typeface="+mj-lt"/>
              </a:rPr>
              <a:t>of</a:t>
            </a:r>
            <a:r>
              <a:rPr lang="de-DE" sz="1537" b="1" dirty="0">
                <a:solidFill>
                  <a:srgbClr val="005EA4"/>
                </a:solidFill>
                <a:latin typeface="+mj-lt"/>
              </a:rPr>
              <a:t> </a:t>
            </a:r>
            <a:r>
              <a:rPr lang="de-DE" sz="1537" b="1" dirty="0" err="1">
                <a:solidFill>
                  <a:srgbClr val="005EA4"/>
                </a:solidFill>
                <a:latin typeface="+mj-lt"/>
              </a:rPr>
              <a:t>earth</a:t>
            </a:r>
            <a:endParaRPr lang="pl-PL" sz="1076" kern="0" dirty="0">
              <a:solidFill>
                <a:srgbClr val="005EA4"/>
              </a:solidFill>
              <a:latin typeface="+mj-lt"/>
            </a:endParaRPr>
          </a:p>
        </p:txBody>
      </p:sp>
      <p:sp>
        <p:nvSpPr>
          <p:cNvPr id="22" name="Untertitel 2"/>
          <p:cNvSpPr txBox="1"/>
          <p:nvPr/>
        </p:nvSpPr>
        <p:spPr bwMode="auto">
          <a:xfrm>
            <a:off x="839565" y="2294713"/>
            <a:ext cx="1467437" cy="74649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1358">
              <a:spcBef>
                <a:spcPts val="538"/>
              </a:spcBef>
              <a:buClr>
                <a:srgbClr val="E78E23"/>
              </a:buClr>
              <a:defRPr/>
            </a:pPr>
            <a:r>
              <a:rPr lang="de-DE" sz="1076" b="1" kern="0" dirty="0" err="1">
                <a:solidFill>
                  <a:prstClr val="black"/>
                </a:solidFill>
                <a:latin typeface="+mj-lt"/>
              </a:rPr>
              <a:t>to</a:t>
            </a:r>
            <a:r>
              <a:rPr lang="de-DE" sz="1076" b="1" kern="0" dirty="0">
                <a:solidFill>
                  <a:prstClr val="black"/>
                </a:solidFill>
                <a:latin typeface="+mj-lt"/>
              </a:rPr>
              <a:t> </a:t>
            </a:r>
            <a:r>
              <a:rPr lang="de-DE" sz="1076" b="1" kern="0" dirty="0" err="1">
                <a:solidFill>
                  <a:prstClr val="black"/>
                </a:solidFill>
                <a:latin typeface="+mj-lt"/>
              </a:rPr>
              <a:t>be</a:t>
            </a:r>
            <a:r>
              <a:rPr lang="de-DE" sz="1076" b="1" kern="0" dirty="0">
                <a:solidFill>
                  <a:prstClr val="black"/>
                </a:solidFill>
                <a:latin typeface="+mj-lt"/>
              </a:rPr>
              <a:t> </a:t>
            </a:r>
            <a:r>
              <a:rPr lang="de-DE" sz="1076" b="1" kern="0" dirty="0" err="1">
                <a:solidFill>
                  <a:prstClr val="black"/>
                </a:solidFill>
                <a:latin typeface="+mj-lt"/>
              </a:rPr>
              <a:t>moved</a:t>
            </a:r>
            <a:endParaRPr lang="pl-PL" sz="1076" b="1" kern="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3" name="Untertitel 2"/>
          <p:cNvSpPr txBox="1"/>
          <p:nvPr/>
        </p:nvSpPr>
        <p:spPr bwMode="auto">
          <a:xfrm>
            <a:off x="3440012" y="1908304"/>
            <a:ext cx="2148922" cy="403791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1358">
              <a:spcBef>
                <a:spcPts val="538"/>
              </a:spcBef>
              <a:buClr>
                <a:srgbClr val="E78E23"/>
              </a:buClr>
              <a:defRPr/>
            </a:pPr>
            <a:r>
              <a:rPr lang="de-DE" sz="1537" b="1" kern="0" dirty="0" err="1">
                <a:solidFill>
                  <a:srgbClr val="005EA4"/>
                </a:solidFill>
                <a:latin typeface="+mj-lt"/>
              </a:rPr>
              <a:t>of</a:t>
            </a:r>
            <a:r>
              <a:rPr lang="de-DE" sz="1537" b="1" kern="0" dirty="0">
                <a:solidFill>
                  <a:srgbClr val="005EA4"/>
                </a:solidFill>
                <a:latin typeface="+mj-lt"/>
              </a:rPr>
              <a:t> </a:t>
            </a:r>
            <a:r>
              <a:rPr lang="de-DE" sz="1537" b="1" kern="0" dirty="0" err="1">
                <a:solidFill>
                  <a:srgbClr val="005EA4"/>
                </a:solidFill>
                <a:latin typeface="+mj-lt"/>
              </a:rPr>
              <a:t>concrete</a:t>
            </a:r>
            <a:r>
              <a:rPr lang="pl-PL" sz="1537" b="1" kern="0" dirty="0">
                <a:solidFill>
                  <a:srgbClr val="005EA4"/>
                </a:solidFill>
                <a:latin typeface="+mj-lt"/>
              </a:rPr>
              <a:t> </a:t>
            </a:r>
            <a:endParaRPr lang="pl-PL" sz="1076" kern="0" dirty="0">
              <a:solidFill>
                <a:srgbClr val="005EA4"/>
              </a:solidFill>
              <a:latin typeface="+mj-lt"/>
            </a:endParaRPr>
          </a:p>
        </p:txBody>
      </p:sp>
      <p:sp>
        <p:nvSpPr>
          <p:cNvPr id="24" name="Untertitel 2"/>
          <p:cNvSpPr txBox="1"/>
          <p:nvPr/>
        </p:nvSpPr>
        <p:spPr bwMode="auto">
          <a:xfrm>
            <a:off x="3440012" y="2298760"/>
            <a:ext cx="2381955" cy="265662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1358">
              <a:spcBef>
                <a:spcPts val="538"/>
              </a:spcBef>
              <a:buClr>
                <a:srgbClr val="E78E23"/>
              </a:buClr>
              <a:defRPr/>
            </a:pPr>
            <a:r>
              <a:rPr lang="de-DE" sz="1076" b="1" kern="0" dirty="0" err="1">
                <a:solidFill>
                  <a:prstClr val="black"/>
                </a:solidFill>
                <a:latin typeface="+mj-lt"/>
              </a:rPr>
              <a:t>to</a:t>
            </a:r>
            <a:r>
              <a:rPr lang="de-DE" sz="1076" b="1" kern="0" dirty="0">
                <a:solidFill>
                  <a:prstClr val="black"/>
                </a:solidFill>
                <a:latin typeface="+mj-lt"/>
              </a:rPr>
              <a:t> </a:t>
            </a:r>
            <a:r>
              <a:rPr lang="de-DE" sz="1076" b="1" kern="0" dirty="0" err="1">
                <a:solidFill>
                  <a:prstClr val="black"/>
                </a:solidFill>
                <a:latin typeface="+mj-lt"/>
              </a:rPr>
              <a:t>be</a:t>
            </a:r>
            <a:r>
              <a:rPr lang="de-DE" sz="1076" b="1" kern="0" dirty="0">
                <a:solidFill>
                  <a:prstClr val="black"/>
                </a:solidFill>
                <a:latin typeface="+mj-lt"/>
              </a:rPr>
              <a:t> </a:t>
            </a:r>
            <a:r>
              <a:rPr lang="de-DE" sz="1076" b="1" kern="0" dirty="0" err="1">
                <a:solidFill>
                  <a:prstClr val="black"/>
                </a:solidFill>
                <a:latin typeface="+mj-lt"/>
              </a:rPr>
              <a:t>used</a:t>
            </a:r>
            <a:endParaRPr lang="pl-PL" sz="1076" b="1" kern="0" dirty="0">
              <a:solidFill>
                <a:prstClr val="black"/>
              </a:solidFill>
              <a:latin typeface="+mj-lt"/>
            </a:endParaRPr>
          </a:p>
          <a:p>
            <a:pPr defTabSz="351358">
              <a:spcBef>
                <a:spcPts val="538"/>
              </a:spcBef>
              <a:buClr>
                <a:srgbClr val="E78E23"/>
              </a:buClr>
              <a:defRPr/>
            </a:pPr>
            <a:endParaRPr lang="pl-PL" sz="1383" b="1" kern="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5" name="Untertitel 2"/>
          <p:cNvSpPr txBox="1"/>
          <p:nvPr/>
        </p:nvSpPr>
        <p:spPr bwMode="auto">
          <a:xfrm>
            <a:off x="6561425" y="1908304"/>
            <a:ext cx="1837161" cy="294874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1358">
              <a:spcBef>
                <a:spcPts val="538"/>
              </a:spcBef>
              <a:buClr>
                <a:srgbClr val="E78E23"/>
              </a:buClr>
              <a:defRPr/>
            </a:pPr>
            <a:r>
              <a:rPr lang="de-DE" sz="1537" b="1" dirty="0" err="1">
                <a:solidFill>
                  <a:srgbClr val="005EA4"/>
                </a:solidFill>
                <a:latin typeface="+mj-lt"/>
              </a:rPr>
              <a:t>of</a:t>
            </a:r>
            <a:r>
              <a:rPr lang="de-DE" sz="1537" b="1" dirty="0">
                <a:solidFill>
                  <a:srgbClr val="005EA4"/>
                </a:solidFill>
                <a:latin typeface="+mj-lt"/>
              </a:rPr>
              <a:t> </a:t>
            </a:r>
            <a:r>
              <a:rPr lang="de-DE" sz="1537" b="1" dirty="0" err="1">
                <a:solidFill>
                  <a:srgbClr val="005EA4"/>
                </a:solidFill>
                <a:latin typeface="+mj-lt"/>
              </a:rPr>
              <a:t>steel</a:t>
            </a:r>
            <a:endParaRPr lang="pl-PL" sz="1076" kern="0" dirty="0">
              <a:solidFill>
                <a:srgbClr val="005EA4"/>
              </a:solidFill>
              <a:latin typeface="+mj-lt"/>
            </a:endParaRPr>
          </a:p>
        </p:txBody>
      </p:sp>
      <p:sp>
        <p:nvSpPr>
          <p:cNvPr id="26" name="Untertitel 2"/>
          <p:cNvSpPr txBox="1"/>
          <p:nvPr/>
        </p:nvSpPr>
        <p:spPr bwMode="auto">
          <a:xfrm>
            <a:off x="6561427" y="2297740"/>
            <a:ext cx="1394128" cy="270129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1358">
              <a:spcBef>
                <a:spcPts val="538"/>
              </a:spcBef>
              <a:buClr>
                <a:srgbClr val="E78E23"/>
              </a:buClr>
              <a:defRPr/>
            </a:pPr>
            <a:r>
              <a:rPr lang="de-DE" sz="1076" b="1" kern="0" dirty="0" err="1">
                <a:solidFill>
                  <a:prstClr val="black"/>
                </a:solidFill>
                <a:latin typeface="+mj-lt"/>
              </a:rPr>
              <a:t>to</a:t>
            </a:r>
            <a:r>
              <a:rPr lang="de-DE" sz="1076" b="1" kern="0" dirty="0">
                <a:solidFill>
                  <a:prstClr val="black"/>
                </a:solidFill>
                <a:latin typeface="+mj-lt"/>
              </a:rPr>
              <a:t> </a:t>
            </a:r>
            <a:r>
              <a:rPr lang="de-DE" sz="1076" b="1" kern="0" dirty="0" err="1">
                <a:solidFill>
                  <a:prstClr val="black"/>
                </a:solidFill>
                <a:latin typeface="+mj-lt"/>
              </a:rPr>
              <a:t>be</a:t>
            </a:r>
            <a:r>
              <a:rPr lang="de-DE" sz="1076" b="1" kern="0" dirty="0">
                <a:solidFill>
                  <a:prstClr val="black"/>
                </a:solidFill>
                <a:latin typeface="+mj-lt"/>
              </a:rPr>
              <a:t> </a:t>
            </a:r>
            <a:r>
              <a:rPr lang="de-DE" sz="1076" b="1" kern="0" dirty="0" err="1">
                <a:solidFill>
                  <a:prstClr val="black"/>
                </a:solidFill>
                <a:latin typeface="+mj-lt"/>
              </a:rPr>
              <a:t>utilized</a:t>
            </a:r>
            <a:endParaRPr lang="pl-PL" sz="1383" b="1" kern="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62984" y="3532502"/>
            <a:ext cx="1302720" cy="76303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644" y="3498541"/>
            <a:ext cx="2184837" cy="86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5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2">
            <a:extLst>
              <a:ext uri="{FF2B5EF4-FFF2-40B4-BE49-F238E27FC236}">
                <a16:creationId xmlns:a16="http://schemas.microsoft.com/office/drawing/2014/main" id="{B358484D-639D-1911-A5FE-7491DBA40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0986F54-7C57-BD42-8502-552172CC958F}"/>
              </a:ext>
            </a:extLst>
          </p:cNvPr>
          <p:cNvSpPr txBox="1"/>
          <p:nvPr/>
        </p:nvSpPr>
        <p:spPr>
          <a:xfrm>
            <a:off x="4374568" y="3500657"/>
            <a:ext cx="4287263" cy="1826978"/>
          </a:xfrm>
          <a:prstGeom prst="rect">
            <a:avLst/>
          </a:prstGeom>
          <a:noFill/>
        </p:spPr>
        <p:txBody>
          <a:bodyPr vert="horz" wrap="square" lIns="61607" tIns="30803" rIns="61607" bIns="30803" rtlCol="0" anchor="ctr">
            <a:noAutofit/>
          </a:bodyPr>
          <a:lstStyle/>
          <a:p>
            <a:pPr algn="r">
              <a:buClr>
                <a:srgbClr val="FDBB63"/>
              </a:buClr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develops and uses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measurement</a:t>
            </a:r>
          </a:p>
          <a:p>
            <a:pPr algn="r">
              <a:buClr>
                <a:srgbClr val="FDBB63"/>
              </a:buClr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and techniques.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9A27E59-B3F7-AC4F-8775-E192B30166E2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J. </a:t>
            </a:r>
            <a:r>
              <a:rPr lang="en-US" sz="600" dirty="0" err="1">
                <a:solidFill>
                  <a:schemeClr val="bg1"/>
                </a:solidFill>
              </a:rPr>
              <a:t>Hosan</a:t>
            </a:r>
            <a:r>
              <a:rPr lang="en-US" sz="600" dirty="0">
                <a:solidFill>
                  <a:schemeClr val="bg1"/>
                </a:solidFill>
              </a:rPr>
              <a:t>, GSI/FAIR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7119A3E-4318-4D45-9AA2-F53E6919F964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F2BFF44-1DCF-CD45-8340-9A04C98891C2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3BC3FCFD-AF8E-AE42-BD92-9F21233B1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8DFBE5C-FA13-044C-A52D-2D21A4E24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29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2D45F41-3F24-18F5-6DED-A79C18188F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2350"/>
            <a:ext cx="9144000" cy="403926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B0B19E-1DD9-4046-9B10-9CBBFB6B3C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Hightech</a:t>
            </a:r>
            <a:r>
              <a:rPr lang="en-US" dirty="0"/>
              <a:t> for FAIR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B3B0B0B-F88D-0148-B8C8-0A91DC0B42FB}"/>
              </a:ext>
            </a:extLst>
          </p:cNvPr>
          <p:cNvSpPr txBox="1"/>
          <p:nvPr/>
        </p:nvSpPr>
        <p:spPr>
          <a:xfrm>
            <a:off x="5540734" y="2756907"/>
            <a:ext cx="3185766" cy="1975863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wrap="square" lIns="90000" tIns="46800" rIns="90000" bIns="46800" rtlCol="0" anchor="t">
            <a:spAutoFit/>
          </a:bodyPr>
          <a:lstStyle/>
          <a:p>
            <a:pPr marL="231020" indent="-231020">
              <a:lnSpc>
                <a:spcPts val="1368"/>
              </a:lnSpc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078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magnets: </a:t>
            </a:r>
            <a:r>
              <a:rPr lang="en-US" sz="107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strong and rapidly changing magnetic fields with maximum field precision</a:t>
            </a:r>
          </a:p>
          <a:p>
            <a:pPr marL="231020" indent="-231020">
              <a:lnSpc>
                <a:spcPts val="1368"/>
              </a:lnSpc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078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Sophisticated </a:t>
            </a:r>
            <a:r>
              <a:rPr lang="en-US" sz="1078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cryotechnology</a:t>
            </a:r>
            <a:r>
              <a:rPr lang="en-US" sz="1078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7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liquid helium to cool down to 4 Kelvin </a:t>
            </a:r>
            <a:br>
              <a:rPr lang="en-US" sz="107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7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(-269°C)</a:t>
            </a:r>
          </a:p>
          <a:p>
            <a:pPr marL="231020" indent="-231020">
              <a:lnSpc>
                <a:spcPts val="1368"/>
              </a:lnSpc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078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Ultra-high vacuum: </a:t>
            </a:r>
            <a:r>
              <a:rPr lang="en-US" sz="107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078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07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times below the earth’s air pressure </a:t>
            </a:r>
          </a:p>
          <a:p>
            <a:pPr marL="231020" indent="-231020">
              <a:lnSpc>
                <a:spcPts val="1368"/>
              </a:lnSpc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078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and construction </a:t>
            </a:r>
            <a:r>
              <a:rPr lang="en-US" sz="107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cryo-collimators with special coatings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A3B8CEA-BF98-7146-8945-047B7A1799C4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r>
              <a:rPr lang="en-US" sz="600" dirty="0"/>
              <a:t>Photo: G. Otto, GSI/FAIR</a:t>
            </a:r>
          </a:p>
        </p:txBody>
      </p:sp>
    </p:spTree>
    <p:extLst>
      <p:ext uri="{BB962C8B-B14F-4D97-AF65-F5344CB8AC3E}">
        <p14:creationId xmlns:p14="http://schemas.microsoft.com/office/powerpoint/2010/main" val="36681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C4662E7-C1A2-FB43-AF47-EB80103EE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Copyright</a:t>
            </a:r>
            <a:r>
              <a:rPr lang="en-US" dirty="0"/>
              <a:t>: GSI/FAIR/L. </a:t>
            </a:r>
            <a:r>
              <a:rPr lang="en-US" dirty="0" err="1"/>
              <a:t>Möller</a:t>
            </a:r>
            <a:r>
              <a:rPr lang="en-US" dirty="0"/>
              <a:t>, </a:t>
            </a:r>
            <a:r>
              <a:rPr lang="en-US" dirty="0" err="1"/>
              <a:t>Intermedial</a:t>
            </a:r>
            <a:r>
              <a:rPr lang="en-US" dirty="0"/>
              <a:t> Design</a:t>
            </a:r>
          </a:p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956D88-7655-C64A-8623-303A6360D5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Latest drone video of FAIR construction site</a:t>
            </a:r>
          </a:p>
        </p:txBody>
      </p:sp>
    </p:spTree>
    <p:extLst>
      <p:ext uri="{BB962C8B-B14F-4D97-AF65-F5344CB8AC3E}">
        <p14:creationId xmlns:p14="http://schemas.microsoft.com/office/powerpoint/2010/main" val="31005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BFD02-E046-186A-A334-3364A54EC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instructions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C3D9DC-E302-E3F7-C106-329B913D3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200151"/>
            <a:ext cx="8229599" cy="919594"/>
          </a:xfrm>
        </p:spPr>
        <p:txBody>
          <a:bodyPr/>
          <a:lstStyle/>
          <a:p>
            <a:r>
              <a:rPr lang="en-US" dirty="0"/>
              <a:t>The tour leads through research facilities. </a:t>
            </a:r>
            <a:br>
              <a:rPr lang="en-US" dirty="0"/>
            </a:br>
            <a:r>
              <a:rPr lang="en-US" dirty="0"/>
              <a:t>Please take not of the following safety instructions:</a:t>
            </a:r>
          </a:p>
          <a:p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91A3308-D1A9-E632-C80F-3D034B68F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7373" y="2128404"/>
            <a:ext cx="7074129" cy="2668463"/>
          </a:xfrm>
        </p:spPr>
        <p:txBody>
          <a:bodyPr/>
          <a:lstStyle/>
          <a:p>
            <a:r>
              <a:rPr lang="en-US" b="1" dirty="0"/>
              <a:t>Keep distance from technical equipment.</a:t>
            </a:r>
          </a:p>
          <a:p>
            <a:endParaRPr lang="en-US" b="1" dirty="0"/>
          </a:p>
          <a:p>
            <a:r>
              <a:rPr lang="en-US" b="1" dirty="0"/>
              <a:t>Don’t touch anything.</a:t>
            </a:r>
          </a:p>
          <a:p>
            <a:endParaRPr lang="en-US" b="1" dirty="0"/>
          </a:p>
          <a:p>
            <a:r>
              <a:rPr lang="en-US" b="1" dirty="0"/>
              <a:t>Stay with your group. You are not allowed to stay/move on campus unsupervised.</a:t>
            </a:r>
          </a:p>
          <a:p>
            <a:endParaRPr lang="en-US" b="1" dirty="0"/>
          </a:p>
          <a:p>
            <a:r>
              <a:rPr lang="en-US" b="1" dirty="0"/>
              <a:t>Don’t eat or drink in the research facilities.</a:t>
            </a:r>
          </a:p>
          <a:p>
            <a:endParaRPr lang="en-US" dirty="0"/>
          </a:p>
        </p:txBody>
      </p:sp>
      <p:pic>
        <p:nvPicPr>
          <p:cNvPr id="6" name="Grafik 5" descr="Gruppenbrainstorming">
            <a:extLst>
              <a:ext uri="{FF2B5EF4-FFF2-40B4-BE49-F238E27FC236}">
                <a16:creationId xmlns:a16="http://schemas.microsoft.com/office/drawing/2014/main" id="{34C75654-A11D-4F79-3394-0D5595471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875" y="3429288"/>
            <a:ext cx="782837" cy="782837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00A55DE-E270-3BA6-2897-6539EF962221}"/>
              </a:ext>
            </a:extLst>
          </p:cNvPr>
          <p:cNvGrpSpPr/>
          <p:nvPr/>
        </p:nvGrpSpPr>
        <p:grpSpPr>
          <a:xfrm>
            <a:off x="844149" y="4339667"/>
            <a:ext cx="712959" cy="457200"/>
            <a:chOff x="745110" y="4339667"/>
            <a:chExt cx="712959" cy="457200"/>
          </a:xfrm>
        </p:grpSpPr>
        <p:pic>
          <p:nvPicPr>
            <p:cNvPr id="8" name="Grafik 7" descr="Messer und Gabel">
              <a:extLst>
                <a:ext uri="{FF2B5EF4-FFF2-40B4-BE49-F238E27FC236}">
                  <a16:creationId xmlns:a16="http://schemas.microsoft.com/office/drawing/2014/main" id="{42A38743-12AB-7C7A-A3AF-E33CC637F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5110" y="4339667"/>
              <a:ext cx="457200" cy="457200"/>
            </a:xfrm>
            <a:prstGeom prst="rect">
              <a:avLst/>
            </a:prstGeom>
          </p:spPr>
        </p:pic>
        <p:pic>
          <p:nvPicPr>
            <p:cNvPr id="10" name="Grafik 9" descr="Flasche">
              <a:extLst>
                <a:ext uri="{FF2B5EF4-FFF2-40B4-BE49-F238E27FC236}">
                  <a16:creationId xmlns:a16="http://schemas.microsoft.com/office/drawing/2014/main" id="{46C7F77A-87E5-AB93-2B15-815DC3CA1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0869" y="4339667"/>
              <a:ext cx="457200" cy="457200"/>
            </a:xfrm>
            <a:prstGeom prst="rect">
              <a:avLst/>
            </a:prstGeom>
          </p:spPr>
        </p:pic>
      </p:grpSp>
      <p:pic>
        <p:nvPicPr>
          <p:cNvPr id="12" name="Grafik 11" descr="Erhobene Hand">
            <a:extLst>
              <a:ext uri="{FF2B5EF4-FFF2-40B4-BE49-F238E27FC236}">
                <a16:creationId xmlns:a16="http://schemas.microsoft.com/office/drawing/2014/main" id="{D9F3FC25-1411-AD47-2BD5-5E853FD2A5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7893" y="2704487"/>
            <a:ext cx="724801" cy="724801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879BA82-30EC-D319-CC9B-2E22841C5007}"/>
              </a:ext>
            </a:extLst>
          </p:cNvPr>
          <p:cNvCxnSpPr>
            <a:cxnSpLocks/>
          </p:cNvCxnSpPr>
          <p:nvPr/>
        </p:nvCxnSpPr>
        <p:spPr>
          <a:xfrm>
            <a:off x="857487" y="2294965"/>
            <a:ext cx="539513" cy="0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1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AB97258-B716-95CA-9A52-7D5F9E11A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5" t="26560" r="24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6EC3B10D-DE31-5C43-95CE-28CDAC120C70}"/>
              </a:ext>
            </a:extLst>
          </p:cNvPr>
          <p:cNvSpPr txBox="1">
            <a:spLocks/>
          </p:cNvSpPr>
          <p:nvPr/>
        </p:nvSpPr>
        <p:spPr>
          <a:xfrm>
            <a:off x="1773745" y="1574272"/>
            <a:ext cx="5594597" cy="1737903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4150" dirty="0">
                <a:latin typeface="+mn-lt"/>
              </a:rPr>
              <a:t>Thank you for </a:t>
            </a:r>
          </a:p>
          <a:p>
            <a:pPr lvl="1"/>
            <a:r>
              <a:rPr lang="en-US" sz="4150" dirty="0">
                <a:latin typeface="+mn-lt"/>
              </a:rPr>
              <a:t>your attention!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E7930B4-16DC-924B-BC6F-ECDD109ED131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0C3EEBB-1CF4-764F-BF09-7F43764881D3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55213FA-53EA-8142-9947-6B0EC23B2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0E8BDF1-8D29-974E-9138-144231C48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309AD26F-FC61-FE46-BBEF-EB5558AF545F}"/>
              </a:ext>
            </a:extLst>
          </p:cNvPr>
          <p:cNvSpPr/>
          <p:nvPr/>
        </p:nvSpPr>
        <p:spPr>
          <a:xfrm>
            <a:off x="1730424" y="4665116"/>
            <a:ext cx="5594597" cy="27699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lIns="46800" rIns="46800">
            <a:spAutoFit/>
          </a:bodyPr>
          <a:lstStyle/>
          <a:p>
            <a:pPr algn="ctr"/>
            <a:r>
              <a:rPr lang="en-US" sz="1200" dirty="0"/>
              <a:t>Presentation provided by GSI and FAIR Public Relations Department.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D7EDA4D-4F50-3AB5-6583-027924603516}"/>
              </a:ext>
            </a:extLst>
          </p:cNvPr>
          <p:cNvSpPr txBox="1"/>
          <p:nvPr/>
        </p:nvSpPr>
        <p:spPr>
          <a:xfrm>
            <a:off x="8836223" y="943211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de-DE" sz="600" dirty="0">
                <a:solidFill>
                  <a:schemeClr val="bg1"/>
                </a:solidFill>
              </a:rPr>
              <a:t>Picture:  ion42, D. </a:t>
            </a:r>
            <a:r>
              <a:rPr lang="de-DE" sz="600" dirty="0" err="1">
                <a:solidFill>
                  <a:schemeClr val="bg1"/>
                </a:solidFill>
              </a:rPr>
              <a:t>Fehrenz</a:t>
            </a:r>
            <a:r>
              <a:rPr lang="de-DE" sz="600" dirty="0">
                <a:solidFill>
                  <a:schemeClr val="bg1"/>
                </a:solidFill>
              </a:rPr>
              <a:t>, GSI/FAIR</a:t>
            </a:r>
          </a:p>
        </p:txBody>
      </p:sp>
    </p:spTree>
    <p:extLst>
      <p:ext uri="{BB962C8B-B14F-4D97-AF65-F5344CB8AC3E}">
        <p14:creationId xmlns:p14="http://schemas.microsoft.com/office/powerpoint/2010/main" val="366070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Cryocatcher</a:t>
            </a:r>
            <a:r>
              <a:rPr lang="de-DE" dirty="0" smtClean="0"/>
              <a:t>, neue Technologie</a:t>
            </a:r>
            <a:endParaRPr lang="de-DE" dirty="0"/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51570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42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803C10-712B-2549-9EF6-3AC8B671D3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Stay</a:t>
            </a:r>
            <a:r>
              <a:rPr lang="de-DE" dirty="0">
                <a:latin typeface="+mn-lt"/>
              </a:rPr>
              <a:t> in </a:t>
            </a:r>
            <a:r>
              <a:rPr lang="de-DE" dirty="0" err="1">
                <a:latin typeface="+mn-lt"/>
              </a:rPr>
              <a:t>touch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with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us</a:t>
            </a:r>
            <a:r>
              <a:rPr lang="de-DE" dirty="0">
                <a:latin typeface="+mn-lt"/>
              </a:rPr>
              <a:t>!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E78FE9E8-216B-DF2E-2194-593452A89FD5}"/>
              </a:ext>
            </a:extLst>
          </p:cNvPr>
          <p:cNvGrpSpPr/>
          <p:nvPr/>
        </p:nvGrpSpPr>
        <p:grpSpPr>
          <a:xfrm>
            <a:off x="450061" y="1339112"/>
            <a:ext cx="3253609" cy="817893"/>
            <a:chOff x="450061" y="1263542"/>
            <a:chExt cx="3253609" cy="817893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968B8D7-EB5E-B545-8FFD-FCD5EFC82B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5019" y="1349323"/>
              <a:ext cx="20986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800" dirty="0"/>
                <a:t>Instagram:</a:t>
              </a:r>
            </a:p>
            <a:p>
              <a:pPr eaLnBrk="1" hangingPunct="1"/>
              <a:r>
                <a:rPr lang="de-DE" sz="1800" dirty="0"/>
                <a:t>@</a:t>
              </a:r>
              <a:r>
                <a:rPr lang="de-DE" sz="1800" dirty="0" err="1"/>
                <a:t>universeinthelab</a:t>
              </a:r>
              <a:endParaRPr lang="de-DE" sz="1800" dirty="0"/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1BCE4A0-8C9C-9134-42C9-625E86C5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061" y="1263542"/>
              <a:ext cx="817893" cy="817893"/>
            </a:xfrm>
            <a:prstGeom prst="rect">
              <a:avLst/>
            </a:prstGeom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7C1824B-17A9-40ED-EC3D-FAAD88EA00C9}"/>
              </a:ext>
            </a:extLst>
          </p:cNvPr>
          <p:cNvGrpSpPr/>
          <p:nvPr/>
        </p:nvGrpSpPr>
        <p:grpSpPr>
          <a:xfrm>
            <a:off x="450061" y="2431373"/>
            <a:ext cx="3903689" cy="923330"/>
            <a:chOff x="4973823" y="1286393"/>
            <a:chExt cx="3903689" cy="923330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E0C0E3DD-4698-0A46-B08D-EFAC1908F8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1780" y="1286393"/>
              <a:ext cx="267573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800" dirty="0"/>
                <a:t>Facebook:</a:t>
              </a:r>
            </a:p>
            <a:p>
              <a:pPr eaLnBrk="1" hangingPunct="1"/>
              <a:r>
                <a:rPr lang="de-DE" sz="1800" dirty="0"/>
                <a:t>@</a:t>
              </a:r>
              <a:r>
                <a:rPr lang="de-DE" sz="1800" dirty="0" err="1"/>
                <a:t>GSIHelmholtzzentrum</a:t>
              </a:r>
              <a:endParaRPr lang="de-DE" sz="1800" dirty="0"/>
            </a:p>
            <a:p>
              <a:pPr eaLnBrk="1" hangingPunct="1"/>
              <a:r>
                <a:rPr lang="de-DE" sz="1800" dirty="0"/>
                <a:t>@</a:t>
              </a:r>
              <a:r>
                <a:rPr lang="de-DE" sz="1800" dirty="0" err="1"/>
                <a:t>FAIRAccelerator</a:t>
              </a:r>
              <a:endParaRPr lang="de-DE" sz="1800" dirty="0"/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A888970D-EFBD-665B-D994-E0E2DD2B8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3823" y="1339112"/>
              <a:ext cx="817893" cy="817893"/>
            </a:xfrm>
            <a:prstGeom prst="rect">
              <a:avLst/>
            </a:prstGeom>
          </p:spPr>
        </p:pic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C68BF858-624A-F47E-828D-BDD83D81AF1F}"/>
              </a:ext>
            </a:extLst>
          </p:cNvPr>
          <p:cNvGrpSpPr/>
          <p:nvPr/>
        </p:nvGrpSpPr>
        <p:grpSpPr>
          <a:xfrm>
            <a:off x="4902419" y="1279200"/>
            <a:ext cx="3276413" cy="945237"/>
            <a:chOff x="4985546" y="2352297"/>
            <a:chExt cx="3276413" cy="945237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577F22D8-2A62-7FD5-C672-E61732EB068C}"/>
                </a:ext>
              </a:extLst>
            </p:cNvPr>
            <p:cNvSpPr txBox="1"/>
            <p:nvPr/>
          </p:nvSpPr>
          <p:spPr>
            <a:xfrm>
              <a:off x="6201780" y="2352297"/>
              <a:ext cx="2060179" cy="92333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/>
                <a:t>Mastodon:</a:t>
              </a:r>
            </a:p>
            <a:p>
              <a:pPr algn="l"/>
              <a:r>
                <a:rPr lang="de-DE" dirty="0"/>
                <a:t>@</a:t>
              </a:r>
              <a:r>
                <a:rPr lang="de-DE" dirty="0" err="1"/>
                <a:t>FAIR_GSI_de</a:t>
              </a:r>
              <a:endParaRPr lang="de-DE" dirty="0"/>
            </a:p>
            <a:p>
              <a:pPr algn="l"/>
              <a:r>
                <a:rPr lang="de-DE" dirty="0"/>
                <a:t>@</a:t>
              </a:r>
              <a:r>
                <a:rPr lang="de-DE" dirty="0" err="1"/>
                <a:t>helmholtz.social</a:t>
              </a:r>
              <a:endParaRPr lang="de-DE" dirty="0"/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2B0CF723-ED3A-900C-B06D-EDCF13514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5546" y="2435825"/>
              <a:ext cx="817893" cy="861709"/>
            </a:xfrm>
            <a:prstGeom prst="rect">
              <a:avLst/>
            </a:prstGeom>
          </p:spPr>
        </p:pic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B4F1A99-9752-8DD9-56D3-7AB6F85C9726}"/>
              </a:ext>
            </a:extLst>
          </p:cNvPr>
          <p:cNvGrpSpPr/>
          <p:nvPr/>
        </p:nvGrpSpPr>
        <p:grpSpPr>
          <a:xfrm>
            <a:off x="450061" y="3576354"/>
            <a:ext cx="3763364" cy="923330"/>
            <a:chOff x="450061" y="3500784"/>
            <a:chExt cx="3763364" cy="923330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23BBD8A-31A5-6F48-9DDF-DFBBAA3D3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5019" y="3500784"/>
              <a:ext cx="260840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800" dirty="0"/>
                <a:t>LinkedIn:</a:t>
              </a:r>
            </a:p>
            <a:p>
              <a:pPr eaLnBrk="1" hangingPunct="1"/>
              <a:r>
                <a:rPr lang="de-DE" sz="1800" dirty="0"/>
                <a:t>GSI Helmholtz </a:t>
              </a:r>
              <a:r>
                <a:rPr lang="de-DE" sz="1800" dirty="0" err="1"/>
                <a:t>Centre</a:t>
              </a:r>
              <a:r>
                <a:rPr lang="de-DE" sz="1800" dirty="0"/>
                <a:t> </a:t>
              </a:r>
            </a:p>
            <a:p>
              <a:pPr eaLnBrk="1" hangingPunct="1"/>
              <a:r>
                <a:rPr lang="de-DE" sz="1800" dirty="0" err="1"/>
                <a:t>for</a:t>
              </a:r>
              <a:r>
                <a:rPr lang="de-DE" sz="1800" dirty="0"/>
                <a:t> Heavy Ion Research</a:t>
              </a: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4B16C402-0B71-7662-62D7-E8B159299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061" y="3553502"/>
              <a:ext cx="963720" cy="817894"/>
            </a:xfrm>
            <a:prstGeom prst="rect">
              <a:avLst/>
            </a:prstGeom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93C10B0D-736C-202B-9942-2C580B7D3569}"/>
              </a:ext>
            </a:extLst>
          </p:cNvPr>
          <p:cNvGrpSpPr/>
          <p:nvPr/>
        </p:nvGrpSpPr>
        <p:grpSpPr>
          <a:xfrm>
            <a:off x="4886081" y="2503257"/>
            <a:ext cx="4080531" cy="923330"/>
            <a:chOff x="4969208" y="3576354"/>
            <a:chExt cx="4080531" cy="923330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064E8588-6920-2948-85D8-6D7288727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1780" y="3576354"/>
              <a:ext cx="284795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800" dirty="0"/>
                <a:t>YouTube:</a:t>
              </a:r>
            </a:p>
            <a:p>
              <a:pPr eaLnBrk="1" hangingPunct="1"/>
              <a:r>
                <a:rPr lang="de-DE" sz="1800" dirty="0"/>
                <a:t>FAIR GSI – The Universe </a:t>
              </a:r>
            </a:p>
            <a:p>
              <a:pPr eaLnBrk="1" hangingPunct="1"/>
              <a:r>
                <a:rPr lang="de-DE" sz="1800" dirty="0"/>
                <a:t>in </a:t>
              </a:r>
              <a:r>
                <a:rPr lang="de-DE" sz="1800" dirty="0" err="1"/>
                <a:t>the</a:t>
              </a:r>
              <a:r>
                <a:rPr lang="de-DE" sz="1800" dirty="0"/>
                <a:t> Lab</a:t>
              </a:r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BE60C4A-9C0F-DA78-FF47-A8481C4EB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69208" y="3745389"/>
              <a:ext cx="841338" cy="591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604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2C6A2DC-A997-DC43-AF98-1903DF223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EC4C98-DD4E-534B-8121-12CC5ECEEB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6511E5B-07EB-1E42-948C-EA51B534DCCD}"/>
              </a:ext>
            </a:extLst>
          </p:cNvPr>
          <p:cNvSpPr/>
          <p:nvPr/>
        </p:nvSpPr>
        <p:spPr>
          <a:xfrm>
            <a:off x="1030942" y="-145677"/>
            <a:ext cx="8293586" cy="54348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2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213C14-EF8B-B34E-AF96-F5EE3788A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00456" y="4914483"/>
            <a:ext cx="848374" cy="273844"/>
          </a:xfrm>
        </p:spPr>
        <p:txBody>
          <a:bodyPr/>
          <a:lstStyle/>
          <a:p>
            <a:fld id="{EAFACB89-D5A2-4F40-86E5-9EA5F6D34A91}" type="datetimeFigureOut">
              <a:rPr lang="de-DE" smtClean="0"/>
              <a:pPr/>
              <a:t>27.08.2024</a:t>
            </a:fld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BBC87A5-99D8-134D-A4E6-B856BE4534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5678"/>
            <a:ext cx="6141378" cy="5434853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AD2275CF-2631-9C4A-AF18-4FF64A74942B}"/>
              </a:ext>
            </a:extLst>
          </p:cNvPr>
          <p:cNvSpPr/>
          <p:nvPr/>
        </p:nvSpPr>
        <p:spPr>
          <a:xfrm>
            <a:off x="3542618" y="865116"/>
            <a:ext cx="4420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cs typeface="Syntax LT"/>
              </a:rPr>
              <a:t>We explore </a:t>
            </a:r>
          </a:p>
          <a:p>
            <a:pPr algn="r"/>
            <a:r>
              <a:rPr lang="en-US" sz="3600" b="1" dirty="0">
                <a:solidFill>
                  <a:schemeClr val="bg1"/>
                </a:solidFill>
                <a:cs typeface="Syntax LT"/>
              </a:rPr>
              <a:t>the universe…</a:t>
            </a:r>
            <a:endParaRPr lang="en-US" sz="3600" b="1" dirty="0">
              <a:cs typeface="Syntax LT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F9FD91-361F-674B-8457-7231B4296D4D}"/>
              </a:ext>
            </a:extLst>
          </p:cNvPr>
          <p:cNvSpPr/>
          <p:nvPr/>
        </p:nvSpPr>
        <p:spPr>
          <a:xfrm>
            <a:off x="3473063" y="3838730"/>
            <a:ext cx="4420804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cs typeface="Syntax LT"/>
              </a:rPr>
              <a:t>…in the lab.</a:t>
            </a:r>
            <a:endParaRPr lang="en-US" sz="3600" b="1" dirty="0">
              <a:cs typeface="Syntax LT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84C294A-F4FE-4348-B944-6314DB7C1D43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74E1F93-FB4F-9043-B647-138C0068A918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FD8A156-8D05-7448-807A-EF49ECD61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1A4CC8B-5631-974E-B23C-5B65CF362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16D6E85C-049E-6A44-B3F6-ECD74E34B800}"/>
              </a:ext>
            </a:extLst>
          </p:cNvPr>
          <p:cNvSpPr txBox="1"/>
          <p:nvPr/>
        </p:nvSpPr>
        <p:spPr>
          <a:xfrm>
            <a:off x="8774668" y="922078"/>
            <a:ext cx="369332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J. </a:t>
            </a:r>
            <a:r>
              <a:rPr lang="en-US" sz="600" dirty="0" err="1">
                <a:solidFill>
                  <a:schemeClr val="bg1"/>
                </a:solidFill>
              </a:rPr>
              <a:t>Hosan</a:t>
            </a:r>
            <a:r>
              <a:rPr lang="en-US" sz="600" dirty="0">
                <a:solidFill>
                  <a:schemeClr val="bg1"/>
                </a:solidFill>
              </a:rPr>
              <a:t>/GSI/FAIR, “NASA, ESA, the Hubble Heritage Team (</a:t>
            </a:r>
            <a:r>
              <a:rPr lang="en-US" sz="600" dirty="0" err="1">
                <a:solidFill>
                  <a:schemeClr val="bg1"/>
                </a:solidFill>
              </a:rPr>
              <a:t>STScl</a:t>
            </a:r>
            <a:r>
              <a:rPr lang="en-US" sz="600" dirty="0">
                <a:solidFill>
                  <a:schemeClr val="bg1"/>
                </a:solidFill>
              </a:rPr>
              <a:t>/AURA), A. Nota (ESA/</a:t>
            </a:r>
            <a:r>
              <a:rPr lang="en-US" sz="600" dirty="0" err="1">
                <a:solidFill>
                  <a:schemeClr val="bg1"/>
                </a:solidFill>
              </a:rPr>
              <a:t>STScl</a:t>
            </a:r>
            <a:r>
              <a:rPr lang="en-US" sz="600" dirty="0">
                <a:solidFill>
                  <a:schemeClr val="bg1"/>
                </a:solidFill>
              </a:rPr>
              <a:t>), and the </a:t>
            </a:r>
            <a:r>
              <a:rPr lang="en-US" sz="600" dirty="0" err="1">
                <a:solidFill>
                  <a:schemeClr val="bg1"/>
                </a:solidFill>
              </a:rPr>
              <a:t>Westerlund</a:t>
            </a:r>
            <a:r>
              <a:rPr lang="en-US" sz="600" dirty="0">
                <a:solidFill>
                  <a:schemeClr val="bg1"/>
                </a:solidFill>
              </a:rPr>
              <a:t> 2 Science Team”</a:t>
            </a:r>
          </a:p>
        </p:txBody>
      </p:sp>
    </p:spTree>
    <p:extLst>
      <p:ext uri="{BB962C8B-B14F-4D97-AF65-F5344CB8AC3E}">
        <p14:creationId xmlns:p14="http://schemas.microsoft.com/office/powerpoint/2010/main" val="33690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0CBF1D6-AD64-BA45-85A5-51DFD35B09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894" y="18701"/>
            <a:ext cx="5143500" cy="5143500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E816E512-03A2-EA4B-ACD1-040EEC1FD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08" y="562812"/>
            <a:ext cx="4068610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1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smallest </a:t>
            </a:r>
            <a:br>
              <a:rPr lang="en-US" altLang="de-DE" sz="21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21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blocks </a:t>
            </a:r>
            <a:br>
              <a:rPr lang="en-US" altLang="de-DE" sz="21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21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matter?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78D15914-A94E-6A4A-8B2F-3A2EF625D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08" y="3202242"/>
            <a:ext cx="2608565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How, where and when were they created?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6B6F98F-B80D-174B-A41A-F7E0153E9153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NASA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76CB739-C6D3-0B48-ACA7-D82ACD45E7E9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A20A8BC9-9A46-5C47-BC47-76984A03666D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3BDA249-B32C-5A4D-8238-FA439B7D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45CA68F-879B-B04C-81B3-A3D58D6CB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315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6BFCC46C-C13D-1442-BA4D-B5BA6B654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5" y="0"/>
            <a:ext cx="7786914" cy="5143500"/>
          </a:xfr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E63EFE88-CC80-FC40-9CB3-57AFDD92B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34" y="562812"/>
            <a:ext cx="4152413" cy="75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1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chemical elements formed in stellar explosions?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4160A41-6A3C-0141-95BB-71A2E0EF3072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FF4C11BF-8F12-9343-94EF-FA650BA786CA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49DF400-E24A-CC4E-8AAB-320488A4E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11ED0CB-5507-F14F-9316-79368B396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2AB14268-C114-6544-AC6A-9072527C8A0E}"/>
              </a:ext>
            </a:extLst>
          </p:cNvPr>
          <p:cNvSpPr txBox="1"/>
          <p:nvPr/>
        </p:nvSpPr>
        <p:spPr>
          <a:xfrm>
            <a:off x="8843718" y="932553"/>
            <a:ext cx="369332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</a:rPr>
              <a:t>Photo</a:t>
            </a:r>
            <a:r>
              <a:rPr lang="de-DE" sz="600" dirty="0">
                <a:solidFill>
                  <a:schemeClr val="bg1"/>
                </a:solidFill>
              </a:rPr>
              <a:t>: NASA, ESA, G. </a:t>
            </a:r>
            <a:r>
              <a:rPr lang="de-DE" sz="600" dirty="0" err="1">
                <a:solidFill>
                  <a:schemeClr val="bg1"/>
                </a:solidFill>
              </a:rPr>
              <a:t>Dubner</a:t>
            </a:r>
            <a:r>
              <a:rPr lang="de-DE" sz="600" dirty="0">
                <a:solidFill>
                  <a:schemeClr val="bg1"/>
                </a:solidFill>
              </a:rPr>
              <a:t> (IAFE, CONICET-University </a:t>
            </a:r>
            <a:r>
              <a:rPr lang="de-DE" sz="600" dirty="0" err="1">
                <a:solidFill>
                  <a:schemeClr val="bg1"/>
                </a:solidFill>
              </a:rPr>
              <a:t>of</a:t>
            </a:r>
            <a:r>
              <a:rPr lang="de-DE" sz="600" dirty="0">
                <a:solidFill>
                  <a:schemeClr val="bg1"/>
                </a:solidFill>
              </a:rPr>
              <a:t> Buenos Aires) et al.; A. </a:t>
            </a:r>
            <a:r>
              <a:rPr lang="de-DE" sz="600" dirty="0" err="1">
                <a:solidFill>
                  <a:schemeClr val="bg1"/>
                </a:solidFill>
              </a:rPr>
              <a:t>Loll</a:t>
            </a:r>
            <a:r>
              <a:rPr lang="de-DE" sz="600" dirty="0">
                <a:solidFill>
                  <a:schemeClr val="bg1"/>
                </a:solidFill>
              </a:rPr>
              <a:t> et al.; T. </a:t>
            </a:r>
            <a:r>
              <a:rPr lang="de-DE" sz="600" dirty="0" err="1">
                <a:solidFill>
                  <a:schemeClr val="bg1"/>
                </a:solidFill>
              </a:rPr>
              <a:t>Temim</a:t>
            </a:r>
            <a:r>
              <a:rPr lang="de-DE" sz="600" dirty="0">
                <a:solidFill>
                  <a:schemeClr val="bg1"/>
                </a:solidFill>
              </a:rPr>
              <a:t> et al.; F. Seward et al.; VLA/NRAO/AUI/NSF; Chandra/CXC; Spitzer/JPL-</a:t>
            </a:r>
            <a:r>
              <a:rPr lang="de-DE" sz="600" dirty="0" err="1">
                <a:solidFill>
                  <a:schemeClr val="bg1"/>
                </a:solidFill>
              </a:rPr>
              <a:t>Caltech</a:t>
            </a:r>
            <a:r>
              <a:rPr lang="de-DE" sz="600" dirty="0">
                <a:solidFill>
                  <a:schemeClr val="bg1"/>
                </a:solidFill>
              </a:rPr>
              <a:t>; XMM-Newton/ESA; </a:t>
            </a:r>
            <a:r>
              <a:rPr lang="de-DE" sz="600" dirty="0" err="1">
                <a:solidFill>
                  <a:schemeClr val="bg1"/>
                </a:solidFill>
              </a:rPr>
              <a:t>and</a:t>
            </a:r>
            <a:r>
              <a:rPr lang="de-DE" sz="600" dirty="0">
                <a:solidFill>
                  <a:schemeClr val="bg1"/>
                </a:solidFill>
              </a:rPr>
              <a:t> Hubble/</a:t>
            </a:r>
            <a:r>
              <a:rPr lang="de-DE" sz="600" dirty="0" err="1">
                <a:solidFill>
                  <a:schemeClr val="bg1"/>
                </a:solidFill>
              </a:rPr>
              <a:t>STScI</a:t>
            </a:r>
            <a:endParaRPr lang="de-DE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1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BM_Neutron_star_illustrated.jpg">
            <a:extLst>
              <a:ext uri="{FF2B5EF4-FFF2-40B4-BE49-F238E27FC236}">
                <a16:creationId xmlns:a16="http://schemas.microsoft.com/office/drawing/2014/main" id="{834F5290-10AA-4248-9584-5FA7EE81D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87" y="0"/>
            <a:ext cx="8214228" cy="5143500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9C380B6-2F00-B74E-8B4F-699094D5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34" y="566824"/>
            <a:ext cx="5717406" cy="75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1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matter look like in the most heavy objects of our universe, the neutron stars?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43FDAB5-7D28-5C49-9120-BE22D24E960C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B106B40-9C3B-A242-BABE-CCE7F0E95588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678E06A-945B-C04B-9663-0A2808E4A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7D9FFDF-F3BE-224C-931B-2471E131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E6FDFB48-B2A4-5F45-AE47-0B5214C31CE5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Penn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8341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C6FD4B09-C69C-8A42-AECA-B9A444D99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514" y="760428"/>
            <a:ext cx="2301200" cy="1818232"/>
          </a:xfrm>
        </p:spPr>
      </p:pic>
      <p:pic>
        <p:nvPicPr>
          <p:cNvPr id="6" name="Picture 13" descr="CBM_Neutron_star_illustrated.jpg">
            <a:extLst>
              <a:ext uri="{FF2B5EF4-FFF2-40B4-BE49-F238E27FC236}">
                <a16:creationId xmlns:a16="http://schemas.microsoft.com/office/drawing/2014/main" id="{9C5EA846-AEF0-EC48-86AD-90490BCC9A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17"/>
          <a:stretch/>
        </p:blipFill>
        <p:spPr>
          <a:xfrm>
            <a:off x="5373920" y="2415723"/>
            <a:ext cx="2684388" cy="2617279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ED1D3C5F-759F-B241-A627-18CC1230B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371" y="1631001"/>
            <a:ext cx="3771545" cy="170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de-DE" sz="2425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cosmic </a:t>
            </a:r>
            <a:r>
              <a:rPr lang="en-US" altLang="de-DE" sz="2425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 can be produced with particle accelerators in the lab.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4DA4232-FFF4-174A-8BE9-9E7E20A1DE47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A910332D-7C1A-E642-9301-C94D7483CA43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3ECE0B1-6A8B-2D43-B158-43FD1C5A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04C9493-CE8C-AB44-AFFA-857D6B29B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32E582A1-6226-CE4D-B6C4-C940BBB91267}"/>
              </a:ext>
            </a:extLst>
          </p:cNvPr>
          <p:cNvSpPr txBox="1"/>
          <p:nvPr/>
        </p:nvSpPr>
        <p:spPr>
          <a:xfrm>
            <a:off x="8842123" y="113827"/>
            <a:ext cx="369332" cy="4835546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</a:rPr>
              <a:t>Photo</a:t>
            </a:r>
            <a:r>
              <a:rPr lang="de-DE" sz="600" dirty="0">
                <a:solidFill>
                  <a:schemeClr val="bg1"/>
                </a:solidFill>
              </a:rPr>
              <a:t>: NASA, ESA, G. </a:t>
            </a:r>
            <a:r>
              <a:rPr lang="de-DE" sz="600" dirty="0" err="1">
                <a:solidFill>
                  <a:schemeClr val="bg1"/>
                </a:solidFill>
              </a:rPr>
              <a:t>Dubner</a:t>
            </a:r>
            <a:r>
              <a:rPr lang="de-DE" sz="600" dirty="0">
                <a:solidFill>
                  <a:schemeClr val="bg1"/>
                </a:solidFill>
              </a:rPr>
              <a:t> (IAFE, CONICET-University </a:t>
            </a:r>
            <a:r>
              <a:rPr lang="de-DE" sz="600" dirty="0" err="1">
                <a:solidFill>
                  <a:schemeClr val="bg1"/>
                </a:solidFill>
              </a:rPr>
              <a:t>of</a:t>
            </a:r>
            <a:r>
              <a:rPr lang="de-DE" sz="600" dirty="0">
                <a:solidFill>
                  <a:schemeClr val="bg1"/>
                </a:solidFill>
              </a:rPr>
              <a:t> Buenos Aires) et al.; A. </a:t>
            </a:r>
            <a:r>
              <a:rPr lang="de-DE" sz="600" dirty="0" err="1">
                <a:solidFill>
                  <a:schemeClr val="bg1"/>
                </a:solidFill>
              </a:rPr>
              <a:t>Loll</a:t>
            </a:r>
            <a:r>
              <a:rPr lang="de-DE" sz="600" dirty="0">
                <a:solidFill>
                  <a:schemeClr val="bg1"/>
                </a:solidFill>
              </a:rPr>
              <a:t> et al.; T. </a:t>
            </a:r>
            <a:r>
              <a:rPr lang="de-DE" sz="600" dirty="0" err="1">
                <a:solidFill>
                  <a:schemeClr val="bg1"/>
                </a:solidFill>
              </a:rPr>
              <a:t>Temim</a:t>
            </a:r>
            <a:r>
              <a:rPr lang="de-DE" sz="600" dirty="0">
                <a:solidFill>
                  <a:schemeClr val="bg1"/>
                </a:solidFill>
              </a:rPr>
              <a:t> et al.; F. Seward et al.; VLA/NRAO/AUI/NSF; Chandra/CXC; Spitzer/JPL-</a:t>
            </a:r>
            <a:r>
              <a:rPr lang="de-DE" sz="600" dirty="0" err="1">
                <a:solidFill>
                  <a:schemeClr val="bg1"/>
                </a:solidFill>
              </a:rPr>
              <a:t>Caltech</a:t>
            </a:r>
            <a:r>
              <a:rPr lang="de-DE" sz="600" dirty="0">
                <a:solidFill>
                  <a:schemeClr val="bg1"/>
                </a:solidFill>
              </a:rPr>
              <a:t>; XMM-Newton/ESA; </a:t>
            </a:r>
            <a:r>
              <a:rPr lang="de-DE" sz="600" dirty="0" err="1">
                <a:solidFill>
                  <a:schemeClr val="bg1"/>
                </a:solidFill>
              </a:rPr>
              <a:t>and</a:t>
            </a:r>
            <a:r>
              <a:rPr lang="de-DE" sz="600" dirty="0">
                <a:solidFill>
                  <a:schemeClr val="bg1"/>
                </a:solidFill>
              </a:rPr>
              <a:t> Hubble/</a:t>
            </a:r>
            <a:r>
              <a:rPr lang="de-DE" sz="600" dirty="0" err="1">
                <a:solidFill>
                  <a:schemeClr val="bg1"/>
                </a:solidFill>
              </a:rPr>
              <a:t>STScI</a:t>
            </a:r>
            <a:r>
              <a:rPr lang="de-DE" sz="600" dirty="0">
                <a:solidFill>
                  <a:schemeClr val="bg1"/>
                </a:solidFill>
              </a:rPr>
              <a:t> (oben), Penn State University (unten)</a:t>
            </a:r>
          </a:p>
        </p:txBody>
      </p:sp>
    </p:spTree>
    <p:extLst>
      <p:ext uri="{BB962C8B-B14F-4D97-AF65-F5344CB8AC3E}">
        <p14:creationId xmlns:p14="http://schemas.microsoft.com/office/powerpoint/2010/main" val="166161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ran-uran-23-gev_dnUpsx.mp4">
            <a:hlinkClick r:id="" action="ppaction://media"/>
            <a:extLst>
              <a:ext uri="{FF2B5EF4-FFF2-40B4-BE49-F238E27FC236}">
                <a16:creationId xmlns:a16="http://schemas.microsoft.com/office/drawing/2014/main" id="{5D8E00A8-2E2E-5545-BB49-BC2A6A658E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86" y="-508129"/>
            <a:ext cx="8214228" cy="616067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F24F022-6E2D-7542-BCDC-92BDC12836D9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Animation: </a:t>
            </a:r>
            <a:r>
              <a:rPr lang="en-US" sz="600" dirty="0" err="1">
                <a:solidFill>
                  <a:schemeClr val="bg1"/>
                </a:solidFill>
              </a:rPr>
              <a:t>UrQMDFrankfurt</a:t>
            </a:r>
            <a:r>
              <a:rPr lang="en-US" sz="600" dirty="0">
                <a:solidFill>
                  <a:schemeClr val="bg1"/>
                </a:solidFill>
              </a:rPr>
              <a:t>/M</a:t>
            </a:r>
          </a:p>
        </p:txBody>
      </p:sp>
    </p:spTree>
    <p:extLst>
      <p:ext uri="{BB962C8B-B14F-4D97-AF65-F5344CB8AC3E}">
        <p14:creationId xmlns:p14="http://schemas.microsoft.com/office/powerpoint/2010/main" val="388682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fair-gsi-folienmaster_2017_onering</Template>
  <TotalTime>0</TotalTime>
  <Words>1453</Words>
  <Application>Microsoft Office PowerPoint</Application>
  <PresentationFormat>Bildschirmpräsentation (16:9)</PresentationFormat>
  <Paragraphs>340</Paragraphs>
  <Slides>39</Slides>
  <Notes>3</Notes>
  <HiddenSlides>7</HiddenSlides>
  <MMClips>1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9" baseType="lpstr">
      <vt:lpstr>ＭＳ Ｐゴシック</vt:lpstr>
      <vt:lpstr>Arial</vt:lpstr>
      <vt:lpstr>Calibri</vt:lpstr>
      <vt:lpstr>Symbol</vt:lpstr>
      <vt:lpstr>Syntax LT</vt:lpstr>
      <vt:lpstr>Times New Roman</vt:lpstr>
      <vt:lpstr>Verdana</vt:lpstr>
      <vt:lpstr>Wingdings</vt:lpstr>
      <vt:lpstr>fair-gsi-folienmaster_2017_onering</vt:lpstr>
      <vt:lpstr>CorelDRAW</vt:lpstr>
      <vt:lpstr>…and one to accelerate them all</vt:lpstr>
      <vt:lpstr> 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Principle of acceleration</vt:lpstr>
      <vt:lpstr>Beating the Limitation of DC voltage –&gt; AC Voltage</vt:lpstr>
      <vt:lpstr>PowerPoint-Präsentation</vt:lpstr>
      <vt:lpstr>PowerPoint-Präsentation</vt:lpstr>
      <vt:lpstr>PowerPoint-Präsentation</vt:lpstr>
      <vt:lpstr>SIS – Schwerionensynchrotron Heavy Ion Synchrotron</vt:lpstr>
      <vt:lpstr>PowerPoint-Präsentation</vt:lpstr>
      <vt:lpstr>PowerPoint-Präsentation</vt:lpstr>
      <vt:lpstr>PowerPoint-Präsentation</vt:lpstr>
      <vt:lpstr>PowerPoint-Präsentation</vt:lpstr>
      <vt:lpstr>Discovery of new atomic nuclei</vt:lpstr>
      <vt:lpstr>PowerPoint-Präsentation</vt:lpstr>
      <vt:lpstr>PowerPoint-Präsentation</vt:lpstr>
      <vt:lpstr>PowerPoint-Präsentation</vt:lpstr>
      <vt:lpstr>Intensity up, but how? </vt:lpstr>
      <vt:lpstr>Stripper?</vt:lpstr>
      <vt:lpstr>Lowly charged ions, what now?</vt:lpstr>
      <vt:lpstr>SIS100 will be the FAIR workhorse</vt:lpstr>
      <vt:lpstr>PowerPoint-Präsentation</vt:lpstr>
      <vt:lpstr>Shareholders worldwide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Safety instructions</vt:lpstr>
      <vt:lpstr>PowerPoint-Präsentation</vt:lpstr>
      <vt:lpstr>Cryocatcher, neue Technologie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Microsoft Office User</dc:creator>
  <cp:lastModifiedBy>Stadlmann, Jens Dr.</cp:lastModifiedBy>
  <cp:revision>131</cp:revision>
  <dcterms:created xsi:type="dcterms:W3CDTF">2019-12-04T14:42:24Z</dcterms:created>
  <dcterms:modified xsi:type="dcterms:W3CDTF">2024-08-27T08:05:24Z</dcterms:modified>
</cp:coreProperties>
</file>