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7" r:id="rId2"/>
    <p:sldId id="543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70" r:id="rId13"/>
    <p:sldId id="265" r:id="rId14"/>
    <p:sldId id="271" r:id="rId15"/>
    <p:sldId id="533" r:id="rId16"/>
    <p:sldId id="535" r:id="rId17"/>
    <p:sldId id="273" r:id="rId18"/>
    <p:sldId id="274" r:id="rId19"/>
    <p:sldId id="275" r:id="rId20"/>
    <p:sldId id="276" r:id="rId21"/>
    <p:sldId id="279" r:id="rId22"/>
    <p:sldId id="528" r:id="rId23"/>
    <p:sldId id="539" r:id="rId24"/>
    <p:sldId id="542" r:id="rId25"/>
    <p:sldId id="532" r:id="rId26"/>
    <p:sldId id="529" r:id="rId27"/>
    <p:sldId id="531" r:id="rId28"/>
    <p:sldId id="541" r:id="rId2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3" autoAdjust="0"/>
    <p:restoredTop sz="94655" autoAdjust="0"/>
  </p:normalViewPr>
  <p:slideViewPr>
    <p:cSldViewPr snapToGrid="0" snapToObjects="1">
      <p:cViewPr>
        <p:scale>
          <a:sx n="118" d="100"/>
          <a:sy n="118" d="100"/>
        </p:scale>
        <p:origin x="2094" y="10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20.08.2024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9990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29E01-E7D8-4472-AC38-C56E84AF6052}" type="slidenum">
              <a:rPr lang="en-GB" smtClean="0"/>
              <a:pPr>
                <a:defRPr/>
              </a:pPr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311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61E7DF9-0C12-FF4B-B2EA-032B7E208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942" y="1050568"/>
            <a:ext cx="8436458" cy="3677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1" name="Foliennummernplatzhalter 5">
            <a:extLst>
              <a:ext uri="{FF2B5EF4-FFF2-40B4-BE49-F238E27FC236}">
                <a16:creationId xmlns:a16="http://schemas.microsoft.com/office/drawing/2014/main" id="{8A8E5AF4-C6C4-7949-BEA6-59F0FF088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64993" y="4914483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4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BAD00E3-0DDC-9E4F-9BA8-ED382A853880}"/>
              </a:ext>
            </a:extLst>
          </p:cNvPr>
          <p:cNvSpPr txBox="1"/>
          <p:nvPr userDrawn="1"/>
        </p:nvSpPr>
        <p:spPr>
          <a:xfrm>
            <a:off x="325943" y="4956354"/>
            <a:ext cx="1227561" cy="1960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defRPr/>
            </a:pPr>
            <a:r>
              <a:rPr lang="de-DE" sz="674" dirty="0">
                <a:solidFill>
                  <a:srgbClr val="333333"/>
                </a:solidFill>
                <a:cs typeface="Arial"/>
              </a:rPr>
              <a:t>FAIR GmbH | GSI GmbH</a:t>
            </a:r>
          </a:p>
        </p:txBody>
      </p:sp>
      <p:sp>
        <p:nvSpPr>
          <p:cNvPr id="23" name="Titelplatzhalter 1">
            <a:extLst>
              <a:ext uri="{FF2B5EF4-FFF2-40B4-BE49-F238E27FC236}">
                <a16:creationId xmlns:a16="http://schemas.microsoft.com/office/drawing/2014/main" id="{B23BA0FD-55A9-6946-A6F2-1F3132A5F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42" y="192207"/>
            <a:ext cx="5444977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24" name="Datumsplatzhalter 4">
            <a:extLst>
              <a:ext uri="{FF2B5EF4-FFF2-40B4-BE49-F238E27FC236}">
                <a16:creationId xmlns:a16="http://schemas.microsoft.com/office/drawing/2014/main" id="{6971E67D-CD4B-2041-A6EF-5117518203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00456" y="4914483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4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25" name="Fußzeilenplatzhalter 7">
            <a:extLst>
              <a:ext uri="{FF2B5EF4-FFF2-40B4-BE49-F238E27FC236}">
                <a16:creationId xmlns:a16="http://schemas.microsoft.com/office/drawing/2014/main" id="{7B98475B-EE8A-8E4E-97F1-5E999AA14A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3303" y="4920459"/>
            <a:ext cx="48256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4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3415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316913" y="4955382"/>
            <a:ext cx="728662" cy="18811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05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ADE23D8-C808-4927-B557-396B88781778}" type="datetimeFigureOut">
              <a:rPr lang="de-DE"/>
              <a:pPr>
                <a:defRPr/>
              </a:pPr>
              <a:t>20.08.2024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57200" y="4767263"/>
            <a:ext cx="7005638" cy="273844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CC02A-831D-4631-AE05-89DB82383CE1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91006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317635" y="4949824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15" name="Untertitel 14">
            <a:extLst>
              <a:ext uri="{FF2B5EF4-FFF2-40B4-BE49-F238E27FC236}">
                <a16:creationId xmlns:a16="http://schemas.microsoft.com/office/drawing/2014/main" id="{1E89C7FC-A89A-F641-B977-9B894ED05B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nhaltsplatzhalter 9">
            <a:extLst>
              <a:ext uri="{FF2B5EF4-FFF2-40B4-BE49-F238E27FC236}">
                <a16:creationId xmlns:a16="http://schemas.microsoft.com/office/drawing/2014/main" id="{272E397F-72DB-CB4F-99DB-66B3B3B62D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C18AAA99-5F63-FD43-BCBF-8F1DA511279E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38693FB2-DFEA-564F-BD37-E6E74773D6FD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DFE4D19A-1F3D-ED42-82AC-D27892A10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21B6E77-6313-2B47-A641-0B73B9055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6" name="Untertitel 2">
            <a:extLst>
              <a:ext uri="{FF2B5EF4-FFF2-40B4-BE49-F238E27FC236}">
                <a16:creationId xmlns:a16="http://schemas.microsoft.com/office/drawing/2014/main" id="{154D6034-9261-D049-9F49-3FB934C5E2A2}"/>
              </a:ext>
            </a:extLst>
          </p:cNvPr>
          <p:cNvSpPr txBox="1">
            <a:spLocks/>
          </p:cNvSpPr>
          <p:nvPr/>
        </p:nvSpPr>
        <p:spPr>
          <a:xfrm>
            <a:off x="1232965" y="3030524"/>
            <a:ext cx="6768806" cy="173790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rtl="1"/>
            <a:r>
              <a:rPr lang="en-US" sz="2600" dirty="0">
                <a:solidFill>
                  <a:prstClr val="black"/>
                </a:solidFill>
                <a:latin typeface="+mj-lt"/>
              </a:rPr>
              <a:t>Welcome to the </a:t>
            </a:r>
            <a:r>
              <a:rPr lang="en-US" sz="2600">
                <a:solidFill>
                  <a:prstClr val="black"/>
                </a:solidFill>
                <a:latin typeface="+mj-lt"/>
              </a:rPr>
              <a:t>international </a:t>
            </a:r>
          </a:p>
          <a:p>
            <a:pPr lvl="1" rtl="1"/>
            <a:r>
              <a:rPr lang="en-US" sz="2600">
                <a:solidFill>
                  <a:prstClr val="black"/>
                </a:solidFill>
                <a:latin typeface="+mj-lt"/>
              </a:rPr>
              <a:t>research </a:t>
            </a:r>
            <a:r>
              <a:rPr lang="en-US" sz="2600" dirty="0">
                <a:solidFill>
                  <a:prstClr val="black"/>
                </a:solidFill>
                <a:latin typeface="+mj-lt"/>
              </a:rPr>
              <a:t>center GSI and FAIR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1015F06-0248-5F49-8FB1-4106BD689609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G. Otto/GSI</a:t>
            </a:r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44927B7E-5700-A04E-B6E8-38D157E130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5823" y="1819926"/>
            <a:ext cx="5199754" cy="2957287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5CDBBC-39FD-6D4B-B70C-7C73A8A626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GSI accelerator facility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DDA150ED-7041-2844-9C88-527D23D51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405" y="2718773"/>
            <a:ext cx="481222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845" dirty="0"/>
              <a:t>SIS18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0850A08A-AF65-EF43-B1B3-D84359773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170" y="3083363"/>
            <a:ext cx="401072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845" dirty="0"/>
              <a:t>FRS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2C9D5958-BDA7-054C-94BD-3A9E6E6E6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1629" y="3469170"/>
            <a:ext cx="407484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845" dirty="0"/>
              <a:t>ESR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CAF2E2F7-0D5B-3444-83CE-79C9DE5FF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540" y="3288474"/>
            <a:ext cx="733417" cy="22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845" dirty="0"/>
              <a:t>UNILAC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0352BC5C-836C-8949-9226-CF56F3A44F08}"/>
              </a:ext>
            </a:extLst>
          </p:cNvPr>
          <p:cNvSpPr txBox="1">
            <a:spLocks noChangeArrowheads="1"/>
          </p:cNvSpPr>
          <p:nvPr/>
        </p:nvSpPr>
        <p:spPr bwMode="auto">
          <a:xfrm rot="930383">
            <a:off x="2018689" y="4466713"/>
            <a:ext cx="603838" cy="23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de-DE" sz="922" dirty="0"/>
              <a:t>100 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E66531FA-B408-4345-AB81-056162F7116D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/>
              <a:t>Graph: GSI/FAIR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:a16="http://schemas.microsoft.com/office/drawing/2014/main" id="{FA0DB9DC-AD07-DF46-B048-30DD476FE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4976" y="3914524"/>
            <a:ext cx="1771639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/>
              <a:t>Experimental </a:t>
            </a:r>
            <a:r>
              <a:rPr lang="en-US" sz="1350" b="1" dirty="0"/>
              <a:t>a</a:t>
            </a:r>
            <a:r>
              <a:rPr lang="en-US" sz="1350" b="1" dirty="0" smtClean="0"/>
              <a:t>reas</a:t>
            </a:r>
            <a:endParaRPr lang="en-US" sz="1350" b="1" dirty="0"/>
          </a:p>
        </p:txBody>
      </p:sp>
      <p:sp>
        <p:nvSpPr>
          <p:cNvPr id="24" name="Text Box 8">
            <a:extLst>
              <a:ext uri="{FF2B5EF4-FFF2-40B4-BE49-F238E27FC236}">
                <a16:creationId xmlns:a16="http://schemas.microsoft.com/office/drawing/2014/main" id="{657B156B-C47F-704E-A819-E263FFEB2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11" y="1245117"/>
            <a:ext cx="1156086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350" b="1" dirty="0"/>
              <a:t>Ion sources</a:t>
            </a:r>
          </a:p>
          <a:p>
            <a:pPr algn="ctr" eaLnBrk="1" hangingPunct="1">
              <a:defRPr/>
            </a:pPr>
            <a:r>
              <a:rPr lang="en-US" sz="1100" dirty="0"/>
              <a:t>all elements</a:t>
            </a: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45655792-F6BD-FA44-BEE8-83E66F476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8523" y="1245117"/>
            <a:ext cx="2377574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350" b="1" dirty="0"/>
              <a:t>Linear </a:t>
            </a:r>
            <a:r>
              <a:rPr lang="en-US" sz="1350" b="1" dirty="0" smtClean="0"/>
              <a:t>accelerator UNILAC</a:t>
            </a:r>
            <a:endParaRPr lang="en-US" sz="1350" b="1" dirty="0"/>
          </a:p>
          <a:p>
            <a:pPr algn="ctr" eaLnBrk="1" hangingPunct="1">
              <a:defRPr/>
            </a:pPr>
            <a:r>
              <a:rPr lang="en-US" sz="1100" dirty="0"/>
              <a:t>20% of the speed of light</a:t>
            </a: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FFC936F6-1AD8-8340-BDDF-720064F42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382" y="1245117"/>
            <a:ext cx="2060179" cy="4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350" b="1" dirty="0" smtClean="0"/>
              <a:t>Ring accelerator SIS18</a:t>
            </a:r>
          </a:p>
          <a:p>
            <a:pPr algn="ctr" eaLnBrk="1" hangingPunct="1">
              <a:defRPr/>
            </a:pPr>
            <a:r>
              <a:rPr lang="en-US" sz="1100" dirty="0" smtClean="0"/>
              <a:t>90% of the speed of light</a:t>
            </a:r>
            <a:endParaRPr lang="en-US" sz="1100" dirty="0"/>
          </a:p>
        </p:txBody>
      </p:sp>
      <p:sp>
        <p:nvSpPr>
          <p:cNvPr id="27" name="Line 14">
            <a:extLst>
              <a:ext uri="{FF2B5EF4-FFF2-40B4-BE49-F238E27FC236}">
                <a16:creationId xmlns:a16="http://schemas.microsoft.com/office/drawing/2014/main" id="{1D8F6C80-46A7-0447-A1F0-C86F32AD51A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2675" y="1714476"/>
            <a:ext cx="968824" cy="12691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28" name="Line 18">
            <a:extLst>
              <a:ext uri="{FF2B5EF4-FFF2-40B4-BE49-F238E27FC236}">
                <a16:creationId xmlns:a16="http://schemas.microsoft.com/office/drawing/2014/main" id="{F7EDC241-C8C8-FA45-B1F7-7C1E00AA55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2330" y="1714476"/>
            <a:ext cx="473247" cy="10288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29" name="Line 19">
            <a:extLst>
              <a:ext uri="{FF2B5EF4-FFF2-40B4-BE49-F238E27FC236}">
                <a16:creationId xmlns:a16="http://schemas.microsoft.com/office/drawing/2014/main" id="{BD264C4C-541F-5544-A4B9-C58855F5665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32552" y="1750978"/>
            <a:ext cx="93273" cy="136503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30" name="Line 18">
            <a:extLst>
              <a:ext uri="{FF2B5EF4-FFF2-40B4-BE49-F238E27FC236}">
                <a16:creationId xmlns:a16="http://schemas.microsoft.com/office/drawing/2014/main" id="{F03450D5-EF59-4747-A21E-9E4CFEEE93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9276" y="3341485"/>
            <a:ext cx="1994927" cy="75755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31" name="Line 18">
            <a:extLst>
              <a:ext uri="{FF2B5EF4-FFF2-40B4-BE49-F238E27FC236}">
                <a16:creationId xmlns:a16="http://schemas.microsoft.com/office/drawing/2014/main" id="{39363263-DA40-1748-8995-8AB153BF76E1}"/>
              </a:ext>
            </a:extLst>
          </p:cNvPr>
          <p:cNvSpPr>
            <a:spLocks noChangeShapeType="1"/>
          </p:cNvSpPr>
          <p:nvPr/>
        </p:nvSpPr>
        <p:spPr bwMode="auto">
          <a:xfrm>
            <a:off x="5473170" y="4099040"/>
            <a:ext cx="119517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FFC936F6-1AD8-8340-BDDF-720064F42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7299" y="3083363"/>
            <a:ext cx="176202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 err="1"/>
              <a:t>Fragmentseparator</a:t>
            </a:r>
            <a:endParaRPr lang="en-US" sz="1350" b="1" dirty="0"/>
          </a:p>
        </p:txBody>
      </p:sp>
      <p:sp>
        <p:nvSpPr>
          <p:cNvPr id="32" name="Line 18">
            <a:extLst>
              <a:ext uri="{FF2B5EF4-FFF2-40B4-BE49-F238E27FC236}">
                <a16:creationId xmlns:a16="http://schemas.microsoft.com/office/drawing/2014/main" id="{F7EDC241-C8C8-FA45-B1F7-7C1E00AA5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4243" y="3218414"/>
            <a:ext cx="1057500" cy="2269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33" name="Text Box 12">
            <a:extLst>
              <a:ext uri="{FF2B5EF4-FFF2-40B4-BE49-F238E27FC236}">
                <a16:creationId xmlns:a16="http://schemas.microsoft.com/office/drawing/2014/main" id="{FFC936F6-1AD8-8340-BDDF-720064F42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0586" y="3492155"/>
            <a:ext cx="231986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 smtClean="0"/>
              <a:t>Experimental </a:t>
            </a:r>
            <a:r>
              <a:rPr lang="en-US" sz="1350" b="1" dirty="0"/>
              <a:t>s</a:t>
            </a:r>
            <a:r>
              <a:rPr lang="en-US" sz="1350" b="1" dirty="0" smtClean="0"/>
              <a:t>torage </a:t>
            </a:r>
            <a:r>
              <a:rPr lang="en-US" sz="1350" b="1" dirty="0"/>
              <a:t>r</a:t>
            </a:r>
            <a:r>
              <a:rPr lang="en-US" sz="1350" b="1" dirty="0" smtClean="0"/>
              <a:t>ing</a:t>
            </a:r>
            <a:endParaRPr lang="en-US" sz="1350" b="1" dirty="0"/>
          </a:p>
        </p:txBody>
      </p:sp>
      <p:sp>
        <p:nvSpPr>
          <p:cNvPr id="34" name="Line 18">
            <a:extLst>
              <a:ext uri="{FF2B5EF4-FFF2-40B4-BE49-F238E27FC236}">
                <a16:creationId xmlns:a16="http://schemas.microsoft.com/office/drawing/2014/main" id="{F7EDC241-C8C8-FA45-B1F7-7C1E00AA5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2974" y="3510843"/>
            <a:ext cx="1237611" cy="1313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36" name="Line 18">
            <a:extLst>
              <a:ext uri="{FF2B5EF4-FFF2-40B4-BE49-F238E27FC236}">
                <a16:creationId xmlns:a16="http://schemas.microsoft.com/office/drawing/2014/main" id="{F7EDC241-C8C8-FA45-B1F7-7C1E00AA557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53938" y="4368774"/>
            <a:ext cx="1574262" cy="939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35" name="Text Box 12">
            <a:extLst>
              <a:ext uri="{FF2B5EF4-FFF2-40B4-BE49-F238E27FC236}">
                <a16:creationId xmlns:a16="http://schemas.microsoft.com/office/drawing/2014/main" id="{FFC936F6-1AD8-8340-BDDF-720064F42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382" y="4323494"/>
            <a:ext cx="2170667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350" b="1" dirty="0" smtClean="0"/>
              <a:t>Storage ring CRYRING</a:t>
            </a:r>
            <a:endParaRPr lang="en-US" sz="1350" b="1" dirty="0"/>
          </a:p>
        </p:txBody>
      </p:sp>
    </p:spTree>
    <p:extLst>
      <p:ext uri="{BB962C8B-B14F-4D97-AF65-F5344CB8AC3E}">
        <p14:creationId xmlns:p14="http://schemas.microsoft.com/office/powerpoint/2010/main" val="95707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31CD4B4-8A81-5D43-86A3-F08FB9D55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133EA59-E0B7-8F4B-AB9D-94E43546FA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L1002552.jpg">
            <a:extLst>
              <a:ext uri="{FF2B5EF4-FFF2-40B4-BE49-F238E27FC236}">
                <a16:creationId xmlns:a16="http://schemas.microsoft.com/office/drawing/2014/main" id="{2C2F45CB-40BC-F04C-AD10-2F9B34AD1E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074ED94-8B49-B948-ACF4-BE34408CF815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A00AA30-700B-5746-9732-4865D07C4FEB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990D3A82-7D56-104F-94E9-E6394C99B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B4B7EED-B4F0-1949-9F42-B23C62D4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8B89CD2D-7DCE-DD4E-A528-6C98C0273F99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/>
              <a:t>Photo: J. </a:t>
            </a:r>
            <a:r>
              <a:rPr lang="en-US" sz="600" dirty="0" err="1"/>
              <a:t>Hosan</a:t>
            </a:r>
            <a:r>
              <a:rPr lang="en-US" sz="600" dirty="0"/>
              <a:t>/HA Hessen Agentur</a:t>
            </a:r>
          </a:p>
        </p:txBody>
      </p:sp>
    </p:spTree>
    <p:extLst>
      <p:ext uri="{BB962C8B-B14F-4D97-AF65-F5344CB8AC3E}">
        <p14:creationId xmlns:p14="http://schemas.microsoft.com/office/powerpoint/2010/main" val="382901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8B9D15F-8C45-4A42-A904-BBB300B8A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8C105E-182A-6141-8A2A-601B5D9BB5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Frühling_gsi.jpg">
            <a:extLst>
              <a:ext uri="{FF2B5EF4-FFF2-40B4-BE49-F238E27FC236}">
                <a16:creationId xmlns:a16="http://schemas.microsoft.com/office/drawing/2014/main" id="{7EDF17CF-6241-A246-9362-D8BD5FC77D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343487"/>
          </a:xfrm>
          <a:prstGeom prst="rect">
            <a:avLst/>
          </a:prstGeom>
        </p:spPr>
      </p:pic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63C071A-29A4-954E-B493-3A45A2D49F90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84C6DBED-FEAC-C34D-8F63-E051E6964378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D191FD4-0A92-EE4B-A304-DA717B922C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D75017C0-4D13-9143-B292-D87D6305F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9A24ED9B-8CA2-8D4D-9147-35D4A58D0A83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G. Otto/GSI/FAIR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9366F541-A081-7E47-AADE-D2CECB7F0B22}"/>
              </a:ext>
            </a:extLst>
          </p:cNvPr>
          <p:cNvSpPr txBox="1"/>
          <p:nvPr/>
        </p:nvSpPr>
        <p:spPr>
          <a:xfrm>
            <a:off x="1252611" y="432557"/>
            <a:ext cx="4491689" cy="1846531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5399" b="1" dirty="0"/>
              <a:t>GSI –</a:t>
            </a:r>
          </a:p>
          <a:p>
            <a:pPr lvl="0"/>
            <a:r>
              <a:rPr lang="en-US" sz="3000" b="1" dirty="0"/>
              <a:t>Scientific expertise </a:t>
            </a:r>
            <a:br>
              <a:rPr lang="en-US" sz="3000" b="1" dirty="0"/>
            </a:br>
            <a:r>
              <a:rPr lang="en-US" sz="3000" b="1" dirty="0"/>
              <a:t>for more than 50 years</a:t>
            </a:r>
          </a:p>
        </p:txBody>
      </p:sp>
    </p:spTree>
    <p:extLst>
      <p:ext uri="{BB962C8B-B14F-4D97-AF65-F5344CB8AC3E}">
        <p14:creationId xmlns:p14="http://schemas.microsoft.com/office/powerpoint/2010/main" val="35275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D0184FC-A55B-7449-9E5C-2DC71641B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C829A8-8D68-5849-89AF-D889864DA1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 descr="L1012319.jpg">
            <a:extLst>
              <a:ext uri="{FF2B5EF4-FFF2-40B4-BE49-F238E27FC236}">
                <a16:creationId xmlns:a16="http://schemas.microsoft.com/office/drawing/2014/main" id="{4F6B4F90-F9CD-4345-91DB-50538837B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3634"/>
            <a:ext cx="9144000" cy="57755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6C2EA81-ADC2-8A45-A641-2420860E363C}"/>
              </a:ext>
            </a:extLst>
          </p:cNvPr>
          <p:cNvSpPr/>
          <p:nvPr/>
        </p:nvSpPr>
        <p:spPr>
          <a:xfrm>
            <a:off x="317634" y="3708812"/>
            <a:ext cx="5313910" cy="1133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spcBef>
                <a:spcPct val="50000"/>
              </a:spcBef>
            </a:pPr>
            <a:r>
              <a:rPr lang="en-US" altLang="de-DE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with forefront detector technology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4AC34AE1-169A-4E43-8A07-1D897BEF1F39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0E57C433-7FD3-8B4D-B0EA-720EC75DE942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E413BF95-1100-7E4C-B9E3-1195B91603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C8728467-5140-0E4B-BF82-24E03976D1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7576450E-D32E-5A4F-9CD7-82A56A11097E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J. </a:t>
            </a:r>
            <a:r>
              <a:rPr lang="en-US" sz="600" dirty="0" err="1">
                <a:solidFill>
                  <a:schemeClr val="bg1"/>
                </a:solidFill>
              </a:rPr>
              <a:t>Hosan</a:t>
            </a:r>
            <a:r>
              <a:rPr lang="en-US" sz="600" dirty="0">
                <a:solidFill>
                  <a:schemeClr val="bg1"/>
                </a:solidFill>
              </a:rPr>
              <a:t>/HA Hessen Agentur</a:t>
            </a:r>
          </a:p>
        </p:txBody>
      </p:sp>
    </p:spTree>
    <p:extLst>
      <p:ext uri="{BB962C8B-B14F-4D97-AF65-F5344CB8AC3E}">
        <p14:creationId xmlns:p14="http://schemas.microsoft.com/office/powerpoint/2010/main" val="308340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A5EF2705-A01B-EF44-9A6A-9DC71B29CC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4287" y="927464"/>
            <a:ext cx="9158288" cy="402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46548C-E1B8-8E46-A5BC-2182B5F35F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Cancer therapy with heavy ions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0AB8F64A-1760-2F49-A662-7BB122975941}"/>
              </a:ext>
            </a:extLst>
          </p:cNvPr>
          <p:cNvSpPr txBox="1"/>
          <p:nvPr/>
        </p:nvSpPr>
        <p:spPr>
          <a:xfrm>
            <a:off x="6647120" y="1188297"/>
            <a:ext cx="2084248" cy="2597506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r>
              <a:rPr lang="en-US" sz="1078">
                <a:latin typeface="Arial" panose="020B0604020202020204" pitchFamily="34" charset="0"/>
                <a:cs typeface="Arial" panose="020B0604020202020204" pitchFamily="34" charset="0"/>
              </a:rPr>
              <a:t>Precise, gentle and very successful</a:t>
            </a: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Treatment of 440 patients</a:t>
            </a:r>
            <a:r>
              <a:rPr lang="en-US" sz="1078">
                <a:latin typeface="Arial" panose="020B0604020202020204" pitchFamily="34" charset="0"/>
                <a:cs typeface="Arial" panose="020B0604020202020204" pitchFamily="34" charset="0"/>
              </a:rPr>
              <a:t> at GSI </a:t>
            </a: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r>
              <a:rPr lang="en-US" sz="1078">
                <a:latin typeface="Arial" panose="020B0604020202020204" pitchFamily="34" charset="0"/>
                <a:cs typeface="Arial" panose="020B0604020202020204" pitchFamily="34" charset="0"/>
              </a:rPr>
              <a:t>By now </a:t>
            </a:r>
            <a:r>
              <a:rPr lang="en-US" sz="1100">
                <a:latin typeface="Arial" panose="020B0604020202020204" pitchFamily="34" charset="0"/>
                <a:cs typeface="Arial" panose="020B0604020202020204" pitchFamily="34" charset="0"/>
              </a:rPr>
              <a:t>established and in clinical operation, among others in Heidelberg and Marburg</a:t>
            </a: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r>
              <a:rPr lang="en-US" sz="1078">
                <a:latin typeface="Arial" panose="020B0604020202020204" pitchFamily="34" charset="0"/>
                <a:cs typeface="Arial" panose="020B0604020202020204" pitchFamily="34" charset="0"/>
              </a:rPr>
              <a:t>At GSI: Research and further development</a:t>
            </a:r>
          </a:p>
          <a:p>
            <a:pPr marL="192517" indent="-192517">
              <a:buClr>
                <a:srgbClr val="FDBB63"/>
              </a:buClr>
              <a:buFont typeface="Wingdings" charset="2"/>
              <a:buChar char="§"/>
            </a:pPr>
            <a:endParaRPr lang="en-US" sz="1078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9CC28F3-C0C9-3249-A02E-CF08FCA6981D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A. Zschau/GSI</a:t>
            </a:r>
          </a:p>
        </p:txBody>
      </p:sp>
    </p:spTree>
    <p:extLst>
      <p:ext uri="{BB962C8B-B14F-4D97-AF65-F5344CB8AC3E}">
        <p14:creationId xmlns:p14="http://schemas.microsoft.com/office/powerpoint/2010/main" val="187493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BBEF32C6-8D1E-3C47-BAC7-E70A2A1FB0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453" y="1169602"/>
            <a:ext cx="8437410" cy="33841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AEC6C1F-0463-C54D-8C02-892569C45A5B}"/>
              </a:ext>
            </a:extLst>
          </p:cNvPr>
          <p:cNvSpPr/>
          <p:nvPr/>
        </p:nvSpPr>
        <p:spPr>
          <a:xfrm>
            <a:off x="4637312" y="3196413"/>
            <a:ext cx="2217447" cy="737089"/>
          </a:xfrm>
          <a:prstGeom prst="ellipse">
            <a:avLst/>
          </a:prstGeom>
          <a:noFill/>
          <a:ln w="60325">
            <a:solidFill>
              <a:srgbClr val="FDBB6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534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718B7F54-0533-2643-AA10-FF4C357EF611}"/>
              </a:ext>
            </a:extLst>
          </p:cNvPr>
          <p:cNvGrpSpPr/>
          <p:nvPr/>
        </p:nvGrpSpPr>
        <p:grpSpPr>
          <a:xfrm>
            <a:off x="3718374" y="2878316"/>
            <a:ext cx="4224317" cy="1571458"/>
            <a:chOff x="518987" y="1382238"/>
            <a:chExt cx="9628313" cy="3581759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5A60F971-31A9-5E4C-B0E4-AF8B8A76D027}"/>
                </a:ext>
              </a:extLst>
            </p:cNvPr>
            <p:cNvGrpSpPr/>
            <p:nvPr/>
          </p:nvGrpSpPr>
          <p:grpSpPr>
            <a:xfrm>
              <a:off x="518987" y="1382238"/>
              <a:ext cx="9628313" cy="3581759"/>
              <a:chOff x="5705304" y="4111021"/>
              <a:chExt cx="2682498" cy="997895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9E5627AE-D7F1-BF4B-8AB3-03ABD8D793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716033" y="4111779"/>
                <a:ext cx="2667923" cy="997137"/>
              </a:xfrm>
              <a:prstGeom prst="ellipse">
                <a:avLst/>
              </a:prstGeom>
            </p:spPr>
          </p:pic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F5D217B6-7C28-0845-9726-6E8A364A779E}"/>
                  </a:ext>
                </a:extLst>
              </p:cNvPr>
              <p:cNvSpPr/>
              <p:nvPr/>
            </p:nvSpPr>
            <p:spPr>
              <a:xfrm>
                <a:off x="5705304" y="4111021"/>
                <a:ext cx="2682498" cy="997137"/>
              </a:xfrm>
              <a:prstGeom prst="ellipse">
                <a:avLst/>
              </a:prstGeom>
              <a:noFill/>
              <a:ln w="60325">
                <a:solidFill>
                  <a:srgbClr val="FDBB6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FAD12895-4A7A-8144-BB1C-B71CF007A754}"/>
                </a:ext>
              </a:extLst>
            </p:cNvPr>
            <p:cNvGrpSpPr/>
            <p:nvPr/>
          </p:nvGrpSpPr>
          <p:grpSpPr>
            <a:xfrm>
              <a:off x="1257453" y="3771840"/>
              <a:ext cx="8818941" cy="455978"/>
              <a:chOff x="1257453" y="3771840"/>
              <a:chExt cx="8818941" cy="455978"/>
            </a:xfrm>
          </p:grpSpPr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1ED69190-736A-0E43-85C5-C28EF9EC2235}"/>
                  </a:ext>
                </a:extLst>
              </p:cNvPr>
              <p:cNvSpPr txBox="1"/>
              <p:nvPr/>
            </p:nvSpPr>
            <p:spPr>
              <a:xfrm>
                <a:off x="1257453" y="3771840"/>
                <a:ext cx="1457686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Bohrium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4A1A5641-2D2A-FC47-BC4D-1681AF9BF2F1}"/>
                  </a:ext>
                </a:extLst>
              </p:cNvPr>
              <p:cNvSpPr txBox="1"/>
              <p:nvPr/>
            </p:nvSpPr>
            <p:spPr>
              <a:xfrm>
                <a:off x="2610941" y="3771840"/>
                <a:ext cx="1293860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Hassium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feld 16">
                <a:extLst>
                  <a:ext uri="{FF2B5EF4-FFF2-40B4-BE49-F238E27FC236}">
                    <a16:creationId xmlns:a16="http://schemas.microsoft.com/office/drawing/2014/main" id="{0B390BBD-DDFE-B34F-A5A5-4D25F434049B}"/>
                  </a:ext>
                </a:extLst>
              </p:cNvPr>
              <p:cNvSpPr txBox="1"/>
              <p:nvPr/>
            </p:nvSpPr>
            <p:spPr>
              <a:xfrm>
                <a:off x="3865354" y="3771840"/>
                <a:ext cx="1429070" cy="4559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Meitnerium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feld 17">
                <a:extLst>
                  <a:ext uri="{FF2B5EF4-FFF2-40B4-BE49-F238E27FC236}">
                    <a16:creationId xmlns:a16="http://schemas.microsoft.com/office/drawing/2014/main" id="{9FA8B375-CEDC-EF48-867C-C694B8B2436F}"/>
                  </a:ext>
                </a:extLst>
              </p:cNvPr>
              <p:cNvSpPr txBox="1"/>
              <p:nvPr/>
            </p:nvSpPr>
            <p:spPr>
              <a:xfrm>
                <a:off x="5182533" y="3771840"/>
                <a:ext cx="1760411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Darmstadtium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96C8D08F-19DE-3F44-9CAB-639A8F95F627}"/>
                  </a:ext>
                </a:extLst>
              </p:cNvPr>
              <p:cNvSpPr txBox="1"/>
              <p:nvPr/>
            </p:nvSpPr>
            <p:spPr>
              <a:xfrm>
                <a:off x="6629259" y="3771840"/>
                <a:ext cx="1628959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Roentgenium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658D1795-1AE4-2F48-8153-929A80802618}"/>
                  </a:ext>
                </a:extLst>
              </p:cNvPr>
              <p:cNvSpPr txBox="1"/>
              <p:nvPr/>
            </p:nvSpPr>
            <p:spPr>
              <a:xfrm>
                <a:off x="8021927" y="3771840"/>
                <a:ext cx="2054467" cy="45597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marL="0" marR="0" lvl="0" indent="0" algn="l" defTabSz="53471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Copernicium</a:t>
                </a:r>
                <a:endParaRPr kumimoji="0" lang="de-DE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FAE9742-CF9B-8449-A617-6804082EFA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Discovery of new elements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D365A646-03D9-1F49-B4F5-CA6461C42BAD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de-DE" sz="600" dirty="0"/>
              <a:t>Graph: GSI/FAIR</a:t>
            </a:r>
          </a:p>
        </p:txBody>
      </p:sp>
    </p:spTree>
    <p:extLst>
      <p:ext uri="{BB962C8B-B14F-4D97-AF65-F5344CB8AC3E}">
        <p14:creationId xmlns:p14="http://schemas.microsoft.com/office/powerpoint/2010/main" val="420209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22">
            <a:extLst>
              <a:ext uri="{FF2B5EF4-FFF2-40B4-BE49-F238E27FC236}">
                <a16:creationId xmlns:a16="http://schemas.microsoft.com/office/drawing/2014/main" id="{C3D412A5-00EB-E14D-A77D-1848E73E04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927" y="961160"/>
            <a:ext cx="5578308" cy="3782905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F730C36-B8C9-4B48-A4E8-FBACE455F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Discovery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atomic</a:t>
            </a:r>
            <a:r>
              <a:rPr lang="de-DE" dirty="0"/>
              <a:t> </a:t>
            </a:r>
            <a:r>
              <a:rPr lang="de-DE" dirty="0" err="1"/>
              <a:t>nuclei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88CE32-55B2-3942-A001-0997CF345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0" name="Inhaltsplatzhalter 1">
            <a:extLst>
              <a:ext uri="{FF2B5EF4-FFF2-40B4-BE49-F238E27FC236}">
                <a16:creationId xmlns:a16="http://schemas.microsoft.com/office/drawing/2014/main" id="{6421AA46-3DBE-A34A-9072-95C08733388E}"/>
              </a:ext>
            </a:extLst>
          </p:cNvPr>
          <p:cNvSpPr txBox="1">
            <a:spLocks/>
          </p:cNvSpPr>
          <p:nvPr/>
        </p:nvSpPr>
        <p:spPr>
          <a:xfrm>
            <a:off x="757683" y="1077618"/>
            <a:ext cx="5403629" cy="801785"/>
          </a:xfrm>
          <a:prstGeom prst="rect">
            <a:avLst/>
          </a:prstGeom>
        </p:spPr>
        <p:txBody>
          <a:bodyPr vert="horz" lIns="70272" tIns="35136" rIns="70272" bIns="35136" rtlCol="0">
            <a:normAutofit/>
          </a:bodyPr>
          <a:lstStyle>
            <a:lvl1pPr marL="300612" indent="-300612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104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651326" indent="-250510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753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002040" indent="-200408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78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402855" indent="-200408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3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803671" indent="-200408" algn="l" defTabSz="400816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27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204487" indent="-200408" algn="l" defTabSz="400816" rtl="0" eaLnBrk="1" latinLnBrk="0" hangingPunct="1">
              <a:spcBef>
                <a:spcPct val="20000"/>
              </a:spcBef>
              <a:buFont typeface="Arial"/>
              <a:buChar char="•"/>
              <a:defRPr sz="17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5303" indent="-200408" algn="l" defTabSz="400816" rtl="0" eaLnBrk="1" latinLnBrk="0" hangingPunct="1">
              <a:spcBef>
                <a:spcPct val="20000"/>
              </a:spcBef>
              <a:buFont typeface="Arial"/>
              <a:buChar char="•"/>
              <a:defRPr sz="17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6119" indent="-200408" algn="l" defTabSz="400816" rtl="0" eaLnBrk="1" latinLnBrk="0" hangingPunct="1">
              <a:spcBef>
                <a:spcPct val="20000"/>
              </a:spcBef>
              <a:buFont typeface="Arial"/>
              <a:buChar char="•"/>
              <a:defRPr sz="17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6934" indent="-200408" algn="l" defTabSz="400816" rtl="0" eaLnBrk="1" latinLnBrk="0" hangingPunct="1">
              <a:spcBef>
                <a:spcPct val="20000"/>
              </a:spcBef>
              <a:buFont typeface="Arial"/>
              <a:buChar char="•"/>
              <a:defRPr sz="175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14" dirty="0"/>
              <a:t>445 </a:t>
            </a:r>
            <a:r>
              <a:rPr lang="de-DE" sz="1614" dirty="0" err="1"/>
              <a:t>atomic</a:t>
            </a:r>
            <a:r>
              <a:rPr lang="de-DE" sz="1614" dirty="0"/>
              <a:t> </a:t>
            </a:r>
            <a:r>
              <a:rPr lang="de-DE" sz="1614" dirty="0" err="1"/>
              <a:t>nuclei</a:t>
            </a:r>
            <a:r>
              <a:rPr lang="de-DE" sz="1614" dirty="0"/>
              <a:t> </a:t>
            </a:r>
            <a:r>
              <a:rPr lang="de-DE" sz="1614" dirty="0" err="1"/>
              <a:t>have</a:t>
            </a:r>
            <a:r>
              <a:rPr lang="de-DE" sz="1614" dirty="0"/>
              <a:t> </a:t>
            </a:r>
            <a:r>
              <a:rPr lang="de-DE" sz="1614" dirty="0" err="1"/>
              <a:t>been</a:t>
            </a:r>
            <a:r>
              <a:rPr lang="de-DE" sz="1614" dirty="0"/>
              <a:t> </a:t>
            </a:r>
            <a:r>
              <a:rPr lang="de-DE" sz="1614" dirty="0" err="1"/>
              <a:t>discovered</a:t>
            </a:r>
            <a:r>
              <a:rPr lang="de-DE" sz="1614" dirty="0"/>
              <a:t> at GSI/FAIR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0DCF07-4A14-3C48-B653-A6E8DA49133A}"/>
              </a:ext>
            </a:extLst>
          </p:cNvPr>
          <p:cNvSpPr/>
          <p:nvPr/>
        </p:nvSpPr>
        <p:spPr>
          <a:xfrm>
            <a:off x="6424616" y="3566801"/>
            <a:ext cx="110676" cy="110676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83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2541AB4E-DAD1-8244-B492-8853C85617E5}"/>
              </a:ext>
            </a:extLst>
          </p:cNvPr>
          <p:cNvSpPr/>
          <p:nvPr/>
        </p:nvSpPr>
        <p:spPr>
          <a:xfrm>
            <a:off x="6424616" y="4107659"/>
            <a:ext cx="110676" cy="1106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83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76EBF40-9EEC-544E-A856-BD39EBB11867}"/>
              </a:ext>
            </a:extLst>
          </p:cNvPr>
          <p:cNvSpPr/>
          <p:nvPr/>
        </p:nvSpPr>
        <p:spPr>
          <a:xfrm>
            <a:off x="6424616" y="3851131"/>
            <a:ext cx="110676" cy="1106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83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574F43F-3DCD-D54F-AFB3-4BB9E2C74F83}"/>
              </a:ext>
            </a:extLst>
          </p:cNvPr>
          <p:cNvCxnSpPr/>
          <p:nvPr/>
        </p:nvCxnSpPr>
        <p:spPr>
          <a:xfrm flipV="1">
            <a:off x="1682141" y="1820629"/>
            <a:ext cx="0" cy="7747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1C97967-59D2-C14A-BB40-DC291F1FFDBE}"/>
              </a:ext>
            </a:extLst>
          </p:cNvPr>
          <p:cNvCxnSpPr>
            <a:cxnSpLocks/>
          </p:cNvCxnSpPr>
          <p:nvPr/>
        </p:nvCxnSpPr>
        <p:spPr>
          <a:xfrm>
            <a:off x="4598807" y="4596671"/>
            <a:ext cx="10609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5D3AE86C-6E93-8541-8D12-7570847BABC3}"/>
              </a:ext>
            </a:extLst>
          </p:cNvPr>
          <p:cNvSpPr txBox="1"/>
          <p:nvPr/>
        </p:nvSpPr>
        <p:spPr>
          <a:xfrm>
            <a:off x="2837543" y="4440904"/>
            <a:ext cx="2129940" cy="295635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de-DE" sz="1460" dirty="0" err="1"/>
              <a:t>Number</a:t>
            </a:r>
            <a:r>
              <a:rPr lang="de-DE" sz="1460" dirty="0"/>
              <a:t> </a:t>
            </a:r>
            <a:r>
              <a:rPr lang="de-DE" sz="1460" dirty="0" err="1"/>
              <a:t>of</a:t>
            </a:r>
            <a:r>
              <a:rPr lang="de-DE" sz="1460" dirty="0"/>
              <a:t> </a:t>
            </a:r>
            <a:r>
              <a:rPr lang="de-DE" sz="1460" dirty="0" err="1"/>
              <a:t>neutrons</a:t>
            </a:r>
            <a:endParaRPr lang="de-DE" sz="146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261CD843-1D90-9348-9732-73780FAF4DC3}"/>
              </a:ext>
            </a:extLst>
          </p:cNvPr>
          <p:cNvSpPr txBox="1"/>
          <p:nvPr/>
        </p:nvSpPr>
        <p:spPr>
          <a:xfrm rot="16200000">
            <a:off x="837734" y="3266261"/>
            <a:ext cx="1688815" cy="295635"/>
          </a:xfrm>
          <a:prstGeom prst="rect">
            <a:avLst/>
          </a:prstGeom>
        </p:spPr>
        <p:txBody>
          <a:bodyPr vert="horz" wrap="none" lIns="70272" tIns="35136" rIns="70272" bIns="35136" rtlCol="0" anchor="t">
            <a:spAutoFit/>
          </a:bodyPr>
          <a:lstStyle/>
          <a:p>
            <a:r>
              <a:rPr lang="de-DE" sz="1460" dirty="0" err="1"/>
              <a:t>Number</a:t>
            </a:r>
            <a:r>
              <a:rPr lang="de-DE" sz="1460" dirty="0"/>
              <a:t> </a:t>
            </a:r>
            <a:r>
              <a:rPr lang="de-DE" sz="1460" dirty="0" err="1"/>
              <a:t>of</a:t>
            </a:r>
            <a:r>
              <a:rPr lang="de-DE" sz="1460" dirty="0"/>
              <a:t> </a:t>
            </a:r>
            <a:r>
              <a:rPr lang="de-DE" sz="1460" dirty="0" err="1"/>
              <a:t>protons</a:t>
            </a:r>
            <a:endParaRPr lang="de-DE" sz="146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D2DBD84-7BD0-BB44-815C-EE73E1907B24}"/>
              </a:ext>
            </a:extLst>
          </p:cNvPr>
          <p:cNvSpPr txBox="1"/>
          <p:nvPr/>
        </p:nvSpPr>
        <p:spPr>
          <a:xfrm>
            <a:off x="6564176" y="3487390"/>
            <a:ext cx="1916826" cy="271911"/>
          </a:xfrm>
          <a:prstGeom prst="rect">
            <a:avLst/>
          </a:prstGeom>
        </p:spPr>
        <p:txBody>
          <a:bodyPr vert="horz" wrap="none" lIns="70272" tIns="35136" rIns="70272" bIns="35136" rtlCol="0" anchor="t">
            <a:spAutoFit/>
          </a:bodyPr>
          <a:lstStyle/>
          <a:p>
            <a:pPr algn="l"/>
            <a:r>
              <a:rPr lang="de-DE" sz="1306" dirty="0" err="1"/>
              <a:t>discovered</a:t>
            </a:r>
            <a:r>
              <a:rPr lang="de-DE" sz="1306" dirty="0"/>
              <a:t> at GSI/FAIR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03CB499-EE92-7D48-BAC2-F7A806E82160}"/>
              </a:ext>
            </a:extLst>
          </p:cNvPr>
          <p:cNvSpPr txBox="1"/>
          <p:nvPr/>
        </p:nvSpPr>
        <p:spPr>
          <a:xfrm>
            <a:off x="6564176" y="3748967"/>
            <a:ext cx="1070056" cy="271911"/>
          </a:xfrm>
          <a:prstGeom prst="rect">
            <a:avLst/>
          </a:prstGeom>
        </p:spPr>
        <p:txBody>
          <a:bodyPr vert="horz" wrap="none" lIns="70272" tIns="35136" rIns="70272" bIns="35136" rtlCol="0" anchor="t">
            <a:spAutoFit/>
          </a:bodyPr>
          <a:lstStyle/>
          <a:p>
            <a:pPr algn="l"/>
            <a:r>
              <a:rPr lang="de-DE" sz="1306" dirty="0" err="1"/>
              <a:t>stable</a:t>
            </a:r>
            <a:r>
              <a:rPr lang="de-DE" sz="1306" dirty="0"/>
              <a:t> </a:t>
            </a:r>
            <a:r>
              <a:rPr lang="de-DE" sz="1306" dirty="0" err="1"/>
              <a:t>nuclei</a:t>
            </a:r>
            <a:endParaRPr lang="de-DE" sz="1306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B013D216-FBDA-384E-97CD-C2A14D021070}"/>
              </a:ext>
            </a:extLst>
          </p:cNvPr>
          <p:cNvSpPr txBox="1"/>
          <p:nvPr/>
        </p:nvSpPr>
        <p:spPr>
          <a:xfrm>
            <a:off x="6564176" y="4010544"/>
            <a:ext cx="1135778" cy="271911"/>
          </a:xfrm>
          <a:prstGeom prst="rect">
            <a:avLst/>
          </a:prstGeom>
        </p:spPr>
        <p:txBody>
          <a:bodyPr vert="horz" wrap="none" lIns="70272" tIns="35136" rIns="70272" bIns="35136" rtlCol="0" anchor="t">
            <a:spAutoFit/>
          </a:bodyPr>
          <a:lstStyle/>
          <a:p>
            <a:pPr algn="l"/>
            <a:r>
              <a:rPr lang="de-DE" sz="1306" dirty="0" err="1"/>
              <a:t>known</a:t>
            </a:r>
            <a:r>
              <a:rPr lang="de-DE" sz="1306" dirty="0"/>
              <a:t> </a:t>
            </a:r>
            <a:r>
              <a:rPr lang="de-DE" sz="1306" dirty="0" err="1"/>
              <a:t>nuclei</a:t>
            </a:r>
            <a:endParaRPr lang="de-DE" sz="1306" dirty="0"/>
          </a:p>
        </p:txBody>
      </p:sp>
    </p:spTree>
    <p:extLst>
      <p:ext uri="{BB962C8B-B14F-4D97-AF65-F5344CB8AC3E}">
        <p14:creationId xmlns:p14="http://schemas.microsoft.com/office/powerpoint/2010/main" val="397872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6AB780-C48C-7A4D-93C6-BA8572C32B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37E6DD-D748-5C4D-A1D6-28B73CA81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solidFill>
                  <a:srgbClr val="262626"/>
                </a:solidFill>
              </a:rPr>
              <a:t>FAIR – Facility </a:t>
            </a:r>
            <a:r>
              <a:rPr lang="de-DE" dirty="0" err="1">
                <a:solidFill>
                  <a:srgbClr val="262626"/>
                </a:solidFill>
              </a:rPr>
              <a:t>for</a:t>
            </a:r>
            <a:r>
              <a:rPr lang="de-DE" dirty="0">
                <a:solidFill>
                  <a:srgbClr val="262626"/>
                </a:solidFill>
              </a:rPr>
              <a:t> Antiproton </a:t>
            </a:r>
            <a:r>
              <a:rPr lang="de-DE" dirty="0" err="1">
                <a:solidFill>
                  <a:srgbClr val="262626"/>
                </a:solidFill>
              </a:rPr>
              <a:t>and</a:t>
            </a:r>
            <a:r>
              <a:rPr lang="de-DE" dirty="0">
                <a:solidFill>
                  <a:srgbClr val="262626"/>
                </a:solidFill>
              </a:rPr>
              <a:t> Ion Research</a:t>
            </a:r>
            <a:endParaRPr lang="en-US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CFC7F2-99E7-2B43-B073-AF18EFC8E2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926596"/>
            <a:ext cx="9181929" cy="4017600"/>
          </a:xfrm>
          <a:prstGeom prst="rect">
            <a:avLst/>
          </a:prstGeom>
        </p:spPr>
      </p:pic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DDB32B4F-6D46-6D4D-8DF2-7302AFA60B4B}"/>
              </a:ext>
            </a:extLst>
          </p:cNvPr>
          <p:cNvSpPr txBox="1">
            <a:spLocks/>
          </p:cNvSpPr>
          <p:nvPr/>
        </p:nvSpPr>
        <p:spPr>
          <a:xfrm>
            <a:off x="460143" y="2653272"/>
            <a:ext cx="6332543" cy="2112432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5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3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05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2"/>
              </a:lnSpc>
              <a:spcBef>
                <a:spcPts val="480"/>
              </a:spcBef>
              <a:spcAft>
                <a:spcPts val="461"/>
              </a:spcAft>
            </a:pPr>
            <a:r>
              <a:rPr lang="en-US" sz="1300" dirty="0"/>
              <a:t>A world-wide unique particle accelerator</a:t>
            </a:r>
          </a:p>
          <a:p>
            <a:pPr>
              <a:lnSpc>
                <a:spcPts val="1752"/>
              </a:lnSpc>
              <a:spcBef>
                <a:spcPts val="480"/>
              </a:spcBef>
              <a:spcAft>
                <a:spcPts val="461"/>
              </a:spcAft>
            </a:pPr>
            <a:r>
              <a:rPr lang="en-US" sz="1300" dirty="0"/>
              <a:t>Exotic forms of matter occurring in the universe can be produced and investigated in the laboratory</a:t>
            </a:r>
          </a:p>
          <a:p>
            <a:pPr>
              <a:lnSpc>
                <a:spcPts val="1752"/>
              </a:lnSpc>
              <a:spcBef>
                <a:spcPts val="480"/>
              </a:spcBef>
              <a:spcAft>
                <a:spcPts val="461"/>
              </a:spcAft>
            </a:pPr>
            <a:r>
              <a:rPr lang="en-US" sz="1300" dirty="0"/>
              <a:t>Basic research and the development of applications </a:t>
            </a:r>
            <a:br>
              <a:rPr lang="en-US" sz="1300" dirty="0"/>
            </a:br>
            <a:r>
              <a:rPr lang="en-US" sz="1300" dirty="0"/>
              <a:t>for materials research, radiobiology, space travel, etc.</a:t>
            </a:r>
          </a:p>
          <a:p>
            <a:pPr>
              <a:lnSpc>
                <a:spcPts val="1752"/>
              </a:lnSpc>
              <a:spcBef>
                <a:spcPts val="480"/>
              </a:spcBef>
              <a:spcAft>
                <a:spcPts val="461"/>
              </a:spcAft>
            </a:pPr>
            <a:r>
              <a:rPr lang="en-US" sz="1300" dirty="0"/>
              <a:t>Collaboration between several teams of internationally leading researchers (more than 3,000 scientists)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BC7EF12-9A12-DD46-939D-6BC3A4A36B04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T. Ernsting/HA Hessen Agentur</a:t>
            </a:r>
          </a:p>
        </p:txBody>
      </p:sp>
    </p:spTree>
    <p:extLst>
      <p:ext uri="{BB962C8B-B14F-4D97-AF65-F5344CB8AC3E}">
        <p14:creationId xmlns:p14="http://schemas.microsoft.com/office/powerpoint/2010/main" val="7366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 30">
            <a:extLst>
              <a:ext uri="{FF2B5EF4-FFF2-40B4-BE49-F238E27FC236}">
                <a16:creationId xmlns:a16="http://schemas.microsoft.com/office/drawing/2014/main" id="{B77A56AC-10CC-8E4D-A244-023C1354A1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32" y="990218"/>
            <a:ext cx="7998171" cy="3888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7F7159D8-123C-3543-B62F-2DB935BE33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22" t="2307"/>
          <a:stretch/>
        </p:blipFill>
        <p:spPr>
          <a:xfrm>
            <a:off x="134664" y="990218"/>
            <a:ext cx="7268530" cy="3912371"/>
          </a:xfrm>
          <a:prstGeom prst="rect">
            <a:avLst/>
          </a:prstGeom>
        </p:spPr>
      </p:pic>
      <p:sp>
        <p:nvSpPr>
          <p:cNvPr id="29" name="Freihandform 28">
            <a:extLst>
              <a:ext uri="{FF2B5EF4-FFF2-40B4-BE49-F238E27FC236}">
                <a16:creationId xmlns:a16="http://schemas.microsoft.com/office/drawing/2014/main" id="{C6586AF0-F968-584F-994D-63B50EB43983}"/>
              </a:ext>
            </a:extLst>
          </p:cNvPr>
          <p:cNvSpPr/>
          <p:nvPr/>
        </p:nvSpPr>
        <p:spPr>
          <a:xfrm>
            <a:off x="4168591" y="4824711"/>
            <a:ext cx="69092" cy="63334"/>
          </a:xfrm>
          <a:custGeom>
            <a:avLst/>
            <a:gdLst>
              <a:gd name="connsiteX0" fmla="*/ 102550 w 102550"/>
              <a:gd name="connsiteY0" fmla="*/ 94004 h 94004"/>
              <a:gd name="connsiteX1" fmla="*/ 0 w 102550"/>
              <a:gd name="connsiteY1" fmla="*/ 0 h 94004"/>
              <a:gd name="connsiteX2" fmla="*/ 17092 w 102550"/>
              <a:gd name="connsiteY2" fmla="*/ 25638 h 9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50" h="94004">
                <a:moveTo>
                  <a:pt x="102550" y="94004"/>
                </a:moveTo>
                <a:lnTo>
                  <a:pt x="0" y="0"/>
                </a:lnTo>
                <a:lnTo>
                  <a:pt x="17092" y="25638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13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C14DFD-CBDB-F64B-8437-A8553F1A9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FAIR MSV 0-3 - Early </a:t>
            </a:r>
            <a:r>
              <a:rPr lang="de-DE" dirty="0" err="1" smtClean="0"/>
              <a:t>and</a:t>
            </a:r>
            <a:r>
              <a:rPr lang="de-DE" dirty="0" smtClean="0"/>
              <a:t> First Science</a:t>
            </a:r>
            <a:endParaRPr lang="de-DE" dirty="0"/>
          </a:p>
        </p:txBody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36A484E0-2982-6444-B7A0-5C71C30095EE}"/>
              </a:ext>
            </a:extLst>
          </p:cNvPr>
          <p:cNvSpPr/>
          <p:nvPr/>
        </p:nvSpPr>
        <p:spPr>
          <a:xfrm>
            <a:off x="4114801" y="4839255"/>
            <a:ext cx="69092" cy="63334"/>
          </a:xfrm>
          <a:custGeom>
            <a:avLst/>
            <a:gdLst>
              <a:gd name="connsiteX0" fmla="*/ 102550 w 102550"/>
              <a:gd name="connsiteY0" fmla="*/ 94004 h 94004"/>
              <a:gd name="connsiteX1" fmla="*/ 0 w 102550"/>
              <a:gd name="connsiteY1" fmla="*/ 0 h 94004"/>
              <a:gd name="connsiteX2" fmla="*/ 17092 w 102550"/>
              <a:gd name="connsiteY2" fmla="*/ 25638 h 94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2550" h="94004">
                <a:moveTo>
                  <a:pt x="102550" y="94004"/>
                </a:moveTo>
                <a:lnTo>
                  <a:pt x="0" y="0"/>
                </a:lnTo>
                <a:lnTo>
                  <a:pt x="17092" y="25638"/>
                </a:lnTo>
              </a:path>
            </a:pathLst>
          </a:cu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13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AD3F4C-9FF9-FC4B-BC54-169775D82BD5}"/>
              </a:ext>
            </a:extLst>
          </p:cNvPr>
          <p:cNvSpPr txBox="1"/>
          <p:nvPr/>
        </p:nvSpPr>
        <p:spPr>
          <a:xfrm>
            <a:off x="4797707" y="1526643"/>
            <a:ext cx="1499999" cy="213024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de-DE" sz="845" dirty="0">
                <a:solidFill>
                  <a:prstClr val="black"/>
                </a:solidFill>
              </a:rPr>
              <a:t>Ring </a:t>
            </a:r>
            <a:r>
              <a:rPr lang="de-DE" sz="845" dirty="0" err="1">
                <a:solidFill>
                  <a:prstClr val="black"/>
                </a:solidFill>
              </a:rPr>
              <a:t>accelerator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  <a:r>
              <a:rPr lang="de-DE" sz="845" dirty="0" smtClean="0">
                <a:solidFill>
                  <a:prstClr val="black"/>
                </a:solidFill>
              </a:rPr>
              <a:t>SIS100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3E84D86-75A6-734E-904C-E9B2D2FF80E6}"/>
              </a:ext>
            </a:extLst>
          </p:cNvPr>
          <p:cNvSpPr>
            <a:spLocks/>
          </p:cNvSpPr>
          <p:nvPr/>
        </p:nvSpPr>
        <p:spPr>
          <a:xfrm>
            <a:off x="6767818" y="4336067"/>
            <a:ext cx="187720" cy="188071"/>
          </a:xfrm>
          <a:prstGeom prst="rect">
            <a:avLst/>
          </a:prstGeom>
          <a:solidFill>
            <a:srgbClr val="D63E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45">
              <a:solidFill>
                <a:prstClr val="white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F0EA7E2-5261-C940-8598-0C110D31A842}"/>
              </a:ext>
            </a:extLst>
          </p:cNvPr>
          <p:cNvSpPr>
            <a:spLocks/>
          </p:cNvSpPr>
          <p:nvPr/>
        </p:nvSpPr>
        <p:spPr>
          <a:xfrm>
            <a:off x="6767818" y="4065446"/>
            <a:ext cx="187720" cy="188071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45">
              <a:solidFill>
                <a:prstClr val="white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3BFBFE8F-068D-5449-B65D-A5AB66BF34F4}"/>
              </a:ext>
            </a:extLst>
          </p:cNvPr>
          <p:cNvSpPr>
            <a:spLocks/>
          </p:cNvSpPr>
          <p:nvPr/>
        </p:nvSpPr>
        <p:spPr>
          <a:xfrm>
            <a:off x="6767818" y="4606687"/>
            <a:ext cx="187720" cy="18807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845">
              <a:solidFill>
                <a:prstClr val="white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FDA997F-2F28-8242-81A1-9E4612671FEA}"/>
              </a:ext>
            </a:extLst>
          </p:cNvPr>
          <p:cNvSpPr txBox="1"/>
          <p:nvPr/>
        </p:nvSpPr>
        <p:spPr>
          <a:xfrm>
            <a:off x="7008499" y="4045564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de-DE" sz="845" dirty="0" err="1">
                <a:solidFill>
                  <a:prstClr val="black"/>
                </a:solidFill>
              </a:rPr>
              <a:t>Existing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  <a:r>
              <a:rPr lang="de-DE" sz="845" dirty="0" err="1">
                <a:solidFill>
                  <a:prstClr val="black"/>
                </a:solidFill>
              </a:rPr>
              <a:t>facility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52F0516-A7AB-6548-B2C0-7F8EBCF69862}"/>
              </a:ext>
            </a:extLst>
          </p:cNvPr>
          <p:cNvSpPr txBox="1"/>
          <p:nvPr/>
        </p:nvSpPr>
        <p:spPr>
          <a:xfrm>
            <a:off x="7008499" y="4318252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de-DE" sz="845" dirty="0" err="1">
                <a:solidFill>
                  <a:prstClr val="black"/>
                </a:solidFill>
              </a:rPr>
              <a:t>Planned</a:t>
            </a:r>
            <a:r>
              <a:rPr lang="de-DE" sz="845" dirty="0">
                <a:solidFill>
                  <a:prstClr val="black"/>
                </a:solidFill>
              </a:rPr>
              <a:t> </a:t>
            </a:r>
            <a:r>
              <a:rPr lang="de-DE" sz="845" dirty="0" err="1">
                <a:solidFill>
                  <a:prstClr val="black"/>
                </a:solidFill>
              </a:rPr>
              <a:t>facility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4E2293D-3E37-4644-9121-047CCF42FFA9}"/>
              </a:ext>
            </a:extLst>
          </p:cNvPr>
          <p:cNvSpPr txBox="1"/>
          <p:nvPr/>
        </p:nvSpPr>
        <p:spPr>
          <a:xfrm>
            <a:off x="7008499" y="4590941"/>
            <a:ext cx="1286689" cy="200994"/>
          </a:xfrm>
          <a:prstGeom prst="rect">
            <a:avLst/>
          </a:prstGeom>
        </p:spPr>
        <p:txBody>
          <a:bodyPr vert="horz" wrap="square" lIns="70272" tIns="35136" rIns="70272" bIns="35136" rtlCol="0" anchor="t">
            <a:spAutoFit/>
          </a:bodyPr>
          <a:lstStyle/>
          <a:p>
            <a:r>
              <a:rPr lang="de-DE" sz="845" dirty="0">
                <a:solidFill>
                  <a:prstClr val="black"/>
                </a:solidFill>
              </a:rPr>
              <a:t>Experimental </a:t>
            </a:r>
            <a:r>
              <a:rPr lang="de-DE" sz="845" dirty="0" err="1">
                <a:solidFill>
                  <a:prstClr val="black"/>
                </a:solidFill>
              </a:rPr>
              <a:t>setups</a:t>
            </a:r>
            <a:endParaRPr lang="de-DE" sz="845" dirty="0">
              <a:solidFill>
                <a:prstClr val="black"/>
              </a:solidFill>
            </a:endParaRPr>
          </a:p>
        </p:txBody>
      </p:sp>
      <p:sp>
        <p:nvSpPr>
          <p:cNvPr id="23" name="Line 19">
            <a:extLst>
              <a:ext uri="{FF2B5EF4-FFF2-40B4-BE49-F238E27FC236}">
                <a16:creationId xmlns:a16="http://schemas.microsoft.com/office/drawing/2014/main" id="{207CFF32-DBB3-A04C-A954-A97F6D2B0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2042" y="3246853"/>
            <a:ext cx="1173443" cy="37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3E5B401D-19DE-2245-8561-157C9529300C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/>
              <a:t>Graph: GSI/FAIR</a:t>
            </a:r>
          </a:p>
        </p:txBody>
      </p:sp>
      <p:sp>
        <p:nvSpPr>
          <p:cNvPr id="27" name="Line 19">
            <a:extLst>
              <a:ext uri="{FF2B5EF4-FFF2-40B4-BE49-F238E27FC236}">
                <a16:creationId xmlns:a16="http://schemas.microsoft.com/office/drawing/2014/main" id="{429D9289-1997-6B4E-930F-36CA0AFAB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839" y="1712670"/>
            <a:ext cx="369662" cy="5399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818" y="2307538"/>
            <a:ext cx="1444019" cy="81226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972" y="1338641"/>
            <a:ext cx="1628750" cy="91617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56" y="3169897"/>
            <a:ext cx="1475136" cy="82976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8DB04525-A0F8-D947-8891-0E2414346448}"/>
              </a:ext>
            </a:extLst>
          </p:cNvPr>
          <p:cNvSpPr txBox="1"/>
          <p:nvPr/>
        </p:nvSpPr>
        <p:spPr>
          <a:xfrm>
            <a:off x="6425216" y="3772839"/>
            <a:ext cx="1085740" cy="236877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de-DE" sz="1000" dirty="0" smtClean="0">
                <a:solidFill>
                  <a:srgbClr val="FF0000"/>
                </a:solidFill>
              </a:rPr>
              <a:t>Super-FRS</a:t>
            </a:r>
            <a:endParaRPr lang="de-DE" sz="1000" dirty="0">
              <a:solidFill>
                <a:srgbClr val="FF00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969931" y="2896529"/>
            <a:ext cx="900093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solidFill>
                  <a:srgbClr val="002060"/>
                </a:solidFill>
              </a:rPr>
              <a:t>CBM</a:t>
            </a:r>
            <a:endParaRPr lang="de-DE" sz="1000" dirty="0" smtClean="0">
              <a:solidFill>
                <a:srgbClr val="002060"/>
              </a:solidFill>
            </a:endParaRPr>
          </a:p>
        </p:txBody>
      </p:sp>
      <p:sp>
        <p:nvSpPr>
          <p:cNvPr id="32" name="Line 19">
            <a:extLst>
              <a:ext uri="{FF2B5EF4-FFF2-40B4-BE49-F238E27FC236}">
                <a16:creationId xmlns:a16="http://schemas.microsoft.com/office/drawing/2014/main" id="{207CFF32-DBB3-A04C-A954-A97F6D2B099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54195" y="2733152"/>
            <a:ext cx="818481" cy="735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pic>
        <p:nvPicPr>
          <p:cNvPr id="34" name="Grafik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130" y="4010720"/>
            <a:ext cx="1585546" cy="891870"/>
          </a:xfrm>
          <a:prstGeom prst="rect">
            <a:avLst/>
          </a:prstGeom>
        </p:spPr>
      </p:pic>
      <p:sp>
        <p:nvSpPr>
          <p:cNvPr id="35" name="Line 19">
            <a:extLst>
              <a:ext uri="{FF2B5EF4-FFF2-40B4-BE49-F238E27FC236}">
                <a16:creationId xmlns:a16="http://schemas.microsoft.com/office/drawing/2014/main" id="{207CFF32-DBB3-A04C-A954-A97F6D2B09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68591" y="4159482"/>
            <a:ext cx="801855" cy="4314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oval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642"/>
          </a:p>
        </p:txBody>
      </p:sp>
      <p:sp>
        <p:nvSpPr>
          <p:cNvPr id="36" name="Textfeld 35"/>
          <p:cNvSpPr txBox="1"/>
          <p:nvPr/>
        </p:nvSpPr>
        <p:spPr>
          <a:xfrm>
            <a:off x="7330271" y="1966200"/>
            <a:ext cx="643143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solidFill>
                  <a:schemeClr val="bg1"/>
                </a:solidFill>
              </a:rPr>
              <a:t>SIS100</a:t>
            </a:r>
            <a:endParaRPr lang="de-DE" sz="1000" dirty="0" smtClean="0">
              <a:solidFill>
                <a:schemeClr val="bg1"/>
              </a:solidFill>
            </a:endParaRPr>
          </a:p>
        </p:txBody>
      </p:sp>
      <p:sp>
        <p:nvSpPr>
          <p:cNvPr id="37" name="Textfeld 36"/>
          <p:cNvSpPr txBox="1"/>
          <p:nvPr/>
        </p:nvSpPr>
        <p:spPr>
          <a:xfrm>
            <a:off x="5078208" y="4007296"/>
            <a:ext cx="1100295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solidFill>
                  <a:schemeClr val="bg1"/>
                </a:solidFill>
              </a:rPr>
              <a:t>NUSTAR</a:t>
            </a:r>
            <a:endParaRPr lang="de-DE" sz="1000" dirty="0" smtClean="0">
              <a:solidFill>
                <a:schemeClr val="bg1"/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1EBCBB2A-9C62-5149-B7B3-BFA10267C33B}"/>
              </a:ext>
            </a:extLst>
          </p:cNvPr>
          <p:cNvSpPr txBox="1"/>
          <p:nvPr/>
        </p:nvSpPr>
        <p:spPr>
          <a:xfrm>
            <a:off x="2659087" y="3146996"/>
            <a:ext cx="1085740" cy="473095"/>
          </a:xfrm>
          <a:prstGeom prst="rect">
            <a:avLst/>
          </a:prstGeom>
        </p:spPr>
        <p:txBody>
          <a:bodyPr vert="horz" wrap="square" lIns="82185" tIns="41093" rIns="82185" bIns="41093" rtlCol="0" anchor="t">
            <a:spAutoFit/>
          </a:bodyPr>
          <a:lstStyle/>
          <a:p>
            <a:r>
              <a:rPr lang="de-DE" sz="845" dirty="0" smtClean="0">
                <a:solidFill>
                  <a:prstClr val="black"/>
                </a:solidFill>
              </a:rPr>
              <a:t>High </a:t>
            </a:r>
            <a:r>
              <a:rPr lang="de-DE" sz="845" dirty="0" err="1" smtClean="0">
                <a:solidFill>
                  <a:prstClr val="black"/>
                </a:solidFill>
              </a:rPr>
              <a:t>Energy</a:t>
            </a:r>
            <a:r>
              <a:rPr lang="de-DE" sz="845" dirty="0" smtClean="0">
                <a:solidFill>
                  <a:prstClr val="black"/>
                </a:solidFill>
              </a:rPr>
              <a:t> Storage Ring HESR</a:t>
            </a:r>
            <a:endParaRPr lang="de-DE" sz="845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5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1" grpId="0"/>
      <p:bldP spid="32" grpId="0" animBg="1"/>
      <p:bldP spid="35" grpId="0" animBg="1"/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17AE080-D0F5-6C4B-A4F4-F36F1B7F0D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FAIR will accelerate particles </a:t>
            </a:r>
            <a:br>
              <a:rPr lang="en-US" dirty="0"/>
            </a:br>
            <a:r>
              <a:rPr lang="en-US" dirty="0"/>
              <a:t>with unprecedented…</a:t>
            </a:r>
          </a:p>
        </p:txBody>
      </p:sp>
      <p:pic>
        <p:nvPicPr>
          <p:cNvPr id="4" name="Inhaltsplatzhalter 14">
            <a:extLst>
              <a:ext uri="{FF2B5EF4-FFF2-40B4-BE49-F238E27FC236}">
                <a16:creationId xmlns:a16="http://schemas.microsoft.com/office/drawing/2014/main" id="{D01CBE25-A42C-0A4A-91F0-A2A19F58B9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6639"/>
            <a:ext cx="9144000" cy="184646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CF6755E-3E3C-154B-A771-E68A0A2FCB85}"/>
              </a:ext>
            </a:extLst>
          </p:cNvPr>
          <p:cNvSpPr/>
          <p:nvPr/>
        </p:nvSpPr>
        <p:spPr>
          <a:xfrm>
            <a:off x="1879772" y="3025012"/>
            <a:ext cx="2093034" cy="5558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3612" b="1" dirty="0" err="1">
                <a:solidFill>
                  <a:srgbClr val="66819D"/>
                </a:solidFill>
              </a:rPr>
              <a:t>intensity</a:t>
            </a:r>
            <a:endParaRPr lang="de-DE" sz="3612" dirty="0">
              <a:solidFill>
                <a:srgbClr val="66819D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BBA50D6-47B1-5F4D-AD2D-ABEA4CBBF3DB}"/>
              </a:ext>
            </a:extLst>
          </p:cNvPr>
          <p:cNvSpPr/>
          <p:nvPr/>
        </p:nvSpPr>
        <p:spPr>
          <a:xfrm>
            <a:off x="1926957" y="3627682"/>
            <a:ext cx="1998661" cy="153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de-DE" sz="999" dirty="0" err="1"/>
              <a:t>Up</a:t>
            </a:r>
            <a:r>
              <a:rPr lang="de-DE" sz="999" dirty="0"/>
              <a:t> </a:t>
            </a:r>
            <a:r>
              <a:rPr lang="de-DE" sz="999" dirty="0" err="1"/>
              <a:t>to</a:t>
            </a:r>
            <a:r>
              <a:rPr lang="de-DE" sz="999" dirty="0"/>
              <a:t> 10,000 </a:t>
            </a:r>
            <a:r>
              <a:rPr lang="de-DE" sz="999" dirty="0" err="1"/>
              <a:t>times</a:t>
            </a:r>
            <a:r>
              <a:rPr lang="de-DE" sz="999" dirty="0"/>
              <a:t> </a:t>
            </a:r>
            <a:r>
              <a:rPr lang="de-DE" sz="999" dirty="0" err="1"/>
              <a:t>more</a:t>
            </a:r>
            <a:r>
              <a:rPr lang="de-DE" sz="999" dirty="0"/>
              <a:t> </a:t>
            </a:r>
            <a:r>
              <a:rPr lang="de-DE" sz="999" dirty="0" err="1"/>
              <a:t>particles</a:t>
            </a:r>
            <a:r>
              <a:rPr lang="de-DE" sz="999" dirty="0"/>
              <a:t>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551A5E4-5277-CF4D-AC48-27842D866C9E}"/>
              </a:ext>
            </a:extLst>
          </p:cNvPr>
          <p:cNvSpPr/>
          <p:nvPr/>
        </p:nvSpPr>
        <p:spPr>
          <a:xfrm>
            <a:off x="1975750" y="3950187"/>
            <a:ext cx="1901085" cy="5558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4000" b="1" dirty="0">
                <a:solidFill>
                  <a:srgbClr val="66819D"/>
                </a:solidFill>
              </a:rPr>
              <a:t>quality</a:t>
            </a:r>
            <a:r>
              <a:rPr lang="en-US" sz="4000" dirty="0">
                <a:solidFill>
                  <a:srgbClr val="66819D"/>
                </a:solidFill>
              </a:rPr>
              <a:t>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E836ED9-6FDE-994E-885F-B53C09166E19}"/>
              </a:ext>
            </a:extLst>
          </p:cNvPr>
          <p:cNvSpPr/>
          <p:nvPr/>
        </p:nvSpPr>
        <p:spPr>
          <a:xfrm>
            <a:off x="2437355" y="4585596"/>
            <a:ext cx="977864" cy="153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de-DE" sz="999" dirty="0"/>
              <a:t>Precision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001716E-3B8C-4743-A0CA-C0393BD8B626}"/>
              </a:ext>
            </a:extLst>
          </p:cNvPr>
          <p:cNvSpPr/>
          <p:nvPr/>
        </p:nvSpPr>
        <p:spPr>
          <a:xfrm>
            <a:off x="4824331" y="3027874"/>
            <a:ext cx="2093034" cy="5558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sz="4000" b="1" dirty="0">
                <a:solidFill>
                  <a:srgbClr val="66819D"/>
                </a:solidFill>
              </a:rPr>
              <a:t>output</a:t>
            </a:r>
            <a:r>
              <a:rPr lang="en-US" sz="4000" dirty="0">
                <a:solidFill>
                  <a:srgbClr val="66819D"/>
                </a:solidFill>
              </a:rPr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7D19E30-0245-0940-A08C-274BE58D1066}"/>
              </a:ext>
            </a:extLst>
          </p:cNvPr>
          <p:cNvSpPr/>
          <p:nvPr/>
        </p:nvSpPr>
        <p:spPr>
          <a:xfrm>
            <a:off x="4933166" y="3627682"/>
            <a:ext cx="187536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sz="1000" dirty="0"/>
              <a:t>Up to 100 times more Watts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D4B1F192-36B7-CB42-B401-E6D1888257F9}"/>
              </a:ext>
            </a:extLst>
          </p:cNvPr>
          <p:cNvSpPr/>
          <p:nvPr/>
        </p:nvSpPr>
        <p:spPr>
          <a:xfrm>
            <a:off x="4580394" y="3952720"/>
            <a:ext cx="2580914" cy="5558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de-DE" sz="3612" b="1" dirty="0" err="1">
                <a:solidFill>
                  <a:srgbClr val="66819D"/>
                </a:solidFill>
              </a:rPr>
              <a:t>versatility</a:t>
            </a:r>
            <a:endParaRPr lang="de-DE" sz="3612" dirty="0">
              <a:solidFill>
                <a:srgbClr val="66819D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AB015D8-5696-FD4C-AE71-7DB6FECB1BA6}"/>
              </a:ext>
            </a:extLst>
          </p:cNvPr>
          <p:cNvSpPr/>
          <p:nvPr/>
        </p:nvSpPr>
        <p:spPr>
          <a:xfrm>
            <a:off x="4738013" y="4585596"/>
            <a:ext cx="226566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buClr>
                <a:schemeClr val="tx1">
                  <a:lumMod val="50000"/>
                  <a:lumOff val="50000"/>
                </a:schemeClr>
              </a:buClr>
            </a:pPr>
            <a:r>
              <a:rPr lang="de-DE" sz="999" dirty="0"/>
              <a:t>All </a:t>
            </a:r>
            <a:r>
              <a:rPr lang="de-DE" sz="999" dirty="0" err="1"/>
              <a:t>chemical</a:t>
            </a:r>
            <a:r>
              <a:rPr lang="de-DE" sz="999" dirty="0"/>
              <a:t> </a:t>
            </a:r>
            <a:r>
              <a:rPr lang="de-DE" sz="999" dirty="0" err="1"/>
              <a:t>elements</a:t>
            </a:r>
            <a:r>
              <a:rPr lang="de-DE" sz="999" dirty="0"/>
              <a:t>/</a:t>
            </a:r>
            <a:r>
              <a:rPr lang="de-DE" sz="999" dirty="0" err="1"/>
              <a:t>ions</a:t>
            </a:r>
            <a:r>
              <a:rPr lang="de-DE" sz="999" dirty="0"/>
              <a:t> </a:t>
            </a:r>
            <a:br>
              <a:rPr lang="de-DE" sz="999" dirty="0"/>
            </a:br>
            <a:r>
              <a:rPr lang="de-DE" sz="999" dirty="0" err="1"/>
              <a:t>and</a:t>
            </a:r>
            <a:r>
              <a:rPr lang="de-DE" sz="999" dirty="0"/>
              <a:t> </a:t>
            </a:r>
            <a:r>
              <a:rPr lang="de-DE" sz="999" dirty="0" err="1"/>
              <a:t>antiprotons</a:t>
            </a:r>
            <a:endParaRPr lang="de-DE" sz="999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65CA8C3-73B8-6944-B8D4-5373B70B078B}"/>
              </a:ext>
            </a:extLst>
          </p:cNvPr>
          <p:cNvSpPr txBox="1"/>
          <p:nvPr/>
        </p:nvSpPr>
        <p:spPr>
          <a:xfrm>
            <a:off x="8686114" y="926639"/>
            <a:ext cx="276999" cy="1846469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G. Otto/GSI/FAIR</a:t>
            </a:r>
          </a:p>
        </p:txBody>
      </p:sp>
    </p:spTree>
    <p:extLst>
      <p:ext uri="{BB962C8B-B14F-4D97-AF65-F5344CB8AC3E}">
        <p14:creationId xmlns:p14="http://schemas.microsoft.com/office/powerpoint/2010/main" val="10715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2299097" y="4767263"/>
            <a:ext cx="1600200" cy="27384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t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57213" indent="-2143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8859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2288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25717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2914650" indent="-171450" defTabSz="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fld id="{4302A65D-F901-4538-80E5-FCCCEB92532D}" type="slidenum">
              <a:rPr lang="de-DE" altLang="de-DE" sz="1350"/>
              <a:pPr algn="l"/>
              <a:t>2</a:t>
            </a:fld>
            <a:endParaRPr lang="de-DE" altLang="de-DE" sz="1350"/>
          </a:p>
        </p:txBody>
      </p:sp>
      <p:pic>
        <p:nvPicPr>
          <p:cNvPr id="30722" name="Picture 67" descr="Zentren der Helmholtz Gemeinscha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406" y="927113"/>
            <a:ext cx="3236119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8"/>
          <p:cNvSpPr txBox="1">
            <a:spLocks noChangeArrowheads="1"/>
          </p:cNvSpPr>
          <p:nvPr/>
        </p:nvSpPr>
        <p:spPr bwMode="auto">
          <a:xfrm>
            <a:off x="5006578" y="1006079"/>
            <a:ext cx="8108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GEOMAR: </a:t>
            </a:r>
            <a:endParaRPr lang="de-DE" altLang="de-DE" sz="600" dirty="0" smtClean="0">
              <a:solidFill>
                <a:schemeClr val="bg1"/>
              </a:solidFill>
            </a:endParaRPr>
          </a:p>
          <a:p>
            <a:r>
              <a:rPr lang="de-DE" altLang="de-DE" sz="600" dirty="0" err="1" smtClean="0">
                <a:solidFill>
                  <a:schemeClr val="bg1"/>
                </a:solidFill>
              </a:rPr>
              <a:t>Ocean</a:t>
            </a:r>
            <a:r>
              <a:rPr lang="de-DE" altLang="de-DE" sz="600" dirty="0" smtClean="0">
                <a:solidFill>
                  <a:schemeClr val="bg1"/>
                </a:solidFill>
              </a:rPr>
              <a:t> Research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24" name="TextBox 68"/>
          <p:cNvSpPr txBox="1">
            <a:spLocks noChangeArrowheads="1"/>
          </p:cNvSpPr>
          <p:nvPr/>
        </p:nvSpPr>
        <p:spPr bwMode="auto">
          <a:xfrm>
            <a:off x="3764757" y="1437085"/>
            <a:ext cx="9727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Alfred Wegener </a:t>
            </a:r>
            <a:r>
              <a:rPr lang="de-DE" altLang="de-DE" sz="600" dirty="0" err="1">
                <a:solidFill>
                  <a:schemeClr val="bg1"/>
                </a:solidFill>
              </a:rPr>
              <a:t>Inst</a:t>
            </a:r>
            <a:r>
              <a:rPr lang="de-DE" altLang="de-DE" sz="600" dirty="0">
                <a:solidFill>
                  <a:schemeClr val="bg1"/>
                </a:solidFill>
              </a:rPr>
              <a:t>.: </a:t>
            </a:r>
            <a:r>
              <a:rPr lang="de-DE" altLang="de-DE" sz="600" dirty="0" smtClean="0">
                <a:solidFill>
                  <a:schemeClr val="bg1"/>
                </a:solidFill>
              </a:rPr>
              <a:t>Polar Research </a:t>
            </a:r>
            <a:r>
              <a:rPr lang="de-DE" altLang="de-DE" sz="600" dirty="0">
                <a:solidFill>
                  <a:schemeClr val="bg1"/>
                </a:solidFill>
              </a:rPr>
              <a:t>und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Oceanography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25" name="TextBox 69"/>
          <p:cNvSpPr txBox="1">
            <a:spLocks noChangeArrowheads="1"/>
          </p:cNvSpPr>
          <p:nvPr/>
        </p:nvSpPr>
        <p:spPr bwMode="auto">
          <a:xfrm>
            <a:off x="5006579" y="1422798"/>
            <a:ext cx="10263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DESY: Deutsches </a:t>
            </a:r>
            <a:r>
              <a:rPr lang="de-DE" altLang="de-DE" sz="600" dirty="0" smtClean="0">
                <a:solidFill>
                  <a:schemeClr val="bg1"/>
                </a:solidFill>
              </a:rPr>
              <a:t>Elektronen Synchrotron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26" name="TextBox 70"/>
          <p:cNvSpPr txBox="1">
            <a:spLocks noChangeArrowheads="1"/>
          </p:cNvSpPr>
          <p:nvPr/>
        </p:nvSpPr>
        <p:spPr bwMode="auto">
          <a:xfrm>
            <a:off x="4816078" y="1924051"/>
            <a:ext cx="10013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HZ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Hereon</a:t>
            </a:r>
            <a:r>
              <a:rPr lang="de-DE" altLang="de-DE" sz="600" dirty="0" smtClean="0">
                <a:solidFill>
                  <a:schemeClr val="bg1"/>
                </a:solidFill>
              </a:rPr>
              <a:t>: Materials- </a:t>
            </a:r>
            <a:r>
              <a:rPr lang="de-DE" altLang="de-DE" sz="600" dirty="0">
                <a:solidFill>
                  <a:schemeClr val="bg1"/>
                </a:solidFill>
              </a:rPr>
              <a:t>und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Coastal</a:t>
            </a:r>
            <a:r>
              <a:rPr lang="de-DE" altLang="de-DE" sz="600" dirty="0" smtClean="0">
                <a:solidFill>
                  <a:schemeClr val="bg1"/>
                </a:solidFill>
              </a:rPr>
              <a:t> Research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27" name="TextBox 71"/>
          <p:cNvSpPr txBox="1">
            <a:spLocks noChangeArrowheads="1"/>
          </p:cNvSpPr>
          <p:nvPr/>
        </p:nvSpPr>
        <p:spPr bwMode="auto">
          <a:xfrm>
            <a:off x="5866210" y="1801417"/>
            <a:ext cx="9834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Max Delbrück Zentrum: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Molecular</a:t>
            </a:r>
            <a:r>
              <a:rPr lang="de-DE" altLang="de-DE" sz="600" dirty="0" smtClean="0">
                <a:solidFill>
                  <a:schemeClr val="bg1"/>
                </a:solidFill>
              </a:rPr>
              <a:t>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Medicin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28" name="TextBox 72"/>
          <p:cNvSpPr txBox="1">
            <a:spLocks noChangeArrowheads="1"/>
          </p:cNvSpPr>
          <p:nvPr/>
        </p:nvSpPr>
        <p:spPr bwMode="auto">
          <a:xfrm>
            <a:off x="4362451" y="2297906"/>
            <a:ext cx="9072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>
                <a:solidFill>
                  <a:schemeClr val="bg1"/>
                </a:solidFill>
              </a:rPr>
              <a:t>HZ für Infektionsforschung</a:t>
            </a:r>
          </a:p>
        </p:txBody>
      </p:sp>
      <p:sp>
        <p:nvSpPr>
          <p:cNvPr id="30729" name="TextBox 73"/>
          <p:cNvSpPr txBox="1">
            <a:spLocks noChangeArrowheads="1"/>
          </p:cNvSpPr>
          <p:nvPr/>
        </p:nvSpPr>
        <p:spPr bwMode="auto">
          <a:xfrm>
            <a:off x="5203032" y="2432004"/>
            <a:ext cx="971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 smtClean="0">
                <a:solidFill>
                  <a:schemeClr val="bg1"/>
                </a:solidFill>
              </a:rPr>
              <a:t>GFZ Potsdam: German Research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Centre</a:t>
            </a:r>
            <a:r>
              <a:rPr lang="de-DE" altLang="de-DE" sz="600" dirty="0" smtClean="0">
                <a:solidFill>
                  <a:schemeClr val="bg1"/>
                </a:solidFill>
              </a:rPr>
              <a:t>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for</a:t>
            </a:r>
            <a:r>
              <a:rPr lang="de-DE" altLang="de-DE" sz="600" dirty="0" smtClean="0">
                <a:solidFill>
                  <a:schemeClr val="bg1"/>
                </a:solidFill>
              </a:rPr>
              <a:t>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Geoscience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30" name="TextBox 74"/>
          <p:cNvSpPr txBox="1">
            <a:spLocks noChangeArrowheads="1"/>
          </p:cNvSpPr>
          <p:nvPr/>
        </p:nvSpPr>
        <p:spPr bwMode="auto">
          <a:xfrm>
            <a:off x="6111479" y="2390776"/>
            <a:ext cx="9072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HZB: </a:t>
            </a:r>
            <a:r>
              <a:rPr lang="de-DE" altLang="de-DE" sz="600" dirty="0" smtClean="0">
                <a:solidFill>
                  <a:schemeClr val="bg1"/>
                </a:solidFill>
              </a:rPr>
              <a:t>Materials </a:t>
            </a:r>
            <a:endParaRPr lang="de-DE" altLang="de-DE" sz="600" dirty="0">
              <a:solidFill>
                <a:schemeClr val="bg1"/>
              </a:solidFill>
            </a:endParaRPr>
          </a:p>
          <a:p>
            <a:r>
              <a:rPr lang="de-DE" altLang="de-DE" sz="600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600" dirty="0" smtClean="0">
                <a:solidFill>
                  <a:schemeClr val="bg1"/>
                </a:solidFill>
              </a:rPr>
              <a:t>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Energy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31" name="TextBox 75"/>
          <p:cNvSpPr txBox="1">
            <a:spLocks noChangeArrowheads="1"/>
          </p:cNvSpPr>
          <p:nvPr/>
        </p:nvSpPr>
        <p:spPr bwMode="auto">
          <a:xfrm>
            <a:off x="3805239" y="2643187"/>
            <a:ext cx="9072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 smtClean="0">
                <a:solidFill>
                  <a:schemeClr val="bg1"/>
                </a:solidFill>
              </a:rPr>
              <a:t>Forschungszentrum </a:t>
            </a:r>
            <a:r>
              <a:rPr lang="de-DE" altLang="de-DE" sz="600" dirty="0">
                <a:solidFill>
                  <a:schemeClr val="bg1"/>
                </a:solidFill>
              </a:rPr>
              <a:t>Jülich</a:t>
            </a:r>
          </a:p>
        </p:txBody>
      </p:sp>
      <p:sp>
        <p:nvSpPr>
          <p:cNvPr id="30732" name="TextBox 76"/>
          <p:cNvSpPr txBox="1">
            <a:spLocks noChangeArrowheads="1"/>
          </p:cNvSpPr>
          <p:nvPr/>
        </p:nvSpPr>
        <p:spPr bwMode="auto">
          <a:xfrm>
            <a:off x="4313635" y="2859881"/>
            <a:ext cx="9072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DLR: </a:t>
            </a:r>
            <a:r>
              <a:rPr lang="de-DE" altLang="de-DE" sz="600" dirty="0" smtClean="0">
                <a:solidFill>
                  <a:schemeClr val="bg1"/>
                </a:solidFill>
              </a:rPr>
              <a:t>German Aerospace Center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33" name="TextBox 77"/>
          <p:cNvSpPr txBox="1">
            <a:spLocks noChangeArrowheads="1"/>
          </p:cNvSpPr>
          <p:nvPr/>
        </p:nvSpPr>
        <p:spPr bwMode="auto">
          <a:xfrm>
            <a:off x="5304233" y="2859881"/>
            <a:ext cx="10263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UFZ</a:t>
            </a:r>
            <a:r>
              <a:rPr lang="de-DE" altLang="de-DE" sz="600" dirty="0" smtClean="0">
                <a:solidFill>
                  <a:schemeClr val="bg1"/>
                </a:solidFill>
              </a:rPr>
              <a:t>: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Centre</a:t>
            </a:r>
            <a:r>
              <a:rPr lang="de-DE" altLang="de-DE" sz="600" dirty="0" smtClean="0">
                <a:solidFill>
                  <a:schemeClr val="bg1"/>
                </a:solidFill>
              </a:rPr>
              <a:t>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for</a:t>
            </a:r>
            <a:r>
              <a:rPr lang="de-DE" altLang="de-DE" sz="600" dirty="0" smtClean="0">
                <a:solidFill>
                  <a:schemeClr val="bg1"/>
                </a:solidFill>
              </a:rPr>
              <a:t> Environmental Res.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34" name="TextBox 78"/>
          <p:cNvSpPr txBox="1">
            <a:spLocks noChangeArrowheads="1"/>
          </p:cNvSpPr>
          <p:nvPr/>
        </p:nvSpPr>
        <p:spPr bwMode="auto">
          <a:xfrm>
            <a:off x="5673328" y="3165873"/>
            <a:ext cx="906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>
                <a:solidFill>
                  <a:schemeClr val="bg1"/>
                </a:solidFill>
              </a:rPr>
              <a:t>Helholtz Zentrum Dresden-Rossendorf</a:t>
            </a:r>
          </a:p>
        </p:txBody>
      </p:sp>
      <p:sp>
        <p:nvSpPr>
          <p:cNvPr id="30735" name="TextBox 79"/>
          <p:cNvSpPr txBox="1">
            <a:spLocks noChangeArrowheads="1"/>
          </p:cNvSpPr>
          <p:nvPr/>
        </p:nvSpPr>
        <p:spPr bwMode="auto">
          <a:xfrm>
            <a:off x="3657601" y="3175398"/>
            <a:ext cx="906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DZNE: Neurodegenerative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Diseases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36" name="TextBox 80"/>
          <p:cNvSpPr txBox="1">
            <a:spLocks noChangeArrowheads="1"/>
          </p:cNvSpPr>
          <p:nvPr/>
        </p:nvSpPr>
        <p:spPr bwMode="auto">
          <a:xfrm>
            <a:off x="4752976" y="3450431"/>
            <a:ext cx="93583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 smtClean="0">
                <a:solidFill>
                  <a:schemeClr val="bg1"/>
                </a:solidFill>
              </a:rPr>
              <a:t>GSI – HZ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for</a:t>
            </a:r>
            <a:r>
              <a:rPr lang="de-DE" altLang="de-DE" sz="600" dirty="0" smtClean="0">
                <a:solidFill>
                  <a:schemeClr val="bg1"/>
                </a:solidFill>
              </a:rPr>
              <a:t> Heavy Ion Research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37" name="TextBox 81"/>
          <p:cNvSpPr txBox="1">
            <a:spLocks noChangeArrowheads="1"/>
          </p:cNvSpPr>
          <p:nvPr/>
        </p:nvSpPr>
        <p:spPr bwMode="auto">
          <a:xfrm>
            <a:off x="3768328" y="3714750"/>
            <a:ext cx="10191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DKZF: </a:t>
            </a:r>
            <a:r>
              <a:rPr lang="de-DE" altLang="de-DE" sz="600" dirty="0" smtClean="0">
                <a:solidFill>
                  <a:schemeClr val="bg1"/>
                </a:solidFill>
              </a:rPr>
              <a:t>German Cancer Research Center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38" name="TextBox 82"/>
          <p:cNvSpPr txBox="1">
            <a:spLocks noChangeArrowheads="1"/>
          </p:cNvSpPr>
          <p:nvPr/>
        </p:nvSpPr>
        <p:spPr bwMode="auto">
          <a:xfrm>
            <a:off x="4629152" y="3963592"/>
            <a:ext cx="1044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KIT: </a:t>
            </a:r>
            <a:r>
              <a:rPr lang="de-DE" altLang="de-DE" sz="600" dirty="0" smtClean="0">
                <a:solidFill>
                  <a:schemeClr val="bg1"/>
                </a:solidFill>
              </a:rPr>
              <a:t>Karlsruhe Institute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for</a:t>
            </a:r>
            <a:r>
              <a:rPr lang="de-DE" altLang="de-DE" sz="600" dirty="0" smtClean="0">
                <a:solidFill>
                  <a:schemeClr val="bg1"/>
                </a:solidFill>
              </a:rPr>
              <a:t> Technology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39" name="TextBox 83"/>
          <p:cNvSpPr txBox="1">
            <a:spLocks noChangeArrowheads="1"/>
          </p:cNvSpPr>
          <p:nvPr/>
        </p:nvSpPr>
        <p:spPr bwMode="auto">
          <a:xfrm>
            <a:off x="5688807" y="3921919"/>
            <a:ext cx="9072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MPP: </a:t>
            </a:r>
          </a:p>
          <a:p>
            <a:r>
              <a:rPr lang="de-DE" altLang="de-DE" sz="600" dirty="0" err="1" smtClean="0">
                <a:solidFill>
                  <a:schemeClr val="bg1"/>
                </a:solidFill>
              </a:rPr>
              <a:t>Plasmaphysics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sp>
        <p:nvSpPr>
          <p:cNvPr id="30740" name="TextBox 84"/>
          <p:cNvSpPr txBox="1">
            <a:spLocks noChangeArrowheads="1"/>
          </p:cNvSpPr>
          <p:nvPr/>
        </p:nvSpPr>
        <p:spPr bwMode="auto">
          <a:xfrm>
            <a:off x="4816078" y="4462463"/>
            <a:ext cx="105132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altLang="de-DE" sz="600" dirty="0">
                <a:solidFill>
                  <a:schemeClr val="bg1"/>
                </a:solidFill>
              </a:rPr>
              <a:t>HZ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Munich</a:t>
            </a:r>
            <a:r>
              <a:rPr lang="de-DE" altLang="de-DE" sz="600" dirty="0" smtClean="0">
                <a:solidFill>
                  <a:schemeClr val="bg1"/>
                </a:solidFill>
              </a:rPr>
              <a:t>:</a:t>
            </a:r>
            <a:endParaRPr lang="de-DE" altLang="de-DE" sz="600" dirty="0">
              <a:solidFill>
                <a:schemeClr val="bg1"/>
              </a:solidFill>
            </a:endParaRPr>
          </a:p>
          <a:p>
            <a:r>
              <a:rPr lang="de-DE" altLang="de-DE" sz="600" dirty="0" err="1" smtClean="0">
                <a:solidFill>
                  <a:schemeClr val="bg1"/>
                </a:solidFill>
              </a:rPr>
              <a:t>Health</a:t>
            </a:r>
            <a:r>
              <a:rPr lang="de-DE" altLang="de-DE" sz="600" dirty="0" smtClean="0">
                <a:solidFill>
                  <a:schemeClr val="bg1"/>
                </a:solidFill>
              </a:rPr>
              <a:t> </a:t>
            </a:r>
            <a:r>
              <a:rPr lang="de-DE" altLang="de-DE" sz="600" dirty="0" err="1" smtClean="0">
                <a:solidFill>
                  <a:schemeClr val="bg1"/>
                </a:solidFill>
              </a:rPr>
              <a:t>and</a:t>
            </a:r>
            <a:r>
              <a:rPr lang="de-DE" altLang="de-DE" sz="600" dirty="0" smtClean="0">
                <a:solidFill>
                  <a:schemeClr val="bg1"/>
                </a:solidFill>
              </a:rPr>
              <a:t> Environment</a:t>
            </a:r>
            <a:endParaRPr lang="de-DE" altLang="de-DE" sz="600" dirty="0">
              <a:solidFill>
                <a:schemeClr val="bg1"/>
              </a:solidFill>
            </a:endParaRPr>
          </a:p>
        </p:txBody>
      </p:sp>
      <p:pic>
        <p:nvPicPr>
          <p:cNvPr id="30741" name="Picture 69" descr="https://www.helmholtz.de/fileadmin/_processed_/csm_2013-03-07_Luftbild_mit_Beschleunigern_RS-20120725-0013_520x360_91ce47ef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07" y="701279"/>
            <a:ext cx="10287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>
            <a:off x="5124451" y="1058466"/>
            <a:ext cx="1440656" cy="65365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3" name="Picture 71" descr="https://www.helmholtz.de/fileadmin/_processed_/csm_DLR_Koeln_600x402_546902c2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35" y="2425304"/>
            <a:ext cx="10287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3170634" y="2771776"/>
            <a:ext cx="1023938" cy="203597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5" name="Picture 73" descr="https://www.helmholtz.de/fileadmin/_processed_/csm_juelich_luftbild_600x402_3ee9b3c1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35" y="1676400"/>
            <a:ext cx="10287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3170635" y="2022873"/>
            <a:ext cx="864394" cy="85010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7" name="Picture 75" descr="https://www.helmholtz.de/fileadmin/_processed_/csm_DZNE_Neubau_5e79603e7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35" y="3165873"/>
            <a:ext cx="1028700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Connector 18"/>
          <p:cNvCxnSpPr/>
          <p:nvPr/>
        </p:nvCxnSpPr>
        <p:spPr>
          <a:xfrm flipV="1">
            <a:off x="3170634" y="3118248"/>
            <a:ext cx="1023938" cy="35837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9" name="Picture 77" descr="https://www.helmholtz.de/fileadmin/_processed_/csm_GSI_Luftbild_600x402_6f8582d1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35" y="3819525"/>
            <a:ext cx="10287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V="1">
            <a:off x="3170635" y="3577829"/>
            <a:ext cx="1458516" cy="588169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1" name="Picture 79" descr="https://www.helmholtz.de/fileadmin/_processed_/csm_GEOMAR_Luftbild_600x402_eb270952d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948" y="714375"/>
            <a:ext cx="964406" cy="64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Straight Connector 27"/>
          <p:cNvCxnSpPr/>
          <p:nvPr/>
        </p:nvCxnSpPr>
        <p:spPr>
          <a:xfrm>
            <a:off x="4362450" y="1039416"/>
            <a:ext cx="698897" cy="29051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3" name="Picture 81" descr="https://www.helmholtz.de/fileadmin/_processed_/csm_HZB_bessy_luft_600x402_a3d7a3912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07" y="1754982"/>
            <a:ext cx="10287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Connector 29"/>
          <p:cNvCxnSpPr/>
          <p:nvPr/>
        </p:nvCxnSpPr>
        <p:spPr>
          <a:xfrm flipV="1">
            <a:off x="6216253" y="2101454"/>
            <a:ext cx="1529954" cy="19645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5" name="Picture 83" descr="https://www.helmholtz.de/fileadmin/_processed_/csm_AWINeubau_600x402_678e3e994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35" y="939404"/>
            <a:ext cx="10287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37" name="Straight Connector 3136"/>
          <p:cNvCxnSpPr/>
          <p:nvPr/>
        </p:nvCxnSpPr>
        <p:spPr>
          <a:xfrm>
            <a:off x="3170635" y="1285875"/>
            <a:ext cx="1393031" cy="51554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7" name="Picture 85" descr="https://www.helmholtz.de/fileadmin/_processed_/csm_KIT_a34439f52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06"/>
          <a:stretch>
            <a:fillRect/>
          </a:stretch>
        </p:blipFill>
        <p:spPr bwMode="auto">
          <a:xfrm>
            <a:off x="3182541" y="4207669"/>
            <a:ext cx="1028700" cy="567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40" name="Straight Connector 3139"/>
          <p:cNvCxnSpPr/>
          <p:nvPr/>
        </p:nvCxnSpPr>
        <p:spPr>
          <a:xfrm flipH="1">
            <a:off x="4211241" y="4090988"/>
            <a:ext cx="352425" cy="42148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59" name="Picture 87" descr="https://www.helmholtz.de/fileadmin/_processed_/csm_HZI_Luftbild_600x402_bbb834fbd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832" y="1764507"/>
            <a:ext cx="762000" cy="5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44" name="Straight Connector 3143"/>
          <p:cNvCxnSpPr>
            <a:endCxn id="30728" idx="3"/>
          </p:cNvCxnSpPr>
          <p:nvPr/>
        </p:nvCxnSpPr>
        <p:spPr>
          <a:xfrm>
            <a:off x="3983832" y="2022873"/>
            <a:ext cx="1285875" cy="40243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1" name="Picture 89" descr="https://www.helmholtz.de/fileadmin/_processed_/csm_HMGU_Campus_Gebaeude_600x402_7593bb077b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4331494"/>
            <a:ext cx="9334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50" name="Straight Connector 3149"/>
          <p:cNvCxnSpPr/>
          <p:nvPr/>
        </p:nvCxnSpPr>
        <p:spPr>
          <a:xfrm>
            <a:off x="5688807" y="4407694"/>
            <a:ext cx="831056" cy="238125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3" name="Picture 91" descr="https://www.helmholtz.de/fileadmin/_processed_/csm_IPP_Luftaufnahmen1_gross_0b26a4c34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72" y="3963592"/>
            <a:ext cx="1028700" cy="73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54" name="Straight Connector 3153"/>
          <p:cNvCxnSpPr/>
          <p:nvPr/>
        </p:nvCxnSpPr>
        <p:spPr>
          <a:xfrm>
            <a:off x="5866209" y="4230291"/>
            <a:ext cx="1909763" cy="101203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5" name="Picture 93" descr="https://www.helmholtz.de/fileadmin/_processed_/csm_Luftaufnahme_5_600x402_bf8ac6504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113" y="3226594"/>
            <a:ext cx="10287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60" name="Straight Connector 3159"/>
          <p:cNvCxnSpPr/>
          <p:nvPr/>
        </p:nvCxnSpPr>
        <p:spPr>
          <a:xfrm>
            <a:off x="6259116" y="3071812"/>
            <a:ext cx="1498997" cy="50125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7" name="Picture 95" descr="https://www.helmholtz.de/fileadmin/_processed_/csm_MDC_Campus_Buch_Luftbild_600x402_03e59bf4d2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541" y="1039416"/>
            <a:ext cx="998935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64" name="Straight Connector 3163"/>
          <p:cNvCxnSpPr/>
          <p:nvPr/>
        </p:nvCxnSpPr>
        <p:spPr>
          <a:xfrm flipV="1">
            <a:off x="6142435" y="1375173"/>
            <a:ext cx="1612106" cy="80248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69" name="Picture 97" descr="https://www.helmholtz.de/fileadmin/_processed_/csm_GFZ_Hauptgebaeude_600x402_9193410e3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207" y="2482454"/>
            <a:ext cx="1028700" cy="692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1" name="Straight Connector 90"/>
          <p:cNvCxnSpPr/>
          <p:nvPr/>
        </p:nvCxnSpPr>
        <p:spPr>
          <a:xfrm>
            <a:off x="6032897" y="2425303"/>
            <a:ext cx="1713310" cy="403622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71" name="Picture 99" descr="https://www.helmholtz.de/fileadmin/_processed_/csm_UFZ_Leipzig_600x402_f78dc0e50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147" y="2795587"/>
            <a:ext cx="771525" cy="520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4" name="Straight Connector 93"/>
          <p:cNvCxnSpPr/>
          <p:nvPr/>
        </p:nvCxnSpPr>
        <p:spPr>
          <a:xfrm>
            <a:off x="5867400" y="2859881"/>
            <a:ext cx="1022747" cy="196454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73" name="Picture 48" descr="Bildergebnis für helmholtz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944291" cy="72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2884289" y="267623"/>
            <a:ext cx="3429000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>
                <a:solidFill>
                  <a:srgbClr val="333333"/>
                </a:solidFill>
                <a:latin typeface="Arial"/>
                <a:cs typeface="Arial"/>
              </a:rPr>
              <a:t>The Helmholtz </a:t>
            </a:r>
            <a:r>
              <a:rPr lang="de-DE" sz="1600" b="1" dirty="0" err="1" smtClean="0">
                <a:solidFill>
                  <a:srgbClr val="333333"/>
                </a:solidFill>
                <a:latin typeface="Arial"/>
                <a:cs typeface="Arial"/>
              </a:rPr>
              <a:t>Association</a:t>
            </a:r>
            <a:endParaRPr lang="de-DE" sz="1600" b="1" dirty="0" smtClean="0">
              <a:solidFill>
                <a:srgbClr val="333333"/>
              </a:solidFill>
              <a:latin typeface="Arial"/>
              <a:cs typeface="Arial"/>
            </a:endParaRPr>
          </a:p>
          <a:p>
            <a:pPr algn="l"/>
            <a:r>
              <a:rPr lang="de-DE" sz="1200" b="1" dirty="0" smtClean="0">
                <a:solidFill>
                  <a:srgbClr val="333333"/>
                </a:solidFill>
                <a:latin typeface="Arial"/>
                <a:cs typeface="Arial"/>
              </a:rPr>
              <a:t>Research </a:t>
            </a:r>
            <a:r>
              <a:rPr lang="de-DE" sz="1200" b="1" dirty="0" err="1" smtClean="0">
                <a:solidFill>
                  <a:srgbClr val="333333"/>
                </a:solidFill>
                <a:latin typeface="Arial"/>
                <a:cs typeface="Arial"/>
              </a:rPr>
              <a:t>for</a:t>
            </a:r>
            <a:r>
              <a:rPr lang="de-DE" sz="1200" b="1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b="1" dirty="0" err="1" smtClean="0">
                <a:solidFill>
                  <a:srgbClr val="333333"/>
                </a:solidFill>
                <a:latin typeface="Arial"/>
                <a:cs typeface="Arial"/>
              </a:rPr>
              <a:t>grand</a:t>
            </a:r>
            <a:r>
              <a:rPr lang="de-DE" sz="1200" b="1" dirty="0" smtClean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de-DE" sz="1200" b="1" dirty="0" err="1" smtClean="0">
                <a:solidFill>
                  <a:srgbClr val="333333"/>
                </a:solidFill>
                <a:latin typeface="Arial"/>
                <a:cs typeface="Arial"/>
              </a:rPr>
              <a:t>challenges</a:t>
            </a:r>
            <a:endParaRPr lang="de-DE" sz="1200" b="1" dirty="0">
              <a:solidFill>
                <a:srgbClr val="333333"/>
              </a:solidFill>
              <a:latin typeface="Arial"/>
              <a:cs typeface="Arial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06648" y="945316"/>
            <a:ext cx="1773534" cy="175432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Helmholtz in Numbers:</a:t>
            </a:r>
          </a:p>
          <a:p>
            <a:pPr algn="l"/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46 000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employees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6 Billion €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annual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budget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18 Large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reserach</a:t>
            </a: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centers</a:t>
            </a:r>
            <a:endParaRPr lang="de-DE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de-DE" sz="1200" dirty="0" smtClean="0">
                <a:latin typeface="Calibri" panose="020F0502020204030204" pitchFamily="34" charset="0"/>
                <a:cs typeface="Calibri" panose="020F0502020204030204" pitchFamily="34" charset="0"/>
              </a:rPr>
              <a:t>14500 international </a:t>
            </a:r>
            <a:r>
              <a:rPr lang="de-DE" sz="1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users</a:t>
            </a:r>
            <a:endParaRPr lang="de-DE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0783B15-9631-8316-961F-9364C37FA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69" t="41588" r="2618" b="837"/>
          <a:stretch/>
        </p:blipFill>
        <p:spPr>
          <a:xfrm>
            <a:off x="0" y="921895"/>
            <a:ext cx="9144000" cy="4032354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605C1B-E2A4-B842-A6E5-530F4B64F2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FAIR</a:t>
            </a:r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FDD882D-26D4-4E41-B417-E43FF103EE18}"/>
              </a:ext>
            </a:extLst>
          </p:cNvPr>
          <p:cNvSpPr txBox="1"/>
          <p:nvPr/>
        </p:nvSpPr>
        <p:spPr>
          <a:xfrm>
            <a:off x="6506619" y="3960226"/>
            <a:ext cx="2251550" cy="80547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wrap="square" lIns="90000" tIns="46800" rIns="90000" bIns="46800" rtlCol="0" anchor="t">
            <a:spAutoFit/>
          </a:bodyPr>
          <a:lstStyle/>
          <a:p>
            <a:pPr marL="300612" indent="-300612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Milestone in the European research roadmap (ESFRI) </a:t>
            </a:r>
          </a:p>
          <a:p>
            <a:pPr marL="300612" indent="-300612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priority in the European nuclear physics community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751DE98-4082-2747-83FD-DBD95C475BFA}"/>
              </a:ext>
            </a:extLst>
          </p:cNvPr>
          <p:cNvSpPr txBox="1"/>
          <p:nvPr/>
        </p:nvSpPr>
        <p:spPr>
          <a:xfrm>
            <a:off x="6496681" y="2969890"/>
            <a:ext cx="2251550" cy="80547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wrap="square" lIns="90000" tIns="46800" rIns="90000" bIns="46800" rtlCol="0" anchor="t">
            <a:spAutoFit/>
          </a:bodyPr>
          <a:lstStyle/>
          <a:p>
            <a:pPr marL="300612" indent="-300612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World-leading accelerator laboratory for decades</a:t>
            </a:r>
          </a:p>
          <a:p>
            <a:pPr marL="300612" indent="-300612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 research in physics and applications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875D045-FDA5-B718-5400-C07397C3432F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de-DE" sz="600" dirty="0">
                <a:solidFill>
                  <a:schemeClr val="bg1"/>
                </a:solidFill>
              </a:rPr>
              <a:t>Picture:  ion42, D. </a:t>
            </a:r>
            <a:r>
              <a:rPr lang="de-DE" sz="600" dirty="0" err="1">
                <a:solidFill>
                  <a:schemeClr val="bg1"/>
                </a:solidFill>
              </a:rPr>
              <a:t>Fehrenz</a:t>
            </a:r>
            <a:r>
              <a:rPr lang="de-DE" sz="600" dirty="0">
                <a:solidFill>
                  <a:schemeClr val="bg1"/>
                </a:solidFill>
              </a:rPr>
              <a:t>, GSI/FAIR</a:t>
            </a:r>
          </a:p>
        </p:txBody>
      </p:sp>
    </p:spTree>
    <p:extLst>
      <p:ext uri="{BB962C8B-B14F-4D97-AF65-F5344CB8AC3E}">
        <p14:creationId xmlns:p14="http://schemas.microsoft.com/office/powerpoint/2010/main" val="161961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7A4453C-A72D-2D49-82D3-952237E6C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92" t="24001" r="6693" b="17265"/>
          <a:stretch/>
        </p:blipFill>
        <p:spPr>
          <a:xfrm>
            <a:off x="0" y="925974"/>
            <a:ext cx="9144000" cy="4027991"/>
          </a:xfrm>
          <a:prstGeom prst="rect">
            <a:avLst/>
          </a:prstGeom>
          <a:solidFill>
            <a:srgbClr val="C2CDD8"/>
          </a:solidFill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C50AB4E-1A40-8E41-AF88-D3822245C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>
                <a:solidFill>
                  <a:srgbClr val="262626"/>
                </a:solidFill>
              </a:rPr>
              <a:t>Shareholders worldwide</a:t>
            </a:r>
            <a:endParaRPr lang="en-US" sz="2000"/>
          </a:p>
        </p:txBody>
      </p:sp>
      <p:sp>
        <p:nvSpPr>
          <p:cNvPr id="229" name="Inhaltsplatzhalter 7">
            <a:extLst>
              <a:ext uri="{FF2B5EF4-FFF2-40B4-BE49-F238E27FC236}">
                <a16:creationId xmlns:a16="http://schemas.microsoft.com/office/drawing/2014/main" id="{450B2AE4-2D58-F24F-8B18-1DFB4A2982F4}"/>
              </a:ext>
            </a:extLst>
          </p:cNvPr>
          <p:cNvSpPr txBox="1">
            <a:spLocks/>
          </p:cNvSpPr>
          <p:nvPr/>
        </p:nvSpPr>
        <p:spPr>
          <a:xfrm>
            <a:off x="422138" y="1104712"/>
            <a:ext cx="2054673" cy="228780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10517" tIns="72000" rIns="72000" bIns="210517"/>
          <a:lstStyle>
            <a:lvl1pPr marL="0" indent="0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Tx/>
              <a:buNone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868907" indent="-334195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336779" indent="-267356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871491" indent="-267356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406203" indent="-267356" algn="l" defTabSz="534712" rtl="0" eaLnBrk="1" latinLnBrk="0" hangingPunct="1">
              <a:lnSpc>
                <a:spcPct val="100000"/>
              </a:lnSpc>
              <a:spcBef>
                <a:spcPts val="819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940915" indent="-267356" algn="l" defTabSz="534712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5626" indent="-267356" algn="l" defTabSz="534712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10338" indent="-267356" algn="l" defTabSz="534712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5049" indent="-267356" algn="l" defTabSz="534712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8"/>
              </a:spcBef>
              <a:buClr>
                <a:srgbClr val="FFC000"/>
              </a:buClr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Shareholders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Finland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Romania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Sweden 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Slowenia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Inhaltsplatzhalter 7">
            <a:extLst>
              <a:ext uri="{FF2B5EF4-FFF2-40B4-BE49-F238E27FC236}">
                <a16:creationId xmlns:a16="http://schemas.microsoft.com/office/drawing/2014/main" id="{2D46DB26-D9BB-5944-8FD8-CF2BEC3CA8E5}"/>
              </a:ext>
            </a:extLst>
          </p:cNvPr>
          <p:cNvSpPr txBox="1">
            <a:spLocks/>
          </p:cNvSpPr>
          <p:nvPr/>
        </p:nvSpPr>
        <p:spPr>
          <a:xfrm>
            <a:off x="422137" y="3392519"/>
            <a:ext cx="2054673" cy="64861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210517" tIns="72000" rIns="72000" bIns="210517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8"/>
              </a:spcBef>
              <a:buClr>
                <a:srgbClr val="FFC000"/>
              </a:buClr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Associated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United Kingdom</a:t>
            </a:r>
          </a:p>
        </p:txBody>
      </p:sp>
      <p:sp>
        <p:nvSpPr>
          <p:cNvPr id="231" name="Inhaltsplatzhalter 7">
            <a:extLst>
              <a:ext uri="{FF2B5EF4-FFF2-40B4-BE49-F238E27FC236}">
                <a16:creationId xmlns:a16="http://schemas.microsoft.com/office/drawing/2014/main" id="{A23CE60B-F5EA-C042-9E17-1AFAB86220CA}"/>
              </a:ext>
            </a:extLst>
          </p:cNvPr>
          <p:cNvSpPr txBox="1">
            <a:spLocks/>
          </p:cNvSpPr>
          <p:nvPr/>
        </p:nvSpPr>
        <p:spPr>
          <a:xfrm>
            <a:off x="423232" y="4041136"/>
            <a:ext cx="2053578" cy="78635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210517" tIns="72000" rIns="72000" bIns="210517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8"/>
              </a:spcBef>
              <a:buClr>
                <a:srgbClr val="FFC000"/>
              </a:buClr>
            </a:pPr>
            <a:r>
              <a:rPr lang="en-US" sz="1300" b="1" dirty="0">
                <a:latin typeface="Arial" panose="020B0604020202020204" pitchFamily="34" charset="0"/>
                <a:cs typeface="Arial" panose="020B0604020202020204" pitchFamily="34" charset="0"/>
              </a:rPr>
              <a:t>Aspirant </a:t>
            </a:r>
          </a:p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Czech Republic</a:t>
            </a:r>
          </a:p>
        </p:txBody>
      </p:sp>
      <p:sp>
        <p:nvSpPr>
          <p:cNvPr id="240" name="Textfeld 239">
            <a:extLst>
              <a:ext uri="{FF2B5EF4-FFF2-40B4-BE49-F238E27FC236}">
                <a16:creationId xmlns:a16="http://schemas.microsoft.com/office/drawing/2014/main" id="{81CDF6B5-43A0-1448-A1B2-6F3F985B1368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Graph: GSI/FAIR</a:t>
            </a:r>
          </a:p>
        </p:txBody>
      </p:sp>
    </p:spTree>
    <p:extLst>
      <p:ext uri="{BB962C8B-B14F-4D97-AF65-F5344CB8AC3E}">
        <p14:creationId xmlns:p14="http://schemas.microsoft.com/office/powerpoint/2010/main" val="426668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22B0825-688B-6945-8F67-3DA83A1F7F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92" t="23663" r="6693" b="17265"/>
          <a:stretch/>
        </p:blipFill>
        <p:spPr>
          <a:xfrm>
            <a:off x="0" y="902825"/>
            <a:ext cx="9144000" cy="4051140"/>
          </a:xfrm>
          <a:prstGeom prst="rect">
            <a:avLst/>
          </a:prstGeom>
          <a:solidFill>
            <a:srgbClr val="C2CDD8"/>
          </a:solidFill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79885220-0DFE-224A-9E98-6EB8421CE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62626"/>
                </a:solidFill>
              </a:rPr>
              <a:t>Scientific partners worldwide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1" name="Inhaltsplatzhalter 7">
            <a:extLst>
              <a:ext uri="{FF2B5EF4-FFF2-40B4-BE49-F238E27FC236}">
                <a16:creationId xmlns:a16="http://schemas.microsoft.com/office/drawing/2014/main" id="{54CE7999-7071-3F41-9D1C-17920E40DB2F}"/>
              </a:ext>
            </a:extLst>
          </p:cNvPr>
          <p:cNvSpPr txBox="1">
            <a:spLocks/>
          </p:cNvSpPr>
          <p:nvPr/>
        </p:nvSpPr>
        <p:spPr>
          <a:xfrm>
            <a:off x="411767" y="3866566"/>
            <a:ext cx="2269887" cy="690473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vert="horz" lIns="210517" tIns="144000" rIns="144000" bIns="210517" rtlCol="0" anchor="ctr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58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Locations</a:t>
            </a:r>
            <a:br>
              <a:rPr lang="en-US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scientific partners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8" name="Textfeld 707">
            <a:extLst>
              <a:ext uri="{FF2B5EF4-FFF2-40B4-BE49-F238E27FC236}">
                <a16:creationId xmlns:a16="http://schemas.microsoft.com/office/drawing/2014/main" id="{342F1DE8-33B1-9341-8E4B-2ADCFCB87907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Graph: GSI/FAIR</a:t>
            </a:r>
          </a:p>
        </p:txBody>
      </p:sp>
    </p:spTree>
    <p:extLst>
      <p:ext uri="{BB962C8B-B14F-4D97-AF65-F5344CB8AC3E}">
        <p14:creationId xmlns:p14="http://schemas.microsoft.com/office/powerpoint/2010/main" val="2221248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Inhaltsplatzhalter 33">
            <a:extLst>
              <a:ext uri="{FF2B5EF4-FFF2-40B4-BE49-F238E27FC236}">
                <a16:creationId xmlns:a16="http://schemas.microsoft.com/office/drawing/2014/main" id="{60B6ABEE-7E8F-2F2F-E456-3B638FBCE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CAF648A1-F353-5BEC-661A-04B0352DBD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>
                <a:cs typeface="Calibri"/>
              </a:rPr>
              <a:t>FAIR — Construction </a:t>
            </a:r>
            <a:r>
              <a:rPr lang="de-DE" dirty="0" err="1">
                <a:cs typeface="Calibri"/>
              </a:rPr>
              <a:t>volumes</a:t>
            </a:r>
            <a:endParaRPr lang="de-DE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1A613C95-721B-0701-D817-7C4B80D8C181}"/>
              </a:ext>
            </a:extLst>
          </p:cNvPr>
          <p:cNvGrpSpPr/>
          <p:nvPr/>
        </p:nvGrpSpPr>
        <p:grpSpPr>
          <a:xfrm>
            <a:off x="0" y="924559"/>
            <a:ext cx="9217289" cy="4033468"/>
            <a:chOff x="0" y="924559"/>
            <a:chExt cx="9217289" cy="4033468"/>
          </a:xfrm>
        </p:grpSpPr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5AC7117A-AC4D-E5CC-6246-6C3F9379F7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924560"/>
              <a:ext cx="9144000" cy="4033467"/>
            </a:xfrm>
            <a:prstGeom prst="rect">
              <a:avLst/>
            </a:prstGeom>
          </p:spPr>
        </p:pic>
        <p:sp>
          <p:nvSpPr>
            <p:cNvPr id="29" name="Rechteck 28"/>
            <p:cNvSpPr/>
            <p:nvPr/>
          </p:nvSpPr>
          <p:spPr>
            <a:xfrm>
              <a:off x="0" y="924559"/>
              <a:ext cx="9217289" cy="4033467"/>
            </a:xfrm>
            <a:prstGeom prst="rect">
              <a:avLst/>
            </a:prstGeom>
            <a:solidFill>
              <a:srgbClr val="D9D9D9">
                <a:alpha val="78824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0272" tIns="35136" rIns="70272" bIns="3513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383"/>
            </a:p>
          </p:txBody>
        </p:sp>
        <p:sp>
          <p:nvSpPr>
            <p:cNvPr id="5" name="Untertitel 2"/>
            <p:cNvSpPr txBox="1"/>
            <p:nvPr/>
          </p:nvSpPr>
          <p:spPr bwMode="auto">
            <a:xfrm>
              <a:off x="6561425" y="1328195"/>
              <a:ext cx="2476003" cy="561680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rgbClr val="E78E23"/>
                </a:buClr>
                <a:defRPr/>
              </a:pPr>
              <a:r>
                <a:rPr lang="pl-PL" sz="3074" b="1" kern="0" dirty="0">
                  <a:solidFill>
                    <a:srgbClr val="005EA4"/>
                  </a:solidFill>
                  <a:latin typeface="+mj-lt"/>
                </a:rPr>
                <a:t>65,000 t</a:t>
              </a:r>
            </a:p>
          </p:txBody>
        </p:sp>
        <p:sp>
          <p:nvSpPr>
            <p:cNvPr id="6" name="Untertitel 2"/>
            <p:cNvSpPr txBox="1"/>
            <p:nvPr/>
          </p:nvSpPr>
          <p:spPr bwMode="auto">
            <a:xfrm>
              <a:off x="981267" y="1328195"/>
              <a:ext cx="2476003" cy="561680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r>
                <a:rPr lang="pl-PL" sz="3074" b="1" kern="0" dirty="0">
                  <a:solidFill>
                    <a:srgbClr val="005EA4"/>
                  </a:solidFill>
                  <a:latin typeface="+mj-lt"/>
                </a:rPr>
                <a:t>2 milion m</a:t>
              </a:r>
              <a:r>
                <a:rPr lang="pl-PL" sz="3074" b="1" kern="0" baseline="30000" dirty="0">
                  <a:solidFill>
                    <a:srgbClr val="005EA4"/>
                  </a:solidFill>
                  <a:latin typeface="+mj-lt"/>
                </a:rPr>
                <a:t>3</a:t>
              </a:r>
              <a:endParaRPr lang="pl-PL" sz="1076" kern="0" dirty="0">
                <a:solidFill>
                  <a:srgbClr val="005EA4"/>
                </a:solidFill>
                <a:latin typeface="+mj-lt"/>
              </a:endParaRPr>
            </a:p>
          </p:txBody>
        </p:sp>
        <p:sp>
          <p:nvSpPr>
            <p:cNvPr id="7" name="Untertitel 2"/>
            <p:cNvSpPr txBox="1"/>
            <p:nvPr/>
          </p:nvSpPr>
          <p:spPr bwMode="auto">
            <a:xfrm>
              <a:off x="3440012" y="1328195"/>
              <a:ext cx="2381953" cy="561680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r>
                <a:rPr lang="pl-PL" sz="3074" b="1" kern="0" dirty="0">
                  <a:solidFill>
                    <a:srgbClr val="005EA4"/>
                  </a:solidFill>
                  <a:latin typeface="+mj-lt"/>
                </a:rPr>
                <a:t>600,000 m</a:t>
              </a:r>
              <a:r>
                <a:rPr lang="pl-PL" sz="3074" b="1" kern="0" baseline="30000" dirty="0">
                  <a:solidFill>
                    <a:srgbClr val="005EA4"/>
                  </a:solidFill>
                  <a:latin typeface="+mj-lt"/>
                </a:rPr>
                <a:t>3</a:t>
              </a:r>
              <a:endParaRPr lang="pl-PL" sz="1076" kern="0" dirty="0">
                <a:solidFill>
                  <a:srgbClr val="005EA4"/>
                </a:solidFill>
                <a:latin typeface="+mj-lt"/>
              </a:endParaRPr>
            </a:p>
          </p:txBody>
        </p:sp>
        <p:sp>
          <p:nvSpPr>
            <p:cNvPr id="8" name="Untertitel 2"/>
            <p:cNvSpPr txBox="1"/>
            <p:nvPr/>
          </p:nvSpPr>
          <p:spPr bwMode="auto">
            <a:xfrm>
              <a:off x="6587343" y="3448759"/>
              <a:ext cx="2476003" cy="484264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>
                <a:buClr>
                  <a:srgbClr val="E78E23"/>
                </a:buClr>
                <a:buNone/>
                <a:defRPr/>
              </a:pPr>
              <a:r>
                <a:rPr lang="en-US" sz="1100" b="1" dirty="0">
                  <a:solidFill>
                    <a:prstClr val="black"/>
                  </a:solidFill>
                  <a:latin typeface="+mn-lt"/>
                </a:rPr>
                <a:t>As much as nine Eiffel Towers.</a:t>
              </a:r>
            </a:p>
            <a:p>
              <a:pPr marL="0" lvl="1" indent="0" defTabSz="351358">
                <a:spcBef>
                  <a:spcPts val="538"/>
                </a:spcBef>
                <a:buClr>
                  <a:srgbClr val="E78E23"/>
                </a:buClr>
                <a:buNone/>
                <a:defRPr/>
              </a:pPr>
              <a:endParaRPr lang="en-US" sz="1076" b="1" kern="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9" name="Textfeld 8"/>
            <p:cNvSpPr txBox="1"/>
            <p:nvPr/>
          </p:nvSpPr>
          <p:spPr bwMode="auto">
            <a:xfrm>
              <a:off x="831548" y="2632629"/>
              <a:ext cx="7567039" cy="376129"/>
            </a:xfrm>
            <a:prstGeom prst="rect">
              <a:avLst/>
            </a:prstGeom>
            <a:solidFill>
              <a:srgbClr val="005EA4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10926">
                <a:defRPr/>
              </a:pPr>
              <a:r>
                <a:rPr lang="de-DE" sz="1844" b="1" kern="0" dirty="0">
                  <a:solidFill>
                    <a:schemeClr val="bg1"/>
                  </a:solidFill>
                  <a:latin typeface="+mj-lt"/>
                  <a:cs typeface="Arial"/>
                </a:rPr>
                <a:t>Status </a:t>
              </a:r>
              <a:r>
                <a:rPr lang="de-DE" sz="1844" b="1" dirty="0" smtClean="0">
                  <a:solidFill>
                    <a:schemeClr val="bg1"/>
                  </a:solidFill>
                  <a:latin typeface="+mj-lt"/>
                  <a:cs typeface="Arial"/>
                </a:rPr>
                <a:t>August</a:t>
              </a:r>
              <a:r>
                <a:rPr lang="de-DE" sz="1844" b="1" kern="0" dirty="0" smtClean="0">
                  <a:solidFill>
                    <a:schemeClr val="bg1"/>
                  </a:solidFill>
                  <a:latin typeface="+mj-lt"/>
                  <a:cs typeface="Arial"/>
                </a:rPr>
                <a:t> </a:t>
              </a:r>
              <a:r>
                <a:rPr lang="de-DE" sz="1844" b="1" kern="0" dirty="0">
                  <a:solidFill>
                    <a:schemeClr val="bg1"/>
                  </a:solidFill>
                  <a:latin typeface="+mj-lt"/>
                  <a:cs typeface="Arial"/>
                </a:rPr>
                <a:t>2023 : </a:t>
              </a:r>
              <a:r>
                <a:rPr lang="de-DE" sz="1844" b="1" kern="0" dirty="0" err="1">
                  <a:solidFill>
                    <a:schemeClr val="bg1"/>
                  </a:solidFill>
                  <a:latin typeface="+mj-lt"/>
                  <a:cs typeface="Arial"/>
                </a:rPr>
                <a:t>shell</a:t>
              </a:r>
              <a:r>
                <a:rPr lang="de-DE" sz="1844" b="1" kern="0" dirty="0">
                  <a:solidFill>
                    <a:schemeClr val="bg1"/>
                  </a:solidFill>
                  <a:latin typeface="+mj-lt"/>
                  <a:cs typeface="Arial"/>
                </a:rPr>
                <a:t> </a:t>
              </a:r>
              <a:r>
                <a:rPr lang="de-DE" sz="1844" b="1" kern="0" dirty="0" err="1">
                  <a:solidFill>
                    <a:schemeClr val="bg1"/>
                  </a:solidFill>
                  <a:latin typeface="+mj-lt"/>
                  <a:cs typeface="Arial"/>
                </a:rPr>
                <a:t>construction</a:t>
              </a:r>
              <a:r>
                <a:rPr lang="de-DE" sz="1844" b="1" kern="0" dirty="0">
                  <a:solidFill>
                    <a:schemeClr val="bg1"/>
                  </a:solidFill>
                  <a:latin typeface="+mj-lt"/>
                  <a:cs typeface="Arial"/>
                </a:rPr>
                <a:t> </a:t>
              </a:r>
              <a:r>
                <a:rPr lang="de-DE" sz="1844" b="1" kern="0" dirty="0" err="1" smtClean="0">
                  <a:solidFill>
                    <a:schemeClr val="bg1"/>
                  </a:solidFill>
                  <a:latin typeface="+mj-lt"/>
                  <a:cs typeface="Arial"/>
                </a:rPr>
                <a:t>almost</a:t>
              </a:r>
              <a:r>
                <a:rPr lang="de-DE" sz="1844" b="1" kern="0" dirty="0" smtClean="0">
                  <a:solidFill>
                    <a:schemeClr val="bg1"/>
                  </a:solidFill>
                  <a:latin typeface="+mj-lt"/>
                  <a:cs typeface="Arial"/>
                </a:rPr>
                <a:t> </a:t>
              </a:r>
              <a:r>
                <a:rPr lang="de-DE" sz="1844" b="1" kern="0" dirty="0" err="1">
                  <a:solidFill>
                    <a:schemeClr val="bg1"/>
                  </a:solidFill>
                  <a:latin typeface="+mj-lt"/>
                  <a:cs typeface="Arial"/>
                </a:rPr>
                <a:t>completed</a:t>
              </a:r>
              <a:endParaRPr lang="de-DE" sz="1537" b="1" kern="0" dirty="0">
                <a:solidFill>
                  <a:schemeClr val="bg1"/>
                </a:solidFill>
                <a:latin typeface="+mj-lt"/>
                <a:cs typeface="Arial"/>
              </a:endParaRPr>
            </a:p>
          </p:txBody>
        </p:sp>
        <p:pic>
          <p:nvPicPr>
            <p:cNvPr id="10" name="Bild 2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6539060" y="3862871"/>
              <a:ext cx="443031" cy="844994"/>
            </a:xfrm>
            <a:prstGeom prst="rect">
              <a:avLst/>
            </a:prstGeom>
          </p:spPr>
        </p:pic>
        <p:pic>
          <p:nvPicPr>
            <p:cNvPr id="11" name="Bild 7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6741416" y="3862868"/>
              <a:ext cx="443031" cy="844994"/>
            </a:xfrm>
            <a:prstGeom prst="rect">
              <a:avLst/>
            </a:prstGeom>
          </p:spPr>
        </p:pic>
        <p:pic>
          <p:nvPicPr>
            <p:cNvPr id="12" name="Bild 8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6943773" y="3862871"/>
              <a:ext cx="443031" cy="844994"/>
            </a:xfrm>
            <a:prstGeom prst="rect">
              <a:avLst/>
            </a:prstGeom>
          </p:spPr>
        </p:pic>
        <p:pic>
          <p:nvPicPr>
            <p:cNvPr id="13" name="Bild 9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7146130" y="3862868"/>
              <a:ext cx="443031" cy="844994"/>
            </a:xfrm>
            <a:prstGeom prst="rect">
              <a:avLst/>
            </a:prstGeom>
          </p:spPr>
        </p:pic>
        <p:pic>
          <p:nvPicPr>
            <p:cNvPr id="14" name="Bild 10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7348487" y="3851632"/>
              <a:ext cx="443031" cy="844994"/>
            </a:xfrm>
            <a:prstGeom prst="rect">
              <a:avLst/>
            </a:prstGeom>
          </p:spPr>
        </p:pic>
        <p:pic>
          <p:nvPicPr>
            <p:cNvPr id="15" name="Bild 11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7550843" y="3862871"/>
              <a:ext cx="443031" cy="844994"/>
            </a:xfrm>
            <a:prstGeom prst="rect">
              <a:avLst/>
            </a:prstGeom>
          </p:spPr>
        </p:pic>
        <p:pic>
          <p:nvPicPr>
            <p:cNvPr id="16" name="Bild 12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7753200" y="3862868"/>
              <a:ext cx="443031" cy="844994"/>
            </a:xfrm>
            <a:prstGeom prst="rect">
              <a:avLst/>
            </a:prstGeom>
          </p:spPr>
        </p:pic>
        <p:pic>
          <p:nvPicPr>
            <p:cNvPr id="17" name="Bild 13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7955555" y="3862871"/>
              <a:ext cx="443031" cy="844994"/>
            </a:xfrm>
            <a:prstGeom prst="rect">
              <a:avLst/>
            </a:prstGeom>
          </p:spPr>
        </p:pic>
        <p:pic>
          <p:nvPicPr>
            <p:cNvPr id="18" name="Bild 14" descr="eifelturm.emf"/>
            <p:cNvPicPr>
              <a:picLocks noChangeAspect="1"/>
            </p:cNvPicPr>
            <p:nvPr/>
          </p:nvPicPr>
          <p:blipFill>
            <a:blip r:embed="rId3" cstate="screen">
              <a:alphaModFix amt="50000"/>
              <a:duotone>
                <a:srgbClr val="66819D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8157914" y="3862871"/>
              <a:ext cx="443031" cy="844994"/>
            </a:xfrm>
            <a:prstGeom prst="rect">
              <a:avLst/>
            </a:prstGeom>
          </p:spPr>
        </p:pic>
        <p:sp>
          <p:nvSpPr>
            <p:cNvPr id="19" name="Untertitel 2"/>
            <p:cNvSpPr txBox="1"/>
            <p:nvPr/>
          </p:nvSpPr>
          <p:spPr bwMode="auto">
            <a:xfrm>
              <a:off x="831548" y="3401915"/>
              <a:ext cx="1869004" cy="438920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351358">
                <a:spcBef>
                  <a:spcPts val="538"/>
                </a:spcBef>
                <a:buClr>
                  <a:srgbClr val="E78E23"/>
                </a:buClr>
                <a:buNone/>
                <a:defRPr/>
              </a:pPr>
              <a:r>
                <a:rPr lang="en-US" sz="1100" b="1" dirty="0">
                  <a:solidFill>
                    <a:prstClr val="black"/>
                  </a:solidFill>
                  <a:latin typeface="+mn-lt"/>
                </a:rPr>
                <a:t>As much as for 5,000 single-family homes.</a:t>
              </a:r>
              <a:endParaRPr lang="de-DE" sz="1076" b="1" kern="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0" name="Untertitel 2"/>
            <p:cNvSpPr txBox="1"/>
            <p:nvPr/>
          </p:nvSpPr>
          <p:spPr bwMode="auto">
            <a:xfrm>
              <a:off x="3464813" y="3448759"/>
              <a:ext cx="2285741" cy="484264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1" indent="0" defTabSz="351358">
                <a:spcBef>
                  <a:spcPts val="538"/>
                </a:spcBef>
                <a:buClr>
                  <a:srgbClr val="E78E23"/>
                </a:buClr>
                <a:buNone/>
                <a:defRPr/>
              </a:pPr>
              <a:r>
                <a:rPr lang="en-US" sz="1100" b="1" dirty="0">
                  <a:solidFill>
                    <a:prstClr val="black"/>
                  </a:solidFill>
                  <a:latin typeface="+mn-lt"/>
                </a:rPr>
                <a:t>As much as eight Frankfurt football stadiums.</a:t>
              </a:r>
              <a:endParaRPr lang="de-DE" sz="1076" b="1" kern="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1" name="Untertitel 2"/>
            <p:cNvSpPr txBox="1"/>
            <p:nvPr/>
          </p:nvSpPr>
          <p:spPr bwMode="auto">
            <a:xfrm>
              <a:off x="992522" y="1779838"/>
              <a:ext cx="1708029" cy="321776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r>
                <a:rPr lang="de-DE" sz="1537" b="1" dirty="0" err="1">
                  <a:solidFill>
                    <a:srgbClr val="005EA4"/>
                  </a:solidFill>
                  <a:latin typeface="+mj-lt"/>
                </a:rPr>
                <a:t>of</a:t>
              </a:r>
              <a:r>
                <a:rPr lang="de-DE" sz="1537" b="1" dirty="0">
                  <a:solidFill>
                    <a:srgbClr val="005EA4"/>
                  </a:solidFill>
                  <a:latin typeface="+mj-lt"/>
                </a:rPr>
                <a:t> </a:t>
              </a:r>
              <a:r>
                <a:rPr lang="de-DE" sz="1537" b="1" dirty="0" err="1">
                  <a:solidFill>
                    <a:srgbClr val="005EA4"/>
                  </a:solidFill>
                  <a:latin typeface="+mj-lt"/>
                </a:rPr>
                <a:t>earth</a:t>
              </a:r>
              <a:endParaRPr lang="pl-PL" sz="1076" kern="0" dirty="0">
                <a:solidFill>
                  <a:srgbClr val="005EA4"/>
                </a:solidFill>
                <a:latin typeface="+mj-lt"/>
              </a:endParaRPr>
            </a:p>
          </p:txBody>
        </p:sp>
        <p:sp>
          <p:nvSpPr>
            <p:cNvPr id="22" name="Untertitel 2"/>
            <p:cNvSpPr txBox="1"/>
            <p:nvPr/>
          </p:nvSpPr>
          <p:spPr bwMode="auto">
            <a:xfrm>
              <a:off x="998262" y="2166244"/>
              <a:ext cx="1467437" cy="746496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to</a:t>
              </a:r>
              <a:r>
                <a:rPr lang="de-DE" sz="1076" b="1" kern="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be</a:t>
              </a:r>
              <a:r>
                <a:rPr lang="de-DE" sz="1076" b="1" kern="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moved</a:t>
              </a:r>
              <a:endParaRPr lang="pl-PL" sz="1076" b="1" kern="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3" name="Untertitel 2"/>
            <p:cNvSpPr txBox="1"/>
            <p:nvPr/>
          </p:nvSpPr>
          <p:spPr bwMode="auto">
            <a:xfrm>
              <a:off x="3440012" y="1779835"/>
              <a:ext cx="2148922" cy="403791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r>
                <a:rPr lang="de-DE" sz="1537" b="1" kern="0" dirty="0" err="1">
                  <a:solidFill>
                    <a:srgbClr val="005EA4"/>
                  </a:solidFill>
                  <a:latin typeface="+mj-lt"/>
                </a:rPr>
                <a:t>of</a:t>
              </a:r>
              <a:r>
                <a:rPr lang="de-DE" sz="1537" b="1" kern="0" dirty="0">
                  <a:solidFill>
                    <a:srgbClr val="005EA4"/>
                  </a:solidFill>
                  <a:latin typeface="+mj-lt"/>
                </a:rPr>
                <a:t> </a:t>
              </a:r>
              <a:r>
                <a:rPr lang="de-DE" sz="1537" b="1" kern="0" dirty="0" err="1">
                  <a:solidFill>
                    <a:srgbClr val="005EA4"/>
                  </a:solidFill>
                  <a:latin typeface="+mj-lt"/>
                </a:rPr>
                <a:t>concrete</a:t>
              </a:r>
              <a:r>
                <a:rPr lang="pl-PL" sz="1537" b="1" kern="0" dirty="0">
                  <a:solidFill>
                    <a:srgbClr val="005EA4"/>
                  </a:solidFill>
                  <a:latin typeface="+mj-lt"/>
                </a:rPr>
                <a:t> </a:t>
              </a:r>
              <a:endParaRPr lang="pl-PL" sz="1076" kern="0" dirty="0">
                <a:solidFill>
                  <a:srgbClr val="005EA4"/>
                </a:solidFill>
                <a:latin typeface="+mj-lt"/>
              </a:endParaRPr>
            </a:p>
          </p:txBody>
        </p:sp>
        <p:sp>
          <p:nvSpPr>
            <p:cNvPr id="24" name="Untertitel 2"/>
            <p:cNvSpPr txBox="1"/>
            <p:nvPr/>
          </p:nvSpPr>
          <p:spPr bwMode="auto">
            <a:xfrm>
              <a:off x="3440012" y="2170291"/>
              <a:ext cx="2381955" cy="265662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to</a:t>
              </a:r>
              <a:r>
                <a:rPr lang="de-DE" sz="1076" b="1" kern="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be</a:t>
              </a:r>
              <a:r>
                <a:rPr lang="de-DE" sz="1076" b="1" kern="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used</a:t>
              </a:r>
              <a:endParaRPr lang="pl-PL" sz="1076" b="1" kern="0" dirty="0">
                <a:solidFill>
                  <a:prstClr val="black"/>
                </a:solidFill>
                <a:latin typeface="+mj-lt"/>
              </a:endParaRPr>
            </a:p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endParaRPr lang="pl-PL" sz="1383" b="1" kern="0" dirty="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5" name="Untertitel 2"/>
            <p:cNvSpPr txBox="1"/>
            <p:nvPr/>
          </p:nvSpPr>
          <p:spPr bwMode="auto">
            <a:xfrm>
              <a:off x="6561425" y="1779835"/>
              <a:ext cx="1837161" cy="294874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r>
                <a:rPr lang="de-DE" sz="1537" b="1" dirty="0" err="1">
                  <a:solidFill>
                    <a:srgbClr val="005EA4"/>
                  </a:solidFill>
                  <a:latin typeface="+mj-lt"/>
                </a:rPr>
                <a:t>of</a:t>
              </a:r>
              <a:r>
                <a:rPr lang="de-DE" sz="1537" b="1" dirty="0">
                  <a:solidFill>
                    <a:srgbClr val="005EA4"/>
                  </a:solidFill>
                  <a:latin typeface="+mj-lt"/>
                </a:rPr>
                <a:t> </a:t>
              </a:r>
              <a:r>
                <a:rPr lang="de-DE" sz="1537" b="1" dirty="0" err="1">
                  <a:solidFill>
                    <a:srgbClr val="005EA4"/>
                  </a:solidFill>
                  <a:latin typeface="+mj-lt"/>
                </a:rPr>
                <a:t>steel</a:t>
              </a:r>
              <a:endParaRPr lang="pl-PL" sz="1076" kern="0" dirty="0">
                <a:solidFill>
                  <a:srgbClr val="005EA4"/>
                </a:solidFill>
                <a:latin typeface="+mj-lt"/>
              </a:endParaRPr>
            </a:p>
          </p:txBody>
        </p:sp>
        <p:sp>
          <p:nvSpPr>
            <p:cNvPr id="26" name="Untertitel 2"/>
            <p:cNvSpPr txBox="1"/>
            <p:nvPr/>
          </p:nvSpPr>
          <p:spPr bwMode="auto">
            <a:xfrm>
              <a:off x="6561427" y="2169271"/>
              <a:ext cx="1394128" cy="270129"/>
            </a:xfrm>
            <a:prstGeom prst="rect">
              <a:avLst/>
            </a:prstGeom>
            <a:noFill/>
          </p:spPr>
          <p:txBody>
            <a:bodyPr lIns="0" tIns="0" rIns="0" bIns="0" anchor="t" anchorCtr="0">
              <a:noAutofit/>
            </a:bodyPr>
            <a:lstStyle>
              <a:lvl1pPr marL="0" indent="0" algn="l" defTabSz="457200">
                <a:lnSpc>
                  <a:spcPct val="100000"/>
                </a:lnSpc>
                <a:spcBef>
                  <a:spcPts val="700"/>
                </a:spcBef>
                <a:buFontTx/>
                <a:buNone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–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defTabSz="457200">
                <a:lnSpc>
                  <a:spcPct val="100000"/>
                </a:lnSpc>
                <a:spcBef>
                  <a:spcPts val="700"/>
                </a:spcBef>
                <a:buFont typeface="Arial"/>
                <a:buChar char="»"/>
                <a:defRPr sz="180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>
                <a:spcBef>
                  <a:spcPts val="0"/>
                </a:spcBef>
                <a:buFont typeface="Arial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51358">
                <a:spcBef>
                  <a:spcPts val="538"/>
                </a:spcBef>
                <a:buClr>
                  <a:srgbClr val="E78E23"/>
                </a:buClr>
                <a:defRPr/>
              </a:pP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to</a:t>
              </a:r>
              <a:r>
                <a:rPr lang="de-DE" sz="1076" b="1" kern="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be</a:t>
              </a:r>
              <a:r>
                <a:rPr lang="de-DE" sz="1076" b="1" kern="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de-DE" sz="1076" b="1" kern="0" dirty="0" err="1">
                  <a:solidFill>
                    <a:prstClr val="black"/>
                  </a:solidFill>
                  <a:latin typeface="+mj-lt"/>
                </a:rPr>
                <a:t>utilized</a:t>
              </a:r>
              <a:endParaRPr lang="pl-PL" sz="1383" b="1" kern="0" dirty="0">
                <a:solidFill>
                  <a:prstClr val="black"/>
                </a:solidFill>
                <a:latin typeface="+mj-lt"/>
              </a:endParaRPr>
            </a:p>
          </p:txBody>
        </p:sp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862984" y="3887681"/>
              <a:ext cx="1302720" cy="763035"/>
            </a:xfrm>
            <a:prstGeom prst="rect">
              <a:avLst/>
            </a:prstGeom>
          </p:spPr>
        </p:pic>
        <p:pic>
          <p:nvPicPr>
            <p:cNvPr id="28" name="Grafik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11644" y="3853720"/>
              <a:ext cx="2184837" cy="863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81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/>
          <p:cNvSpPr>
            <a:spLocks noChangeArrowheads="1"/>
          </p:cNvSpPr>
          <p:nvPr/>
        </p:nvSpPr>
        <p:spPr bwMode="auto">
          <a:xfrm>
            <a:off x="0" y="0"/>
            <a:ext cx="5396726" cy="792985"/>
          </a:xfrm>
          <a:custGeom>
            <a:avLst/>
            <a:gdLst>
              <a:gd name="T0" fmla="*/ 4350 w 4351"/>
              <a:gd name="T1" fmla="*/ 0 h 1212"/>
              <a:gd name="T2" fmla="*/ 4350 w 4351"/>
              <a:gd name="T3" fmla="*/ 0 h 1212"/>
              <a:gd name="T4" fmla="*/ 3984 w 4351"/>
              <a:gd name="T5" fmla="*/ 749 h 1212"/>
              <a:gd name="T6" fmla="*/ 3689 w 4351"/>
              <a:gd name="T7" fmla="*/ 947 h 1212"/>
              <a:gd name="T8" fmla="*/ 0 w 4351"/>
              <a:gd name="T9" fmla="*/ 1211 h 1212"/>
              <a:gd name="T10" fmla="*/ 0 w 4351"/>
              <a:gd name="T11" fmla="*/ 0 h 1212"/>
              <a:gd name="T12" fmla="*/ 4350 w 4351"/>
              <a:gd name="T13" fmla="*/ 0 h 1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51" h="1212" extrusionOk="0">
                <a:moveTo>
                  <a:pt x="4350" y="0"/>
                </a:moveTo>
                <a:lnTo>
                  <a:pt x="4350" y="0"/>
                </a:lnTo>
                <a:cubicBezTo>
                  <a:pt x="4207" y="295"/>
                  <a:pt x="4068" y="581"/>
                  <a:pt x="3984" y="749"/>
                </a:cubicBezTo>
                <a:cubicBezTo>
                  <a:pt x="3927" y="861"/>
                  <a:pt x="3816" y="938"/>
                  <a:pt x="3689" y="947"/>
                </a:cubicBezTo>
                <a:cubicBezTo>
                  <a:pt x="3215" y="980"/>
                  <a:pt x="516" y="1174"/>
                  <a:pt x="0" y="1211"/>
                </a:cubicBezTo>
                <a:cubicBezTo>
                  <a:pt x="0" y="0"/>
                  <a:pt x="0" y="0"/>
                  <a:pt x="0" y="0"/>
                </a:cubicBezTo>
                <a:lnTo>
                  <a:pt x="4350" y="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lIns="80207" tIns="40104" rIns="80207" bIns="40104" anchor="ctr"/>
          <a:lstStyle/>
          <a:p>
            <a:pPr>
              <a:defRPr/>
            </a:pPr>
            <a:endParaRPr lang="de-DE" sz="1350"/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299090" y="56889"/>
            <a:ext cx="6454378" cy="36790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FAIR Highlights - Storage Area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</a:rPr>
              <a:t>Weiterstadt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de-DE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-112171" y="400068"/>
            <a:ext cx="6616396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/>
            <a:endParaRPr lang="en-US" sz="1500" dirty="0">
              <a:solidFill>
                <a:srgbClr val="666666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249243" y="366266"/>
            <a:ext cx="5022558" cy="2308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lvl="1" algn="ctr">
              <a:defRPr/>
            </a:pPr>
            <a:r>
              <a:rPr lang="en-US" sz="1050" i="1" dirty="0">
                <a:solidFill>
                  <a:schemeClr val="bg1"/>
                </a:solidFill>
                <a:latin typeface="Calibri" panose="020F0502020204030204" pitchFamily="34" charset="0"/>
              </a:rPr>
              <a:t>Completed and delivered high-tech components for accelerator and experiments</a:t>
            </a:r>
            <a:endParaRPr lang="en-US" sz="1050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" name="Textfeld 18"/>
          <p:cNvSpPr txBox="1"/>
          <p:nvPr/>
        </p:nvSpPr>
        <p:spPr bwMode="auto">
          <a:xfrm>
            <a:off x="2838639" y="889041"/>
            <a:ext cx="2057400" cy="20082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square" lIns="68580" tIns="34290" rIns="68580" bIns="34290" rtlCol="0" anchor="t">
            <a:spAutoFit/>
          </a:bodyPr>
          <a:lstStyle/>
          <a:p>
            <a:pPr marL="128588" indent="-128588">
              <a:buFont typeface="Wingdings" panose="05000000000000000000" pitchFamily="2" charset="2"/>
              <a:buChar char="Ø"/>
            </a:pP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Storage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approx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. 9.900 m²</a:t>
            </a:r>
          </a:p>
          <a:p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4.195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objects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 (Components,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assemblies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sz="1050" dirty="0" err="1">
                <a:latin typeface="Calibri" panose="020F0502020204030204" pitchFamily="34" charset="0"/>
                <a:cs typeface="Calibri" panose="020F0502020204030204" pitchFamily="34" charset="0"/>
              </a:rPr>
              <a:t>boxes</a:t>
            </a:r>
            <a:r>
              <a:rPr lang="de-DE" sz="1050" dirty="0">
                <a:latin typeface="Calibri" panose="020F0502020204030204" pitchFamily="34" charset="0"/>
                <a:cs typeface="Calibri" panose="020F0502020204030204" pitchFamily="34" charset="0"/>
              </a:rPr>
              <a:t>, etc.)</a:t>
            </a: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50% of SIS100 components stored</a:t>
            </a:r>
          </a:p>
          <a:p>
            <a:pPr marL="128588" indent="-128588">
              <a:buFont typeface="Wingdings" panose="05000000000000000000" pitchFamily="2" charset="2"/>
              <a:buChar char="Ø"/>
            </a:pPr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Ø"/>
            </a:pPr>
            <a:r>
              <a:rPr lang="en-US" sz="1050" dirty="0">
                <a:latin typeface="Calibri" panose="020F0502020204030204" pitchFamily="34" charset="0"/>
                <a:cs typeface="Calibri" panose="020F0502020204030204" pitchFamily="34" charset="0"/>
              </a:rPr>
              <a:t>90% of HESR components stored</a:t>
            </a:r>
          </a:p>
          <a:p>
            <a:endParaRPr 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de-DE" sz="105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28588" indent="-128588">
              <a:buFont typeface="Wingdings" panose="05000000000000000000" pitchFamily="2" charset="2"/>
              <a:buChar char="Ø"/>
            </a:pPr>
            <a:endParaRPr lang="de-DE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6475"/>
            <a:ext cx="2838639" cy="2015836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37469" y="2807874"/>
            <a:ext cx="2083484" cy="223724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7282"/>
            <a:ext cx="2773577" cy="2070957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6039" y="903485"/>
            <a:ext cx="4247961" cy="2418218"/>
          </a:xfrm>
          <a:prstGeom prst="rect">
            <a:avLst/>
          </a:prstGeom>
        </p:spPr>
      </p:pic>
      <p:sp>
        <p:nvSpPr>
          <p:cNvPr id="14" name="Foliennummernplatzhalter 3"/>
          <p:cNvSpPr txBox="1">
            <a:spLocks/>
          </p:cNvSpPr>
          <p:nvPr/>
        </p:nvSpPr>
        <p:spPr>
          <a:xfrm>
            <a:off x="7438237" y="4926757"/>
            <a:ext cx="55867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de-DE"/>
            </a:defPPr>
            <a:lvl1pPr marL="0" algn="r" defTabSz="457200" rtl="0" eaLnBrk="1" latinLnBrk="0" hangingPunct="1"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750" dirty="0"/>
              <a:t>9</a:t>
            </a:r>
            <a:endParaRPr lang="de-DE" sz="75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79" y="2890146"/>
            <a:ext cx="5264221" cy="208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nhaltsplatzhalter 2">
            <a:extLst>
              <a:ext uri="{FF2B5EF4-FFF2-40B4-BE49-F238E27FC236}">
                <a16:creationId xmlns:a16="http://schemas.microsoft.com/office/drawing/2014/main" id="{B358484D-639D-1911-A5FE-7491DBA40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0986F54-7C57-BD42-8502-552172CC958F}"/>
              </a:ext>
            </a:extLst>
          </p:cNvPr>
          <p:cNvSpPr txBox="1"/>
          <p:nvPr/>
        </p:nvSpPr>
        <p:spPr>
          <a:xfrm>
            <a:off x="4374568" y="3500657"/>
            <a:ext cx="4287263" cy="1826978"/>
          </a:xfrm>
          <a:prstGeom prst="rect">
            <a:avLst/>
          </a:prstGeom>
          <a:noFill/>
        </p:spPr>
        <p:txBody>
          <a:bodyPr vert="horz" wrap="square" lIns="61607" tIns="30803" rIns="61607" bIns="30803" rtlCol="0" anchor="ctr">
            <a:noAutofit/>
          </a:bodyPr>
          <a:lstStyle/>
          <a:p>
            <a:pPr algn="r">
              <a:buClr>
                <a:srgbClr val="FDBB63"/>
              </a:buClr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FAIR develops and uses </a:t>
            </a:r>
            <a:b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measurement</a:t>
            </a:r>
          </a:p>
          <a:p>
            <a:pPr algn="r">
              <a:buClr>
                <a:srgbClr val="FDBB63"/>
              </a:buClr>
              <a:defRPr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and techniques.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9A27E59-B3F7-AC4F-8775-E192B30166E2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J. </a:t>
            </a:r>
            <a:r>
              <a:rPr lang="en-US" sz="600" dirty="0" err="1">
                <a:solidFill>
                  <a:schemeClr val="bg1"/>
                </a:solidFill>
              </a:rPr>
              <a:t>Hosan</a:t>
            </a:r>
            <a:r>
              <a:rPr lang="en-US" sz="600" dirty="0">
                <a:solidFill>
                  <a:schemeClr val="bg1"/>
                </a:solidFill>
              </a:rPr>
              <a:t>, GSI/FAIR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7119A3E-4318-4D45-9AA2-F53E6919F964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9F2BFF44-1DCF-CD45-8340-9A04C98891C2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3BC3FCFD-AF8E-AE42-BD92-9F21233B1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8DFBE5C-FA13-044C-A52D-2D21A4E24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93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2D45F41-3F24-18F5-6DED-A79C18188F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2350"/>
            <a:ext cx="9144000" cy="4039263"/>
          </a:xfrm>
          <a:prstGeom prst="rect">
            <a:avLst/>
          </a:prstGeo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B0B19E-1DD9-4046-9B10-9CBBFB6B3C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Hightech</a:t>
            </a:r>
            <a:r>
              <a:rPr lang="en-US" dirty="0"/>
              <a:t> for FAIR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A3B8CEA-BF98-7146-8945-047B7A1799C4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en-US" sz="600" dirty="0"/>
              <a:t>Photo: G. Otto, GSI/FAIR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02" y="922349"/>
            <a:ext cx="5081798" cy="401976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B3B0B0B-F88D-0148-B8C8-0A91DC0B42FB}"/>
              </a:ext>
            </a:extLst>
          </p:cNvPr>
          <p:cNvSpPr txBox="1"/>
          <p:nvPr/>
        </p:nvSpPr>
        <p:spPr>
          <a:xfrm>
            <a:off x="5540734" y="2756907"/>
            <a:ext cx="3185766" cy="197586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wrap="square" lIns="90000" tIns="46800" rIns="90000" bIns="46800" rtlCol="0" anchor="t">
            <a:spAutoFit/>
          </a:bodyPr>
          <a:lstStyle/>
          <a:p>
            <a:pPr marL="231020" indent="-231020">
              <a:lnSpc>
                <a:spcPts val="1368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Superconducting magnets: 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strong and rapidly changing magnetic fields with maximum field precision</a:t>
            </a:r>
          </a:p>
          <a:p>
            <a:pPr marL="231020" indent="-231020">
              <a:lnSpc>
                <a:spcPts val="1368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Sophisticated </a:t>
            </a:r>
            <a:r>
              <a:rPr lang="en-US" sz="1078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cryotechnology</a:t>
            </a: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liquid helium to cool down to 4 Kelvin </a:t>
            </a:r>
            <a:b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(-269°C)</a:t>
            </a:r>
          </a:p>
          <a:p>
            <a:pPr marL="231020" indent="-231020">
              <a:lnSpc>
                <a:spcPts val="1368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Ultra-high vacuum: 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US" sz="1078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times below the earth’s air pressure </a:t>
            </a:r>
          </a:p>
          <a:p>
            <a:pPr marL="231020" indent="-231020">
              <a:lnSpc>
                <a:spcPts val="1368"/>
              </a:lnSpc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/>
            </a:pPr>
            <a:r>
              <a:rPr lang="en-US" sz="1078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construction </a:t>
            </a:r>
            <a:r>
              <a:rPr lang="en-US" sz="1078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cryo-collimators with special coatings</a:t>
            </a:r>
          </a:p>
        </p:txBody>
      </p:sp>
    </p:spTree>
    <p:extLst>
      <p:ext uri="{BB962C8B-B14F-4D97-AF65-F5344CB8AC3E}">
        <p14:creationId xmlns:p14="http://schemas.microsoft.com/office/powerpoint/2010/main" val="366814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AB97258-B716-95CA-9A52-7D5F9E11A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55" t="26560" r="243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Untertitel 2">
            <a:extLst>
              <a:ext uri="{FF2B5EF4-FFF2-40B4-BE49-F238E27FC236}">
                <a16:creationId xmlns:a16="http://schemas.microsoft.com/office/drawing/2014/main" id="{6EC3B10D-DE31-5C43-95CE-28CDAC120C70}"/>
              </a:ext>
            </a:extLst>
          </p:cNvPr>
          <p:cNvSpPr txBox="1">
            <a:spLocks/>
          </p:cNvSpPr>
          <p:nvPr/>
        </p:nvSpPr>
        <p:spPr>
          <a:xfrm>
            <a:off x="1773745" y="1574272"/>
            <a:ext cx="5594597" cy="1737903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0" indent="0" algn="ctr" defTabSz="4572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50000"/>
                </a:schemeClr>
              </a:buClr>
              <a:buFont typeface="Arial"/>
              <a:buNone/>
              <a:defRPr sz="2200" b="1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4150" dirty="0">
                <a:latin typeface="+mn-lt"/>
              </a:rPr>
              <a:t>Thank you for </a:t>
            </a:r>
          </a:p>
          <a:p>
            <a:pPr lvl="1"/>
            <a:r>
              <a:rPr lang="en-US" sz="4150" dirty="0">
                <a:latin typeface="+mn-lt"/>
              </a:rPr>
              <a:t>your attention!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E7930B4-16DC-924B-BC6F-ECDD109ED131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50C3EEBB-1CF4-764F-BF09-7F43764881D3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55213FA-53EA-8142-9947-6B0EC23B2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60E8BDF1-8D29-974E-9138-144231C48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FD7EDA4D-4F50-3AB5-6583-027924603516}"/>
              </a:ext>
            </a:extLst>
          </p:cNvPr>
          <p:cNvSpPr txBox="1"/>
          <p:nvPr/>
        </p:nvSpPr>
        <p:spPr>
          <a:xfrm>
            <a:off x="8836223" y="943211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de-DE" sz="600" dirty="0">
                <a:solidFill>
                  <a:schemeClr val="bg1"/>
                </a:solidFill>
              </a:rPr>
              <a:t>Picture:  ion42, D. </a:t>
            </a:r>
            <a:r>
              <a:rPr lang="de-DE" sz="600" dirty="0" err="1">
                <a:solidFill>
                  <a:schemeClr val="bg1"/>
                </a:solidFill>
              </a:rPr>
              <a:t>Fehrenz</a:t>
            </a:r>
            <a:r>
              <a:rPr lang="de-DE" sz="600" dirty="0">
                <a:solidFill>
                  <a:schemeClr val="bg1"/>
                </a:solidFill>
              </a:rPr>
              <a:t>, GSI/FAIR</a:t>
            </a:r>
          </a:p>
        </p:txBody>
      </p:sp>
    </p:spTree>
    <p:extLst>
      <p:ext uri="{BB962C8B-B14F-4D97-AF65-F5344CB8AC3E}">
        <p14:creationId xmlns:p14="http://schemas.microsoft.com/office/powerpoint/2010/main" val="366070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5803C10-712B-2549-9EF6-3AC8B671D3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>
                <a:latin typeface="+mn-lt"/>
              </a:rPr>
              <a:t>Stay</a:t>
            </a:r>
            <a:r>
              <a:rPr lang="de-DE" dirty="0">
                <a:latin typeface="+mn-lt"/>
              </a:rPr>
              <a:t> in </a:t>
            </a:r>
            <a:r>
              <a:rPr lang="de-DE" dirty="0" err="1">
                <a:latin typeface="+mn-lt"/>
              </a:rPr>
              <a:t>touch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with</a:t>
            </a:r>
            <a:r>
              <a:rPr lang="de-DE" dirty="0">
                <a:latin typeface="+mn-lt"/>
              </a:rPr>
              <a:t> </a:t>
            </a:r>
            <a:r>
              <a:rPr lang="de-DE" dirty="0" err="1">
                <a:latin typeface="+mn-lt"/>
              </a:rPr>
              <a:t>us</a:t>
            </a:r>
            <a:r>
              <a:rPr lang="de-DE" dirty="0">
                <a:latin typeface="+mn-lt"/>
              </a:rPr>
              <a:t>!</a:t>
            </a: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E78FE9E8-216B-DF2E-2194-593452A89FD5}"/>
              </a:ext>
            </a:extLst>
          </p:cNvPr>
          <p:cNvGrpSpPr/>
          <p:nvPr/>
        </p:nvGrpSpPr>
        <p:grpSpPr>
          <a:xfrm>
            <a:off x="450061" y="1339112"/>
            <a:ext cx="3253609" cy="817893"/>
            <a:chOff x="450061" y="1263542"/>
            <a:chExt cx="3253609" cy="817893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A968B8D7-EB5E-B545-8FFD-FCD5EFC82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019" y="1349323"/>
              <a:ext cx="20986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Instagram:</a:t>
              </a:r>
            </a:p>
            <a:p>
              <a:pPr eaLnBrk="1" hangingPunct="1"/>
              <a:r>
                <a:rPr lang="de-DE" sz="1800" dirty="0"/>
                <a:t>@</a:t>
              </a:r>
              <a:r>
                <a:rPr lang="de-DE" sz="1800" dirty="0" err="1"/>
                <a:t>universeinthelab</a:t>
              </a:r>
              <a:endParaRPr lang="de-DE" sz="1800" dirty="0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71BCE4A0-8C9C-9134-42C9-625E86C5C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061" y="1263542"/>
              <a:ext cx="817893" cy="817893"/>
            </a:xfrm>
            <a:prstGeom prst="rect">
              <a:avLst/>
            </a:prstGeom>
          </p:spPr>
        </p:pic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7C1824B-17A9-40ED-EC3D-FAAD88EA00C9}"/>
              </a:ext>
            </a:extLst>
          </p:cNvPr>
          <p:cNvGrpSpPr/>
          <p:nvPr/>
        </p:nvGrpSpPr>
        <p:grpSpPr>
          <a:xfrm>
            <a:off x="4973823" y="1286393"/>
            <a:ext cx="3903689" cy="923330"/>
            <a:chOff x="4973823" y="1286393"/>
            <a:chExt cx="3903689" cy="923330"/>
          </a:xfrm>
        </p:grpSpPr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E0C0E3DD-4698-0A46-B08D-EFAC1908F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1780" y="1286393"/>
              <a:ext cx="2675732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Facebook:</a:t>
              </a:r>
            </a:p>
            <a:p>
              <a:pPr eaLnBrk="1" hangingPunct="1"/>
              <a:r>
                <a:rPr lang="de-DE" sz="1800" dirty="0"/>
                <a:t>@</a:t>
              </a:r>
              <a:r>
                <a:rPr lang="de-DE" sz="1800" dirty="0" err="1"/>
                <a:t>GSIHelmholtzzentrum</a:t>
              </a:r>
              <a:endParaRPr lang="de-DE" sz="1800" dirty="0"/>
            </a:p>
            <a:p>
              <a:pPr eaLnBrk="1" hangingPunct="1"/>
              <a:r>
                <a:rPr lang="de-DE" sz="1800" dirty="0"/>
                <a:t>@</a:t>
              </a:r>
              <a:r>
                <a:rPr lang="de-DE" sz="1800" dirty="0" err="1"/>
                <a:t>FAIRAccelerator</a:t>
              </a:r>
              <a:endParaRPr lang="de-DE" sz="1800" dirty="0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A888970D-EFBD-665B-D994-E0E2DD2B8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23" y="1339112"/>
              <a:ext cx="817893" cy="817893"/>
            </a:xfrm>
            <a:prstGeom prst="rect">
              <a:avLst/>
            </a:prstGeom>
          </p:spPr>
        </p:pic>
      </p:grp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FAF0206F-C556-8354-5968-073177B0D6BF}"/>
              </a:ext>
            </a:extLst>
          </p:cNvPr>
          <p:cNvGrpSpPr/>
          <p:nvPr/>
        </p:nvGrpSpPr>
        <p:grpSpPr>
          <a:xfrm>
            <a:off x="450061" y="2405015"/>
            <a:ext cx="2997194" cy="923330"/>
            <a:chOff x="450061" y="2261690"/>
            <a:chExt cx="2997194" cy="923330"/>
          </a:xfrm>
        </p:grpSpPr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AF38A61F-67F4-B846-A1BA-B800D675A1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019" y="2261690"/>
              <a:ext cx="184223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Twitter:</a:t>
              </a:r>
            </a:p>
            <a:p>
              <a:pPr eaLnBrk="1" hangingPunct="1"/>
              <a:r>
                <a:rPr lang="de-DE" sz="1800" dirty="0"/>
                <a:t>@</a:t>
              </a:r>
              <a:r>
                <a:rPr lang="de-DE" sz="1800" dirty="0" err="1"/>
                <a:t>FAIR_GSI_de</a:t>
              </a:r>
              <a:endParaRPr lang="de-DE" sz="1800" dirty="0"/>
            </a:p>
            <a:p>
              <a:pPr eaLnBrk="1" hangingPunct="1"/>
              <a:r>
                <a:rPr lang="de-DE" sz="1800" dirty="0"/>
                <a:t>@</a:t>
              </a:r>
              <a:r>
                <a:rPr lang="de-DE" sz="1800" dirty="0" err="1"/>
                <a:t>FAIR_GSI_en</a:t>
              </a:r>
              <a:endParaRPr lang="de-DE" sz="1800" dirty="0"/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B13E1295-AE6C-7DC6-2EBF-1FCB05F70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061" y="2314409"/>
              <a:ext cx="817893" cy="817893"/>
            </a:xfrm>
            <a:prstGeom prst="rect">
              <a:avLst/>
            </a:prstGeom>
          </p:spPr>
        </p:pic>
      </p:grp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C68BF858-624A-F47E-828D-BDD83D81AF1F}"/>
              </a:ext>
            </a:extLst>
          </p:cNvPr>
          <p:cNvGrpSpPr/>
          <p:nvPr/>
        </p:nvGrpSpPr>
        <p:grpSpPr>
          <a:xfrm>
            <a:off x="4985546" y="2352297"/>
            <a:ext cx="3276413" cy="945237"/>
            <a:chOff x="4985546" y="2352297"/>
            <a:chExt cx="3276413" cy="945237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id="{577F22D8-2A62-7FD5-C672-E61732EB068C}"/>
                </a:ext>
              </a:extLst>
            </p:cNvPr>
            <p:cNvSpPr txBox="1"/>
            <p:nvPr/>
          </p:nvSpPr>
          <p:spPr>
            <a:xfrm>
              <a:off x="6201780" y="2352297"/>
              <a:ext cx="2060179" cy="92333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/>
                <a:t>Mastodon:</a:t>
              </a:r>
            </a:p>
            <a:p>
              <a:pPr algn="l"/>
              <a:r>
                <a:rPr lang="de-DE" dirty="0"/>
                <a:t>@</a:t>
              </a:r>
              <a:r>
                <a:rPr lang="de-DE" dirty="0" err="1"/>
                <a:t>FAIR_GSI_de</a:t>
              </a:r>
              <a:endParaRPr lang="de-DE" dirty="0"/>
            </a:p>
            <a:p>
              <a:pPr algn="l"/>
              <a:r>
                <a:rPr lang="de-DE" dirty="0"/>
                <a:t>@</a:t>
              </a:r>
              <a:r>
                <a:rPr lang="de-DE" dirty="0" err="1"/>
                <a:t>helmholtz.social</a:t>
              </a:r>
              <a:endParaRPr lang="de-DE" dirty="0"/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2B0CF723-ED3A-900C-B06D-EDCF135144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985546" y="2435825"/>
              <a:ext cx="817893" cy="861709"/>
            </a:xfrm>
            <a:prstGeom prst="rect">
              <a:avLst/>
            </a:prstGeom>
          </p:spPr>
        </p:pic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DB4F1A99-9752-8DD9-56D3-7AB6F85C9726}"/>
              </a:ext>
            </a:extLst>
          </p:cNvPr>
          <p:cNvGrpSpPr/>
          <p:nvPr/>
        </p:nvGrpSpPr>
        <p:grpSpPr>
          <a:xfrm>
            <a:off x="450061" y="3576354"/>
            <a:ext cx="3763364" cy="923330"/>
            <a:chOff x="450061" y="3500784"/>
            <a:chExt cx="3763364" cy="923330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823BBD8A-31A5-6F48-9DDF-DFBBAA3D3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5019" y="3500784"/>
              <a:ext cx="260840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LinkedIn:</a:t>
              </a:r>
            </a:p>
            <a:p>
              <a:pPr eaLnBrk="1" hangingPunct="1"/>
              <a:r>
                <a:rPr lang="de-DE" sz="1800" dirty="0"/>
                <a:t>GSI Helmholtz </a:t>
              </a:r>
              <a:r>
                <a:rPr lang="de-DE" sz="1800" dirty="0" err="1"/>
                <a:t>Centre</a:t>
              </a:r>
              <a:r>
                <a:rPr lang="de-DE" sz="1800" dirty="0"/>
                <a:t> </a:t>
              </a:r>
            </a:p>
            <a:p>
              <a:pPr eaLnBrk="1" hangingPunct="1"/>
              <a:r>
                <a:rPr lang="de-DE" sz="1800" dirty="0" err="1"/>
                <a:t>for</a:t>
              </a:r>
              <a:r>
                <a:rPr lang="de-DE" sz="1800" dirty="0"/>
                <a:t> Heavy Ion Research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4B16C402-0B71-7662-62D7-E8B159299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061" y="3553502"/>
              <a:ext cx="963720" cy="817894"/>
            </a:xfrm>
            <a:prstGeom prst="rect">
              <a:avLst/>
            </a:prstGeom>
          </p:spPr>
        </p:pic>
      </p:grpSp>
      <p:grpSp>
        <p:nvGrpSpPr>
          <p:cNvPr id="34" name="Gruppieren 33">
            <a:extLst>
              <a:ext uri="{FF2B5EF4-FFF2-40B4-BE49-F238E27FC236}">
                <a16:creationId xmlns:a16="http://schemas.microsoft.com/office/drawing/2014/main" id="{93C10B0D-736C-202B-9942-2C580B7D3569}"/>
              </a:ext>
            </a:extLst>
          </p:cNvPr>
          <p:cNvGrpSpPr/>
          <p:nvPr/>
        </p:nvGrpSpPr>
        <p:grpSpPr>
          <a:xfrm>
            <a:off x="4969208" y="3576354"/>
            <a:ext cx="4080531" cy="923330"/>
            <a:chOff x="4969208" y="3576354"/>
            <a:chExt cx="4080531" cy="923330"/>
          </a:xfrm>
        </p:grpSpPr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64E8588-6920-2948-85D8-6D72887279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01780" y="3576354"/>
              <a:ext cx="2847959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de-DE" sz="1800" dirty="0"/>
                <a:t>YouTube:</a:t>
              </a:r>
            </a:p>
            <a:p>
              <a:pPr eaLnBrk="1" hangingPunct="1"/>
              <a:r>
                <a:rPr lang="de-DE" sz="1800" dirty="0"/>
                <a:t>FAIR GSI – The Universe </a:t>
              </a:r>
            </a:p>
            <a:p>
              <a:pPr eaLnBrk="1" hangingPunct="1"/>
              <a:r>
                <a:rPr lang="de-DE" sz="1800" dirty="0"/>
                <a:t>in </a:t>
              </a:r>
              <a:r>
                <a:rPr lang="de-DE" sz="1800" dirty="0" err="1"/>
                <a:t>the</a:t>
              </a:r>
              <a:r>
                <a:rPr lang="de-DE" sz="1800" dirty="0"/>
                <a:t> Lab</a:t>
              </a:r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BE60C4A-9C0F-DA78-FF47-A8481C4EB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69208" y="3745389"/>
              <a:ext cx="841338" cy="591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604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72BA4A9-0024-064A-B5CB-320338DD7E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1600" dirty="0"/>
              <a:t>GSI GmbH – </a:t>
            </a:r>
            <a:r>
              <a:rPr lang="en-US" sz="1600" dirty="0" err="1"/>
              <a:t>Helmholtzzentrum</a:t>
            </a:r>
            <a:r>
              <a:rPr lang="en-US" sz="1600" dirty="0"/>
              <a:t> </a:t>
            </a:r>
            <a:r>
              <a:rPr lang="en-US" sz="1600" dirty="0" err="1"/>
              <a:t>für</a:t>
            </a:r>
            <a:r>
              <a:rPr lang="en-US" sz="1600" dirty="0"/>
              <a:t> </a:t>
            </a:r>
            <a:r>
              <a:rPr lang="en-US" sz="1600" dirty="0" err="1" smtClean="0"/>
              <a:t>Schwerionenforschung</a:t>
            </a:r>
            <a:endParaRPr lang="en-US" sz="16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272ED1B-299F-054A-8719-C4AF8AD313AB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D. </a:t>
            </a:r>
            <a:r>
              <a:rPr lang="en-US" sz="600" dirty="0" err="1">
                <a:solidFill>
                  <a:schemeClr val="bg1"/>
                </a:solidFill>
              </a:rPr>
              <a:t>Fehrenz</a:t>
            </a:r>
            <a:r>
              <a:rPr lang="en-US" sz="600" dirty="0">
                <a:solidFill>
                  <a:schemeClr val="bg1"/>
                </a:solidFill>
              </a:rPr>
              <a:t>/GSI/FAIR, April 2023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36017" r="-1182" b="80"/>
          <a:stretch/>
        </p:blipFill>
        <p:spPr>
          <a:xfrm>
            <a:off x="0" y="909261"/>
            <a:ext cx="9254532" cy="4032853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D1F05F2-4BE3-3E4A-8A26-540F9FA7D33C}"/>
              </a:ext>
            </a:extLst>
          </p:cNvPr>
          <p:cNvSpPr txBox="1"/>
          <p:nvPr/>
        </p:nvSpPr>
        <p:spPr>
          <a:xfrm>
            <a:off x="2170654" y="3819133"/>
            <a:ext cx="6973346" cy="120032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lIns="90000" rtlCol="0">
            <a:spAutoFit/>
          </a:bodyPr>
          <a:lstStyle/>
          <a:p>
            <a:pPr marL="192517" indent="-192517">
              <a:lnSpc>
                <a:spcPct val="120000"/>
              </a:lnSpc>
              <a:buClr>
                <a:srgbClr val="FDBB63"/>
              </a:buClr>
              <a:buFont typeface="Wingdings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Existing facility: GSI Darmstadt (Foundation: 1969)</a:t>
            </a:r>
          </a:p>
          <a:p>
            <a:pPr marL="192517" indent="-192517">
              <a:lnSpc>
                <a:spcPct val="120000"/>
              </a:lnSpc>
              <a:buClr>
                <a:srgbClr val="FDBB63"/>
              </a:buClr>
              <a:buFont typeface="Wingdings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Shareholders: federal government (90%), Hesse (8%), Rhineland-Palatinate (1%), Thuringia (1%)</a:t>
            </a:r>
          </a:p>
          <a:p>
            <a:pPr marL="192517" indent="-192517">
              <a:lnSpc>
                <a:spcPct val="120000"/>
              </a:lnSpc>
              <a:buClr>
                <a:srgbClr val="FDBB63"/>
              </a:buClr>
              <a:buFont typeface="Wingdings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Further locations </a:t>
            </a:r>
            <a:r>
              <a:rPr lang="en-US" sz="1200" dirty="0" smtClean="0">
                <a:solidFill>
                  <a:prstClr val="black"/>
                </a:solidFill>
              </a:rPr>
              <a:t>(Helmholtz  Institutes) in </a:t>
            </a:r>
            <a:r>
              <a:rPr lang="en-US" sz="1200" dirty="0">
                <a:solidFill>
                  <a:prstClr val="black"/>
                </a:solidFill>
              </a:rPr>
              <a:t>Mainz and Jena</a:t>
            </a:r>
          </a:p>
          <a:p>
            <a:pPr marL="192517" indent="-192517">
              <a:lnSpc>
                <a:spcPct val="120000"/>
              </a:lnSpc>
              <a:buClr>
                <a:srgbClr val="FDBB63"/>
              </a:buClr>
              <a:buFont typeface="Wingdings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Future facility: FAIR (Foundation: 2010)</a:t>
            </a:r>
          </a:p>
          <a:p>
            <a:pPr marL="192517" indent="-192517">
              <a:lnSpc>
                <a:spcPct val="120000"/>
              </a:lnSpc>
              <a:buClr>
                <a:srgbClr val="FDBB63"/>
              </a:buClr>
              <a:buFont typeface="Wingdings" charset="2"/>
              <a:buChar char="§"/>
            </a:pPr>
            <a:r>
              <a:rPr lang="en-US" sz="1200" dirty="0">
                <a:solidFill>
                  <a:prstClr val="black"/>
                </a:solidFill>
              </a:rPr>
              <a:t>Employees on campus: approx.1,580</a:t>
            </a:r>
          </a:p>
        </p:txBody>
      </p:sp>
    </p:spTree>
    <p:extLst>
      <p:ext uri="{BB962C8B-B14F-4D97-AF65-F5344CB8AC3E}">
        <p14:creationId xmlns:p14="http://schemas.microsoft.com/office/powerpoint/2010/main" val="12027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2C6A2DC-A997-DC43-AF98-1903DF223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EC4C98-DD4E-534B-8121-12CC5ECEE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511E5B-07EB-1E42-948C-EA51B534DCCD}"/>
              </a:ext>
            </a:extLst>
          </p:cNvPr>
          <p:cNvSpPr/>
          <p:nvPr/>
        </p:nvSpPr>
        <p:spPr>
          <a:xfrm>
            <a:off x="1030942" y="-145677"/>
            <a:ext cx="8293586" cy="54348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42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4213C14-EF8B-B34E-AF96-F5EE3788A5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00456" y="4914483"/>
            <a:ext cx="848374" cy="273844"/>
          </a:xfrm>
        </p:spPr>
        <p:txBody>
          <a:bodyPr/>
          <a:lstStyle/>
          <a:p>
            <a:fld id="{EAFACB89-D5A2-4F40-86E5-9EA5F6D34A91}" type="datetimeFigureOut">
              <a:rPr lang="de-DE" smtClean="0"/>
              <a:pPr/>
              <a:t>20.08.2024</a:t>
            </a:fld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BBC87A5-99D8-134D-A4E6-B856BE4534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5678"/>
            <a:ext cx="6141378" cy="5434853"/>
          </a:xfrm>
          <a:prstGeom prst="rect">
            <a:avLst/>
          </a:prstGeom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D2275CF-2631-9C4A-AF18-4FF64A74942B}"/>
              </a:ext>
            </a:extLst>
          </p:cNvPr>
          <p:cNvSpPr/>
          <p:nvPr/>
        </p:nvSpPr>
        <p:spPr>
          <a:xfrm>
            <a:off x="3542618" y="865116"/>
            <a:ext cx="4420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chemeClr val="bg1"/>
                </a:solidFill>
                <a:cs typeface="Syntax LT"/>
              </a:rPr>
              <a:t>We explore </a:t>
            </a:r>
          </a:p>
          <a:p>
            <a:pPr algn="r"/>
            <a:r>
              <a:rPr lang="en-US" sz="3600" b="1" dirty="0">
                <a:solidFill>
                  <a:schemeClr val="bg1"/>
                </a:solidFill>
                <a:cs typeface="Syntax LT"/>
              </a:rPr>
              <a:t>the universe…</a:t>
            </a:r>
            <a:endParaRPr lang="en-US" sz="3600" b="1" dirty="0">
              <a:cs typeface="Syntax LT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3F9FD91-361F-674B-8457-7231B4296D4D}"/>
              </a:ext>
            </a:extLst>
          </p:cNvPr>
          <p:cNvSpPr/>
          <p:nvPr/>
        </p:nvSpPr>
        <p:spPr>
          <a:xfrm>
            <a:off x="3473063" y="3838730"/>
            <a:ext cx="4420804" cy="820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cs typeface="Syntax LT"/>
              </a:rPr>
              <a:t>…in the lab.</a:t>
            </a:r>
            <a:endParaRPr lang="en-US" sz="3600" b="1" dirty="0">
              <a:cs typeface="Syntax LT"/>
            </a:endParaRP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884C294A-F4FE-4348-B944-6314DB7C1D43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74E1F93-FB4F-9043-B647-138C0068A918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6FD8A156-8D05-7448-807A-EF49ECD61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11A4CC8B-5631-974E-B23C-5B65CF362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16D6E85C-049E-6A44-B3F6-ECD74E34B800}"/>
              </a:ext>
            </a:extLst>
          </p:cNvPr>
          <p:cNvSpPr txBox="1"/>
          <p:nvPr/>
        </p:nvSpPr>
        <p:spPr>
          <a:xfrm>
            <a:off x="8774668" y="922078"/>
            <a:ext cx="369332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J. </a:t>
            </a:r>
            <a:r>
              <a:rPr lang="en-US" sz="600" dirty="0" err="1">
                <a:solidFill>
                  <a:schemeClr val="bg1"/>
                </a:solidFill>
              </a:rPr>
              <a:t>Hosan</a:t>
            </a:r>
            <a:r>
              <a:rPr lang="en-US" sz="600" dirty="0">
                <a:solidFill>
                  <a:schemeClr val="bg1"/>
                </a:solidFill>
              </a:rPr>
              <a:t>/GSI/FAIR, “NASA, ESA, the Hubble Heritage Team (</a:t>
            </a:r>
            <a:r>
              <a:rPr lang="en-US" sz="600" dirty="0" err="1">
                <a:solidFill>
                  <a:schemeClr val="bg1"/>
                </a:solidFill>
              </a:rPr>
              <a:t>STScl</a:t>
            </a:r>
            <a:r>
              <a:rPr lang="en-US" sz="600" dirty="0">
                <a:solidFill>
                  <a:schemeClr val="bg1"/>
                </a:solidFill>
              </a:rPr>
              <a:t>/AURA), A. Nota (ESA/</a:t>
            </a:r>
            <a:r>
              <a:rPr lang="en-US" sz="600" dirty="0" err="1">
                <a:solidFill>
                  <a:schemeClr val="bg1"/>
                </a:solidFill>
              </a:rPr>
              <a:t>STScl</a:t>
            </a:r>
            <a:r>
              <a:rPr lang="en-US" sz="600" dirty="0">
                <a:solidFill>
                  <a:schemeClr val="bg1"/>
                </a:solidFill>
              </a:rPr>
              <a:t>), and the </a:t>
            </a:r>
            <a:r>
              <a:rPr lang="en-US" sz="600" dirty="0" err="1">
                <a:solidFill>
                  <a:schemeClr val="bg1"/>
                </a:solidFill>
              </a:rPr>
              <a:t>Westerlund</a:t>
            </a:r>
            <a:r>
              <a:rPr lang="en-US" sz="600" dirty="0">
                <a:solidFill>
                  <a:schemeClr val="bg1"/>
                </a:solidFill>
              </a:rPr>
              <a:t> 2 Science Team”</a:t>
            </a:r>
          </a:p>
        </p:txBody>
      </p:sp>
    </p:spTree>
    <p:extLst>
      <p:ext uri="{BB962C8B-B14F-4D97-AF65-F5344CB8AC3E}">
        <p14:creationId xmlns:p14="http://schemas.microsoft.com/office/powerpoint/2010/main" val="3369078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0CBF1D6-AD64-BA45-85A5-51DFD35B09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894" y="18701"/>
            <a:ext cx="5143500" cy="5143500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E816E512-03A2-EA4B-ACD1-040EEC1FD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08" y="562812"/>
            <a:ext cx="4068610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 smallest </a:t>
            </a:r>
            <a:b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blocks </a:t>
            </a:r>
            <a:b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16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matter?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78D15914-A94E-6A4A-8B2F-3A2EF625D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808" y="3202242"/>
            <a:ext cx="2608565" cy="108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16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How, where and when were they created?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6B6F98F-B80D-174B-A41A-F7E0153E9153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NASA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76CB739-C6D3-0B48-ACA7-D82ACD45E7E9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20A8BC9-9A46-5C47-BC47-76984A03666D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33BDA249-B32C-5A4D-8238-FA439B7D3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545CA68F-879B-B04C-81B3-A3D58D6CB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315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6BFCC46C-C13D-1442-BA4D-B5BA6B654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515" y="0"/>
            <a:ext cx="7786914" cy="5143500"/>
          </a:xfr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E63EFE88-CC80-FC40-9CB3-57AFDD92B6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34" y="562812"/>
            <a:ext cx="4152413" cy="75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1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are chemical elements formed in stellar explosions?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E4160A41-6A3C-0141-95BB-71A2E0EF3072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FF4C11BF-8F12-9343-94EF-FA650BA786CA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749DF400-E24A-CC4E-8AAB-320488A4E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11ED0CB-5507-F14F-9316-79368B396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2AB14268-C114-6544-AC6A-9072527C8A0E}"/>
              </a:ext>
            </a:extLst>
          </p:cNvPr>
          <p:cNvSpPr txBox="1"/>
          <p:nvPr/>
        </p:nvSpPr>
        <p:spPr>
          <a:xfrm>
            <a:off x="8843718" y="932553"/>
            <a:ext cx="369332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</a:rPr>
              <a:t>Photo</a:t>
            </a:r>
            <a:r>
              <a:rPr lang="de-DE" sz="600" dirty="0">
                <a:solidFill>
                  <a:schemeClr val="bg1"/>
                </a:solidFill>
              </a:rPr>
              <a:t>: NASA, ESA, G. </a:t>
            </a:r>
            <a:r>
              <a:rPr lang="de-DE" sz="600" dirty="0" err="1">
                <a:solidFill>
                  <a:schemeClr val="bg1"/>
                </a:solidFill>
              </a:rPr>
              <a:t>Dubner</a:t>
            </a:r>
            <a:r>
              <a:rPr lang="de-DE" sz="600" dirty="0">
                <a:solidFill>
                  <a:schemeClr val="bg1"/>
                </a:solidFill>
              </a:rPr>
              <a:t> (IAFE, CONICET-University </a:t>
            </a:r>
            <a:r>
              <a:rPr lang="de-DE" sz="600" dirty="0" err="1">
                <a:solidFill>
                  <a:schemeClr val="bg1"/>
                </a:solidFill>
              </a:rPr>
              <a:t>of</a:t>
            </a:r>
            <a:r>
              <a:rPr lang="de-DE" sz="600" dirty="0">
                <a:solidFill>
                  <a:schemeClr val="bg1"/>
                </a:solidFill>
              </a:rPr>
              <a:t> Buenos Aires) et al.; A. </a:t>
            </a:r>
            <a:r>
              <a:rPr lang="de-DE" sz="600" dirty="0" err="1">
                <a:solidFill>
                  <a:schemeClr val="bg1"/>
                </a:solidFill>
              </a:rPr>
              <a:t>Loll</a:t>
            </a:r>
            <a:r>
              <a:rPr lang="de-DE" sz="600" dirty="0">
                <a:solidFill>
                  <a:schemeClr val="bg1"/>
                </a:solidFill>
              </a:rPr>
              <a:t> et al.; T. </a:t>
            </a:r>
            <a:r>
              <a:rPr lang="de-DE" sz="600" dirty="0" err="1">
                <a:solidFill>
                  <a:schemeClr val="bg1"/>
                </a:solidFill>
              </a:rPr>
              <a:t>Temim</a:t>
            </a:r>
            <a:r>
              <a:rPr lang="de-DE" sz="600" dirty="0">
                <a:solidFill>
                  <a:schemeClr val="bg1"/>
                </a:solidFill>
              </a:rPr>
              <a:t> et al.; F. Seward et al.; VLA/NRAO/AUI/NSF; Chandra/CXC; Spitzer/JPL-</a:t>
            </a:r>
            <a:r>
              <a:rPr lang="de-DE" sz="600" dirty="0" err="1">
                <a:solidFill>
                  <a:schemeClr val="bg1"/>
                </a:solidFill>
              </a:rPr>
              <a:t>Caltech</a:t>
            </a:r>
            <a:r>
              <a:rPr lang="de-DE" sz="600" dirty="0">
                <a:solidFill>
                  <a:schemeClr val="bg1"/>
                </a:solidFill>
              </a:rPr>
              <a:t>; XMM-Newton/ESA; </a:t>
            </a:r>
            <a:r>
              <a:rPr lang="de-DE" sz="600" dirty="0" err="1">
                <a:solidFill>
                  <a:schemeClr val="bg1"/>
                </a:solidFill>
              </a:rPr>
              <a:t>and</a:t>
            </a:r>
            <a:r>
              <a:rPr lang="de-DE" sz="600" dirty="0">
                <a:solidFill>
                  <a:schemeClr val="bg1"/>
                </a:solidFill>
              </a:rPr>
              <a:t> Hubble/</a:t>
            </a:r>
            <a:r>
              <a:rPr lang="de-DE" sz="600" dirty="0" err="1">
                <a:solidFill>
                  <a:schemeClr val="bg1"/>
                </a:solidFill>
              </a:rPr>
              <a:t>STScI</a:t>
            </a:r>
            <a:endParaRPr lang="de-DE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1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BM_Neutron_star_illustrated.jpg">
            <a:extLst>
              <a:ext uri="{FF2B5EF4-FFF2-40B4-BE49-F238E27FC236}">
                <a16:creationId xmlns:a16="http://schemas.microsoft.com/office/drawing/2014/main" id="{834F5290-10AA-4248-9584-5FA7EE81D7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887" y="0"/>
            <a:ext cx="8214228" cy="5143500"/>
          </a:xfrm>
          <a:prstGeom prst="rect">
            <a:avLst/>
          </a:prstGeom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79C380B6-2F00-B74E-8B4F-699094D59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634" y="566824"/>
            <a:ext cx="5717406" cy="755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2156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matter look like in the most heavy objects of our universe, the neutron stars?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C43FDAB5-7D28-5C49-9120-BE22D24E960C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B106B40-9C3B-A242-BABE-CCE7F0E95588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678E06A-945B-C04B-9663-0A2808E4A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7D9FFDF-F3BE-224C-931B-2471E1318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E6FDFB48-B2A4-5F45-AE47-0B5214C31CE5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Photo: Penn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83414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C6FD4B09-C69C-8A42-AECA-B9A444D99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5514" y="760428"/>
            <a:ext cx="2301200" cy="1818232"/>
          </a:xfrm>
        </p:spPr>
      </p:pic>
      <p:pic>
        <p:nvPicPr>
          <p:cNvPr id="6" name="Picture 13" descr="CBM_Neutron_star_illustrated.jpg">
            <a:extLst>
              <a:ext uri="{FF2B5EF4-FFF2-40B4-BE49-F238E27FC236}">
                <a16:creationId xmlns:a16="http://schemas.microsoft.com/office/drawing/2014/main" id="{9C5EA846-AEF0-EC48-86AD-90490BCC9A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317"/>
          <a:stretch/>
        </p:blipFill>
        <p:spPr>
          <a:xfrm>
            <a:off x="5373920" y="2415723"/>
            <a:ext cx="2684388" cy="2617279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D1D3C5F-759F-B241-A627-18CC1230B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371" y="1631001"/>
            <a:ext cx="3771545" cy="129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de-DE" sz="2425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Cosmic matter can be produced with particle accelerators in the lab.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4DA4232-FFF4-174A-8BE9-9E7E20A1DE47}"/>
              </a:ext>
            </a:extLst>
          </p:cNvPr>
          <p:cNvGrpSpPr/>
          <p:nvPr/>
        </p:nvGrpSpPr>
        <p:grpSpPr>
          <a:xfrm>
            <a:off x="7292717" y="0"/>
            <a:ext cx="788012" cy="865115"/>
            <a:chOff x="6949785" y="1"/>
            <a:chExt cx="877207" cy="963038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A910332D-7C1A-E642-9301-C94D7483CA43}"/>
                </a:ext>
              </a:extLst>
            </p:cNvPr>
            <p:cNvSpPr/>
            <p:nvPr/>
          </p:nvSpPr>
          <p:spPr>
            <a:xfrm>
              <a:off x="6949785" y="1"/>
              <a:ext cx="877207" cy="96303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1607" tIns="30803" rIns="61607" bIns="3080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213" dirty="0">
                <a:solidFill>
                  <a:prstClr val="white"/>
                </a:solidFill>
              </a:endParaRPr>
            </a:p>
          </p:txBody>
        </p:sp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23ECE0B1-6A8B-2D43-B158-43FD1C5A8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126712"/>
              <a:ext cx="559645" cy="466370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804C9493-CE8C-AB44-AFFA-857D6B29B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1733" y="626518"/>
              <a:ext cx="559645" cy="186548"/>
            </a:xfrm>
            <a:prstGeom prst="rect">
              <a:avLst/>
            </a:prstGeom>
          </p:spPr>
        </p:pic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32E582A1-6226-CE4D-B6C4-C940BBB91267}"/>
              </a:ext>
            </a:extLst>
          </p:cNvPr>
          <p:cNvSpPr txBox="1"/>
          <p:nvPr/>
        </p:nvSpPr>
        <p:spPr>
          <a:xfrm>
            <a:off x="8842123" y="113827"/>
            <a:ext cx="369332" cy="4835546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r>
              <a:rPr lang="de-DE" sz="600" dirty="0" err="1">
                <a:solidFill>
                  <a:schemeClr val="bg1"/>
                </a:solidFill>
              </a:rPr>
              <a:t>Photo</a:t>
            </a:r>
            <a:r>
              <a:rPr lang="de-DE" sz="600" dirty="0">
                <a:solidFill>
                  <a:schemeClr val="bg1"/>
                </a:solidFill>
              </a:rPr>
              <a:t>: NASA, ESA, G. </a:t>
            </a:r>
            <a:r>
              <a:rPr lang="de-DE" sz="600" dirty="0" err="1">
                <a:solidFill>
                  <a:schemeClr val="bg1"/>
                </a:solidFill>
              </a:rPr>
              <a:t>Dubner</a:t>
            </a:r>
            <a:r>
              <a:rPr lang="de-DE" sz="600" dirty="0">
                <a:solidFill>
                  <a:schemeClr val="bg1"/>
                </a:solidFill>
              </a:rPr>
              <a:t> (IAFE, CONICET-University </a:t>
            </a:r>
            <a:r>
              <a:rPr lang="de-DE" sz="600" dirty="0" err="1">
                <a:solidFill>
                  <a:schemeClr val="bg1"/>
                </a:solidFill>
              </a:rPr>
              <a:t>of</a:t>
            </a:r>
            <a:r>
              <a:rPr lang="de-DE" sz="600" dirty="0">
                <a:solidFill>
                  <a:schemeClr val="bg1"/>
                </a:solidFill>
              </a:rPr>
              <a:t> Buenos Aires) et al.; A. </a:t>
            </a:r>
            <a:r>
              <a:rPr lang="de-DE" sz="600" dirty="0" err="1">
                <a:solidFill>
                  <a:schemeClr val="bg1"/>
                </a:solidFill>
              </a:rPr>
              <a:t>Loll</a:t>
            </a:r>
            <a:r>
              <a:rPr lang="de-DE" sz="600" dirty="0">
                <a:solidFill>
                  <a:schemeClr val="bg1"/>
                </a:solidFill>
              </a:rPr>
              <a:t> et al.; T. </a:t>
            </a:r>
            <a:r>
              <a:rPr lang="de-DE" sz="600" dirty="0" err="1">
                <a:solidFill>
                  <a:schemeClr val="bg1"/>
                </a:solidFill>
              </a:rPr>
              <a:t>Temim</a:t>
            </a:r>
            <a:r>
              <a:rPr lang="de-DE" sz="600" dirty="0">
                <a:solidFill>
                  <a:schemeClr val="bg1"/>
                </a:solidFill>
              </a:rPr>
              <a:t> et al.; F. Seward et al.; VLA/NRAO/AUI/NSF; Chandra/CXC; Spitzer/JPL-</a:t>
            </a:r>
            <a:r>
              <a:rPr lang="de-DE" sz="600" dirty="0" err="1">
                <a:solidFill>
                  <a:schemeClr val="bg1"/>
                </a:solidFill>
              </a:rPr>
              <a:t>Caltech</a:t>
            </a:r>
            <a:r>
              <a:rPr lang="de-DE" sz="600" dirty="0">
                <a:solidFill>
                  <a:schemeClr val="bg1"/>
                </a:solidFill>
              </a:rPr>
              <a:t>; XMM-Newton/ESA; </a:t>
            </a:r>
            <a:r>
              <a:rPr lang="de-DE" sz="600" dirty="0" err="1">
                <a:solidFill>
                  <a:schemeClr val="bg1"/>
                </a:solidFill>
              </a:rPr>
              <a:t>and</a:t>
            </a:r>
            <a:r>
              <a:rPr lang="de-DE" sz="600" dirty="0">
                <a:solidFill>
                  <a:schemeClr val="bg1"/>
                </a:solidFill>
              </a:rPr>
              <a:t> Hubble/</a:t>
            </a:r>
            <a:r>
              <a:rPr lang="de-DE" sz="600" dirty="0" err="1">
                <a:solidFill>
                  <a:schemeClr val="bg1"/>
                </a:solidFill>
              </a:rPr>
              <a:t>STScI</a:t>
            </a:r>
            <a:r>
              <a:rPr lang="de-DE" sz="600" dirty="0">
                <a:solidFill>
                  <a:schemeClr val="bg1"/>
                </a:solidFill>
              </a:rPr>
              <a:t> (oben), Penn State University (unten)</a:t>
            </a:r>
          </a:p>
        </p:txBody>
      </p:sp>
    </p:spTree>
    <p:extLst>
      <p:ext uri="{BB962C8B-B14F-4D97-AF65-F5344CB8AC3E}">
        <p14:creationId xmlns:p14="http://schemas.microsoft.com/office/powerpoint/2010/main" val="166161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ran-uran-23-gev_dnUpsx.mp4">
            <a:hlinkClick r:id="" action="ppaction://media"/>
            <a:extLst>
              <a:ext uri="{FF2B5EF4-FFF2-40B4-BE49-F238E27FC236}">
                <a16:creationId xmlns:a16="http://schemas.microsoft.com/office/drawing/2014/main" id="{5D8E00A8-2E2E-5545-BB49-BC2A6A658E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886" y="-508129"/>
            <a:ext cx="8214228" cy="61606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F24F022-6E2D-7542-BCDC-92BDC12836D9}"/>
              </a:ext>
            </a:extLst>
          </p:cNvPr>
          <p:cNvSpPr txBox="1"/>
          <p:nvPr/>
        </p:nvSpPr>
        <p:spPr>
          <a:xfrm>
            <a:off x="8836223" y="932553"/>
            <a:ext cx="276999" cy="4009562"/>
          </a:xfrm>
          <a:prstGeom prst="rect">
            <a:avLst/>
          </a:prstGeom>
        </p:spPr>
        <p:txBody>
          <a:bodyPr vert="vert270" wrap="square" lIns="91440" tIns="45720" rIns="91440" bIns="45720" rtlCol="0" anchor="t">
            <a:spAutoFit/>
          </a:bodyPr>
          <a:lstStyle/>
          <a:p>
            <a:pPr algn="l"/>
            <a:r>
              <a:rPr lang="en-US" sz="600" dirty="0">
                <a:solidFill>
                  <a:schemeClr val="bg1"/>
                </a:solidFill>
              </a:rPr>
              <a:t>Animation: </a:t>
            </a:r>
            <a:r>
              <a:rPr lang="en-US" sz="600" dirty="0" err="1">
                <a:solidFill>
                  <a:schemeClr val="bg1"/>
                </a:solidFill>
              </a:rPr>
              <a:t>UrQMDFrankfurt</a:t>
            </a:r>
            <a:r>
              <a:rPr lang="en-US" sz="600" dirty="0">
                <a:solidFill>
                  <a:schemeClr val="bg1"/>
                </a:solidFill>
              </a:rPr>
              <a:t>/M</a:t>
            </a:r>
          </a:p>
        </p:txBody>
      </p:sp>
    </p:spTree>
    <p:extLst>
      <p:ext uri="{BB962C8B-B14F-4D97-AF65-F5344CB8AC3E}">
        <p14:creationId xmlns:p14="http://schemas.microsoft.com/office/powerpoint/2010/main" val="388682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1034</Words>
  <Application>Microsoft Office PowerPoint</Application>
  <PresentationFormat>Bildschirmpräsentation (16:9)</PresentationFormat>
  <Paragraphs>216</Paragraphs>
  <Slides>28</Slides>
  <Notes>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MS PGothic</vt:lpstr>
      <vt:lpstr>Arial</vt:lpstr>
      <vt:lpstr>Calibri</vt:lpstr>
      <vt:lpstr>Syntax LT</vt:lpstr>
      <vt:lpstr>Wingdings</vt:lpstr>
      <vt:lpstr>fair-gsi-folienmaster_2017_onering</vt:lpstr>
      <vt:lpstr>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Discovery of new atomic nuclei</vt:lpstr>
      <vt:lpstr>PowerPoint-Präsentation</vt:lpstr>
      <vt:lpstr>PowerPoint-Präsentation</vt:lpstr>
      <vt:lpstr>PowerPoint-Präsentation</vt:lpstr>
      <vt:lpstr>PowerPoint-Präsentation</vt:lpstr>
      <vt:lpstr>Shareholders worldwide</vt:lpstr>
      <vt:lpstr>Scientific partners worldwide</vt:lpstr>
      <vt:lpstr>PowerPoint-Präsentation</vt:lpstr>
      <vt:lpstr>FAIR Highlights - Storage Area Weiterstadt 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User</dc:creator>
  <cp:lastModifiedBy>Spiller, Peter Dr.</cp:lastModifiedBy>
  <cp:revision>139</cp:revision>
  <dcterms:created xsi:type="dcterms:W3CDTF">2019-12-04T14:42:24Z</dcterms:created>
  <dcterms:modified xsi:type="dcterms:W3CDTF">2024-08-23T11:35:09Z</dcterms:modified>
</cp:coreProperties>
</file>