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3.xml" ContentType="application/vnd.openxmlformats-officedocument.themeOverride+xml"/>
  <Override PartName="/ppt/charts/chart14.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4.xml" ContentType="application/vnd.openxmlformats-officedocument.themeOverride+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5.xml" ContentType="application/vnd.openxmlformats-officedocument.themeOverr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6.xml" ContentType="application/vnd.openxmlformats-officedocument.themeOverr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0" r:id="rId1"/>
    <p:sldMasterId id="2147483683" r:id="rId2"/>
    <p:sldMasterId id="2147483695" r:id="rId3"/>
  </p:sldMasterIdLst>
  <p:notesMasterIdLst>
    <p:notesMasterId r:id="rId30"/>
  </p:notesMasterIdLst>
  <p:handoutMasterIdLst>
    <p:handoutMasterId r:id="rId31"/>
  </p:handoutMasterIdLst>
  <p:sldIdLst>
    <p:sldId id="259" r:id="rId4"/>
    <p:sldId id="1472" r:id="rId5"/>
    <p:sldId id="2076136428" r:id="rId6"/>
    <p:sldId id="264" r:id="rId7"/>
    <p:sldId id="2076136271" r:id="rId8"/>
    <p:sldId id="2076136427" r:id="rId9"/>
    <p:sldId id="2076136426" r:id="rId10"/>
    <p:sldId id="260" r:id="rId11"/>
    <p:sldId id="261" r:id="rId12"/>
    <p:sldId id="270" r:id="rId13"/>
    <p:sldId id="2076136436" r:id="rId14"/>
    <p:sldId id="2076136448" r:id="rId15"/>
    <p:sldId id="2076136439" r:id="rId16"/>
    <p:sldId id="2076136440" r:id="rId17"/>
    <p:sldId id="2076136441" r:id="rId18"/>
    <p:sldId id="2076136442" r:id="rId19"/>
    <p:sldId id="2076136443" r:id="rId20"/>
    <p:sldId id="2076136444" r:id="rId21"/>
    <p:sldId id="2076136437" r:id="rId22"/>
    <p:sldId id="2076136438" r:id="rId23"/>
    <p:sldId id="2076136435" r:id="rId24"/>
    <p:sldId id="2076136447" r:id="rId25"/>
    <p:sldId id="2076136446" r:id="rId26"/>
    <p:sldId id="268" r:id="rId27"/>
    <p:sldId id="271" r:id="rId28"/>
    <p:sldId id="27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3" userDrawn="1">
          <p15:clr>
            <a:srgbClr val="A4A3A4"/>
          </p15:clr>
        </p15:guide>
        <p15:guide id="2" pos="24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934B"/>
    <a:srgbClr val="E1DAC1"/>
    <a:srgbClr val="857437"/>
    <a:srgbClr val="003057"/>
    <a:srgbClr val="262626"/>
    <a:srgbClr val="EEB21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09" autoAdjust="0"/>
    <p:restoredTop sz="96327"/>
  </p:normalViewPr>
  <p:slideViewPr>
    <p:cSldViewPr snapToGrid="0" snapToObjects="1">
      <p:cViewPr>
        <p:scale>
          <a:sx n="84" d="100"/>
          <a:sy n="84" d="100"/>
        </p:scale>
        <p:origin x="648" y="1064"/>
      </p:cViewPr>
      <p:guideLst>
        <p:guide orient="horz" pos="773"/>
        <p:guide pos="244"/>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oleObject" Target="file:////var\folders\n8\rptcwdms6bl2m4fk9m11t9yw0000gn\T\com.microsoft.Outlook\Outlook%20Temp\FY1975%20to%20FY2023%20Awards%20History.xls"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C:\Users\jmorice3\Documents\GTRI\Long%20Range%20Plan\GTRI%20Facilities%20Roadmap.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C:\Users\jmorice3\Documents\GTRI\Long%20Range%20Plan\GTRI%20Facilities%20Roadmap.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C:\Users\jmorice3\Documents\GTRI\Long%20Range%20Plan\GTRI%20Facilities%20Roadmap.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C:\Users\jmorice3\Documents\GTRI\Long%20Range%20Plan\GTRI%20Facilities%20Roadmap.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C:\Users\jmorice3\Documents\GTRI\Long%20Range%20Plan\GTRI%20Facilities%20Roadmap.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C:\Users\jmorice3\Documents\GTRI\Long%20Range%20Plan\GTRI%20Facilities%20Roadmap.xlsx"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file:///C:\Users\jmorice3\Documents\GTRI\Long%20Range%20Plan\GTRI%20Facilities%20Roadmap.xlsx"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jmorice3\Documents\GTRI\Long%20Range%20Plan\GTRI%20Facilities%20Roadmap.xlsx"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file:///C:\Users\jmorice3\Documents\GTRI\Long%20Range%20Plan\GTRI%20Facilities%20Roadmap.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jmorice3\Documents\GTRI\Long%20Range%20Plan\GTRI%20Facilities%20Roadmap.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C:\Users\jmorice3\Documents\GTRI\Long%20Range%20Plan\GTRI%20Facilities%20Roadmap.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C:\Users\jmorice3\Documents\GTRI\Long%20Range%20Plan\GTRI%20Facilities%20Roadmap.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jmorice3\Documents\GTRI\Long%20Range%20Plan\GTRI%20Facilities%20Roadmap.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jmorice3\Documents\GTRI\Long%20Range%20Plan\GTRI%20Facilities%20Roadmap.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C:\Users\jmorice3\Documents\GTRI\Long%20Range%20Plan\GTRI%20Facilities%20Roadma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b="1" i="0" u="none" strike="noStrike" baseline="0">
                <a:solidFill>
                  <a:srgbClr val="A7934B"/>
                </a:solidFill>
                <a:latin typeface="+mj-lt"/>
                <a:ea typeface="Calibri"/>
                <a:cs typeface="Calibri"/>
              </a:defRPr>
            </a:pPr>
            <a:r>
              <a:rPr lang="en-US">
                <a:solidFill>
                  <a:srgbClr val="A7934B"/>
                </a:solidFill>
                <a:latin typeface="+mj-lt"/>
              </a:rPr>
              <a:t>GTRI Sponsored Research Awards History</a:t>
            </a:r>
          </a:p>
        </c:rich>
      </c:tx>
      <c:layout>
        <c:manualLayout>
          <c:xMode val="edge"/>
          <c:yMode val="edge"/>
          <c:x val="0.18274741857454266"/>
          <c:y val="2.2397897772114619E-2"/>
        </c:manualLayout>
      </c:layout>
      <c:overlay val="0"/>
      <c:spPr>
        <a:noFill/>
        <a:ln w="25400">
          <a:noFill/>
        </a:ln>
      </c:spPr>
    </c:title>
    <c:autoTitleDeleted val="0"/>
    <c:plotArea>
      <c:layout/>
      <c:lineChart>
        <c:grouping val="standard"/>
        <c:varyColors val="0"/>
        <c:ser>
          <c:idx val="0"/>
          <c:order val="0"/>
          <c:tx>
            <c:strRef>
              <c:f>Data!$C$5</c:f>
              <c:strCache>
                <c:ptCount val="1"/>
                <c:pt idx="0">
                  <c:v>GTRI Awards</c:v>
                </c:pt>
              </c:strCache>
            </c:strRef>
          </c:tx>
          <c:marker>
            <c:symbol val="none"/>
          </c:marker>
          <c:cat>
            <c:numRef>
              <c:f>Data!$B$6:$B$54</c:f>
              <c:numCache>
                <c:formatCode>General</c:formatCode>
                <c:ptCount val="49"/>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pt idx="44">
                  <c:v>2019</c:v>
                </c:pt>
                <c:pt idx="45">
                  <c:v>2020</c:v>
                </c:pt>
                <c:pt idx="46">
                  <c:v>2021</c:v>
                </c:pt>
                <c:pt idx="47">
                  <c:v>2022</c:v>
                </c:pt>
                <c:pt idx="48">
                  <c:v>2023</c:v>
                </c:pt>
              </c:numCache>
            </c:numRef>
          </c:cat>
          <c:val>
            <c:numRef>
              <c:f>Data!$C$6:$C$54</c:f>
              <c:numCache>
                <c:formatCode>General</c:formatCode>
                <c:ptCount val="49"/>
                <c:pt idx="0">
                  <c:v>7.1</c:v>
                </c:pt>
                <c:pt idx="1">
                  <c:v>10.8</c:v>
                </c:pt>
                <c:pt idx="2">
                  <c:v>16.2</c:v>
                </c:pt>
                <c:pt idx="3">
                  <c:v>24.6</c:v>
                </c:pt>
                <c:pt idx="4">
                  <c:v>23.8</c:v>
                </c:pt>
                <c:pt idx="5">
                  <c:v>29.5</c:v>
                </c:pt>
                <c:pt idx="6">
                  <c:v>34.6</c:v>
                </c:pt>
                <c:pt idx="7">
                  <c:v>43.9</c:v>
                </c:pt>
                <c:pt idx="8">
                  <c:v>57.8</c:v>
                </c:pt>
                <c:pt idx="9">
                  <c:v>45.1</c:v>
                </c:pt>
                <c:pt idx="10">
                  <c:v>54</c:v>
                </c:pt>
                <c:pt idx="11">
                  <c:v>75.5</c:v>
                </c:pt>
                <c:pt idx="12">
                  <c:v>75.5</c:v>
                </c:pt>
                <c:pt idx="13">
                  <c:v>86</c:v>
                </c:pt>
                <c:pt idx="14">
                  <c:v>100</c:v>
                </c:pt>
                <c:pt idx="15">
                  <c:v>94</c:v>
                </c:pt>
                <c:pt idx="16">
                  <c:v>99.5</c:v>
                </c:pt>
                <c:pt idx="17">
                  <c:v>98</c:v>
                </c:pt>
                <c:pt idx="18">
                  <c:v>97.5</c:v>
                </c:pt>
                <c:pt idx="19">
                  <c:v>93</c:v>
                </c:pt>
                <c:pt idx="20">
                  <c:v>93.5</c:v>
                </c:pt>
                <c:pt idx="21">
                  <c:v>98.2</c:v>
                </c:pt>
                <c:pt idx="22">
                  <c:v>100.1</c:v>
                </c:pt>
                <c:pt idx="23">
                  <c:v>88.7</c:v>
                </c:pt>
                <c:pt idx="24">
                  <c:v>99.8</c:v>
                </c:pt>
                <c:pt idx="25">
                  <c:v>107.4</c:v>
                </c:pt>
                <c:pt idx="26">
                  <c:v>98.7</c:v>
                </c:pt>
                <c:pt idx="27">
                  <c:v>113.2</c:v>
                </c:pt>
                <c:pt idx="28">
                  <c:v>115.4</c:v>
                </c:pt>
                <c:pt idx="29">
                  <c:v>137.1</c:v>
                </c:pt>
                <c:pt idx="30">
                  <c:v>119.7</c:v>
                </c:pt>
                <c:pt idx="31">
                  <c:v>112.7</c:v>
                </c:pt>
                <c:pt idx="32">
                  <c:v>131.5</c:v>
                </c:pt>
                <c:pt idx="33">
                  <c:v>185.5</c:v>
                </c:pt>
                <c:pt idx="34">
                  <c:v>205.9</c:v>
                </c:pt>
                <c:pt idx="35">
                  <c:v>194.7</c:v>
                </c:pt>
                <c:pt idx="36">
                  <c:v>205.4</c:v>
                </c:pt>
                <c:pt idx="37">
                  <c:v>306.2</c:v>
                </c:pt>
                <c:pt idx="38">
                  <c:v>304.89999999999998</c:v>
                </c:pt>
                <c:pt idx="39">
                  <c:v>363.3</c:v>
                </c:pt>
                <c:pt idx="40">
                  <c:v>338.2</c:v>
                </c:pt>
                <c:pt idx="41">
                  <c:v>367.5</c:v>
                </c:pt>
                <c:pt idx="42">
                  <c:v>377.1</c:v>
                </c:pt>
                <c:pt idx="43">
                  <c:v>497</c:v>
                </c:pt>
                <c:pt idx="44">
                  <c:v>642.9</c:v>
                </c:pt>
                <c:pt idx="45">
                  <c:v>663.4</c:v>
                </c:pt>
                <c:pt idx="46">
                  <c:v>782.5</c:v>
                </c:pt>
                <c:pt idx="47">
                  <c:v>832.9</c:v>
                </c:pt>
                <c:pt idx="48">
                  <c:v>941.4</c:v>
                </c:pt>
              </c:numCache>
            </c:numRef>
          </c:val>
          <c:smooth val="0"/>
          <c:extLst>
            <c:ext xmlns:c16="http://schemas.microsoft.com/office/drawing/2014/chart" uri="{C3380CC4-5D6E-409C-BE32-E72D297353CC}">
              <c16:uniqueId val="{00000000-BD8E-48AA-ACA2-276FE73DEB37}"/>
            </c:ext>
          </c:extLst>
        </c:ser>
        <c:dLbls>
          <c:showLegendKey val="0"/>
          <c:showVal val="0"/>
          <c:showCatName val="0"/>
          <c:showSerName val="0"/>
          <c:showPercent val="0"/>
          <c:showBubbleSize val="0"/>
        </c:dLbls>
        <c:smooth val="0"/>
        <c:axId val="1432855008"/>
        <c:axId val="1"/>
      </c:lineChart>
      <c:catAx>
        <c:axId val="1432855008"/>
        <c:scaling>
          <c:orientation val="minMax"/>
        </c:scaling>
        <c:delete val="0"/>
        <c:axPos val="b"/>
        <c:title>
          <c:tx>
            <c:rich>
              <a:bodyPr/>
              <a:lstStyle/>
              <a:p>
                <a:pPr>
                  <a:defRPr sz="1200" b="1" i="0" u="none" strike="noStrike" baseline="0">
                    <a:solidFill>
                      <a:srgbClr val="A7934B"/>
                    </a:solidFill>
                    <a:latin typeface="+mj-lt"/>
                    <a:ea typeface="Calibri"/>
                    <a:cs typeface="Calibri"/>
                  </a:defRPr>
                </a:pPr>
                <a:r>
                  <a:rPr lang="en-US" sz="1200">
                    <a:solidFill>
                      <a:srgbClr val="A7934B"/>
                    </a:solidFill>
                    <a:latin typeface="+mj-lt"/>
                  </a:rPr>
                  <a:t>Fiscal Year</a:t>
                </a:r>
              </a:p>
            </c:rich>
          </c:tx>
          <c:layout>
            <c:manualLayout>
              <c:xMode val="edge"/>
              <c:yMode val="edge"/>
              <c:x val="0.46568453136906274"/>
              <c:y val="0.95112272329595171"/>
            </c:manualLayout>
          </c:layout>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vert="horz"/>
          <a:lstStyle/>
          <a:p>
            <a:pPr>
              <a:defRPr sz="900" b="0" i="0" u="none" strike="noStrike" baseline="0">
                <a:solidFill>
                  <a:srgbClr val="333333"/>
                </a:solidFill>
                <a:latin typeface="Calibri"/>
                <a:ea typeface="Calibri"/>
                <a:cs typeface="Calibri"/>
              </a:defRPr>
            </a:pPr>
            <a:endParaRPr lang="en-US"/>
          </a:p>
        </c:txPr>
        <c:crossAx val="1"/>
        <c:crosses val="autoZero"/>
        <c:auto val="1"/>
        <c:lblAlgn val="ctr"/>
        <c:lblOffset val="100"/>
        <c:noMultiLvlLbl val="0"/>
      </c:catAx>
      <c:valAx>
        <c:axId val="1"/>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1200" b="0" i="0" u="none" strike="noStrike" baseline="0">
                    <a:solidFill>
                      <a:srgbClr val="A7934B"/>
                    </a:solidFill>
                    <a:latin typeface="+mj-lt"/>
                    <a:ea typeface="Calibri"/>
                    <a:cs typeface="Calibri"/>
                  </a:defRPr>
                </a:pPr>
                <a:r>
                  <a:rPr lang="en-US" sz="1200" b="0">
                    <a:solidFill>
                      <a:srgbClr val="A7934B"/>
                    </a:solidFill>
                    <a:latin typeface="+mj-lt"/>
                  </a:rPr>
                  <a:t>Research Awards ($M)</a:t>
                </a:r>
              </a:p>
            </c:rich>
          </c:tx>
          <c:layout>
            <c:manualLayout>
              <c:xMode val="edge"/>
              <c:yMode val="edge"/>
              <c:x val="1.5630819339929259E-2"/>
              <c:y val="0.26645150575893456"/>
            </c:manualLayout>
          </c:layout>
          <c:overlay val="0"/>
        </c:title>
        <c:numFmt formatCode="#,##0" sourceLinked="0"/>
        <c:majorTickMark val="none"/>
        <c:minorTickMark val="none"/>
        <c:tickLblPos val="nextTo"/>
        <c:spPr>
          <a:ln w="6350">
            <a:noFill/>
          </a:ln>
        </c:spPr>
        <c:txPr>
          <a:bodyPr rot="0" vert="horz"/>
          <a:lstStyle/>
          <a:p>
            <a:pPr>
              <a:defRPr sz="900" b="0" i="0" u="none" strike="noStrike" baseline="0">
                <a:solidFill>
                  <a:srgbClr val="333333"/>
                </a:solidFill>
                <a:latin typeface="Calibri"/>
                <a:ea typeface="Calibri"/>
                <a:cs typeface="Calibri"/>
              </a:defRPr>
            </a:pPr>
            <a:endParaRPr lang="en-US"/>
          </a:p>
        </c:txPr>
        <c:crossAx val="1432855008"/>
        <c:crosses val="autoZero"/>
        <c:crossBetween val="between"/>
      </c:valAx>
      <c:spPr>
        <a:noFill/>
        <a:ln>
          <a:solidFill>
            <a:sysClr val="windowText" lastClr="000000"/>
          </a:solidFill>
        </a:ln>
        <a:effectLst/>
      </c:spPr>
    </c:plotArea>
    <c:plotVisOnly val="1"/>
    <c:dispBlanksAs val="gap"/>
    <c:showDLblsOverMax val="0"/>
  </c:chart>
  <c:spPr>
    <a:noFill/>
    <a:ln w="9525" cap="flat" cmpd="sng" algn="ctr">
      <a:noFill/>
      <a:round/>
    </a:ln>
    <a:effectLst/>
  </c:spPr>
  <c:txPr>
    <a:bodyPr/>
    <a:lstStyle/>
    <a:p>
      <a:pPr>
        <a:defRPr sz="1000" b="0" i="0" u="none" strike="noStrike" baseline="0">
          <a:solidFill>
            <a:srgbClr val="000000"/>
          </a:solidFill>
          <a:latin typeface="Calibri"/>
          <a:ea typeface="Calibri"/>
          <a:cs typeface="Calibri"/>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'Field Offices Donut Chart'!$B$74:$C$74</c:f>
              <c:strCache>
                <c:ptCount val="2"/>
                <c:pt idx="0">
                  <c:v>Quantico, VA (Stafford, VA)</c:v>
                </c:pt>
              </c:strCache>
            </c:strRef>
          </c:tx>
          <c:spPr>
            <a:ln w="6350">
              <a:solidFill>
                <a:srgbClr val="F5F5F5"/>
              </a:solidFill>
            </a:ln>
            <a:effectLst>
              <a:outerShdw blurRad="50800" dist="38100" dir="2700000" algn="tl" rotWithShape="0">
                <a:prstClr val="black">
                  <a:alpha val="40000"/>
                </a:prstClr>
              </a:outerShdw>
            </a:effectLst>
          </c:spPr>
          <c:dPt>
            <c:idx val="0"/>
            <c:bubble3D val="0"/>
            <c:spPr>
              <a:solidFill>
                <a:schemeClr val="accent1"/>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32D9-4445-B543-B031D76B43DD}"/>
              </c:ext>
            </c:extLst>
          </c:dPt>
          <c:dPt>
            <c:idx val="1"/>
            <c:bubble3D val="0"/>
            <c:spPr>
              <a:solidFill>
                <a:schemeClr val="accent2"/>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32D9-4445-B543-B031D76B43DD}"/>
              </c:ext>
            </c:extLst>
          </c:dPt>
          <c:dPt>
            <c:idx val="2"/>
            <c:bubble3D val="0"/>
            <c:spPr>
              <a:solidFill>
                <a:schemeClr val="accent3"/>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32D9-4445-B543-B031D76B43DD}"/>
              </c:ext>
            </c:extLst>
          </c:dPt>
          <c:dPt>
            <c:idx val="3"/>
            <c:bubble3D val="0"/>
            <c:spPr>
              <a:solidFill>
                <a:schemeClr val="accent4"/>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32D9-4445-B543-B031D76B43DD}"/>
              </c:ext>
            </c:extLst>
          </c:dPt>
          <c:cat>
            <c:strRef>
              <c:f>'Field Offices Donut Chart'!$D$73:$I$73</c:f>
              <c:strCache>
                <c:ptCount val="4"/>
                <c:pt idx="0">
                  <c:v>Office</c:v>
                </c:pt>
                <c:pt idx="1">
                  <c:v>Open Lab</c:v>
                </c:pt>
                <c:pt idx="2">
                  <c:v>Secure</c:v>
                </c:pt>
                <c:pt idx="3">
                  <c:v>High Bay</c:v>
                </c:pt>
              </c:strCache>
              <c:extLst/>
            </c:strRef>
          </c:cat>
          <c:val>
            <c:numRef>
              <c:f>'Field Offices Donut Chart'!$D$74:$I$74</c:f>
              <c:numCache>
                <c:formatCode>General</c:formatCode>
                <c:ptCount val="4"/>
                <c:pt idx="0">
                  <c:v>6058</c:v>
                </c:pt>
                <c:pt idx="1">
                  <c:v>0</c:v>
                </c:pt>
                <c:pt idx="2">
                  <c:v>823</c:v>
                </c:pt>
                <c:pt idx="3">
                  <c:v>0</c:v>
                </c:pt>
              </c:numCache>
              <c:extLst/>
            </c:numRef>
          </c:val>
          <c:extLst>
            <c:ext xmlns:c16="http://schemas.microsoft.com/office/drawing/2014/chart" uri="{C3380CC4-5D6E-409C-BE32-E72D297353CC}">
              <c16:uniqueId val="{0000000A-32D9-4445-B543-B031D76B43DD}"/>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'Field Offices Donut Chart'!$B$83:$C$83</c:f>
              <c:strCache>
                <c:ptCount val="2"/>
                <c:pt idx="0">
                  <c:v>Shalimar, FL</c:v>
                </c:pt>
              </c:strCache>
            </c:strRef>
          </c:tx>
          <c:spPr>
            <a:ln w="6350">
              <a:solidFill>
                <a:srgbClr val="F5F5F5"/>
              </a:solidFill>
            </a:ln>
            <a:effectLst>
              <a:outerShdw blurRad="50800" dist="38100" dir="2700000" algn="tl" rotWithShape="0">
                <a:prstClr val="black">
                  <a:alpha val="40000"/>
                </a:prstClr>
              </a:outerShdw>
            </a:effectLst>
          </c:spPr>
          <c:dPt>
            <c:idx val="0"/>
            <c:bubble3D val="0"/>
            <c:spPr>
              <a:solidFill>
                <a:schemeClr val="accent1"/>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9F0A-4844-A930-43D838A77394}"/>
              </c:ext>
            </c:extLst>
          </c:dPt>
          <c:dPt>
            <c:idx val="1"/>
            <c:bubble3D val="0"/>
            <c:spPr>
              <a:solidFill>
                <a:schemeClr val="accent2"/>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9F0A-4844-A930-43D838A77394}"/>
              </c:ext>
            </c:extLst>
          </c:dPt>
          <c:dPt>
            <c:idx val="2"/>
            <c:bubble3D val="0"/>
            <c:spPr>
              <a:solidFill>
                <a:schemeClr val="accent3"/>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9F0A-4844-A930-43D838A77394}"/>
              </c:ext>
            </c:extLst>
          </c:dPt>
          <c:dPt>
            <c:idx val="3"/>
            <c:bubble3D val="0"/>
            <c:spPr>
              <a:solidFill>
                <a:schemeClr val="accent4"/>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9F0A-4844-A930-43D838A77394}"/>
              </c:ext>
            </c:extLst>
          </c:dPt>
          <c:cat>
            <c:strRef>
              <c:f>'Field Offices Donut Chart'!$D$82:$I$82</c:f>
              <c:strCache>
                <c:ptCount val="4"/>
                <c:pt idx="0">
                  <c:v>Office</c:v>
                </c:pt>
                <c:pt idx="1">
                  <c:v>Open Lab</c:v>
                </c:pt>
                <c:pt idx="2">
                  <c:v>Secure</c:v>
                </c:pt>
                <c:pt idx="3">
                  <c:v>High Bay</c:v>
                </c:pt>
              </c:strCache>
              <c:extLst/>
            </c:strRef>
          </c:cat>
          <c:val>
            <c:numRef>
              <c:f>'Field Offices Donut Chart'!$D$83:$I$83</c:f>
              <c:numCache>
                <c:formatCode>General</c:formatCode>
                <c:ptCount val="4"/>
                <c:pt idx="0">
                  <c:v>5847</c:v>
                </c:pt>
                <c:pt idx="1">
                  <c:v>0</c:v>
                </c:pt>
                <c:pt idx="2">
                  <c:v>145</c:v>
                </c:pt>
                <c:pt idx="3">
                  <c:v>0</c:v>
                </c:pt>
              </c:numCache>
              <c:extLst/>
            </c:numRef>
          </c:val>
          <c:extLst>
            <c:ext xmlns:c16="http://schemas.microsoft.com/office/drawing/2014/chart" uri="{C3380CC4-5D6E-409C-BE32-E72D297353CC}">
              <c16:uniqueId val="{0000000A-9F0A-4844-A930-43D838A77394}"/>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'Field Offices Donut Chart'!$B$95:$C$95</c:f>
              <c:strCache>
                <c:ptCount val="2"/>
                <c:pt idx="0">
                  <c:v>EII/Warner Robins</c:v>
                </c:pt>
              </c:strCache>
            </c:strRef>
          </c:tx>
          <c:spPr>
            <a:ln w="9525">
              <a:solidFill>
                <a:srgbClr val="F5F5F5"/>
              </a:solidFill>
            </a:ln>
            <a:effectLst>
              <a:outerShdw blurRad="50800" dist="38100" dir="2700000" algn="tl" rotWithShape="0">
                <a:prstClr val="black">
                  <a:alpha val="40000"/>
                </a:prstClr>
              </a:outerShdw>
            </a:effectLst>
          </c:spPr>
          <c:dPt>
            <c:idx val="0"/>
            <c:bubble3D val="0"/>
            <c:spPr>
              <a:solidFill>
                <a:schemeClr val="accent1"/>
              </a:solidFill>
              <a:ln w="9525">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13C3-44D9-9F9D-3E3C09FDA9DA}"/>
              </c:ext>
            </c:extLst>
          </c:dPt>
          <c:dPt>
            <c:idx val="1"/>
            <c:bubble3D val="0"/>
            <c:spPr>
              <a:solidFill>
                <a:srgbClr val="3C557C">
                  <a:lumMod val="60000"/>
                  <a:lumOff val="40000"/>
                </a:srgbClr>
              </a:solidFill>
              <a:ln w="9525">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13C3-44D9-9F9D-3E3C09FDA9DA}"/>
              </c:ext>
            </c:extLst>
          </c:dPt>
          <c:dPt>
            <c:idx val="2"/>
            <c:bubble3D val="0"/>
            <c:spPr>
              <a:solidFill>
                <a:schemeClr val="accent3"/>
              </a:solidFill>
              <a:ln w="9525">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13C3-44D9-9F9D-3E3C09FDA9DA}"/>
              </c:ext>
            </c:extLst>
          </c:dPt>
          <c:dPt>
            <c:idx val="3"/>
            <c:bubble3D val="0"/>
            <c:spPr>
              <a:solidFill>
                <a:schemeClr val="accent4"/>
              </a:solidFill>
              <a:ln w="9525">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13C3-44D9-9F9D-3E3C09FDA9DA}"/>
              </c:ext>
            </c:extLst>
          </c:dPt>
          <c:cat>
            <c:strRef>
              <c:f>'Field Offices Donut Chart'!$D$94:$I$94</c:f>
              <c:strCache>
                <c:ptCount val="4"/>
                <c:pt idx="0">
                  <c:v>Office</c:v>
                </c:pt>
                <c:pt idx="1">
                  <c:v>Open Lab</c:v>
                </c:pt>
                <c:pt idx="2">
                  <c:v>Secure</c:v>
                </c:pt>
                <c:pt idx="3">
                  <c:v>High Bay</c:v>
                </c:pt>
              </c:strCache>
              <c:extLst/>
            </c:strRef>
          </c:cat>
          <c:val>
            <c:numRef>
              <c:f>'Field Offices Donut Chart'!$D$95:$I$95</c:f>
              <c:numCache>
                <c:formatCode>General</c:formatCode>
                <c:ptCount val="4"/>
                <c:pt idx="0">
                  <c:v>17006</c:v>
                </c:pt>
                <c:pt idx="1">
                  <c:v>1956</c:v>
                </c:pt>
                <c:pt idx="2">
                  <c:v>881</c:v>
                </c:pt>
                <c:pt idx="3">
                  <c:v>0</c:v>
                </c:pt>
              </c:numCache>
              <c:extLst/>
            </c:numRef>
          </c:val>
          <c:extLst>
            <c:ext xmlns:c16="http://schemas.microsoft.com/office/drawing/2014/chart" uri="{C3380CC4-5D6E-409C-BE32-E72D297353CC}">
              <c16:uniqueId val="{0000000A-13C3-44D9-9F9D-3E3C09FDA9D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'Field Offices Donut Chart'!$B$68:$C$68</c:f>
              <c:strCache>
                <c:ptCount val="2"/>
                <c:pt idx="0">
                  <c:v>Panama City, FL</c:v>
                </c:pt>
              </c:strCache>
            </c:strRef>
          </c:tx>
          <c:spPr>
            <a:ln w="6350">
              <a:solidFill>
                <a:srgbClr val="F5F5F5"/>
              </a:solidFill>
            </a:ln>
            <a:effectLst>
              <a:outerShdw blurRad="50800" dist="38100" dir="2700000" algn="tl" rotWithShape="0">
                <a:prstClr val="black">
                  <a:alpha val="40000"/>
                </a:prstClr>
              </a:outerShdw>
            </a:effectLst>
          </c:spPr>
          <c:dPt>
            <c:idx val="0"/>
            <c:bubble3D val="0"/>
            <c:spPr>
              <a:solidFill>
                <a:schemeClr val="accent1"/>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8102-4F5F-8256-B68AF6A023CD}"/>
              </c:ext>
            </c:extLst>
          </c:dPt>
          <c:dPt>
            <c:idx val="1"/>
            <c:bubble3D val="0"/>
            <c:spPr>
              <a:solidFill>
                <a:schemeClr val="accent2"/>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8102-4F5F-8256-B68AF6A023CD}"/>
              </c:ext>
            </c:extLst>
          </c:dPt>
          <c:dPt>
            <c:idx val="2"/>
            <c:bubble3D val="0"/>
            <c:spPr>
              <a:solidFill>
                <a:schemeClr val="accent3"/>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8102-4F5F-8256-B68AF6A023CD}"/>
              </c:ext>
            </c:extLst>
          </c:dPt>
          <c:dPt>
            <c:idx val="3"/>
            <c:bubble3D val="0"/>
            <c:spPr>
              <a:solidFill>
                <a:schemeClr val="accent4"/>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8102-4F5F-8256-B68AF6A023CD}"/>
              </c:ext>
            </c:extLst>
          </c:dPt>
          <c:cat>
            <c:strRef>
              <c:f>'Field Offices Donut Chart'!$D$67:$I$67</c:f>
              <c:strCache>
                <c:ptCount val="4"/>
                <c:pt idx="0">
                  <c:v>Office</c:v>
                </c:pt>
                <c:pt idx="1">
                  <c:v>Open Lab</c:v>
                </c:pt>
                <c:pt idx="2">
                  <c:v>Secure</c:v>
                </c:pt>
                <c:pt idx="3">
                  <c:v>High Bay</c:v>
                </c:pt>
              </c:strCache>
              <c:extLst/>
            </c:strRef>
          </c:cat>
          <c:val>
            <c:numRef>
              <c:f>'Field Offices Donut Chart'!$D$68:$I$68</c:f>
              <c:numCache>
                <c:formatCode>General</c:formatCode>
                <c:ptCount val="4"/>
                <c:pt idx="0">
                  <c:v>1788</c:v>
                </c:pt>
                <c:pt idx="1">
                  <c:v>0</c:v>
                </c:pt>
                <c:pt idx="2">
                  <c:v>228</c:v>
                </c:pt>
                <c:pt idx="3">
                  <c:v>0</c:v>
                </c:pt>
              </c:numCache>
              <c:extLst/>
            </c:numRef>
          </c:val>
          <c:extLst>
            <c:ext xmlns:c16="http://schemas.microsoft.com/office/drawing/2014/chart" uri="{C3380CC4-5D6E-409C-BE32-E72D297353CC}">
              <c16:uniqueId val="{0000000A-8102-4F5F-8256-B68AF6A023CD}"/>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'Field Offices Donut Chart'!$B$71:$C$71</c:f>
              <c:strCache>
                <c:ptCount val="2"/>
                <c:pt idx="0">
                  <c:v>Phoenix, AZ</c:v>
                </c:pt>
              </c:strCache>
            </c:strRef>
          </c:tx>
          <c:spPr>
            <a:ln w="6350">
              <a:solidFill>
                <a:srgbClr val="F5F5F5"/>
              </a:solidFill>
            </a:ln>
            <a:effectLst>
              <a:outerShdw blurRad="50800" dist="38100" dir="2700000" algn="tl" rotWithShape="0">
                <a:prstClr val="black">
                  <a:alpha val="40000"/>
                </a:prstClr>
              </a:outerShdw>
            </a:effectLst>
          </c:spPr>
          <c:dPt>
            <c:idx val="0"/>
            <c:bubble3D val="0"/>
            <c:spPr>
              <a:solidFill>
                <a:schemeClr val="accent1"/>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E871-4D3C-B1F6-A1641B984E8A}"/>
              </c:ext>
            </c:extLst>
          </c:dPt>
          <c:dPt>
            <c:idx val="1"/>
            <c:bubble3D val="0"/>
            <c:spPr>
              <a:solidFill>
                <a:schemeClr val="accent2"/>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E871-4D3C-B1F6-A1641B984E8A}"/>
              </c:ext>
            </c:extLst>
          </c:dPt>
          <c:dPt>
            <c:idx val="2"/>
            <c:bubble3D val="0"/>
            <c:spPr>
              <a:solidFill>
                <a:schemeClr val="accent3"/>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E871-4D3C-B1F6-A1641B984E8A}"/>
              </c:ext>
            </c:extLst>
          </c:dPt>
          <c:dPt>
            <c:idx val="3"/>
            <c:bubble3D val="0"/>
            <c:spPr>
              <a:solidFill>
                <a:schemeClr val="accent4"/>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E871-4D3C-B1F6-A1641B984E8A}"/>
              </c:ext>
            </c:extLst>
          </c:dPt>
          <c:cat>
            <c:strRef>
              <c:f>'Field Offices Donut Chart'!$D$70:$I$70</c:f>
              <c:strCache>
                <c:ptCount val="4"/>
                <c:pt idx="0">
                  <c:v>Office</c:v>
                </c:pt>
                <c:pt idx="1">
                  <c:v>Open Lab</c:v>
                </c:pt>
                <c:pt idx="2">
                  <c:v>Secure</c:v>
                </c:pt>
                <c:pt idx="3">
                  <c:v>High Bay</c:v>
                </c:pt>
              </c:strCache>
              <c:extLst/>
            </c:strRef>
          </c:cat>
          <c:val>
            <c:numRef>
              <c:f>'Field Offices Donut Chart'!$D$71:$I$71</c:f>
              <c:numCache>
                <c:formatCode>General</c:formatCode>
                <c:ptCount val="4"/>
                <c:pt idx="0">
                  <c:v>4360</c:v>
                </c:pt>
                <c:pt idx="1">
                  <c:v>0</c:v>
                </c:pt>
                <c:pt idx="2">
                  <c:v>1876</c:v>
                </c:pt>
                <c:pt idx="3">
                  <c:v>0</c:v>
                </c:pt>
              </c:numCache>
              <c:extLst/>
            </c:numRef>
          </c:val>
          <c:extLst>
            <c:ext xmlns:c16="http://schemas.microsoft.com/office/drawing/2014/chart" uri="{C3380CC4-5D6E-409C-BE32-E72D297353CC}">
              <c16:uniqueId val="{0000000A-E871-4D3C-B1F6-A1641B984E8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'Field Offices Donut Chart'!$B$92:$C$92</c:f>
              <c:strCache>
                <c:ptCount val="2"/>
                <c:pt idx="0">
                  <c:v>Tucson, AZ</c:v>
                </c:pt>
              </c:strCache>
            </c:strRef>
          </c:tx>
          <c:spPr>
            <a:ln w="6350">
              <a:solidFill>
                <a:srgbClr val="F5F5F5"/>
              </a:solidFill>
            </a:ln>
            <a:effectLst>
              <a:outerShdw blurRad="50800" dist="38100" dir="2700000" algn="tl" rotWithShape="0">
                <a:prstClr val="black">
                  <a:alpha val="40000"/>
                </a:prstClr>
              </a:outerShdw>
            </a:effectLst>
          </c:spPr>
          <c:dPt>
            <c:idx val="0"/>
            <c:bubble3D val="0"/>
            <c:spPr>
              <a:solidFill>
                <a:schemeClr val="accent1"/>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7770-4E39-A1BC-159CDA456331}"/>
              </c:ext>
            </c:extLst>
          </c:dPt>
          <c:dPt>
            <c:idx val="1"/>
            <c:bubble3D val="0"/>
            <c:spPr>
              <a:solidFill>
                <a:schemeClr val="accent2"/>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7770-4E39-A1BC-159CDA456331}"/>
              </c:ext>
            </c:extLst>
          </c:dPt>
          <c:dPt>
            <c:idx val="2"/>
            <c:bubble3D val="0"/>
            <c:spPr>
              <a:solidFill>
                <a:schemeClr val="accent3"/>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7770-4E39-A1BC-159CDA456331}"/>
              </c:ext>
            </c:extLst>
          </c:dPt>
          <c:dPt>
            <c:idx val="3"/>
            <c:bubble3D val="0"/>
            <c:spPr>
              <a:solidFill>
                <a:schemeClr val="accent4"/>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7770-4E39-A1BC-159CDA456331}"/>
              </c:ext>
            </c:extLst>
          </c:dPt>
          <c:cat>
            <c:strRef>
              <c:f>'Field Offices Donut Chart'!$D$91:$I$91</c:f>
              <c:strCache>
                <c:ptCount val="4"/>
                <c:pt idx="0">
                  <c:v>Office</c:v>
                </c:pt>
                <c:pt idx="1">
                  <c:v>Open Lab</c:v>
                </c:pt>
                <c:pt idx="2">
                  <c:v>Secure</c:v>
                </c:pt>
                <c:pt idx="3">
                  <c:v>High Bay</c:v>
                </c:pt>
              </c:strCache>
              <c:extLst/>
            </c:strRef>
          </c:cat>
          <c:val>
            <c:numRef>
              <c:f>'Field Offices Donut Chart'!$D$92:$I$92</c:f>
              <c:numCache>
                <c:formatCode>General</c:formatCode>
                <c:ptCount val="4"/>
                <c:pt idx="0">
                  <c:v>4780</c:v>
                </c:pt>
                <c:pt idx="1">
                  <c:v>0</c:v>
                </c:pt>
                <c:pt idx="2">
                  <c:v>0</c:v>
                </c:pt>
                <c:pt idx="3">
                  <c:v>0</c:v>
                </c:pt>
              </c:numCache>
              <c:extLst/>
            </c:numRef>
          </c:val>
          <c:extLst>
            <c:ext xmlns:c16="http://schemas.microsoft.com/office/drawing/2014/chart" uri="{C3380CC4-5D6E-409C-BE32-E72D297353CC}">
              <c16:uniqueId val="{0000000A-7770-4E39-A1BC-159CDA456331}"/>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'Field Offices Donut Chart'!$B$80:$C$80</c:f>
              <c:strCache>
                <c:ptCount val="2"/>
                <c:pt idx="0">
                  <c:v>San Diego, CA</c:v>
                </c:pt>
              </c:strCache>
            </c:strRef>
          </c:tx>
          <c:spPr>
            <a:ln w="6350">
              <a:solidFill>
                <a:srgbClr val="F5F5F5"/>
              </a:solidFill>
            </a:ln>
            <a:effectLst>
              <a:outerShdw blurRad="50800" dist="38100" dir="2700000" algn="tl" rotWithShape="0">
                <a:prstClr val="black">
                  <a:alpha val="40000"/>
                </a:prstClr>
              </a:outerShdw>
            </a:effectLst>
          </c:spPr>
          <c:dPt>
            <c:idx val="0"/>
            <c:bubble3D val="0"/>
            <c:spPr>
              <a:solidFill>
                <a:schemeClr val="accent1"/>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9B4F-414E-9263-82F779275A97}"/>
              </c:ext>
            </c:extLst>
          </c:dPt>
          <c:dPt>
            <c:idx val="1"/>
            <c:bubble3D val="0"/>
            <c:spPr>
              <a:solidFill>
                <a:schemeClr val="accent2"/>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9B4F-414E-9263-82F779275A97}"/>
              </c:ext>
            </c:extLst>
          </c:dPt>
          <c:dPt>
            <c:idx val="2"/>
            <c:bubble3D val="0"/>
            <c:spPr>
              <a:solidFill>
                <a:schemeClr val="accent3"/>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9B4F-414E-9263-82F779275A97}"/>
              </c:ext>
            </c:extLst>
          </c:dPt>
          <c:dPt>
            <c:idx val="3"/>
            <c:bubble3D val="0"/>
            <c:spPr>
              <a:solidFill>
                <a:schemeClr val="accent4"/>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9B4F-414E-9263-82F779275A97}"/>
              </c:ext>
            </c:extLst>
          </c:dPt>
          <c:cat>
            <c:strRef>
              <c:f>'Field Offices Donut Chart'!$D$79:$I$79</c:f>
              <c:strCache>
                <c:ptCount val="4"/>
                <c:pt idx="0">
                  <c:v>Office</c:v>
                </c:pt>
                <c:pt idx="1">
                  <c:v>Open Lab</c:v>
                </c:pt>
                <c:pt idx="2">
                  <c:v>Secure</c:v>
                </c:pt>
                <c:pt idx="3">
                  <c:v>High Bay</c:v>
                </c:pt>
              </c:strCache>
              <c:extLst/>
            </c:strRef>
          </c:cat>
          <c:val>
            <c:numRef>
              <c:f>'Field Offices Donut Chart'!$D$80:$I$80</c:f>
              <c:numCache>
                <c:formatCode>General</c:formatCode>
                <c:ptCount val="4"/>
                <c:pt idx="0">
                  <c:v>15614</c:v>
                </c:pt>
                <c:pt idx="1">
                  <c:v>0</c:v>
                </c:pt>
                <c:pt idx="2">
                  <c:v>1800</c:v>
                </c:pt>
                <c:pt idx="3">
                  <c:v>0</c:v>
                </c:pt>
              </c:numCache>
              <c:extLst/>
            </c:numRef>
          </c:val>
          <c:extLst>
            <c:ext xmlns:c16="http://schemas.microsoft.com/office/drawing/2014/chart" uri="{C3380CC4-5D6E-409C-BE32-E72D297353CC}">
              <c16:uniqueId val="{0000000A-9B4F-414E-9263-82F779275A97}"/>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'Field Offices Donut Chart (2)'!$B$26:$C$26</c:f>
              <c:strCache>
                <c:ptCount val="2"/>
                <c:pt idx="0">
                  <c:v>Salt Lake City, UT</c:v>
                </c:pt>
              </c:strCache>
            </c:strRef>
          </c:tx>
          <c:spPr>
            <a:ln w="6350">
              <a:solidFill>
                <a:srgbClr val="F5F5F5"/>
              </a:solidFill>
            </a:ln>
            <a:effectLst>
              <a:outerShdw blurRad="50800" dist="38100" dir="2700000" algn="tl" rotWithShape="0">
                <a:prstClr val="black">
                  <a:alpha val="40000"/>
                </a:prstClr>
              </a:outerShdw>
            </a:effectLst>
          </c:spPr>
          <c:dPt>
            <c:idx val="0"/>
            <c:bubble3D val="0"/>
            <c:spPr>
              <a:solidFill>
                <a:schemeClr val="accent1"/>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DB1B-4EB3-B1CA-1B5F3791D509}"/>
              </c:ext>
            </c:extLst>
          </c:dPt>
          <c:dPt>
            <c:idx val="1"/>
            <c:bubble3D val="0"/>
            <c:spPr>
              <a:solidFill>
                <a:schemeClr val="accent2"/>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DB1B-4EB3-B1CA-1B5F3791D509}"/>
              </c:ext>
            </c:extLst>
          </c:dPt>
          <c:dPt>
            <c:idx val="2"/>
            <c:bubble3D val="0"/>
            <c:spPr>
              <a:solidFill>
                <a:schemeClr val="accent3"/>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DB1B-4EB3-B1CA-1B5F3791D509}"/>
              </c:ext>
            </c:extLst>
          </c:dPt>
          <c:dPt>
            <c:idx val="3"/>
            <c:bubble3D val="0"/>
            <c:spPr>
              <a:solidFill>
                <a:schemeClr val="accent4"/>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DB1B-4EB3-B1CA-1B5F3791D509}"/>
              </c:ext>
            </c:extLst>
          </c:dPt>
          <c:dPt>
            <c:idx val="4"/>
            <c:bubble3D val="0"/>
            <c:spPr>
              <a:solidFill>
                <a:schemeClr val="accent5"/>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D9C6-E243-8339-0B3B19AD6CCB}"/>
              </c:ext>
            </c:extLst>
          </c:dPt>
          <c:dPt>
            <c:idx val="5"/>
            <c:bubble3D val="0"/>
            <c:spPr>
              <a:solidFill>
                <a:schemeClr val="accent6"/>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D9C6-E243-8339-0B3B19AD6CCB}"/>
              </c:ext>
            </c:extLst>
          </c:dPt>
          <c:cat>
            <c:strRef>
              <c:f>'Field Offices Donut Chart (2)'!$D$25:$I$25</c:f>
              <c:strCache>
                <c:ptCount val="6"/>
                <c:pt idx="0">
                  <c:v>Office</c:v>
                </c:pt>
                <c:pt idx="1">
                  <c:v>Open Lab</c:v>
                </c:pt>
                <c:pt idx="2">
                  <c:v>Secure</c:v>
                </c:pt>
                <c:pt idx="3">
                  <c:v>High Bay</c:v>
                </c:pt>
                <c:pt idx="4">
                  <c:v>Unimproved </c:v>
                </c:pt>
                <c:pt idx="5">
                  <c:v>Unassignable</c:v>
                </c:pt>
              </c:strCache>
              <c:extLst/>
            </c:strRef>
          </c:cat>
          <c:val>
            <c:numRef>
              <c:f>'Field Offices Donut Chart (2)'!$D$26:$I$26</c:f>
              <c:numCache>
                <c:formatCode>General</c:formatCode>
                <c:ptCount val="6"/>
                <c:pt idx="0">
                  <c:v>10300</c:v>
                </c:pt>
                <c:pt idx="1">
                  <c:v>0</c:v>
                </c:pt>
                <c:pt idx="3">
                  <c:v>0</c:v>
                </c:pt>
                <c:pt idx="4">
                  <c:v>0</c:v>
                </c:pt>
                <c:pt idx="5">
                  <c:v>30</c:v>
                </c:pt>
              </c:numCache>
              <c:extLst/>
            </c:numRef>
          </c:val>
          <c:extLst>
            <c:ext xmlns:c16="http://schemas.microsoft.com/office/drawing/2014/chart" uri="{C3380CC4-5D6E-409C-BE32-E72D297353CC}">
              <c16:uniqueId val="{00000008-DB1B-4EB3-B1CA-1B5F3791D509}"/>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'Field Offices Donut Chart'!$B$41:$C$41</c:f>
              <c:strCache>
                <c:ptCount val="2"/>
                <c:pt idx="0">
                  <c:v>Colorado, CO</c:v>
                </c:pt>
              </c:strCache>
            </c:strRef>
          </c:tx>
          <c:spPr>
            <a:ln w="6350">
              <a:solidFill>
                <a:srgbClr val="F5F5F5"/>
              </a:solidFill>
            </a:ln>
          </c:spPr>
          <c:dPt>
            <c:idx val="0"/>
            <c:bubble3D val="0"/>
            <c:spPr>
              <a:solidFill>
                <a:schemeClr val="accent1"/>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EEA8-47DA-A59D-B08C049940BE}"/>
              </c:ext>
            </c:extLst>
          </c:dPt>
          <c:dPt>
            <c:idx val="1"/>
            <c:bubble3D val="0"/>
            <c:spPr>
              <a:solidFill>
                <a:schemeClr val="accent2"/>
              </a:solidFill>
              <a:ln w="6350">
                <a:solidFill>
                  <a:srgbClr val="F5F5F5"/>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EA8-47DA-A59D-B08C049940BE}"/>
              </c:ext>
            </c:extLst>
          </c:dPt>
          <c:dPt>
            <c:idx val="2"/>
            <c:bubble3D val="0"/>
            <c:spPr>
              <a:solidFill>
                <a:schemeClr val="accent3"/>
              </a:solidFill>
              <a:ln w="6350">
                <a:solidFill>
                  <a:srgbClr val="F5F5F5"/>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EA8-47DA-A59D-B08C049940BE}"/>
              </c:ext>
            </c:extLst>
          </c:dPt>
          <c:dPt>
            <c:idx val="3"/>
            <c:bubble3D val="0"/>
            <c:spPr>
              <a:solidFill>
                <a:schemeClr val="accent4"/>
              </a:solidFill>
              <a:ln w="6350">
                <a:solidFill>
                  <a:srgbClr val="F5F5F5"/>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EA8-47DA-A59D-B08C049940BE}"/>
              </c:ext>
            </c:extLst>
          </c:dPt>
          <c:dLbls>
            <c:delete val="1"/>
          </c:dLbls>
          <c:cat>
            <c:strRef>
              <c:f>'Field Offices Donut Chart'!$D$40:$I$40</c:f>
              <c:strCache>
                <c:ptCount val="4"/>
                <c:pt idx="0">
                  <c:v>Office</c:v>
                </c:pt>
                <c:pt idx="1">
                  <c:v>Open Lab</c:v>
                </c:pt>
                <c:pt idx="2">
                  <c:v>Secure</c:v>
                </c:pt>
                <c:pt idx="3">
                  <c:v>High Bay</c:v>
                </c:pt>
              </c:strCache>
              <c:extLst/>
            </c:strRef>
          </c:cat>
          <c:val>
            <c:numRef>
              <c:f>'Field Offices Donut Chart'!$D$41:$I$41</c:f>
              <c:numCache>
                <c:formatCode>General</c:formatCode>
                <c:ptCount val="4"/>
                <c:pt idx="0">
                  <c:v>480</c:v>
                </c:pt>
                <c:pt idx="1">
                  <c:v>0</c:v>
                </c:pt>
                <c:pt idx="2">
                  <c:v>0</c:v>
                </c:pt>
                <c:pt idx="3">
                  <c:v>0</c:v>
                </c:pt>
              </c:numCache>
              <c:extLst/>
            </c:numRef>
          </c:val>
          <c:extLst>
            <c:ext xmlns:c16="http://schemas.microsoft.com/office/drawing/2014/chart" uri="{C3380CC4-5D6E-409C-BE32-E72D297353CC}">
              <c16:uniqueId val="{0000000C-EEA8-47DA-A59D-B08C049940BE}"/>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'Field Offices Donut Chart'!$B$35:$C$35</c:f>
              <c:strCache>
                <c:ptCount val="2"/>
                <c:pt idx="0">
                  <c:v>Aberdeen, MD</c:v>
                </c:pt>
              </c:strCache>
            </c:strRef>
          </c:tx>
          <c:spPr>
            <a:ln w="6350">
              <a:solidFill>
                <a:schemeClr val="bg1"/>
              </a:solidFill>
            </a:ln>
            <a:effectLst>
              <a:outerShdw blurRad="50800" dist="38100" dir="2700000" algn="tl" rotWithShape="0">
                <a:prstClr val="black">
                  <a:alpha val="40000"/>
                </a:prstClr>
              </a:outerShdw>
            </a:effectLst>
          </c:spPr>
          <c:dPt>
            <c:idx val="0"/>
            <c:bubble3D val="0"/>
            <c:spPr>
              <a:solidFill>
                <a:schemeClr val="accent1"/>
              </a:solidFill>
              <a:ln w="6350">
                <a:solidFill>
                  <a:schemeClr val="bg1">
                    <a:alpha val="95000"/>
                  </a:schemeClr>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BE79-4EFF-96E3-FA8D0781DDE6}"/>
              </c:ext>
            </c:extLst>
          </c:dPt>
          <c:dPt>
            <c:idx val="1"/>
            <c:bubble3D val="0"/>
            <c:spPr>
              <a:solidFill>
                <a:schemeClr val="accent2"/>
              </a:solidFill>
              <a:ln w="6350">
                <a:solidFill>
                  <a:schemeClr val="bg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BE79-4EFF-96E3-FA8D0781DDE6}"/>
              </c:ext>
            </c:extLst>
          </c:dPt>
          <c:dPt>
            <c:idx val="2"/>
            <c:bubble3D val="0"/>
            <c:spPr>
              <a:solidFill>
                <a:schemeClr val="accent3"/>
              </a:solidFill>
              <a:ln w="6350">
                <a:solidFill>
                  <a:schemeClr val="bg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BE79-4EFF-96E3-FA8D0781DDE6}"/>
              </c:ext>
            </c:extLst>
          </c:dPt>
          <c:dPt>
            <c:idx val="3"/>
            <c:bubble3D val="0"/>
            <c:spPr>
              <a:solidFill>
                <a:schemeClr val="accent4"/>
              </a:solidFill>
              <a:ln w="6350">
                <a:solidFill>
                  <a:schemeClr val="bg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BE79-4EFF-96E3-FA8D0781DDE6}"/>
              </c:ext>
            </c:extLst>
          </c:dPt>
          <c:cat>
            <c:strRef>
              <c:f>'Field Offices Donut Chart'!$D$34:$I$34</c:f>
              <c:strCache>
                <c:ptCount val="4"/>
                <c:pt idx="0">
                  <c:v>Office</c:v>
                </c:pt>
                <c:pt idx="1">
                  <c:v>Open Lab</c:v>
                </c:pt>
                <c:pt idx="2">
                  <c:v>Secure</c:v>
                </c:pt>
                <c:pt idx="3">
                  <c:v>High Bay</c:v>
                </c:pt>
              </c:strCache>
              <c:extLst/>
            </c:strRef>
          </c:cat>
          <c:val>
            <c:numRef>
              <c:f>'Field Offices Donut Chart'!$D$35:$J$35</c:f>
              <c:numCache>
                <c:formatCode>General</c:formatCode>
                <c:ptCount val="4"/>
                <c:pt idx="0">
                  <c:v>1711</c:v>
                </c:pt>
                <c:pt idx="1">
                  <c:v>0</c:v>
                </c:pt>
                <c:pt idx="2">
                  <c:v>0</c:v>
                </c:pt>
                <c:pt idx="3">
                  <c:v>0</c:v>
                </c:pt>
              </c:numCache>
              <c:extLst/>
            </c:numRef>
          </c:val>
          <c:extLst>
            <c:ext xmlns:c16="http://schemas.microsoft.com/office/drawing/2014/chart" uri="{C3380CC4-5D6E-409C-BE32-E72D297353CC}">
              <c16:uniqueId val="{0000000E-BE79-4EFF-96E3-FA8D0781DDE6}"/>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'Field Offices Donut Chart'!$B$38:$C$38</c:f>
              <c:strCache>
                <c:ptCount val="2"/>
                <c:pt idx="0">
                  <c:v>Arlington, VA</c:v>
                </c:pt>
              </c:strCache>
            </c:strRef>
          </c:tx>
          <c:spPr>
            <a:ln w="6350">
              <a:solidFill>
                <a:srgbClr val="F5F5F5"/>
              </a:solidFill>
            </a:ln>
            <a:effectLst>
              <a:outerShdw blurRad="50800" dist="38100" dir="2700000" algn="tl" rotWithShape="0">
                <a:prstClr val="black">
                  <a:alpha val="40000"/>
                </a:prstClr>
              </a:outerShdw>
            </a:effectLst>
          </c:spPr>
          <c:dPt>
            <c:idx val="0"/>
            <c:bubble3D val="0"/>
            <c:spPr>
              <a:solidFill>
                <a:schemeClr val="accent1"/>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67E-48CA-BDC0-1DF55E21683E}"/>
              </c:ext>
            </c:extLst>
          </c:dPt>
          <c:dPt>
            <c:idx val="1"/>
            <c:bubble3D val="0"/>
            <c:spPr>
              <a:solidFill>
                <a:schemeClr val="accent2"/>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F67E-48CA-BDC0-1DF55E21683E}"/>
              </c:ext>
            </c:extLst>
          </c:dPt>
          <c:dPt>
            <c:idx val="2"/>
            <c:bubble3D val="0"/>
            <c:spPr>
              <a:solidFill>
                <a:schemeClr val="accent3"/>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F67E-48CA-BDC0-1DF55E21683E}"/>
              </c:ext>
            </c:extLst>
          </c:dPt>
          <c:dPt>
            <c:idx val="3"/>
            <c:bubble3D val="0"/>
            <c:spPr>
              <a:solidFill>
                <a:schemeClr val="accent4"/>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F67E-48CA-BDC0-1DF55E21683E}"/>
              </c:ext>
            </c:extLst>
          </c:dPt>
          <c:cat>
            <c:strRef>
              <c:f>'Field Offices Donut Chart'!$D$37:$I$37</c:f>
              <c:strCache>
                <c:ptCount val="4"/>
                <c:pt idx="0">
                  <c:v>Office</c:v>
                </c:pt>
                <c:pt idx="1">
                  <c:v>Open Lab</c:v>
                </c:pt>
                <c:pt idx="2">
                  <c:v>Secure</c:v>
                </c:pt>
                <c:pt idx="3">
                  <c:v>High Bay</c:v>
                </c:pt>
              </c:strCache>
              <c:extLst/>
            </c:strRef>
          </c:cat>
          <c:val>
            <c:numRef>
              <c:f>'Field Offices Donut Chart'!$D$38:$J$38</c:f>
              <c:numCache>
                <c:formatCode>General</c:formatCode>
                <c:ptCount val="4"/>
                <c:pt idx="0">
                  <c:v>6481</c:v>
                </c:pt>
                <c:pt idx="1">
                  <c:v>0</c:v>
                </c:pt>
                <c:pt idx="2">
                  <c:v>2102</c:v>
                </c:pt>
                <c:pt idx="3">
                  <c:v>0</c:v>
                </c:pt>
              </c:numCache>
              <c:extLst/>
            </c:numRef>
          </c:val>
          <c:extLst>
            <c:ext xmlns:c16="http://schemas.microsoft.com/office/drawing/2014/chart" uri="{C3380CC4-5D6E-409C-BE32-E72D297353CC}">
              <c16:uniqueId val="{0000000E-F67E-48CA-BDC0-1DF55E21683E}"/>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'Field Offices Donut Chart'!$B$50:$C$50</c:f>
              <c:strCache>
                <c:ptCount val="2"/>
                <c:pt idx="0">
                  <c:v>Huntsville, AL</c:v>
                </c:pt>
              </c:strCache>
            </c:strRef>
          </c:tx>
          <c:spPr>
            <a:ln w="6350">
              <a:solidFill>
                <a:srgbClr val="F5F5F5"/>
              </a:solidFill>
            </a:ln>
            <a:effectLst>
              <a:outerShdw blurRad="50800" dist="38100" dir="2700000" algn="tl" rotWithShape="0">
                <a:prstClr val="black">
                  <a:alpha val="40000"/>
                </a:prstClr>
              </a:outerShdw>
            </a:effectLst>
          </c:spPr>
          <c:dPt>
            <c:idx val="0"/>
            <c:bubble3D val="0"/>
            <c:spPr>
              <a:solidFill>
                <a:schemeClr val="accent1"/>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614B-459C-B9A6-F4E3FABDDB79}"/>
              </c:ext>
            </c:extLst>
          </c:dPt>
          <c:dPt>
            <c:idx val="1"/>
            <c:bubble3D val="0"/>
            <c:spPr>
              <a:solidFill>
                <a:srgbClr val="3C557C">
                  <a:lumMod val="60000"/>
                  <a:lumOff val="40000"/>
                </a:srgbClr>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614B-459C-B9A6-F4E3FABDDB79}"/>
              </c:ext>
            </c:extLst>
          </c:dPt>
          <c:dPt>
            <c:idx val="2"/>
            <c:bubble3D val="0"/>
            <c:spPr>
              <a:solidFill>
                <a:schemeClr val="accent3"/>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614B-459C-B9A6-F4E3FABDDB79}"/>
              </c:ext>
            </c:extLst>
          </c:dPt>
          <c:dPt>
            <c:idx val="3"/>
            <c:bubble3D val="0"/>
            <c:spPr>
              <a:solidFill>
                <a:schemeClr val="accent4"/>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614B-459C-B9A6-F4E3FABDDB79}"/>
              </c:ext>
            </c:extLst>
          </c:dPt>
          <c:dPt>
            <c:idx val="4"/>
            <c:bubble3D val="0"/>
            <c:spPr>
              <a:solidFill>
                <a:schemeClr val="accent5"/>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7058-E74B-B04B-58264580917C}"/>
              </c:ext>
            </c:extLst>
          </c:dPt>
          <c:dPt>
            <c:idx val="5"/>
            <c:bubble3D val="0"/>
            <c:spPr>
              <a:solidFill>
                <a:schemeClr val="accent6"/>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7058-E74B-B04B-58264580917C}"/>
              </c:ext>
            </c:extLst>
          </c:dPt>
          <c:dPt>
            <c:idx val="6"/>
            <c:bubble3D val="0"/>
            <c:spPr>
              <a:solidFill>
                <a:srgbClr val="002060"/>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A-F77E-4927-8335-2FD9318CA444}"/>
              </c:ext>
            </c:extLst>
          </c:dPt>
          <c:dPt>
            <c:idx val="7"/>
            <c:bubble3D val="0"/>
            <c:spPr>
              <a:solidFill>
                <a:schemeClr val="accent2">
                  <a:lumMod val="60000"/>
                </a:schemeClr>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F-7058-E74B-B04B-58264580917C}"/>
              </c:ext>
            </c:extLst>
          </c:dPt>
          <c:dPt>
            <c:idx val="8"/>
            <c:bubble3D val="0"/>
            <c:spPr>
              <a:solidFill>
                <a:schemeClr val="accent3">
                  <a:lumMod val="60000"/>
                </a:schemeClr>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11-7058-E74B-B04B-58264580917C}"/>
              </c:ext>
            </c:extLst>
          </c:dPt>
          <c:cat>
            <c:strRef>
              <c:f>'Field Offices Donut Chart'!$D$49:$L$49</c:f>
              <c:strCache>
                <c:ptCount val="9"/>
                <c:pt idx="0">
                  <c:v>Office</c:v>
                </c:pt>
                <c:pt idx="1">
                  <c:v>Open Lab</c:v>
                </c:pt>
                <c:pt idx="2">
                  <c:v>Secure</c:v>
                </c:pt>
                <c:pt idx="3">
                  <c:v>High Bay</c:v>
                </c:pt>
                <c:pt idx="4">
                  <c:v>Unimproved </c:v>
                </c:pt>
                <c:pt idx="5">
                  <c:v>Unassignable</c:v>
                </c:pt>
                <c:pt idx="6">
                  <c:v>Total ASF</c:v>
                </c:pt>
                <c:pt idx="7">
                  <c:v>Total GSF</c:v>
                </c:pt>
                <c:pt idx="8">
                  <c:v>Total # People</c:v>
                </c:pt>
              </c:strCache>
              <c:extLst/>
            </c:strRef>
          </c:cat>
          <c:val>
            <c:numRef>
              <c:f>'Field Offices Donut Chart'!$D$50:$L$50</c:f>
              <c:numCache>
                <c:formatCode>General</c:formatCode>
                <c:ptCount val="9"/>
                <c:pt idx="0">
                  <c:v>40685</c:v>
                </c:pt>
                <c:pt idx="1">
                  <c:v>10926</c:v>
                </c:pt>
                <c:pt idx="2">
                  <c:v>4210</c:v>
                </c:pt>
                <c:pt idx="3">
                  <c:v>3263</c:v>
                </c:pt>
                <c:pt idx="4">
                  <c:v>0</c:v>
                </c:pt>
                <c:pt idx="5">
                  <c:v>5976</c:v>
                </c:pt>
                <c:pt idx="8">
                  <c:v>76</c:v>
                </c:pt>
              </c:numCache>
              <c:extLst/>
            </c:numRef>
          </c:val>
          <c:extLst>
            <c:ext xmlns:c16="http://schemas.microsoft.com/office/drawing/2014/chart" uri="{C3380CC4-5D6E-409C-BE32-E72D297353CC}">
              <c16:uniqueId val="{0000000A-614B-459C-B9A6-F4E3FABDDB79}"/>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12700" cap="flat" cmpd="sng" algn="ctr">
      <a:noFill/>
      <a:round/>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'Field Offices Donut Chart'!$B$44:$C$44</c:f>
              <c:strCache>
                <c:ptCount val="2"/>
                <c:pt idx="0">
                  <c:v>Fairborn, OH (Dayton)</c:v>
                </c:pt>
              </c:strCache>
            </c:strRef>
          </c:tx>
          <c:spPr>
            <a:ln w="9525">
              <a:solidFill>
                <a:srgbClr val="F5F5F5"/>
              </a:solidFill>
            </a:ln>
            <a:effectLst>
              <a:outerShdw blurRad="50800" dist="38100" dir="2700000" algn="tl" rotWithShape="0">
                <a:prstClr val="black">
                  <a:alpha val="40000"/>
                </a:prstClr>
              </a:outerShdw>
            </a:effectLst>
          </c:spPr>
          <c:dPt>
            <c:idx val="0"/>
            <c:bubble3D val="0"/>
            <c:spPr>
              <a:solidFill>
                <a:schemeClr val="accent1"/>
              </a:solidFill>
              <a:ln w="9525">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B04D-438E-8A23-68CFA6E66D07}"/>
              </c:ext>
            </c:extLst>
          </c:dPt>
          <c:dPt>
            <c:idx val="1"/>
            <c:bubble3D val="0"/>
            <c:spPr>
              <a:solidFill>
                <a:srgbClr val="3C557C">
                  <a:lumMod val="60000"/>
                  <a:lumOff val="40000"/>
                </a:srgbClr>
              </a:solidFill>
              <a:ln w="9525">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B04D-438E-8A23-68CFA6E66D07}"/>
              </c:ext>
            </c:extLst>
          </c:dPt>
          <c:dPt>
            <c:idx val="2"/>
            <c:bubble3D val="0"/>
            <c:spPr>
              <a:solidFill>
                <a:schemeClr val="accent3"/>
              </a:solidFill>
              <a:ln w="9525">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B04D-438E-8A23-68CFA6E66D07}"/>
              </c:ext>
            </c:extLst>
          </c:dPt>
          <c:dPt>
            <c:idx val="3"/>
            <c:bubble3D val="0"/>
            <c:spPr>
              <a:solidFill>
                <a:schemeClr val="accent4"/>
              </a:solidFill>
              <a:ln w="9525">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B04D-438E-8A23-68CFA6E66D07}"/>
              </c:ext>
            </c:extLst>
          </c:dPt>
          <c:dPt>
            <c:idx val="4"/>
            <c:bubble3D val="0"/>
            <c:spPr>
              <a:solidFill>
                <a:schemeClr val="accent5"/>
              </a:solidFill>
              <a:ln w="9525">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9-AA91-0946-80D3-8CE648A320FB}"/>
              </c:ext>
            </c:extLst>
          </c:dPt>
          <c:dPt>
            <c:idx val="5"/>
            <c:bubble3D val="0"/>
            <c:spPr>
              <a:solidFill>
                <a:schemeClr val="accent6"/>
              </a:solidFill>
              <a:ln w="9525">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B-AA91-0946-80D3-8CE648A320FB}"/>
              </c:ext>
            </c:extLst>
          </c:dPt>
          <c:cat>
            <c:strRef>
              <c:f>'Field Offices Donut Chart'!$D$43:$I$43</c:f>
              <c:strCache>
                <c:ptCount val="6"/>
                <c:pt idx="0">
                  <c:v>Office</c:v>
                </c:pt>
                <c:pt idx="1">
                  <c:v>Open Lab</c:v>
                </c:pt>
                <c:pt idx="2">
                  <c:v>Secure</c:v>
                </c:pt>
                <c:pt idx="3">
                  <c:v>High Bay</c:v>
                </c:pt>
                <c:pt idx="4">
                  <c:v>Unimproved </c:v>
                </c:pt>
                <c:pt idx="5">
                  <c:v>Unassignable</c:v>
                </c:pt>
              </c:strCache>
              <c:extLst/>
            </c:strRef>
          </c:cat>
          <c:val>
            <c:numRef>
              <c:f>'Field Offices Donut Chart'!$D$44:$I$44</c:f>
              <c:numCache>
                <c:formatCode>General</c:formatCode>
                <c:ptCount val="6"/>
                <c:pt idx="0">
                  <c:v>16345</c:v>
                </c:pt>
                <c:pt idx="1">
                  <c:v>990</c:v>
                </c:pt>
                <c:pt idx="2">
                  <c:v>2714</c:v>
                </c:pt>
                <c:pt idx="3">
                  <c:v>0</c:v>
                </c:pt>
                <c:pt idx="4">
                  <c:v>0</c:v>
                </c:pt>
                <c:pt idx="5">
                  <c:v>186</c:v>
                </c:pt>
              </c:numCache>
              <c:extLst/>
            </c:numRef>
          </c:val>
          <c:extLst>
            <c:ext xmlns:c16="http://schemas.microsoft.com/office/drawing/2014/chart" uri="{C3380CC4-5D6E-409C-BE32-E72D297353CC}">
              <c16:uniqueId val="{0000000A-B04D-438E-8A23-68CFA6E66D07}"/>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'Field Offices Donut Chart'!$B$56:$C$56</c:f>
              <c:strCache>
                <c:ptCount val="2"/>
                <c:pt idx="0">
                  <c:v>Lexington Park, MD (Pax River)</c:v>
                </c:pt>
              </c:strCache>
            </c:strRef>
          </c:tx>
          <c:spPr>
            <a:ln w="6350">
              <a:solidFill>
                <a:srgbClr val="F5F5F5"/>
              </a:solidFill>
            </a:ln>
            <a:effectLst>
              <a:outerShdw blurRad="50800" dist="38100" dir="2700000" algn="tl" rotWithShape="0">
                <a:prstClr val="black">
                  <a:alpha val="40000"/>
                </a:prstClr>
              </a:outerShdw>
            </a:effectLst>
          </c:spPr>
          <c:dPt>
            <c:idx val="0"/>
            <c:bubble3D val="0"/>
            <c:spPr>
              <a:solidFill>
                <a:schemeClr val="accent1"/>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D970-453B-B65F-5CB7578D1964}"/>
              </c:ext>
            </c:extLst>
          </c:dPt>
          <c:dPt>
            <c:idx val="1"/>
            <c:bubble3D val="0"/>
            <c:spPr>
              <a:solidFill>
                <a:schemeClr val="accent2"/>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D970-453B-B65F-5CB7578D1964}"/>
              </c:ext>
            </c:extLst>
          </c:dPt>
          <c:dPt>
            <c:idx val="2"/>
            <c:bubble3D val="0"/>
            <c:spPr>
              <a:solidFill>
                <a:schemeClr val="accent3"/>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D970-453B-B65F-5CB7578D1964}"/>
              </c:ext>
            </c:extLst>
          </c:dPt>
          <c:dPt>
            <c:idx val="3"/>
            <c:bubble3D val="0"/>
            <c:spPr>
              <a:solidFill>
                <a:schemeClr val="accent4"/>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D970-453B-B65F-5CB7578D1964}"/>
              </c:ext>
            </c:extLst>
          </c:dPt>
          <c:cat>
            <c:strRef>
              <c:f>'Field Offices Donut Chart'!$D$55:$L$55</c:f>
              <c:strCache>
                <c:ptCount val="4"/>
                <c:pt idx="0">
                  <c:v>Office</c:v>
                </c:pt>
                <c:pt idx="1">
                  <c:v>Open Lab</c:v>
                </c:pt>
                <c:pt idx="2">
                  <c:v>Secure</c:v>
                </c:pt>
                <c:pt idx="3">
                  <c:v>High Bay</c:v>
                </c:pt>
              </c:strCache>
              <c:extLst/>
            </c:strRef>
          </c:cat>
          <c:val>
            <c:numRef>
              <c:f>'Field Offices Donut Chart'!$D$56:$L$56</c:f>
              <c:numCache>
                <c:formatCode>General</c:formatCode>
                <c:ptCount val="4"/>
                <c:pt idx="0">
                  <c:v>6005</c:v>
                </c:pt>
                <c:pt idx="1">
                  <c:v>0</c:v>
                </c:pt>
                <c:pt idx="2">
                  <c:v>350</c:v>
                </c:pt>
                <c:pt idx="3">
                  <c:v>0</c:v>
                </c:pt>
              </c:numCache>
              <c:extLst/>
            </c:numRef>
          </c:val>
          <c:extLst>
            <c:ext xmlns:c16="http://schemas.microsoft.com/office/drawing/2014/chart" uri="{C3380CC4-5D6E-409C-BE32-E72D297353CC}">
              <c16:uniqueId val="{0000000A-D970-453B-B65F-5CB7578D1964}"/>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'Field Offices Donut Chart'!$B$59:$C$59</c:f>
              <c:strCache>
                <c:ptCount val="2"/>
                <c:pt idx="0">
                  <c:v>Lincoln, MA (New England &amp; Boston)</c:v>
                </c:pt>
              </c:strCache>
            </c:strRef>
          </c:tx>
          <c:spPr>
            <a:ln w="6350">
              <a:solidFill>
                <a:srgbClr val="F5F5F5"/>
              </a:solidFill>
            </a:ln>
          </c:spPr>
          <c:dPt>
            <c:idx val="0"/>
            <c:bubble3D val="0"/>
            <c:spPr>
              <a:solidFill>
                <a:schemeClr val="accent1"/>
              </a:solidFill>
              <a:ln w="6350">
                <a:solidFill>
                  <a:srgbClr val="F5F5F5"/>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9EB-4B47-A8C5-6EE6AF276845}"/>
              </c:ext>
            </c:extLst>
          </c:dPt>
          <c:dPt>
            <c:idx val="1"/>
            <c:bubble3D val="0"/>
            <c:spPr>
              <a:solidFill>
                <a:schemeClr val="accent2"/>
              </a:solidFill>
              <a:ln w="6350">
                <a:solidFill>
                  <a:srgbClr val="F5F5F5"/>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9EB-4B47-A8C5-6EE6AF276845}"/>
              </c:ext>
            </c:extLst>
          </c:dPt>
          <c:dPt>
            <c:idx val="2"/>
            <c:bubble3D val="0"/>
            <c:spPr>
              <a:solidFill>
                <a:schemeClr val="accent3"/>
              </a:solidFill>
              <a:ln w="6350">
                <a:solidFill>
                  <a:srgbClr val="F5F5F5"/>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9EB-4B47-A8C5-6EE6AF276845}"/>
              </c:ext>
            </c:extLst>
          </c:dPt>
          <c:dPt>
            <c:idx val="3"/>
            <c:bubble3D val="0"/>
            <c:spPr>
              <a:solidFill>
                <a:schemeClr val="accent4"/>
              </a:solidFill>
              <a:ln w="6350">
                <a:solidFill>
                  <a:srgbClr val="F5F5F5"/>
                </a:solid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9EB-4B47-A8C5-6EE6AF276845}"/>
              </c:ext>
            </c:extLst>
          </c:dPt>
          <c:dLbls>
            <c:delete val="1"/>
          </c:dLbls>
          <c:cat>
            <c:strRef>
              <c:f>'Field Offices Donut Chart'!$D$58:$I$58</c:f>
              <c:strCache>
                <c:ptCount val="4"/>
                <c:pt idx="0">
                  <c:v>Office</c:v>
                </c:pt>
                <c:pt idx="1">
                  <c:v>Open Lab</c:v>
                </c:pt>
                <c:pt idx="2">
                  <c:v>Secure</c:v>
                </c:pt>
                <c:pt idx="3">
                  <c:v>High Bay</c:v>
                </c:pt>
              </c:strCache>
              <c:extLst/>
            </c:strRef>
          </c:cat>
          <c:val>
            <c:numRef>
              <c:f>'Field Offices Donut Chart'!$D$59:$I$59</c:f>
              <c:numCache>
                <c:formatCode>General</c:formatCode>
                <c:ptCount val="4"/>
                <c:pt idx="0">
                  <c:v>5045</c:v>
                </c:pt>
                <c:pt idx="1">
                  <c:v>0</c:v>
                </c:pt>
                <c:pt idx="2">
                  <c:v>1550</c:v>
                </c:pt>
                <c:pt idx="3">
                  <c:v>0</c:v>
                </c:pt>
              </c:numCache>
              <c:extLst/>
            </c:numRef>
          </c:val>
          <c:extLst>
            <c:ext xmlns:c16="http://schemas.microsoft.com/office/drawing/2014/chart" uri="{C3380CC4-5D6E-409C-BE32-E72D297353CC}">
              <c16:uniqueId val="{0000000A-E9EB-4B47-A8C5-6EE6AF276845}"/>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'Field Offices Donut Chart'!$B$62:$C$62</c:f>
              <c:strCache>
                <c:ptCount val="2"/>
                <c:pt idx="0">
                  <c:v>Orlando, FL</c:v>
                </c:pt>
              </c:strCache>
            </c:strRef>
          </c:tx>
          <c:spPr>
            <a:ln w="6350">
              <a:solidFill>
                <a:srgbClr val="F5F5F5"/>
              </a:solidFill>
            </a:ln>
            <a:effectLst>
              <a:outerShdw blurRad="50800" dist="38100" dir="2700000" algn="tl" rotWithShape="0">
                <a:prstClr val="black">
                  <a:alpha val="40000"/>
                </a:prstClr>
              </a:outerShdw>
            </a:effectLst>
          </c:spPr>
          <c:dPt>
            <c:idx val="0"/>
            <c:bubble3D val="0"/>
            <c:spPr>
              <a:solidFill>
                <a:schemeClr val="accent1"/>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31F3-442C-8A0F-DAD3C2611490}"/>
              </c:ext>
            </c:extLst>
          </c:dPt>
          <c:dPt>
            <c:idx val="1"/>
            <c:bubble3D val="0"/>
            <c:spPr>
              <a:solidFill>
                <a:schemeClr val="accent2"/>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31F3-442C-8A0F-DAD3C2611490}"/>
              </c:ext>
            </c:extLst>
          </c:dPt>
          <c:dPt>
            <c:idx val="2"/>
            <c:bubble3D val="0"/>
            <c:spPr>
              <a:solidFill>
                <a:schemeClr val="accent3"/>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31F3-442C-8A0F-DAD3C2611490}"/>
              </c:ext>
            </c:extLst>
          </c:dPt>
          <c:dPt>
            <c:idx val="3"/>
            <c:bubble3D val="0"/>
            <c:spPr>
              <a:solidFill>
                <a:schemeClr val="accent4"/>
              </a:solidFill>
              <a:ln w="6350">
                <a:solidFill>
                  <a:srgbClr val="F5F5F5"/>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7-31F3-442C-8A0F-DAD3C2611490}"/>
              </c:ext>
            </c:extLst>
          </c:dPt>
          <c:cat>
            <c:strRef>
              <c:f>'Field Offices Donut Chart'!$D$61:$I$61</c:f>
              <c:strCache>
                <c:ptCount val="4"/>
                <c:pt idx="0">
                  <c:v>Office</c:v>
                </c:pt>
                <c:pt idx="1">
                  <c:v>Open Lab</c:v>
                </c:pt>
                <c:pt idx="2">
                  <c:v>Secure</c:v>
                </c:pt>
                <c:pt idx="3">
                  <c:v>High Bay</c:v>
                </c:pt>
              </c:strCache>
              <c:extLst/>
            </c:strRef>
          </c:cat>
          <c:val>
            <c:numRef>
              <c:f>'Field Offices Donut Chart'!$D$62:$I$62</c:f>
              <c:numCache>
                <c:formatCode>General</c:formatCode>
                <c:ptCount val="4"/>
                <c:pt idx="0">
                  <c:v>3036</c:v>
                </c:pt>
                <c:pt idx="1">
                  <c:v>0</c:v>
                </c:pt>
                <c:pt idx="2">
                  <c:v>325</c:v>
                </c:pt>
                <c:pt idx="3">
                  <c:v>0</c:v>
                </c:pt>
              </c:numCache>
              <c:extLst/>
            </c:numRef>
          </c:val>
          <c:extLst>
            <c:ext xmlns:c16="http://schemas.microsoft.com/office/drawing/2014/chart" uri="{C3380CC4-5D6E-409C-BE32-E72D297353CC}">
              <c16:uniqueId val="{0000000C-31F3-442C-8A0F-DAD3C2611490}"/>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A6E295-2078-3A4C-9B3B-128821A974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03100D-CACA-0F41-B537-339726C6A5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77CCEE-F6A5-9F4C-8CE3-50501077053A}" type="datetimeFigureOut">
              <a:rPr lang="en-US" smtClean="0"/>
              <a:t>9/16/24</a:t>
            </a:fld>
            <a:endParaRPr lang="en-US"/>
          </a:p>
        </p:txBody>
      </p:sp>
      <p:sp>
        <p:nvSpPr>
          <p:cNvPr id="4" name="Footer Placeholder 3">
            <a:extLst>
              <a:ext uri="{FF2B5EF4-FFF2-40B4-BE49-F238E27FC236}">
                <a16:creationId xmlns:a16="http://schemas.microsoft.com/office/drawing/2014/main" id="{1518C585-FF88-2E4D-AADE-9C9529D2F7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20F8045-3A37-824A-8710-57C502BDEF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957D50-C692-A448-91EE-4B0FAD320CD6}" type="slidenum">
              <a:rPr lang="en-US" smtClean="0"/>
              <a:t>‹#›</a:t>
            </a:fld>
            <a:endParaRPr lang="en-US"/>
          </a:p>
        </p:txBody>
      </p:sp>
    </p:spTree>
    <p:extLst>
      <p:ext uri="{BB962C8B-B14F-4D97-AF65-F5344CB8AC3E}">
        <p14:creationId xmlns:p14="http://schemas.microsoft.com/office/powerpoint/2010/main" val="1285093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60536A-5BE0-3D45-A589-A2D405383629}" type="datetimeFigureOut">
              <a:rPr lang="en-US" smtClean="0"/>
              <a:t>9/16/24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535C8-B3F2-0345-B34E-628F5AA6D250}" type="slidenum">
              <a:rPr lang="en-US" smtClean="0"/>
              <a:t>‹#›</a:t>
            </a:fld>
            <a:endParaRPr lang="en-US"/>
          </a:p>
        </p:txBody>
      </p:sp>
    </p:spTree>
    <p:extLst>
      <p:ext uri="{BB962C8B-B14F-4D97-AF65-F5344CB8AC3E}">
        <p14:creationId xmlns:p14="http://schemas.microsoft.com/office/powerpoint/2010/main" val="1881114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201D1E"/>
                </a:solidFill>
                <a:effectLst/>
                <a:latin typeface="Helvetica" pitchFamily="2" charset="0"/>
              </a:rPr>
              <a:t>Serve National Security </a:t>
            </a:r>
            <a:endParaRPr lang="en-US" dirty="0">
              <a:solidFill>
                <a:srgbClr val="201D1E"/>
              </a:solidFill>
              <a:effectLst/>
              <a:latin typeface="Helvetica" pitchFamily="2" charset="0"/>
            </a:endParaRPr>
          </a:p>
          <a:p>
            <a:r>
              <a:rPr lang="en-US" dirty="0">
                <a:solidFill>
                  <a:srgbClr val="221F1F"/>
                </a:solidFill>
                <a:effectLst/>
                <a:latin typeface="Helvetica" pitchFamily="2" charset="0"/>
              </a:rPr>
              <a:t>Our service to national security will continue to be the engine of GTRI. We excel at solving our sponsors’ problems and now wish to leverage that spirit and expertise to help our sponsors think through their challenges and identify the most significant problems to be solved. Our strategic plan aims at expanding our national thought leadership impact through presence, participation, and partnership with our sponsors. </a:t>
            </a:r>
          </a:p>
          <a:p>
            <a:r>
              <a:rPr lang="en-US" b="1" dirty="0">
                <a:solidFill>
                  <a:srgbClr val="201D1E"/>
                </a:solidFill>
                <a:effectLst/>
                <a:latin typeface="Helvetica" pitchFamily="2" charset="0"/>
              </a:rPr>
              <a:t>Enhance Economic Impact for the State of Georgia </a:t>
            </a:r>
            <a:endParaRPr lang="en-US" dirty="0">
              <a:solidFill>
                <a:srgbClr val="201D1E"/>
              </a:solidFill>
              <a:effectLst/>
              <a:latin typeface="Helvetica" pitchFamily="2" charset="0"/>
            </a:endParaRPr>
          </a:p>
          <a:p>
            <a:r>
              <a:rPr lang="en-US" dirty="0">
                <a:solidFill>
                  <a:srgbClr val="221F1F"/>
                </a:solidFill>
                <a:effectLst/>
                <a:latin typeface="Helvetica" pitchFamily="2" charset="0"/>
              </a:rPr>
              <a:t>Our strategic plan identifies paths to be recognized as a valuable, unique enabler to the state. We will dedicate ourselves to being a partner and thought leader integral to making Georgia the East Coast’s innovation hub. The focus of our strategy will be to constantly increase our impact to, not increase revenue from, the State of Georgia. Our national security mission work has enabled GTRI to develop a wide array of core capabilities and expertise that can be pivoted to support economic impact in the State of Georgia. Our strategy will focus on enabling that pivot. </a:t>
            </a:r>
          </a:p>
          <a:p>
            <a:r>
              <a:rPr lang="en-US" b="1" dirty="0">
                <a:solidFill>
                  <a:srgbClr val="221F1F"/>
                </a:solidFill>
                <a:effectLst/>
                <a:latin typeface="Helvetica" pitchFamily="2" charset="0"/>
              </a:rPr>
              <a:t>Improve the Human Condition </a:t>
            </a:r>
            <a:endParaRPr lang="en-US" dirty="0">
              <a:solidFill>
                <a:srgbClr val="221F1F"/>
              </a:solidFill>
              <a:effectLst/>
              <a:latin typeface="Helvetica" pitchFamily="2" charset="0"/>
            </a:endParaRPr>
          </a:p>
          <a:p>
            <a:r>
              <a:rPr lang="en-US" dirty="0">
                <a:effectLst/>
                <a:latin typeface="Helvetica" pitchFamily="2" charset="0"/>
              </a:rPr>
              <a:t>Our mission extends beyond the State of Georgia; it challenges us to look beyond borders and apply our skillsets to improve everyone’s lives. The United Nations’ 17 Sustainable Development Goals are a guidepost for this mission. The strategic plan will lay the groundwork for us to explore how our core capabilities, combined with those of Georgia Tech and external partners, can catapult us into leadership roles in addressing the critical issues impacting the human condition. </a:t>
            </a:r>
          </a:p>
          <a:p>
            <a:r>
              <a:rPr lang="en-US" b="1" dirty="0">
                <a:solidFill>
                  <a:srgbClr val="201D1E"/>
                </a:solidFill>
                <a:effectLst/>
                <a:latin typeface="Helvetica" pitchFamily="2" charset="0"/>
              </a:rPr>
              <a:t>Educate Future Technology Leaders </a:t>
            </a:r>
            <a:endParaRPr lang="en-US" dirty="0">
              <a:solidFill>
                <a:srgbClr val="201D1E"/>
              </a:solidFill>
              <a:effectLst/>
              <a:latin typeface="Helvetica" pitchFamily="2" charset="0"/>
            </a:endParaRPr>
          </a:p>
          <a:p>
            <a:r>
              <a:rPr lang="en-US" dirty="0">
                <a:solidFill>
                  <a:srgbClr val="221F1F"/>
                </a:solidFill>
                <a:effectLst/>
                <a:latin typeface="Helvetica" pitchFamily="2" charset="0"/>
              </a:rPr>
              <a:t>This plan emphasizes exposing future leaders to an environment where curiosity, diversity, and inclusive innovation are celebrated. We will focus on expanding the current efforts around STEM outreach and student hiring to include historically black colleges and universities (HBCUs), minority-serving institutions (MSI), and visiting students. The diverse base of our students will lead to innovative solutions and will build upon our growing base of exceptional talent. </a:t>
            </a:r>
          </a:p>
          <a:p>
            <a:endParaRPr lang="en-US" dirty="0"/>
          </a:p>
        </p:txBody>
      </p:sp>
      <p:sp>
        <p:nvSpPr>
          <p:cNvPr id="4" name="Slide Number Placeholder 3"/>
          <p:cNvSpPr>
            <a:spLocks noGrp="1"/>
          </p:cNvSpPr>
          <p:nvPr>
            <p:ph type="sldNum" sz="quarter" idx="5"/>
          </p:nvPr>
        </p:nvSpPr>
        <p:spPr/>
        <p:txBody>
          <a:bodyPr/>
          <a:lstStyle/>
          <a:p>
            <a:fld id="{A1DA4EFC-2FA2-4080-A48C-DCDAAEFFD4AB}" type="slidenum">
              <a:rPr lang="en-US" smtClean="0"/>
              <a:t>2</a:t>
            </a:fld>
            <a:endParaRPr lang="en-US"/>
          </a:p>
        </p:txBody>
      </p:sp>
    </p:spTree>
    <p:extLst>
      <p:ext uri="{BB962C8B-B14F-4D97-AF65-F5344CB8AC3E}">
        <p14:creationId xmlns:p14="http://schemas.microsoft.com/office/powerpoint/2010/main" val="4170268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2966 Workforce includes fulltime, part-time, affiliate and student employees</a:t>
            </a:r>
          </a:p>
          <a:p>
            <a:r>
              <a:rPr lang="en-US" dirty="0"/>
              <a:t>GTRI employees ~ 600 students each year.  Most work on sponsored work and gain clearances.  It is our goal to show them a meaningful career working national security; for GTRI, the government, or industry. </a:t>
            </a:r>
          </a:p>
          <a:p>
            <a:endParaRPr lang="en-US" dirty="0"/>
          </a:p>
        </p:txBody>
      </p:sp>
      <p:sp>
        <p:nvSpPr>
          <p:cNvPr id="4" name="Slide Number Placeholder 3"/>
          <p:cNvSpPr>
            <a:spLocks noGrp="1"/>
          </p:cNvSpPr>
          <p:nvPr>
            <p:ph type="sldNum" sz="quarter" idx="5"/>
          </p:nvPr>
        </p:nvSpPr>
        <p:spPr/>
        <p:txBody>
          <a:bodyPr/>
          <a:lstStyle/>
          <a:p>
            <a:fld id="{A1DA4EFC-2FA2-4080-A48C-DCDAAEFFD4AB}" type="slidenum">
              <a:rPr lang="en-US" smtClean="0"/>
              <a:t>3</a:t>
            </a:fld>
            <a:endParaRPr lang="en-US"/>
          </a:p>
        </p:txBody>
      </p:sp>
    </p:spTree>
    <p:extLst>
      <p:ext uri="{BB962C8B-B14F-4D97-AF65-F5344CB8AC3E}">
        <p14:creationId xmlns:p14="http://schemas.microsoft.com/office/powerpoint/2010/main" val="313283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5">
              <a:defRPr/>
            </a:pPr>
            <a:r>
              <a:rPr lang="en-US" b="1" dirty="0">
                <a:solidFill>
                  <a:srgbClr val="002A54"/>
                </a:solidFill>
                <a:latin typeface="Tahoma"/>
              </a:rPr>
              <a:t>GTRI’s research enterprise is organized into “labs” and run by “Lab Directors.” Each lab has a technical focus area and researchers are generally hired and organized according to those technical areas.  However, many sponsored projects use teams matrixed across the organization. This is especially true for large or system integration projects. Below identifies the major technology areas in each lab.</a:t>
            </a:r>
          </a:p>
          <a:p>
            <a:pPr defTabSz="914305">
              <a:defRPr/>
            </a:pPr>
            <a:r>
              <a:rPr lang="en-US" b="1" dirty="0">
                <a:solidFill>
                  <a:srgbClr val="002A54"/>
                </a:solidFill>
                <a:latin typeface="Tahoma"/>
              </a:rPr>
              <a:t>Advanced Concepts</a:t>
            </a:r>
          </a:p>
          <a:p>
            <a:pPr marL="171432" indent="-171432" defTabSz="1306085">
              <a:buFont typeface="Arial" panose="020B0604020202020204" pitchFamily="34" charset="0"/>
              <a:buChar char="•"/>
              <a:defRPr/>
            </a:pPr>
            <a:r>
              <a:rPr lang="en-US" dirty="0">
                <a:solidFill>
                  <a:srgbClr val="002A54"/>
                </a:solidFill>
                <a:latin typeface="Tahoma"/>
              </a:rPr>
              <a:t>Tactical Systems &amp; Signatures</a:t>
            </a:r>
          </a:p>
          <a:p>
            <a:pPr marL="171432" indent="-171432" defTabSz="1306085">
              <a:buFont typeface="Arial" panose="020B0604020202020204" pitchFamily="34" charset="0"/>
              <a:buChar char="•"/>
              <a:defRPr/>
            </a:pPr>
            <a:r>
              <a:rPr lang="en-US" dirty="0">
                <a:solidFill>
                  <a:srgbClr val="002A54"/>
                </a:solidFill>
                <a:latin typeface="Tahoma"/>
              </a:rPr>
              <a:t>RF Sensor Technology</a:t>
            </a:r>
          </a:p>
          <a:p>
            <a:pPr marL="171432" indent="-171432" defTabSz="1306085">
              <a:buFont typeface="Arial" panose="020B0604020202020204" pitchFamily="34" charset="0"/>
              <a:buChar char="•"/>
              <a:defRPr/>
            </a:pPr>
            <a:r>
              <a:rPr lang="en-US" dirty="0">
                <a:solidFill>
                  <a:srgbClr val="002A54"/>
                </a:solidFill>
                <a:latin typeface="Tahoma"/>
              </a:rPr>
              <a:t>Systems Analysis &amp; Modeling</a:t>
            </a:r>
          </a:p>
          <a:p>
            <a:pPr defTabSz="914305">
              <a:defRPr/>
            </a:pPr>
            <a:endParaRPr lang="en-US" b="1" dirty="0">
              <a:solidFill>
                <a:srgbClr val="002A54"/>
              </a:solidFill>
              <a:latin typeface="Tahoma"/>
            </a:endParaRPr>
          </a:p>
          <a:p>
            <a:r>
              <a:rPr lang="en-US" b="1" dirty="0"/>
              <a:t>Aerospace, Transportation &amp; Advanced Systems</a:t>
            </a:r>
          </a:p>
          <a:p>
            <a:pPr marL="171432" indent="-171432" defTabSz="1306085">
              <a:buFont typeface="Arial" panose="020B0604020202020204" pitchFamily="34" charset="0"/>
              <a:buChar char="•"/>
              <a:defRPr/>
            </a:pPr>
            <a:r>
              <a:rPr lang="en-US" dirty="0">
                <a:solidFill>
                  <a:srgbClr val="002A54"/>
                </a:solidFill>
                <a:latin typeface="Tahoma"/>
              </a:rPr>
              <a:t>Threat Systems</a:t>
            </a:r>
          </a:p>
          <a:p>
            <a:pPr marL="171432" indent="-171432" defTabSz="1306085">
              <a:buFont typeface="Arial" panose="020B0604020202020204" pitchFamily="34" charset="0"/>
              <a:buChar char="•"/>
              <a:defRPr/>
            </a:pPr>
            <a:r>
              <a:rPr lang="en-US" dirty="0">
                <a:solidFill>
                  <a:srgbClr val="002A54"/>
                </a:solidFill>
                <a:latin typeface="Tahoma"/>
              </a:rPr>
              <a:t>Autonomous Systems &amp; Robotics</a:t>
            </a:r>
          </a:p>
          <a:p>
            <a:pPr marL="171432" indent="-171432" defTabSz="1306085">
              <a:buFont typeface="Arial" panose="020B0604020202020204" pitchFamily="34" charset="0"/>
              <a:buChar char="•"/>
              <a:defRPr/>
            </a:pPr>
            <a:r>
              <a:rPr lang="en-US" dirty="0">
                <a:solidFill>
                  <a:srgbClr val="002A54"/>
                </a:solidFill>
                <a:latin typeface="Tahoma"/>
              </a:rPr>
              <a:t>Agriculture &amp; Food Processing</a:t>
            </a:r>
          </a:p>
          <a:p>
            <a:pPr marL="171432" indent="-171432" defTabSz="1306085">
              <a:buFont typeface="Arial" panose="020B0604020202020204" pitchFamily="34" charset="0"/>
              <a:buChar char="•"/>
              <a:defRPr/>
            </a:pPr>
            <a:endParaRPr lang="en-US" dirty="0">
              <a:solidFill>
                <a:srgbClr val="002A54"/>
              </a:solidFill>
              <a:latin typeface="Tahoma"/>
            </a:endParaRPr>
          </a:p>
          <a:p>
            <a:pPr defTabSz="914305">
              <a:defRPr/>
            </a:pPr>
            <a:r>
              <a:rPr lang="en-US" b="1" dirty="0">
                <a:solidFill>
                  <a:srgbClr val="002A54"/>
                </a:solidFill>
                <a:latin typeface="Tahoma"/>
              </a:rPr>
              <a:t>Applied Systems</a:t>
            </a:r>
          </a:p>
          <a:p>
            <a:pPr marL="171432" indent="-171432" defTabSz="1306085">
              <a:buFont typeface="Arial" panose="020B0604020202020204" pitchFamily="34" charset="0"/>
              <a:buChar char="•"/>
              <a:defRPr/>
            </a:pPr>
            <a:r>
              <a:rPr lang="en-US" dirty="0">
                <a:solidFill>
                  <a:srgbClr val="002A54"/>
                </a:solidFill>
                <a:latin typeface="Tahoma"/>
              </a:rPr>
              <a:t>Air &amp; Missile Defense</a:t>
            </a:r>
          </a:p>
          <a:p>
            <a:pPr marL="171432" indent="-171432" defTabSz="1306085">
              <a:buFont typeface="Arial" panose="020B0604020202020204" pitchFamily="34" charset="0"/>
              <a:buChar char="•"/>
              <a:defRPr/>
            </a:pPr>
            <a:r>
              <a:rPr lang="en-US" dirty="0">
                <a:solidFill>
                  <a:srgbClr val="002A54"/>
                </a:solidFill>
                <a:latin typeface="Tahoma"/>
              </a:rPr>
              <a:t>C2 &amp; Decision Support</a:t>
            </a:r>
          </a:p>
          <a:p>
            <a:endParaRPr lang="en-US" dirty="0"/>
          </a:p>
          <a:p>
            <a:pPr defTabSz="914305">
              <a:defRPr/>
            </a:pPr>
            <a:r>
              <a:rPr lang="en-US" b="1" dirty="0">
                <a:solidFill>
                  <a:srgbClr val="002A54"/>
                </a:solidFill>
                <a:latin typeface="Tahoma"/>
              </a:rPr>
              <a:t>Cybersecurity, Information Protection &amp; Hardware Evaluation</a:t>
            </a:r>
          </a:p>
          <a:p>
            <a:pPr marL="171432" indent="-171432" defTabSz="1306085">
              <a:buFont typeface="Arial" panose="020B0604020202020204" pitchFamily="34" charset="0"/>
              <a:buChar char="•"/>
              <a:defRPr/>
            </a:pPr>
            <a:r>
              <a:rPr lang="en-US" dirty="0">
                <a:solidFill>
                  <a:srgbClr val="002A54"/>
                </a:solidFill>
                <a:latin typeface="Tahoma"/>
              </a:rPr>
              <a:t>Cybersecurity</a:t>
            </a:r>
          </a:p>
          <a:p>
            <a:pPr marL="171432" indent="-171432" defTabSz="1306085">
              <a:buFont typeface="Arial" panose="020B0604020202020204" pitchFamily="34" charset="0"/>
              <a:buChar char="•"/>
              <a:defRPr/>
            </a:pPr>
            <a:r>
              <a:rPr lang="en-US" dirty="0">
                <a:solidFill>
                  <a:srgbClr val="002A54"/>
                </a:solidFill>
                <a:latin typeface="Tahoma"/>
              </a:rPr>
              <a:t>Secure Information Systems</a:t>
            </a:r>
          </a:p>
          <a:p>
            <a:pPr marL="171432" indent="-171432" defTabSz="1306085">
              <a:buFont typeface="Arial" panose="020B0604020202020204" pitchFamily="34" charset="0"/>
              <a:buChar char="•"/>
              <a:defRPr/>
            </a:pPr>
            <a:r>
              <a:rPr lang="en-US" dirty="0">
                <a:solidFill>
                  <a:srgbClr val="002A54"/>
                </a:solidFill>
                <a:latin typeface="Tahoma"/>
              </a:rPr>
              <a:t>Embedded &amp; Cyber-Physical Systems</a:t>
            </a:r>
          </a:p>
          <a:p>
            <a:endParaRPr lang="en-US" dirty="0"/>
          </a:p>
          <a:p>
            <a:pPr defTabSz="914305">
              <a:defRPr/>
            </a:pPr>
            <a:r>
              <a:rPr lang="en-US" b="1" dirty="0">
                <a:solidFill>
                  <a:srgbClr val="002A54"/>
                </a:solidFill>
                <a:latin typeface="Tahoma"/>
              </a:rPr>
              <a:t>Electronic Systems</a:t>
            </a:r>
          </a:p>
          <a:p>
            <a:pPr marL="171432" indent="-171432" defTabSz="1306085">
              <a:buFont typeface="Arial" panose="020B0604020202020204" pitchFamily="34" charset="0"/>
              <a:buChar char="•"/>
              <a:defRPr/>
            </a:pPr>
            <a:r>
              <a:rPr lang="en-US" dirty="0">
                <a:solidFill>
                  <a:srgbClr val="002A54"/>
                </a:solidFill>
                <a:latin typeface="Tahoma"/>
              </a:rPr>
              <a:t>Electronic Warfare</a:t>
            </a:r>
          </a:p>
          <a:p>
            <a:pPr marL="171432" indent="-171432" defTabSz="1306085">
              <a:buFont typeface="Arial" panose="020B0604020202020204" pitchFamily="34" charset="0"/>
              <a:buChar char="•"/>
              <a:defRPr/>
            </a:pPr>
            <a:r>
              <a:rPr lang="en-US" dirty="0">
                <a:solidFill>
                  <a:srgbClr val="002A54"/>
                </a:solidFill>
                <a:latin typeface="Tahoma"/>
              </a:rPr>
              <a:t>Avionics &amp; Open Systems</a:t>
            </a:r>
          </a:p>
          <a:p>
            <a:pPr marL="171432" indent="-171432" defTabSz="1306085">
              <a:buFont typeface="Arial" panose="020B0604020202020204" pitchFamily="34" charset="0"/>
              <a:buChar char="•"/>
              <a:defRPr/>
            </a:pPr>
            <a:r>
              <a:rPr lang="en-US" dirty="0">
                <a:solidFill>
                  <a:srgbClr val="002A54"/>
                </a:solidFill>
                <a:latin typeface="Tahoma"/>
              </a:rPr>
              <a:t>Human Systems</a:t>
            </a:r>
          </a:p>
          <a:p>
            <a:endParaRPr lang="en-US" dirty="0"/>
          </a:p>
          <a:p>
            <a:pPr defTabSz="914305">
              <a:defRPr/>
            </a:pPr>
            <a:r>
              <a:rPr lang="en-US" b="1" dirty="0">
                <a:solidFill>
                  <a:srgbClr val="002A54"/>
                </a:solidFill>
                <a:latin typeface="Tahoma"/>
              </a:rPr>
              <a:t>Electro-Optical Systems</a:t>
            </a:r>
          </a:p>
          <a:p>
            <a:pPr marL="171432" indent="-171432" defTabSz="1306085">
              <a:buFont typeface="Arial" panose="020B0604020202020204" pitchFamily="34" charset="0"/>
              <a:buChar char="•"/>
              <a:defRPr/>
            </a:pPr>
            <a:r>
              <a:rPr lang="en-US" dirty="0">
                <a:solidFill>
                  <a:srgbClr val="002A54"/>
                </a:solidFill>
                <a:latin typeface="Tahoma"/>
              </a:rPr>
              <a:t>Electro-Optical Systems</a:t>
            </a:r>
          </a:p>
          <a:p>
            <a:pPr marL="171432" indent="-171432" defTabSz="1306085">
              <a:buFont typeface="Arial" panose="020B0604020202020204" pitchFamily="34" charset="0"/>
              <a:buChar char="•"/>
              <a:defRPr/>
            </a:pPr>
            <a:r>
              <a:rPr lang="en-US" dirty="0">
                <a:solidFill>
                  <a:srgbClr val="002A54"/>
                </a:solidFill>
                <a:latin typeface="Tahoma"/>
              </a:rPr>
              <a:t>Modeling &amp; Simulation</a:t>
            </a:r>
          </a:p>
          <a:p>
            <a:pPr marL="171432" indent="-171432" defTabSz="1306085">
              <a:buFont typeface="Arial" panose="020B0604020202020204" pitchFamily="34" charset="0"/>
              <a:buChar char="•"/>
              <a:defRPr/>
            </a:pPr>
            <a:r>
              <a:rPr lang="en-US" dirty="0">
                <a:solidFill>
                  <a:srgbClr val="002A54"/>
                </a:solidFill>
                <a:latin typeface="Tahoma"/>
              </a:rPr>
              <a:t>Materials &amp; Devices</a:t>
            </a:r>
          </a:p>
          <a:p>
            <a:endParaRPr lang="en-US" dirty="0"/>
          </a:p>
          <a:p>
            <a:r>
              <a:rPr lang="en-US" b="1" dirty="0"/>
              <a:t>Information &amp; Communications</a:t>
            </a:r>
          </a:p>
          <a:p>
            <a:pPr marL="171432" indent="-171432" defTabSz="1306085">
              <a:buFont typeface="Arial" panose="020B0604020202020204" pitchFamily="34" charset="0"/>
              <a:buChar char="•"/>
              <a:defRPr/>
            </a:pPr>
            <a:r>
              <a:rPr lang="en-US" dirty="0">
                <a:solidFill>
                  <a:srgbClr val="002A54"/>
                </a:solidFill>
                <a:latin typeface="Tahoma"/>
              </a:rPr>
              <a:t>C2 &amp; Decision Support</a:t>
            </a:r>
          </a:p>
          <a:p>
            <a:pPr marL="171432" indent="-171432" defTabSz="1306085">
              <a:buFont typeface="Arial" panose="020B0604020202020204" pitchFamily="34" charset="0"/>
              <a:buChar char="•"/>
              <a:defRPr/>
            </a:pPr>
            <a:r>
              <a:rPr lang="en-US" dirty="0">
                <a:solidFill>
                  <a:srgbClr val="002A54"/>
                </a:solidFill>
                <a:latin typeface="Tahoma"/>
              </a:rPr>
              <a:t>Communications Systems</a:t>
            </a:r>
          </a:p>
          <a:p>
            <a:pPr marL="171432" indent="-171432" defTabSz="1306085">
              <a:buFont typeface="Arial" panose="020B0604020202020204" pitchFamily="34" charset="0"/>
              <a:buChar char="•"/>
              <a:defRPr/>
            </a:pPr>
            <a:r>
              <a:rPr lang="en-US" dirty="0">
                <a:solidFill>
                  <a:srgbClr val="002A54"/>
                </a:solidFill>
                <a:latin typeface="Tahoma"/>
              </a:rPr>
              <a:t>Information &amp; Data Analytics</a:t>
            </a:r>
          </a:p>
          <a:p>
            <a:pPr marL="171432" indent="-171432" defTabSz="1306085">
              <a:buFont typeface="Arial" panose="020B0604020202020204" pitchFamily="34" charset="0"/>
              <a:buChar char="•"/>
              <a:defRPr/>
            </a:pPr>
            <a:endParaRPr lang="en-US" dirty="0">
              <a:solidFill>
                <a:srgbClr val="002A54"/>
              </a:solidFill>
              <a:latin typeface="Tahoma"/>
            </a:endParaRPr>
          </a:p>
          <a:p>
            <a:pPr defTabSz="1306085">
              <a:defRPr/>
            </a:pPr>
            <a:r>
              <a:rPr lang="en-US" b="1" dirty="0">
                <a:solidFill>
                  <a:srgbClr val="002A54"/>
                </a:solidFill>
                <a:latin typeface="Tahoma"/>
              </a:rPr>
              <a:t>Sensors &amp; Electromagnetic Applications</a:t>
            </a:r>
          </a:p>
          <a:p>
            <a:pPr marL="171432" indent="-171432" defTabSz="1306085">
              <a:buFont typeface="Arial" panose="020B0604020202020204" pitchFamily="34" charset="0"/>
              <a:buChar char="•"/>
              <a:defRPr/>
            </a:pPr>
            <a:r>
              <a:rPr lang="en-US" dirty="0">
                <a:solidFill>
                  <a:srgbClr val="002A54"/>
                </a:solidFill>
                <a:latin typeface="Tahoma"/>
              </a:rPr>
              <a:t>RF Sensors</a:t>
            </a:r>
          </a:p>
          <a:p>
            <a:pPr marL="171432" indent="-171432" defTabSz="1306085">
              <a:buFont typeface="Arial" panose="020B0604020202020204" pitchFamily="34" charset="0"/>
              <a:buChar char="•"/>
              <a:defRPr/>
            </a:pPr>
            <a:r>
              <a:rPr lang="en-US" dirty="0">
                <a:solidFill>
                  <a:srgbClr val="002A54"/>
                </a:solidFill>
                <a:latin typeface="Tahoma"/>
              </a:rPr>
              <a:t>Air &amp; Missile Defense</a:t>
            </a:r>
          </a:p>
          <a:p>
            <a:pPr marL="171432" indent="-171432" defTabSz="1306085">
              <a:buFont typeface="Arial" panose="020B0604020202020204" pitchFamily="34" charset="0"/>
              <a:buChar char="•"/>
              <a:defRPr/>
            </a:pPr>
            <a:r>
              <a:rPr lang="en-US" dirty="0">
                <a:solidFill>
                  <a:srgbClr val="002A54"/>
                </a:solidFill>
                <a:latin typeface="Tahoma"/>
              </a:rPr>
              <a:t>Electronic Warfare</a:t>
            </a:r>
            <a:endParaRPr lang="en-US" dirty="0"/>
          </a:p>
        </p:txBody>
      </p:sp>
      <p:sp>
        <p:nvSpPr>
          <p:cNvPr id="4" name="Slide Number Placeholder 3"/>
          <p:cNvSpPr>
            <a:spLocks noGrp="1"/>
          </p:cNvSpPr>
          <p:nvPr>
            <p:ph type="sldNum" sz="quarter" idx="5"/>
          </p:nvPr>
        </p:nvSpPr>
        <p:spPr/>
        <p:txBody>
          <a:bodyPr/>
          <a:lstStyle/>
          <a:p>
            <a:fld id="{A1DA4EFC-2FA2-4080-A48C-DCDAAEFFD4AB}" type="slidenum">
              <a:rPr lang="en-US" smtClean="0"/>
              <a:t>4</a:t>
            </a:fld>
            <a:endParaRPr lang="en-US"/>
          </a:p>
        </p:txBody>
      </p:sp>
    </p:spTree>
    <p:extLst>
      <p:ext uri="{BB962C8B-B14F-4D97-AF65-F5344CB8AC3E}">
        <p14:creationId xmlns:p14="http://schemas.microsoft.com/office/powerpoint/2010/main" val="3441397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GTRI has approximately 1,000 active projects. GTRI business development is done at the researcher-to-sponsor interaction level. GTRI is a very grass roots, entrepreneurial research house. To understand the body of GTRI’s research, we have used a portfolio organization tool.  This is the overview. GTRI has three Deputy Directors for Research and each has responsibility for Sensors, Information, Systems, and Technology for Society portfolio groups. </a:t>
            </a:r>
          </a:p>
          <a:p>
            <a:endParaRPr lang="en-US" dirty="0"/>
          </a:p>
        </p:txBody>
      </p:sp>
      <p:sp>
        <p:nvSpPr>
          <p:cNvPr id="4" name="Slide Number Placeholder 3"/>
          <p:cNvSpPr>
            <a:spLocks noGrp="1"/>
          </p:cNvSpPr>
          <p:nvPr>
            <p:ph type="sldNum" sz="quarter" idx="5"/>
          </p:nvPr>
        </p:nvSpPr>
        <p:spPr/>
        <p:txBody>
          <a:bodyPr/>
          <a:lstStyle/>
          <a:p>
            <a:fld id="{A1DA4EFC-2FA2-4080-A48C-DCDAAEFFD4AB}" type="slidenum">
              <a:rPr lang="en-US" smtClean="0"/>
              <a:t>5</a:t>
            </a:fld>
            <a:endParaRPr lang="en-US"/>
          </a:p>
        </p:txBody>
      </p:sp>
    </p:spTree>
    <p:extLst>
      <p:ext uri="{BB962C8B-B14F-4D97-AF65-F5344CB8AC3E}">
        <p14:creationId xmlns:p14="http://schemas.microsoft.com/office/powerpoint/2010/main" val="2408037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numbers are </a:t>
            </a:r>
            <a:r>
              <a:rPr lang="en-US" baseline="0" dirty="0"/>
              <a:t>FY23 numbers ending June 30, 2023</a:t>
            </a:r>
          </a:p>
          <a:p>
            <a:endParaRPr lang="en-US" baseline="0" dirty="0"/>
          </a:p>
          <a:p>
            <a:r>
              <a:rPr lang="en-US" baseline="0" dirty="0"/>
              <a:t>Student count is calculated for an entire year, not at a given time within the year.</a:t>
            </a:r>
          </a:p>
          <a:p>
            <a:endParaRPr lang="en-US" dirty="0"/>
          </a:p>
        </p:txBody>
      </p:sp>
      <p:sp>
        <p:nvSpPr>
          <p:cNvPr id="4" name="Slide Number Placeholder 3"/>
          <p:cNvSpPr>
            <a:spLocks noGrp="1"/>
          </p:cNvSpPr>
          <p:nvPr>
            <p:ph type="sldNum" sz="quarter" idx="5"/>
          </p:nvPr>
        </p:nvSpPr>
        <p:spPr/>
        <p:txBody>
          <a:bodyPr/>
          <a:lstStyle/>
          <a:p>
            <a:fld id="{A1DA4EFC-2FA2-4080-A48C-DCDAAEFFD4AB}" type="slidenum">
              <a:rPr lang="en-US" smtClean="0"/>
              <a:t>6</a:t>
            </a:fld>
            <a:endParaRPr lang="en-US"/>
          </a:p>
        </p:txBody>
      </p:sp>
    </p:spTree>
    <p:extLst>
      <p:ext uri="{BB962C8B-B14F-4D97-AF65-F5344CB8AC3E}">
        <p14:creationId xmlns:p14="http://schemas.microsoft.com/office/powerpoint/2010/main" val="3910388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182" rtl="0" eaLnBrk="1" fontAlgn="auto" latinLnBrk="0" hangingPunct="1">
              <a:lnSpc>
                <a:spcPct val="100000"/>
              </a:lnSpc>
              <a:spcBef>
                <a:spcPts val="0"/>
              </a:spcBef>
              <a:spcAft>
                <a:spcPts val="0"/>
              </a:spcAft>
              <a:buClrTx/>
              <a:buSzTx/>
              <a:buFontTx/>
              <a:buNone/>
              <a:tabLst/>
              <a:defRPr/>
            </a:pPr>
            <a:fld id="{1B257817-E691-4E9D-B6A8-368A3D80D1BA}"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18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1726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7EE9D9-49A7-AE42-84D1-352EBEE407C2}"/>
              </a:ext>
            </a:extLst>
          </p:cNvPr>
          <p:cNvSpPr>
            <a:spLocks noGrp="1"/>
          </p:cNvSpPr>
          <p:nvPr>
            <p:ph type="ctrTitle"/>
          </p:nvPr>
        </p:nvSpPr>
        <p:spPr>
          <a:xfrm>
            <a:off x="2955684" y="1149178"/>
            <a:ext cx="6795912" cy="2643890"/>
          </a:xfrm>
          <a:prstGeom prst="rect">
            <a:avLst/>
          </a:prstGeom>
        </p:spPr>
        <p:txBody>
          <a:bodyPr anchor="b" anchorCtr="0">
            <a:normAutofit/>
          </a:bodyPr>
          <a:lstStyle>
            <a:lvl1pPr algn="l">
              <a:lnSpc>
                <a:spcPts val="4800"/>
              </a:lnSpc>
              <a:defRPr sz="4200" b="1" i="0" cap="none" spc="0" baseline="0">
                <a:solidFill>
                  <a:srgbClr val="003057"/>
                </a:solidFill>
                <a:latin typeface="+mj-lt"/>
                <a:ea typeface="Roboto" panose="02000000000000000000" pitchFamily="2" charset="0"/>
                <a:cs typeface="Roboto" panose="02000000000000000000" pitchFamily="2" charset="0"/>
              </a:defRPr>
            </a:lvl1pPr>
          </a:lstStyle>
          <a:p>
            <a:r>
              <a:rPr lang="en-US" dirty="0"/>
              <a:t>Click to edit Master title style</a:t>
            </a:r>
          </a:p>
        </p:txBody>
      </p:sp>
      <p:sp>
        <p:nvSpPr>
          <p:cNvPr id="3" name="Subtitle 2"/>
          <p:cNvSpPr>
            <a:spLocks noGrp="1"/>
          </p:cNvSpPr>
          <p:nvPr>
            <p:ph type="subTitle" idx="1"/>
          </p:nvPr>
        </p:nvSpPr>
        <p:spPr>
          <a:xfrm>
            <a:off x="2955682" y="3793068"/>
            <a:ext cx="6795913" cy="1684868"/>
          </a:xfrm>
          <a:prstGeom prst="rect">
            <a:avLst/>
          </a:prstGeom>
        </p:spPr>
        <p:txBody>
          <a:bodyPr>
            <a:noAutofit/>
          </a:bodyPr>
          <a:lstStyle>
            <a:lvl1pPr marL="0" indent="0" algn="l">
              <a:lnSpc>
                <a:spcPts val="3600"/>
              </a:lnSpc>
              <a:buNone/>
              <a:defRPr sz="1800" b="0" cap="none" spc="0" baseline="0">
                <a:solidFill>
                  <a:srgbClr val="857437"/>
                </a:solidFill>
                <a:latin typeface="+mj-lt"/>
                <a:ea typeface="Roboto" panose="02000000000000000000" pitchFamily="2" charset="0"/>
                <a:cs typeface="Roboto" panose="02000000000000000000" pitchFamily="2"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0272513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DA8079-4F60-D34B-96A4-C32E3C6A4A6C}"/>
              </a:ext>
            </a:extLst>
          </p:cNvPr>
          <p:cNvSpPr>
            <a:spLocks noGrp="1"/>
          </p:cNvSpPr>
          <p:nvPr>
            <p:ph type="title" orient="vert"/>
          </p:nvPr>
        </p:nvSpPr>
        <p:spPr>
          <a:xfrm>
            <a:off x="9182101"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30213FC5-8FDB-D640-8F18-46D09DD7FDA5}"/>
              </a:ext>
            </a:extLst>
          </p:cNvPr>
          <p:cNvSpPr>
            <a:spLocks noGrp="1"/>
          </p:cNvSpPr>
          <p:nvPr>
            <p:ph type="body" orient="vert" idx="1"/>
          </p:nvPr>
        </p:nvSpPr>
        <p:spPr>
          <a:xfrm>
            <a:off x="381001" y="365125"/>
            <a:ext cx="88011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89F9D1-30A5-3C44-9E01-F570121CC3F9}"/>
              </a:ext>
            </a:extLst>
          </p:cNvPr>
          <p:cNvSpPr>
            <a:spLocks noGrp="1"/>
          </p:cNvSpPr>
          <p:nvPr>
            <p:ph type="dt" sz="half" idx="10"/>
          </p:nvPr>
        </p:nvSpPr>
        <p:spPr/>
        <p:txBody>
          <a:bodyPr/>
          <a:lstStyle/>
          <a:p>
            <a:fld id="{016554A5-B4DD-7045-B047-B7DA6D1E70A4}" type="datetimeFigureOut">
              <a:rPr lang="en-US" smtClean="0"/>
              <a:t>9/16/24</a:t>
            </a:fld>
            <a:endParaRPr lang="en-US"/>
          </a:p>
        </p:txBody>
      </p:sp>
      <p:sp>
        <p:nvSpPr>
          <p:cNvPr id="5" name="Footer Placeholder 4">
            <a:extLst>
              <a:ext uri="{FF2B5EF4-FFF2-40B4-BE49-F238E27FC236}">
                <a16:creationId xmlns:a16="http://schemas.microsoft.com/office/drawing/2014/main" id="{F4AC5DF8-E50D-1745-97C5-A23C0E511C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D20E1-9670-8A49-9442-60CC23074B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99861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9/16/24</a:t>
            </a:fld>
            <a:endParaRPr lang="en-US"/>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459438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9/16/24</a:t>
            </a:fld>
            <a:endParaRPr lang="en-US"/>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7990192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9/16/24</a:t>
            </a:fld>
            <a:endParaRPr lang="en-US"/>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242660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9/16/24</a:t>
            </a:fld>
            <a:endParaRPr lang="en-US"/>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64220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BFBEFA-1B24-BD40-967B-224093822B35}"/>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128C1E-32D8-CF48-A92C-E6AC112D0D06}"/>
              </a:ext>
            </a:extLst>
          </p:cNvPr>
          <p:cNvSpPr>
            <a:spLocks noGrp="1"/>
          </p:cNvSpPr>
          <p:nvPr>
            <p:ph type="dt" sz="half" idx="10"/>
          </p:nvPr>
        </p:nvSpPr>
        <p:spPr/>
        <p:txBody>
          <a:bodyPr/>
          <a:lstStyle/>
          <a:p>
            <a:fld id="{016554A5-B4DD-7045-B047-B7DA6D1E70A4}" type="datetimeFigureOut">
              <a:rPr lang="en-US" smtClean="0"/>
              <a:t>9/16/24</a:t>
            </a:fld>
            <a:endParaRPr lang="en-US"/>
          </a:p>
        </p:txBody>
      </p:sp>
      <p:sp>
        <p:nvSpPr>
          <p:cNvPr id="5" name="Footer Placeholder 4">
            <a:extLst>
              <a:ext uri="{FF2B5EF4-FFF2-40B4-BE49-F238E27FC236}">
                <a16:creationId xmlns:a16="http://schemas.microsoft.com/office/drawing/2014/main" id="{3B7E5600-2DCC-EB44-9203-121C72C9B7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2FBA1A-F7CC-514B-BEB5-104BA2E09E1E}"/>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7" name="Title Placeholder 1">
            <a:extLst>
              <a:ext uri="{FF2B5EF4-FFF2-40B4-BE49-F238E27FC236}">
                <a16:creationId xmlns:a16="http://schemas.microsoft.com/office/drawing/2014/main" id="{D1CD0E1A-EFF5-9943-8AA6-521A2B23E647}"/>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5715059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B768D-628B-BB40-BEE5-32E27182F2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DA323E-BF1A-8C44-9650-0F8A4E12DCC0}"/>
              </a:ext>
            </a:extLst>
          </p:cNvPr>
          <p:cNvSpPr>
            <a:spLocks noGrp="1"/>
          </p:cNvSpPr>
          <p:nvPr>
            <p:ph sz="half" idx="1"/>
          </p:nvPr>
        </p:nvSpPr>
        <p:spPr>
          <a:xfrm>
            <a:off x="379048" y="1215483"/>
            <a:ext cx="5615353"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271EEF26-478D-684B-BFF1-D8FD9BE7D5F9}"/>
              </a:ext>
            </a:extLst>
          </p:cNvPr>
          <p:cNvSpPr>
            <a:spLocks noGrp="1"/>
          </p:cNvSpPr>
          <p:nvPr>
            <p:ph sz="half" idx="2"/>
          </p:nvPr>
        </p:nvSpPr>
        <p:spPr>
          <a:xfrm>
            <a:off x="6197600" y="1215483"/>
            <a:ext cx="5613400" cy="422565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5ABF72E-E074-E741-8514-3417AC9D80AB}"/>
              </a:ext>
            </a:extLst>
          </p:cNvPr>
          <p:cNvSpPr>
            <a:spLocks noGrp="1"/>
          </p:cNvSpPr>
          <p:nvPr>
            <p:ph type="dt" sz="half" idx="10"/>
          </p:nvPr>
        </p:nvSpPr>
        <p:spPr/>
        <p:txBody>
          <a:bodyPr/>
          <a:lstStyle/>
          <a:p>
            <a:fld id="{016554A5-B4DD-7045-B047-B7DA6D1E70A4}" type="datetimeFigureOut">
              <a:rPr lang="en-US" smtClean="0"/>
              <a:t>9/16/24</a:t>
            </a:fld>
            <a:endParaRPr lang="en-US"/>
          </a:p>
        </p:txBody>
      </p:sp>
      <p:sp>
        <p:nvSpPr>
          <p:cNvPr id="6" name="Footer Placeholder 5">
            <a:extLst>
              <a:ext uri="{FF2B5EF4-FFF2-40B4-BE49-F238E27FC236}">
                <a16:creationId xmlns:a16="http://schemas.microsoft.com/office/drawing/2014/main" id="{23752637-104D-064E-9B91-0BC72B6E10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44C3EF-E136-164D-954C-112EADD99ADD}"/>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661298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310077-12D2-2D4D-8F51-D9CB6B044F9B}"/>
              </a:ext>
            </a:extLst>
          </p:cNvPr>
          <p:cNvSpPr>
            <a:spLocks noGrp="1"/>
          </p:cNvSpPr>
          <p:nvPr>
            <p:ph type="body" idx="1"/>
          </p:nvPr>
        </p:nvSpPr>
        <p:spPr>
          <a:xfrm>
            <a:off x="381001" y="1235113"/>
            <a:ext cx="561763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0DF7D1-4D77-4C46-B579-F5861C7459AC}"/>
              </a:ext>
            </a:extLst>
          </p:cNvPr>
          <p:cNvSpPr>
            <a:spLocks noGrp="1"/>
          </p:cNvSpPr>
          <p:nvPr>
            <p:ph sz="half" idx="2"/>
          </p:nvPr>
        </p:nvSpPr>
        <p:spPr>
          <a:xfrm>
            <a:off x="381001" y="2078658"/>
            <a:ext cx="5617633" cy="33624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A19A1FD-16BD-7B41-8D0F-269780D1BBDC}"/>
              </a:ext>
            </a:extLst>
          </p:cNvPr>
          <p:cNvSpPr>
            <a:spLocks noGrp="1"/>
          </p:cNvSpPr>
          <p:nvPr>
            <p:ph type="body" sz="quarter" idx="3"/>
          </p:nvPr>
        </p:nvSpPr>
        <p:spPr>
          <a:xfrm>
            <a:off x="6172200" y="1235113"/>
            <a:ext cx="5638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FBAF2E0-F5E8-3946-89DE-62BFD441B2F1}"/>
              </a:ext>
            </a:extLst>
          </p:cNvPr>
          <p:cNvSpPr>
            <a:spLocks noGrp="1"/>
          </p:cNvSpPr>
          <p:nvPr>
            <p:ph sz="quarter" idx="4"/>
          </p:nvPr>
        </p:nvSpPr>
        <p:spPr>
          <a:xfrm>
            <a:off x="6172200" y="2078658"/>
            <a:ext cx="5638800" cy="33624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F5BD322-BC93-4244-92C5-7651A7979906}"/>
              </a:ext>
            </a:extLst>
          </p:cNvPr>
          <p:cNvSpPr>
            <a:spLocks noGrp="1"/>
          </p:cNvSpPr>
          <p:nvPr>
            <p:ph type="dt" sz="half" idx="10"/>
          </p:nvPr>
        </p:nvSpPr>
        <p:spPr/>
        <p:txBody>
          <a:bodyPr/>
          <a:lstStyle/>
          <a:p>
            <a:fld id="{016554A5-B4DD-7045-B047-B7DA6D1E70A4}" type="datetimeFigureOut">
              <a:rPr lang="en-US" smtClean="0"/>
              <a:t>9/16/24</a:t>
            </a:fld>
            <a:endParaRPr lang="en-US"/>
          </a:p>
        </p:txBody>
      </p:sp>
      <p:sp>
        <p:nvSpPr>
          <p:cNvPr id="8" name="Footer Placeholder 7">
            <a:extLst>
              <a:ext uri="{FF2B5EF4-FFF2-40B4-BE49-F238E27FC236}">
                <a16:creationId xmlns:a16="http://schemas.microsoft.com/office/drawing/2014/main" id="{9DE79E3B-E843-6343-9ECC-916F6A2E3E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3D151B-D611-8446-9323-A31F43088641}"/>
              </a:ext>
            </a:extLst>
          </p:cNvPr>
          <p:cNvSpPr>
            <a:spLocks noGrp="1"/>
          </p:cNvSpPr>
          <p:nvPr>
            <p:ph type="sldNum" sz="quarter" idx="12"/>
          </p:nvPr>
        </p:nvSpPr>
        <p:spPr/>
        <p:txBody>
          <a:bodyPr/>
          <a:lstStyle/>
          <a:p>
            <a:fld id="{AE678206-0642-9F48-9727-6B519CB285FA}" type="slidenum">
              <a:rPr lang="en-US" smtClean="0"/>
              <a:t>‹#›</a:t>
            </a:fld>
            <a:endParaRPr lang="en-US"/>
          </a:p>
        </p:txBody>
      </p:sp>
      <p:sp>
        <p:nvSpPr>
          <p:cNvPr id="10" name="Title Placeholder 1">
            <a:extLst>
              <a:ext uri="{FF2B5EF4-FFF2-40B4-BE49-F238E27FC236}">
                <a16:creationId xmlns:a16="http://schemas.microsoft.com/office/drawing/2014/main" id="{419FCA3D-219A-9547-A7A7-4EB9BE7DD721}"/>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20460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B5170-396F-CE4F-A0AB-300CE9708E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A6F2CA-2DD1-AF41-91EF-4D055700CA01}"/>
              </a:ext>
            </a:extLst>
          </p:cNvPr>
          <p:cNvSpPr>
            <a:spLocks noGrp="1"/>
          </p:cNvSpPr>
          <p:nvPr>
            <p:ph type="dt" sz="half" idx="10"/>
          </p:nvPr>
        </p:nvSpPr>
        <p:spPr/>
        <p:txBody>
          <a:bodyPr/>
          <a:lstStyle/>
          <a:p>
            <a:fld id="{016554A5-B4DD-7045-B047-B7DA6D1E70A4}" type="datetimeFigureOut">
              <a:rPr lang="en-US" smtClean="0"/>
              <a:t>9/16/24</a:t>
            </a:fld>
            <a:endParaRPr lang="en-US"/>
          </a:p>
        </p:txBody>
      </p:sp>
      <p:sp>
        <p:nvSpPr>
          <p:cNvPr id="4" name="Footer Placeholder 3">
            <a:extLst>
              <a:ext uri="{FF2B5EF4-FFF2-40B4-BE49-F238E27FC236}">
                <a16:creationId xmlns:a16="http://schemas.microsoft.com/office/drawing/2014/main" id="{07635E81-A1AE-8442-89DE-148AC4FCD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7583BD-E195-8D45-B88C-3F15BB700766}"/>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420620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AE419-AE08-F348-87A6-E9445B339E62}"/>
              </a:ext>
            </a:extLst>
          </p:cNvPr>
          <p:cNvSpPr>
            <a:spLocks noGrp="1"/>
          </p:cNvSpPr>
          <p:nvPr>
            <p:ph type="dt" sz="half" idx="10"/>
          </p:nvPr>
        </p:nvSpPr>
        <p:spPr/>
        <p:txBody>
          <a:bodyPr/>
          <a:lstStyle/>
          <a:p>
            <a:fld id="{016554A5-B4DD-7045-B047-B7DA6D1E70A4}" type="datetimeFigureOut">
              <a:rPr lang="en-US" smtClean="0"/>
              <a:t>9/16/24</a:t>
            </a:fld>
            <a:endParaRPr lang="en-US"/>
          </a:p>
        </p:txBody>
      </p:sp>
      <p:sp>
        <p:nvSpPr>
          <p:cNvPr id="3" name="Footer Placeholder 2">
            <a:extLst>
              <a:ext uri="{FF2B5EF4-FFF2-40B4-BE49-F238E27FC236}">
                <a16:creationId xmlns:a16="http://schemas.microsoft.com/office/drawing/2014/main" id="{C4F02ABE-49F8-8E43-8B96-1F432917E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30AFCF-7504-9244-8529-F384A6BDB3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2390501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EC417-39B3-8947-8902-0153B5002093}"/>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0790FAD0-D969-274E-8AC0-FC5A894FB3FE}"/>
              </a:ext>
            </a:extLst>
          </p:cNvPr>
          <p:cNvSpPr>
            <a:spLocks noGrp="1"/>
          </p:cNvSpPr>
          <p:nvPr>
            <p:ph idx="1"/>
          </p:nvPr>
        </p:nvSpPr>
        <p:spPr>
          <a:xfrm>
            <a:off x="4313768" y="457201"/>
            <a:ext cx="749723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705FBC2C-9388-6049-AEF3-C1606676A7E6}"/>
              </a:ext>
            </a:extLst>
          </p:cNvPr>
          <p:cNvSpPr>
            <a:spLocks noGrp="1"/>
          </p:cNvSpPr>
          <p:nvPr>
            <p:ph type="body" sz="half" idx="2"/>
          </p:nvPr>
        </p:nvSpPr>
        <p:spPr>
          <a:xfrm>
            <a:off x="381001" y="2274849"/>
            <a:ext cx="3932767" cy="3594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0AEA470E-5CA9-A545-B98E-1EFAA05E8BF1}"/>
              </a:ext>
            </a:extLst>
          </p:cNvPr>
          <p:cNvSpPr>
            <a:spLocks noGrp="1"/>
          </p:cNvSpPr>
          <p:nvPr>
            <p:ph type="dt" sz="half" idx="10"/>
          </p:nvPr>
        </p:nvSpPr>
        <p:spPr/>
        <p:txBody>
          <a:bodyPr/>
          <a:lstStyle/>
          <a:p>
            <a:fld id="{016554A5-B4DD-7045-B047-B7DA6D1E70A4}" type="datetimeFigureOut">
              <a:rPr lang="en-US" smtClean="0"/>
              <a:t>9/16/24</a:t>
            </a:fld>
            <a:endParaRPr lang="en-US"/>
          </a:p>
        </p:txBody>
      </p:sp>
      <p:sp>
        <p:nvSpPr>
          <p:cNvPr id="6" name="Footer Placeholder 5">
            <a:extLst>
              <a:ext uri="{FF2B5EF4-FFF2-40B4-BE49-F238E27FC236}">
                <a16:creationId xmlns:a16="http://schemas.microsoft.com/office/drawing/2014/main" id="{E99ABCA5-3B76-9E47-892E-A475FC83C7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8F5A757-8D62-3444-9BDB-1CB584B73545}"/>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4003491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57A-36CB-814D-B1A5-9012A244B555}"/>
              </a:ext>
            </a:extLst>
          </p:cNvPr>
          <p:cNvSpPr>
            <a:spLocks noGrp="1"/>
          </p:cNvSpPr>
          <p:nvPr>
            <p:ph type="title"/>
          </p:nvPr>
        </p:nvSpPr>
        <p:spPr>
          <a:xfrm>
            <a:off x="381001" y="457200"/>
            <a:ext cx="393276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5D3259A3-587A-6D4A-AEF8-E4225996F750}"/>
              </a:ext>
            </a:extLst>
          </p:cNvPr>
          <p:cNvSpPr>
            <a:spLocks noGrp="1"/>
          </p:cNvSpPr>
          <p:nvPr>
            <p:ph type="pic" idx="1"/>
          </p:nvPr>
        </p:nvSpPr>
        <p:spPr>
          <a:xfrm>
            <a:off x="4313768" y="457201"/>
            <a:ext cx="7497233" cy="498393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4AC1918-55BE-A644-8FDC-9E18F9A994B4}"/>
              </a:ext>
            </a:extLst>
          </p:cNvPr>
          <p:cNvSpPr>
            <a:spLocks noGrp="1"/>
          </p:cNvSpPr>
          <p:nvPr>
            <p:ph type="body" sz="half" idx="2"/>
          </p:nvPr>
        </p:nvSpPr>
        <p:spPr>
          <a:xfrm>
            <a:off x="381001" y="2274850"/>
            <a:ext cx="3932767" cy="31662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B9DD8F2-DDA7-354F-9FEA-A07E773A64F1}"/>
              </a:ext>
            </a:extLst>
          </p:cNvPr>
          <p:cNvSpPr>
            <a:spLocks noGrp="1"/>
          </p:cNvSpPr>
          <p:nvPr>
            <p:ph type="dt" sz="half" idx="10"/>
          </p:nvPr>
        </p:nvSpPr>
        <p:spPr/>
        <p:txBody>
          <a:bodyPr/>
          <a:lstStyle/>
          <a:p>
            <a:fld id="{016554A5-B4DD-7045-B047-B7DA6D1E70A4}" type="datetimeFigureOut">
              <a:rPr lang="en-US" smtClean="0"/>
              <a:t>9/16/24</a:t>
            </a:fld>
            <a:endParaRPr lang="en-US"/>
          </a:p>
        </p:txBody>
      </p:sp>
      <p:sp>
        <p:nvSpPr>
          <p:cNvPr id="6" name="Footer Placeholder 5">
            <a:extLst>
              <a:ext uri="{FF2B5EF4-FFF2-40B4-BE49-F238E27FC236}">
                <a16:creationId xmlns:a16="http://schemas.microsoft.com/office/drawing/2014/main" id="{57F10CDF-1139-2249-8F5E-3E7043CC1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3F2438-4A98-5A4C-9057-FC3F0CBCD520}"/>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1077450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886C1-1209-CD40-86E4-C72B7974B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157BF9-8D1A-FD41-A037-BF729754D1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231DA-AB5C-C240-9332-9CC3D46A81BD}"/>
              </a:ext>
            </a:extLst>
          </p:cNvPr>
          <p:cNvSpPr>
            <a:spLocks noGrp="1"/>
          </p:cNvSpPr>
          <p:nvPr>
            <p:ph type="dt" sz="half" idx="10"/>
          </p:nvPr>
        </p:nvSpPr>
        <p:spPr/>
        <p:txBody>
          <a:bodyPr/>
          <a:lstStyle/>
          <a:p>
            <a:fld id="{016554A5-B4DD-7045-B047-B7DA6D1E70A4}" type="datetimeFigureOut">
              <a:rPr lang="en-US" smtClean="0"/>
              <a:t>9/16/24</a:t>
            </a:fld>
            <a:endParaRPr lang="en-US"/>
          </a:p>
        </p:txBody>
      </p:sp>
      <p:sp>
        <p:nvSpPr>
          <p:cNvPr id="5" name="Footer Placeholder 4">
            <a:extLst>
              <a:ext uri="{FF2B5EF4-FFF2-40B4-BE49-F238E27FC236}">
                <a16:creationId xmlns:a16="http://schemas.microsoft.com/office/drawing/2014/main" id="{3067AB74-A3C5-CF45-A5A3-124A94D15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83F40-6572-9341-AE1A-0342450A98AB}"/>
              </a:ext>
            </a:extLst>
          </p:cNvPr>
          <p:cNvSpPr>
            <a:spLocks noGrp="1"/>
          </p:cNvSpPr>
          <p:nvPr>
            <p:ph type="sldNum" sz="quarter" idx="12"/>
          </p:nvPr>
        </p:nvSpPr>
        <p:spPr/>
        <p:txBody>
          <a:bodyPr/>
          <a:lstStyle/>
          <a:p>
            <a:fld id="{AE678206-0642-9F48-9727-6B519CB285FA}" type="slidenum">
              <a:rPr lang="en-US" smtClean="0"/>
              <a:t>‹#›</a:t>
            </a:fld>
            <a:endParaRPr lang="en-US"/>
          </a:p>
        </p:txBody>
      </p:sp>
    </p:spTree>
    <p:extLst>
      <p:ext uri="{BB962C8B-B14F-4D97-AF65-F5344CB8AC3E}">
        <p14:creationId xmlns:p14="http://schemas.microsoft.com/office/powerpoint/2010/main" val="3915638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theme" Target="../theme/theme3.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B81A1B-29C3-4831-8772-F4DF1BB72EA2}"/>
              </a:ext>
            </a:extLst>
          </p:cNvPr>
          <p:cNvSpPr txBox="1"/>
          <p:nvPr userDrawn="1"/>
        </p:nvSpPr>
        <p:spPr>
          <a:xfrm>
            <a:off x="0" y="6596390"/>
            <a:ext cx="12192000" cy="261610"/>
          </a:xfrm>
          <a:prstGeom prst="rect">
            <a:avLst/>
          </a:prstGeom>
          <a:noFill/>
        </p:spPr>
        <p:txBody>
          <a:bodyPr vert="horz" wrap="square" rtlCol="0">
            <a:spAutoFit/>
          </a:bodyPr>
          <a:lstStyle>
            <a:defPPr>
              <a:defRPr lang="en-US"/>
            </a:defPPr>
            <a:lvl1pPr>
              <a:defRPr sz="700">
                <a:solidFill>
                  <a:srgbClr val="AAD4FF"/>
                </a:solidFill>
                <a:latin typeface="Tahoma"/>
              </a:defRPr>
            </a:lvl1pPr>
          </a:lstStyle>
          <a:p>
            <a:pPr marL="0" marR="0" lvl="0" indent="0" algn="ctr" defTabSz="130618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08080"/>
                </a:solidFill>
                <a:effectLst/>
                <a:uLnTx/>
                <a:uFillTx/>
                <a:latin typeface="Arial" panose="020B0604020202020204" pitchFamily="34" charset="0"/>
                <a:ea typeface="Roboto" pitchFamily="2" charset="0"/>
                <a:cs typeface="Arial" panose="020B0604020202020204" pitchFamily="34" charset="0"/>
              </a:rPr>
              <a:t>gr-</a:t>
            </a:r>
            <a:r>
              <a:rPr kumimoji="0" lang="en-US" sz="1100" b="1" i="0" u="none" strike="noStrike" kern="1200" cap="none" spc="0" normalizeH="0" baseline="0" noProof="0" dirty="0" err="1">
                <a:ln>
                  <a:noFill/>
                </a:ln>
                <a:solidFill>
                  <a:srgbClr val="808080"/>
                </a:solidFill>
                <a:effectLst/>
                <a:uLnTx/>
                <a:uFillTx/>
                <a:latin typeface="Arial" panose="020B0604020202020204" pitchFamily="34" charset="0"/>
                <a:ea typeface="Roboto" pitchFamily="2" charset="0"/>
                <a:cs typeface="Arial" panose="020B0604020202020204" pitchFamily="34" charset="0"/>
              </a:rPr>
              <a:t>pdw</a:t>
            </a:r>
            <a:endParaRPr kumimoji="0" lang="en-US" sz="1100" b="1" i="0" u="none" strike="noStrike" kern="1200" cap="none" spc="0" normalizeH="0" baseline="0" noProof="0" dirty="0">
              <a:ln>
                <a:noFill/>
              </a:ln>
              <a:solidFill>
                <a:srgbClr val="808080"/>
              </a:solidFill>
              <a:effectLst/>
              <a:uLnTx/>
              <a:uFillTx/>
              <a:latin typeface="Arial" panose="020B0604020202020204" pitchFamily="34" charset="0"/>
              <a:ea typeface="Roboto" pitchFamily="2" charset="0"/>
              <a:cs typeface="Arial" panose="020B0604020202020204" pitchFamily="34" charset="0"/>
            </a:endParaRPr>
          </a:p>
        </p:txBody>
      </p:sp>
      <p:pic>
        <p:nvPicPr>
          <p:cNvPr id="5" name="Picture 4">
            <a:extLst>
              <a:ext uri="{FF2B5EF4-FFF2-40B4-BE49-F238E27FC236}">
                <a16:creationId xmlns:a16="http://schemas.microsoft.com/office/drawing/2014/main" id="{D05697C3-32D4-4A65-AAB4-7AE5613726A6}"/>
              </a:ext>
            </a:extLst>
          </p:cNvPr>
          <p:cNvPicPr>
            <a:picLocks noChangeAspect="1"/>
          </p:cNvPicPr>
          <p:nvPr userDrawn="1"/>
        </p:nvPicPr>
        <p:blipFill>
          <a:blip r:embed="rId4"/>
          <a:stretch>
            <a:fillRect/>
          </a:stretch>
        </p:blipFill>
        <p:spPr>
          <a:xfrm>
            <a:off x="9011802" y="5897462"/>
            <a:ext cx="2785916" cy="479912"/>
          </a:xfrm>
          <a:prstGeom prst="rect">
            <a:avLst/>
          </a:prstGeom>
        </p:spPr>
      </p:pic>
    </p:spTree>
    <p:extLst>
      <p:ext uri="{BB962C8B-B14F-4D97-AF65-F5344CB8AC3E}">
        <p14:creationId xmlns:p14="http://schemas.microsoft.com/office/powerpoint/2010/main" val="3012981321"/>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342900" rtl="0" eaLnBrk="1" latinLnBrk="0" hangingPunct="1">
        <a:spcBef>
          <a:spcPct val="0"/>
        </a:spcBef>
        <a:buNone/>
        <a:defRPr sz="3600" b="1" kern="1200">
          <a:solidFill>
            <a:srgbClr val="857437"/>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5"/>
            <a:ext cx="11430000" cy="42256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381000" y="544113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9/16/24</a:t>
            </a:fld>
            <a:endParaRPr lang="en-US"/>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3126154" y="5441135"/>
            <a:ext cx="594164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9067800" y="544113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pic>
        <p:nvPicPr>
          <p:cNvPr id="8" name="Picture 7">
            <a:extLst>
              <a:ext uri="{FF2B5EF4-FFF2-40B4-BE49-F238E27FC236}">
                <a16:creationId xmlns:a16="http://schemas.microsoft.com/office/drawing/2014/main" id="{A3FAA553-08FB-472F-AAE0-2BB57FC05E99}"/>
              </a:ext>
            </a:extLst>
          </p:cNvPr>
          <p:cNvPicPr>
            <a:picLocks noChangeAspect="1"/>
          </p:cNvPicPr>
          <p:nvPr userDrawn="1"/>
        </p:nvPicPr>
        <p:blipFill>
          <a:blip r:embed="rId12"/>
          <a:stretch>
            <a:fillRect/>
          </a:stretch>
        </p:blipFill>
        <p:spPr>
          <a:xfrm>
            <a:off x="10125512" y="6262984"/>
            <a:ext cx="1881930" cy="324188"/>
          </a:xfrm>
          <a:prstGeom prst="rect">
            <a:avLst/>
          </a:prstGeom>
        </p:spPr>
      </p:pic>
      <p:sp>
        <p:nvSpPr>
          <p:cNvPr id="9" name="Slide Number Placeholder 2">
            <a:extLst>
              <a:ext uri="{FF2B5EF4-FFF2-40B4-BE49-F238E27FC236}">
                <a16:creationId xmlns:a16="http://schemas.microsoft.com/office/drawing/2014/main" id="{5E921A73-3ABE-4A81-8A56-124C2457CE67}"/>
              </a:ext>
            </a:extLst>
          </p:cNvPr>
          <p:cNvSpPr txBox="1">
            <a:spLocks/>
          </p:cNvSpPr>
          <p:nvPr userDrawn="1"/>
        </p:nvSpPr>
        <p:spPr>
          <a:xfrm>
            <a:off x="1" y="6450370"/>
            <a:ext cx="550605" cy="365125"/>
          </a:xfrm>
          <a:prstGeom prst="rect">
            <a:avLst/>
          </a:prstGeom>
        </p:spPr>
        <p:txBody>
          <a:bodyPr vert="horz" lIns="91440" tIns="45720" rIns="91440" bIns="45720" rtlCol="0" anchor="ctr"/>
          <a:lstStyle>
            <a:defPPr>
              <a:defRPr lang="en-US"/>
            </a:defPPr>
            <a:lvl1pPr marL="0" algn="r" defTabSz="457200" rtl="0" eaLnBrk="1" latinLnBrk="0" hangingPunct="1">
              <a:defRPr sz="1333" kern="1200">
                <a:solidFill>
                  <a:schemeClr val="tx1">
                    <a:tint val="75000"/>
                  </a:schemeClr>
                </a:solidFill>
                <a:latin typeface="Calibri" panose="020F0502020204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C4C6BE-FA5D-433F-A739-66C8793A6982}" type="slidenum">
              <a:rPr lang="en-US" smtClean="0"/>
              <a:pPr/>
              <a:t>‹#›</a:t>
            </a:fld>
            <a:endParaRPr lang="en-US" dirty="0"/>
          </a:p>
        </p:txBody>
      </p:sp>
      <p:sp>
        <p:nvSpPr>
          <p:cNvPr id="10" name="TextBox 9">
            <a:extLst>
              <a:ext uri="{FF2B5EF4-FFF2-40B4-BE49-F238E27FC236}">
                <a16:creationId xmlns:a16="http://schemas.microsoft.com/office/drawing/2014/main" id="{139AE5E2-FC4C-4B12-9C8F-39163246C073}"/>
              </a:ext>
            </a:extLst>
          </p:cNvPr>
          <p:cNvSpPr txBox="1"/>
          <p:nvPr userDrawn="1"/>
        </p:nvSpPr>
        <p:spPr>
          <a:xfrm>
            <a:off x="0" y="6615244"/>
            <a:ext cx="12192000" cy="261610"/>
          </a:xfrm>
          <a:prstGeom prst="rect">
            <a:avLst/>
          </a:prstGeom>
          <a:noFill/>
        </p:spPr>
        <p:txBody>
          <a:bodyPr vert="horz" wrap="square" rtlCol="0">
            <a:spAutoFit/>
          </a:bodyPr>
          <a:lstStyle>
            <a:defPPr>
              <a:defRPr lang="en-US"/>
            </a:defPPr>
            <a:lvl1pPr>
              <a:defRPr sz="700">
                <a:solidFill>
                  <a:srgbClr val="AAD4FF"/>
                </a:solidFill>
                <a:latin typeface="Tahoma"/>
              </a:defRPr>
            </a:lvl1pPr>
          </a:lstStyle>
          <a:p>
            <a:pPr marL="0" marR="0" lvl="0" indent="0" algn="ctr" defTabSz="130618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808080"/>
                </a:solidFill>
                <a:effectLst/>
                <a:uLnTx/>
                <a:uFillTx/>
                <a:latin typeface="Arial" panose="020B0604020202020204" pitchFamily="34" charset="0"/>
                <a:ea typeface="Roboto" pitchFamily="2" charset="0"/>
                <a:cs typeface="Arial" panose="020B0604020202020204" pitchFamily="34" charset="0"/>
              </a:rPr>
              <a:t>gr-</a:t>
            </a:r>
            <a:r>
              <a:rPr kumimoji="0" lang="en-US" sz="1100" b="1" i="0" u="none" strike="noStrike" kern="1200" cap="none" spc="0" normalizeH="0" baseline="0" noProof="0" dirty="0" err="1">
                <a:ln>
                  <a:noFill/>
                </a:ln>
                <a:solidFill>
                  <a:srgbClr val="808080"/>
                </a:solidFill>
                <a:effectLst/>
                <a:uLnTx/>
                <a:uFillTx/>
                <a:latin typeface="Arial" panose="020B0604020202020204" pitchFamily="34" charset="0"/>
                <a:ea typeface="Roboto" pitchFamily="2" charset="0"/>
                <a:cs typeface="Arial" panose="020B0604020202020204" pitchFamily="34" charset="0"/>
              </a:rPr>
              <a:t>pdw</a:t>
            </a:r>
            <a:endParaRPr kumimoji="0" lang="en-US" sz="1100" b="1" i="0" u="none" strike="noStrike" kern="1200" cap="none" spc="0" normalizeH="0" baseline="0" noProof="0" dirty="0">
              <a:ln>
                <a:noFill/>
              </a:ln>
              <a:solidFill>
                <a:srgbClr val="808080"/>
              </a:solidFill>
              <a:effectLst/>
              <a:uLnTx/>
              <a:uFillTx/>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287103284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xStyles>
    <p:titleStyle>
      <a:lvl1pPr algn="l" defTabSz="914400" rtl="0" eaLnBrk="1" latinLnBrk="0" hangingPunct="1">
        <a:lnSpc>
          <a:spcPct val="90000"/>
        </a:lnSpc>
        <a:spcBef>
          <a:spcPct val="0"/>
        </a:spcBef>
        <a:buNone/>
        <a:defRPr sz="3600" b="1" i="0" kern="1200" baseline="0">
          <a:solidFill>
            <a:srgbClr val="A7934B"/>
          </a:solidFill>
          <a:latin typeface="+mj-lt"/>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003057"/>
          </a:solidFill>
          <a:latin typeface="+mj-lt"/>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003057"/>
          </a:solidFill>
          <a:latin typeface="+mj-lt"/>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003057"/>
          </a:solidFill>
          <a:latin typeface="+mj-lt"/>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mj-lt"/>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003057"/>
          </a:solidFill>
          <a:latin typeface="+mj-lt"/>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39AE5E2-FC4C-4B12-9C8F-39163246C073}"/>
              </a:ext>
            </a:extLst>
          </p:cNvPr>
          <p:cNvSpPr txBox="1"/>
          <p:nvPr userDrawn="1"/>
        </p:nvSpPr>
        <p:spPr>
          <a:xfrm>
            <a:off x="0" y="6615244"/>
            <a:ext cx="12192000" cy="261610"/>
          </a:xfrm>
          <a:prstGeom prst="rect">
            <a:avLst/>
          </a:prstGeom>
          <a:noFill/>
        </p:spPr>
        <p:txBody>
          <a:bodyPr vert="horz" wrap="square" rtlCol="0">
            <a:spAutoFit/>
          </a:bodyPr>
          <a:lstStyle>
            <a:defPPr>
              <a:defRPr lang="en-US"/>
            </a:defPPr>
            <a:lvl1pPr>
              <a:defRPr sz="700">
                <a:solidFill>
                  <a:srgbClr val="AAD4FF"/>
                </a:solidFill>
                <a:latin typeface="Tahoma"/>
              </a:defRPr>
            </a:lvl1pPr>
          </a:lstStyle>
          <a:p>
            <a:pPr marL="0" marR="0" lvl="0" indent="0" algn="ctr" defTabSz="130618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Arial" panose="020B0604020202020204" pitchFamily="34" charset="0"/>
                <a:ea typeface="Roboto" pitchFamily="2" charset="0"/>
                <a:cs typeface="Arial" panose="020B0604020202020204" pitchFamily="34" charset="0"/>
              </a:rPr>
              <a:t>CLASSIFICATION</a:t>
            </a:r>
          </a:p>
        </p:txBody>
      </p:sp>
      <p:sp>
        <p:nvSpPr>
          <p:cNvPr id="2" name="Title Placeholder 1">
            <a:extLst>
              <a:ext uri="{FF2B5EF4-FFF2-40B4-BE49-F238E27FC236}">
                <a16:creationId xmlns:a16="http://schemas.microsoft.com/office/drawing/2014/main" id="{566794E2-0939-7444-A82A-8BD5C7FA1DDC}"/>
              </a:ext>
            </a:extLst>
          </p:cNvPr>
          <p:cNvSpPr>
            <a:spLocks noGrp="1"/>
          </p:cNvSpPr>
          <p:nvPr>
            <p:ph type="title"/>
          </p:nvPr>
        </p:nvSpPr>
        <p:spPr>
          <a:xfrm>
            <a:off x="381000" y="200722"/>
            <a:ext cx="11430000" cy="101476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616A5F8-57A3-204B-9489-10B6EA097328}"/>
              </a:ext>
            </a:extLst>
          </p:cNvPr>
          <p:cNvSpPr>
            <a:spLocks noGrp="1"/>
          </p:cNvSpPr>
          <p:nvPr>
            <p:ph type="body" idx="1"/>
          </p:nvPr>
        </p:nvSpPr>
        <p:spPr>
          <a:xfrm>
            <a:off x="381000" y="1215485"/>
            <a:ext cx="11430000" cy="42256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2B2C088-FD5F-6E47-B5E9-B42B8CA51A39}"/>
              </a:ext>
            </a:extLst>
          </p:cNvPr>
          <p:cNvSpPr>
            <a:spLocks noGrp="1"/>
          </p:cNvSpPr>
          <p:nvPr>
            <p:ph type="dt" sz="half" idx="2"/>
          </p:nvPr>
        </p:nvSpPr>
        <p:spPr>
          <a:xfrm>
            <a:off x="381000" y="544113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554A5-B4DD-7045-B047-B7DA6D1E70A4}" type="datetimeFigureOut">
              <a:rPr lang="en-US" smtClean="0"/>
              <a:t>9/16/24</a:t>
            </a:fld>
            <a:endParaRPr lang="en-US"/>
          </a:p>
        </p:txBody>
      </p:sp>
      <p:sp>
        <p:nvSpPr>
          <p:cNvPr id="5" name="Footer Placeholder 4">
            <a:extLst>
              <a:ext uri="{FF2B5EF4-FFF2-40B4-BE49-F238E27FC236}">
                <a16:creationId xmlns:a16="http://schemas.microsoft.com/office/drawing/2014/main" id="{BE9B8B9A-12D6-EA40-AB29-6918054B5DA5}"/>
              </a:ext>
            </a:extLst>
          </p:cNvPr>
          <p:cNvSpPr>
            <a:spLocks noGrp="1"/>
          </p:cNvSpPr>
          <p:nvPr>
            <p:ph type="ftr" sz="quarter" idx="3"/>
          </p:nvPr>
        </p:nvSpPr>
        <p:spPr>
          <a:xfrm>
            <a:off x="3126154" y="5441135"/>
            <a:ext cx="594164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A9F842A-A21A-C542-88CC-30F0DD78DA6E}"/>
              </a:ext>
            </a:extLst>
          </p:cNvPr>
          <p:cNvSpPr>
            <a:spLocks noGrp="1"/>
          </p:cNvSpPr>
          <p:nvPr>
            <p:ph type="sldNum" sz="quarter" idx="4"/>
          </p:nvPr>
        </p:nvSpPr>
        <p:spPr>
          <a:xfrm>
            <a:off x="9067800" y="544113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78206-0642-9F48-9727-6B519CB285FA}" type="slidenum">
              <a:rPr lang="en-US" smtClean="0"/>
              <a:t>‹#›</a:t>
            </a:fld>
            <a:endParaRPr lang="en-US" dirty="0"/>
          </a:p>
        </p:txBody>
      </p:sp>
      <p:pic>
        <p:nvPicPr>
          <p:cNvPr id="8" name="Picture 7">
            <a:extLst>
              <a:ext uri="{FF2B5EF4-FFF2-40B4-BE49-F238E27FC236}">
                <a16:creationId xmlns:a16="http://schemas.microsoft.com/office/drawing/2014/main" id="{A3FAA553-08FB-472F-AAE0-2BB57FC05E99}"/>
              </a:ext>
            </a:extLst>
          </p:cNvPr>
          <p:cNvPicPr>
            <a:picLocks noChangeAspect="1"/>
          </p:cNvPicPr>
          <p:nvPr userDrawn="1"/>
        </p:nvPicPr>
        <p:blipFill>
          <a:blip r:embed="rId7"/>
          <a:stretch>
            <a:fillRect/>
          </a:stretch>
        </p:blipFill>
        <p:spPr>
          <a:xfrm>
            <a:off x="10125512" y="6262984"/>
            <a:ext cx="1881930" cy="324188"/>
          </a:xfrm>
          <a:prstGeom prst="rect">
            <a:avLst/>
          </a:prstGeom>
        </p:spPr>
      </p:pic>
      <p:sp>
        <p:nvSpPr>
          <p:cNvPr id="9" name="Slide Number Placeholder 2">
            <a:extLst>
              <a:ext uri="{FF2B5EF4-FFF2-40B4-BE49-F238E27FC236}">
                <a16:creationId xmlns:a16="http://schemas.microsoft.com/office/drawing/2014/main" id="{5E921A73-3ABE-4A81-8A56-124C2457CE67}"/>
              </a:ext>
            </a:extLst>
          </p:cNvPr>
          <p:cNvSpPr txBox="1">
            <a:spLocks/>
          </p:cNvSpPr>
          <p:nvPr userDrawn="1"/>
        </p:nvSpPr>
        <p:spPr>
          <a:xfrm>
            <a:off x="1" y="6450370"/>
            <a:ext cx="550605" cy="365125"/>
          </a:xfrm>
          <a:prstGeom prst="rect">
            <a:avLst/>
          </a:prstGeom>
        </p:spPr>
        <p:txBody>
          <a:bodyPr vert="horz" lIns="91440" tIns="45720" rIns="91440" bIns="45720" rtlCol="0" anchor="ctr"/>
          <a:lstStyle>
            <a:defPPr>
              <a:defRPr lang="en-US"/>
            </a:defPPr>
            <a:lvl1pPr marL="0" algn="r" defTabSz="457200" rtl="0" eaLnBrk="1" latinLnBrk="0" hangingPunct="1">
              <a:defRPr sz="1333" kern="1200">
                <a:solidFill>
                  <a:schemeClr val="tx1">
                    <a:tint val="75000"/>
                  </a:schemeClr>
                </a:solidFill>
                <a:latin typeface="Calibri" panose="020F050202020403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C4C6BE-FA5D-433F-A739-66C8793A6982}" type="slidenum">
              <a:rPr lang="en-US" smtClean="0">
                <a:solidFill>
                  <a:schemeClr val="bg1"/>
                </a:solidFill>
              </a:rPr>
              <a:pPr/>
              <a:t>‹#›</a:t>
            </a:fld>
            <a:endParaRPr lang="en-US" dirty="0">
              <a:solidFill>
                <a:schemeClr val="bg1"/>
              </a:solidFill>
            </a:endParaRPr>
          </a:p>
        </p:txBody>
      </p:sp>
      <p:sp>
        <p:nvSpPr>
          <p:cNvPr id="11" name="TextBox 10">
            <a:extLst>
              <a:ext uri="{FF2B5EF4-FFF2-40B4-BE49-F238E27FC236}">
                <a16:creationId xmlns:a16="http://schemas.microsoft.com/office/drawing/2014/main" id="{45DECC84-60E4-4F1F-9D9A-9E05093B38C4}"/>
              </a:ext>
            </a:extLst>
          </p:cNvPr>
          <p:cNvSpPr txBox="1"/>
          <p:nvPr userDrawn="1"/>
        </p:nvSpPr>
        <p:spPr>
          <a:xfrm>
            <a:off x="1" y="0"/>
            <a:ext cx="12192000" cy="261610"/>
          </a:xfrm>
          <a:prstGeom prst="rect">
            <a:avLst/>
          </a:prstGeom>
          <a:noFill/>
        </p:spPr>
        <p:txBody>
          <a:bodyPr vert="horz" wrap="square" rtlCol="0">
            <a:spAutoFit/>
          </a:bodyPr>
          <a:lstStyle>
            <a:defPPr>
              <a:defRPr lang="en-US"/>
            </a:defPPr>
            <a:lvl1pPr>
              <a:defRPr sz="700">
                <a:solidFill>
                  <a:srgbClr val="AAD4FF"/>
                </a:solidFill>
                <a:latin typeface="Tahoma"/>
              </a:defRPr>
            </a:lvl1pPr>
          </a:lstStyle>
          <a:p>
            <a:pPr marL="0" marR="0" lvl="0" indent="0" algn="ctr" defTabSz="1306187" rtl="0" eaLnBrk="1" fontAlgn="auto" latinLnBrk="0" hangingPunct="1">
              <a:lnSpc>
                <a:spcPct val="100000"/>
              </a:lnSpc>
              <a:spcBef>
                <a:spcPts val="0"/>
              </a:spcBef>
              <a:spcAft>
                <a:spcPts val="0"/>
              </a:spcAft>
              <a:buClrTx/>
              <a:buSzTx/>
              <a:buFontTx/>
              <a:buNone/>
              <a:tabLst/>
              <a:defRPr/>
            </a:pPr>
            <a:r>
              <a:rPr lang="en-US" sz="1100" b="1" i="0" dirty="0">
                <a:solidFill>
                  <a:schemeClr val="bg1"/>
                </a:solidFill>
                <a:latin typeface="Arial" panose="020B0604020202020204" pitchFamily="34" charset="0"/>
                <a:ea typeface="Roboto" pitchFamily="2" charset="0"/>
                <a:cs typeface="Arial" panose="020B0604020202020204" pitchFamily="34" charset="0"/>
              </a:rPr>
              <a:t>CLASSIFICATION</a:t>
            </a:r>
          </a:p>
        </p:txBody>
      </p:sp>
    </p:spTree>
    <p:extLst>
      <p:ext uri="{BB962C8B-B14F-4D97-AF65-F5344CB8AC3E}">
        <p14:creationId xmlns:p14="http://schemas.microsoft.com/office/powerpoint/2010/main" val="300886579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9" r:id="rId3"/>
    <p:sldLayoutId id="2147483700" r:id="rId4"/>
  </p:sldLayoutIdLst>
  <p:txStyles>
    <p:titleStyle>
      <a:lvl1pPr algn="l" defTabSz="914400" rtl="0" eaLnBrk="1" latinLnBrk="0" hangingPunct="1">
        <a:lnSpc>
          <a:spcPct val="90000"/>
        </a:lnSpc>
        <a:spcBef>
          <a:spcPct val="0"/>
        </a:spcBef>
        <a:buNone/>
        <a:defRPr sz="3600" b="1" i="0" kern="1200" baseline="0">
          <a:solidFill>
            <a:srgbClr val="E1DAC1"/>
          </a:solidFill>
          <a:latin typeface="+mj-lt"/>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bg1"/>
          </a:solidFill>
          <a:latin typeface="+mj-lt"/>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bg1"/>
          </a:solidFill>
          <a:latin typeface="+mj-lt"/>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bg1"/>
          </a:solidFill>
          <a:latin typeface="+mj-lt"/>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bg1"/>
          </a:solidFill>
          <a:latin typeface="+mj-lt"/>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bg1"/>
          </a:solidFill>
          <a:latin typeface="+mj-lt"/>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5.xml"/><Relationship Id="rId6" Type="http://schemas.openxmlformats.org/officeDocument/2006/relationships/image" Target="../media/image36.jpeg"/><Relationship Id="rId5" Type="http://schemas.openxmlformats.org/officeDocument/2006/relationships/image" Target="../media/image35.jp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emf"/><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8.tiff"/><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chart" Target="../charts/chart6.xml"/><Relationship Id="rId13" Type="http://schemas.openxmlformats.org/officeDocument/2006/relationships/chart" Target="../charts/chart11.xml"/><Relationship Id="rId18" Type="http://schemas.openxmlformats.org/officeDocument/2006/relationships/chart" Target="../charts/chart16.xml"/><Relationship Id="rId3" Type="http://schemas.openxmlformats.org/officeDocument/2006/relationships/image" Target="../media/image27.png"/><Relationship Id="rId7" Type="http://schemas.openxmlformats.org/officeDocument/2006/relationships/chart" Target="../charts/chart5.xml"/><Relationship Id="rId12" Type="http://schemas.openxmlformats.org/officeDocument/2006/relationships/chart" Target="../charts/chart10.xml"/><Relationship Id="rId17" Type="http://schemas.openxmlformats.org/officeDocument/2006/relationships/chart" Target="../charts/chart15.xml"/><Relationship Id="rId2" Type="http://schemas.openxmlformats.org/officeDocument/2006/relationships/notesSlide" Target="../notesSlides/notesSlide6.xml"/><Relationship Id="rId16" Type="http://schemas.openxmlformats.org/officeDocument/2006/relationships/chart" Target="../charts/chart14.xml"/><Relationship Id="rId20"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chart" Target="../charts/chart4.xml"/><Relationship Id="rId11" Type="http://schemas.openxmlformats.org/officeDocument/2006/relationships/chart" Target="../charts/chart9.xml"/><Relationship Id="rId5" Type="http://schemas.openxmlformats.org/officeDocument/2006/relationships/chart" Target="../charts/chart3.xml"/><Relationship Id="rId15" Type="http://schemas.openxmlformats.org/officeDocument/2006/relationships/chart" Target="../charts/chart13.xml"/><Relationship Id="rId10" Type="http://schemas.openxmlformats.org/officeDocument/2006/relationships/chart" Target="../charts/chart8.xml"/><Relationship Id="rId19" Type="http://schemas.openxmlformats.org/officeDocument/2006/relationships/chart" Target="../charts/chart17.xml"/><Relationship Id="rId4" Type="http://schemas.openxmlformats.org/officeDocument/2006/relationships/chart" Target="../charts/chart2.xml"/><Relationship Id="rId9" Type="http://schemas.openxmlformats.org/officeDocument/2006/relationships/chart" Target="../charts/chart7.xml"/><Relationship Id="rId14" Type="http://schemas.openxmlformats.org/officeDocument/2006/relationships/chart" Target="../charts/chart12.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2C2E2-A2D8-4F8C-BF01-F621F9CFCD46}"/>
              </a:ext>
            </a:extLst>
          </p:cNvPr>
          <p:cNvSpPr>
            <a:spLocks noGrp="1"/>
          </p:cNvSpPr>
          <p:nvPr>
            <p:ph type="ctrTitle"/>
          </p:nvPr>
        </p:nvSpPr>
        <p:spPr/>
        <p:txBody>
          <a:bodyPr/>
          <a:lstStyle/>
          <a:p>
            <a:r>
              <a:rPr lang="en-US" dirty="0">
                <a:latin typeface="Roboto" panose="02000000000000000000" pitchFamily="2" charset="0"/>
              </a:rPr>
              <a:t>gr-</a:t>
            </a:r>
            <a:r>
              <a:rPr lang="en-US" dirty="0" err="1">
                <a:latin typeface="Roboto" panose="02000000000000000000" pitchFamily="2" charset="0"/>
              </a:rPr>
              <a:t>pdw</a:t>
            </a:r>
            <a:endParaRPr lang="en-US" dirty="0"/>
          </a:p>
        </p:txBody>
      </p:sp>
      <p:sp>
        <p:nvSpPr>
          <p:cNvPr id="3" name="Subtitle 2">
            <a:extLst>
              <a:ext uri="{FF2B5EF4-FFF2-40B4-BE49-F238E27FC236}">
                <a16:creationId xmlns:a16="http://schemas.microsoft.com/office/drawing/2014/main" id="{49C6F9BA-9E1E-4B76-8640-30885C690E0C}"/>
              </a:ext>
            </a:extLst>
          </p:cNvPr>
          <p:cNvSpPr>
            <a:spLocks noGrp="1"/>
          </p:cNvSpPr>
          <p:nvPr>
            <p:ph type="subTitle" idx="1"/>
          </p:nvPr>
        </p:nvSpPr>
        <p:spPr/>
        <p:txBody>
          <a:bodyPr/>
          <a:lstStyle/>
          <a:p>
            <a:pPr>
              <a:lnSpc>
                <a:spcPct val="100000"/>
              </a:lnSpc>
            </a:pPr>
            <a:r>
              <a:rPr lang="en-US" dirty="0">
                <a:latin typeface="Roboto" panose="02000000000000000000" pitchFamily="2" charset="0"/>
              </a:rPr>
              <a:t>An OOT Module for Pulse Descriptor Word (PDW) Generation</a:t>
            </a:r>
          </a:p>
          <a:p>
            <a:pPr>
              <a:lnSpc>
                <a:spcPct val="100000"/>
              </a:lnSpc>
            </a:pPr>
            <a:br>
              <a:rPr lang="en-US" dirty="0">
                <a:latin typeface="Roboto" panose="02000000000000000000" pitchFamily="2" charset="0"/>
              </a:rPr>
            </a:br>
            <a:r>
              <a:rPr lang="en-US" dirty="0">
                <a:latin typeface="Roboto" panose="02000000000000000000" pitchFamily="2" charset="0"/>
              </a:rPr>
              <a:t>Presenter: James ‘Trip’ Humphries</a:t>
            </a:r>
          </a:p>
          <a:p>
            <a:pPr>
              <a:lnSpc>
                <a:spcPct val="100000"/>
              </a:lnSpc>
            </a:pPr>
            <a:r>
              <a:rPr lang="en-US" dirty="0" err="1">
                <a:latin typeface="Roboto" panose="02000000000000000000" pitchFamily="2" charset="0"/>
              </a:rPr>
              <a:t>trip.humphries@gtri.gatech.edu</a:t>
            </a:r>
            <a:r>
              <a:rPr lang="en-US" dirty="0">
                <a:latin typeface="Roboto" panose="02000000000000000000" pitchFamily="2" charset="0"/>
              </a:rPr>
              <a:t> </a:t>
            </a:r>
          </a:p>
          <a:p>
            <a:pPr>
              <a:lnSpc>
                <a:spcPct val="100000"/>
              </a:lnSpc>
            </a:pPr>
            <a:br>
              <a:rPr lang="en-US" dirty="0">
                <a:latin typeface="Roboto" panose="02000000000000000000" pitchFamily="2" charset="0"/>
              </a:rPr>
            </a:br>
            <a:r>
              <a:rPr lang="en-US" dirty="0">
                <a:latin typeface="Roboto" panose="02000000000000000000" pitchFamily="2" charset="0"/>
              </a:rPr>
              <a:t>James Landreth, Stan Sutphin, Brian Mulvaney</a:t>
            </a:r>
          </a:p>
          <a:p>
            <a:pPr>
              <a:lnSpc>
                <a:spcPct val="100000"/>
              </a:lnSpc>
            </a:pPr>
            <a:endParaRPr lang="en-US" dirty="0">
              <a:latin typeface="Roboto" panose="02000000000000000000" pitchFamily="2" charset="0"/>
            </a:endParaRPr>
          </a:p>
          <a:p>
            <a:pPr>
              <a:lnSpc>
                <a:spcPct val="100000"/>
              </a:lnSpc>
            </a:pPr>
            <a:r>
              <a:rPr lang="en-US" dirty="0" err="1">
                <a:latin typeface="Roboto" panose="02000000000000000000" pitchFamily="2" charset="0"/>
              </a:rPr>
              <a:t>GRCon</a:t>
            </a:r>
            <a:r>
              <a:rPr lang="en-US" dirty="0">
                <a:latin typeface="Roboto" panose="02000000000000000000" pitchFamily="2" charset="0"/>
              </a:rPr>
              <a:t> 2024</a:t>
            </a:r>
          </a:p>
        </p:txBody>
      </p:sp>
      <p:pic>
        <p:nvPicPr>
          <p:cNvPr id="4" name="Picture 3">
            <a:extLst>
              <a:ext uri="{FF2B5EF4-FFF2-40B4-BE49-F238E27FC236}">
                <a16:creationId xmlns:a16="http://schemas.microsoft.com/office/drawing/2014/main" id="{3C3AFBAF-B165-7052-DB73-74EE4A6EF190}"/>
              </a:ext>
            </a:extLst>
          </p:cNvPr>
          <p:cNvPicPr>
            <a:picLocks noChangeAspect="1"/>
          </p:cNvPicPr>
          <p:nvPr/>
        </p:nvPicPr>
        <p:blipFill>
          <a:blip r:embed="rId2"/>
          <a:stretch>
            <a:fillRect/>
          </a:stretch>
        </p:blipFill>
        <p:spPr>
          <a:xfrm>
            <a:off x="9751595" y="3429000"/>
            <a:ext cx="1890278" cy="1890278"/>
          </a:xfrm>
          <a:prstGeom prst="rect">
            <a:avLst/>
          </a:prstGeom>
        </p:spPr>
      </p:pic>
      <p:pic>
        <p:nvPicPr>
          <p:cNvPr id="2050" name="Picture 2">
            <a:extLst>
              <a:ext uri="{FF2B5EF4-FFF2-40B4-BE49-F238E27FC236}">
                <a16:creationId xmlns:a16="http://schemas.microsoft.com/office/drawing/2014/main" id="{9F0323F7-8C95-3019-E490-BABE7FC66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127" y="3429000"/>
            <a:ext cx="2831102" cy="2831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756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4FC7DA-455B-71D2-BEFE-1E6E9DE01DE4}"/>
              </a:ext>
            </a:extLst>
          </p:cNvPr>
          <p:cNvSpPr>
            <a:spLocks noGrp="1"/>
          </p:cNvSpPr>
          <p:nvPr>
            <p:ph type="title"/>
          </p:nvPr>
        </p:nvSpPr>
        <p:spPr/>
        <p:txBody>
          <a:bodyPr/>
          <a:lstStyle/>
          <a:p>
            <a:r>
              <a:rPr lang="en-US" dirty="0"/>
              <a:t>Rugged Environments?</a:t>
            </a:r>
          </a:p>
        </p:txBody>
      </p:sp>
      <p:pic>
        <p:nvPicPr>
          <p:cNvPr id="6" name="Picture 5">
            <a:extLst>
              <a:ext uri="{FF2B5EF4-FFF2-40B4-BE49-F238E27FC236}">
                <a16:creationId xmlns:a16="http://schemas.microsoft.com/office/drawing/2014/main" id="{192147AC-19FE-CC10-5137-4F698F918119}"/>
              </a:ext>
            </a:extLst>
          </p:cNvPr>
          <p:cNvPicPr>
            <a:picLocks noChangeAspect="1"/>
          </p:cNvPicPr>
          <p:nvPr/>
        </p:nvPicPr>
        <p:blipFill>
          <a:blip r:embed="rId2"/>
          <a:stretch>
            <a:fillRect/>
          </a:stretch>
        </p:blipFill>
        <p:spPr>
          <a:xfrm>
            <a:off x="5919534" y="976227"/>
            <a:ext cx="3085677" cy="2433248"/>
          </a:xfrm>
          <a:prstGeom prst="rect">
            <a:avLst/>
          </a:prstGeom>
        </p:spPr>
      </p:pic>
      <p:pic>
        <p:nvPicPr>
          <p:cNvPr id="7" name="Picture 6">
            <a:extLst>
              <a:ext uri="{FF2B5EF4-FFF2-40B4-BE49-F238E27FC236}">
                <a16:creationId xmlns:a16="http://schemas.microsoft.com/office/drawing/2014/main" id="{8219B1A9-2888-08E7-497B-D125FDB195B4}"/>
              </a:ext>
            </a:extLst>
          </p:cNvPr>
          <p:cNvPicPr>
            <a:picLocks noChangeAspect="1"/>
          </p:cNvPicPr>
          <p:nvPr/>
        </p:nvPicPr>
        <p:blipFill>
          <a:blip r:embed="rId3"/>
          <a:stretch>
            <a:fillRect/>
          </a:stretch>
        </p:blipFill>
        <p:spPr>
          <a:xfrm>
            <a:off x="9181677" y="866650"/>
            <a:ext cx="2990936" cy="2243202"/>
          </a:xfrm>
          <a:prstGeom prst="rect">
            <a:avLst/>
          </a:prstGeom>
        </p:spPr>
      </p:pic>
      <p:pic>
        <p:nvPicPr>
          <p:cNvPr id="8" name="Picture 7">
            <a:extLst>
              <a:ext uri="{FF2B5EF4-FFF2-40B4-BE49-F238E27FC236}">
                <a16:creationId xmlns:a16="http://schemas.microsoft.com/office/drawing/2014/main" id="{AA35075C-1881-2F47-0841-588C632F1D6D}"/>
              </a:ext>
            </a:extLst>
          </p:cNvPr>
          <p:cNvPicPr>
            <a:picLocks noChangeAspect="1"/>
          </p:cNvPicPr>
          <p:nvPr/>
        </p:nvPicPr>
        <p:blipFill>
          <a:blip r:embed="rId4"/>
          <a:stretch>
            <a:fillRect/>
          </a:stretch>
        </p:blipFill>
        <p:spPr>
          <a:xfrm>
            <a:off x="4249179" y="4184980"/>
            <a:ext cx="3828422" cy="1787095"/>
          </a:xfrm>
          <a:prstGeom prst="rect">
            <a:avLst/>
          </a:prstGeom>
        </p:spPr>
      </p:pic>
      <p:pic>
        <p:nvPicPr>
          <p:cNvPr id="9" name="Picture 8">
            <a:extLst>
              <a:ext uri="{FF2B5EF4-FFF2-40B4-BE49-F238E27FC236}">
                <a16:creationId xmlns:a16="http://schemas.microsoft.com/office/drawing/2014/main" id="{75F5DDB7-6440-8E96-C416-D7FC127C60BF}"/>
              </a:ext>
            </a:extLst>
          </p:cNvPr>
          <p:cNvPicPr>
            <a:picLocks noChangeAspect="1"/>
          </p:cNvPicPr>
          <p:nvPr/>
        </p:nvPicPr>
        <p:blipFill>
          <a:blip r:embed="rId5"/>
          <a:stretch>
            <a:fillRect/>
          </a:stretch>
        </p:blipFill>
        <p:spPr>
          <a:xfrm>
            <a:off x="532686" y="1467304"/>
            <a:ext cx="5210382" cy="2433248"/>
          </a:xfrm>
          <a:prstGeom prst="rect">
            <a:avLst/>
          </a:prstGeom>
        </p:spPr>
      </p:pic>
      <p:pic>
        <p:nvPicPr>
          <p:cNvPr id="13" name="Picture 12">
            <a:extLst>
              <a:ext uri="{FF2B5EF4-FFF2-40B4-BE49-F238E27FC236}">
                <a16:creationId xmlns:a16="http://schemas.microsoft.com/office/drawing/2014/main" id="{AFC29A4C-A9FC-ED24-F54C-5E57E865CAFE}"/>
              </a:ext>
            </a:extLst>
          </p:cNvPr>
          <p:cNvPicPr>
            <a:picLocks noChangeAspect="1"/>
          </p:cNvPicPr>
          <p:nvPr/>
        </p:nvPicPr>
        <p:blipFill>
          <a:blip r:embed="rId6"/>
          <a:stretch>
            <a:fillRect/>
          </a:stretch>
        </p:blipFill>
        <p:spPr>
          <a:xfrm>
            <a:off x="848867" y="4152373"/>
            <a:ext cx="2990937" cy="2243203"/>
          </a:xfrm>
          <a:prstGeom prst="rect">
            <a:avLst/>
          </a:prstGeom>
        </p:spPr>
      </p:pic>
      <p:pic>
        <p:nvPicPr>
          <p:cNvPr id="14" name="Picture 13">
            <a:extLst>
              <a:ext uri="{FF2B5EF4-FFF2-40B4-BE49-F238E27FC236}">
                <a16:creationId xmlns:a16="http://schemas.microsoft.com/office/drawing/2014/main" id="{348F28A4-7413-E01D-C1E3-4F1772460A0C}"/>
              </a:ext>
            </a:extLst>
          </p:cNvPr>
          <p:cNvPicPr>
            <a:picLocks noChangeAspect="1"/>
          </p:cNvPicPr>
          <p:nvPr/>
        </p:nvPicPr>
        <p:blipFill>
          <a:blip r:embed="rId7"/>
          <a:stretch>
            <a:fillRect/>
          </a:stretch>
        </p:blipFill>
        <p:spPr>
          <a:xfrm>
            <a:off x="8486977" y="3492695"/>
            <a:ext cx="2990936" cy="2243202"/>
          </a:xfrm>
          <a:prstGeom prst="rect">
            <a:avLst/>
          </a:prstGeom>
        </p:spPr>
      </p:pic>
    </p:spTree>
    <p:extLst>
      <p:ext uri="{BB962C8B-B14F-4D97-AF65-F5344CB8AC3E}">
        <p14:creationId xmlns:p14="http://schemas.microsoft.com/office/powerpoint/2010/main" val="4025163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37C991-3621-431D-9392-83FD2D2F7058}"/>
              </a:ext>
            </a:extLst>
          </p:cNvPr>
          <p:cNvSpPr>
            <a:spLocks noGrp="1"/>
          </p:cNvSpPr>
          <p:nvPr>
            <p:ph idx="1"/>
          </p:nvPr>
        </p:nvSpPr>
        <p:spPr>
          <a:xfrm>
            <a:off x="381000" y="1215485"/>
            <a:ext cx="11430000" cy="3538700"/>
          </a:xfrm>
        </p:spPr>
        <p:txBody>
          <a:bodyPr>
            <a:normAutofit fontScale="92500" lnSpcReduction="10000"/>
          </a:bodyPr>
          <a:lstStyle/>
          <a:p>
            <a:r>
              <a:rPr lang="en-US" dirty="0"/>
              <a:t>Out of tree Module (OOT) for GNU Radio to perform pulse descriptor word (PDW) measurements</a:t>
            </a:r>
          </a:p>
          <a:p>
            <a:r>
              <a:rPr lang="en-US" dirty="0"/>
              <a:t>Goal: Give any SDR ability to characterize pulses in real time</a:t>
            </a:r>
          </a:p>
          <a:p>
            <a:r>
              <a:rPr lang="en-US" dirty="0"/>
              <a:t>Blocks:</a:t>
            </a:r>
          </a:p>
          <a:p>
            <a:pPr lvl="1"/>
            <a:r>
              <a:rPr lang="en-US" b="1" dirty="0"/>
              <a:t>Pulse Detector</a:t>
            </a:r>
            <a:r>
              <a:rPr lang="en-US" dirty="0"/>
              <a:t>: Tags start and stop of pulses based on threshold</a:t>
            </a:r>
          </a:p>
          <a:p>
            <a:pPr lvl="1"/>
            <a:r>
              <a:rPr lang="en-US" b="1" dirty="0"/>
              <a:t>Pulse Extraction</a:t>
            </a:r>
            <a:r>
              <a:rPr lang="en-US" dirty="0"/>
              <a:t>: Extracts IQ from Tagged Stream, calculates PDW measurements</a:t>
            </a:r>
          </a:p>
          <a:p>
            <a:pPr lvl="1"/>
            <a:r>
              <a:rPr lang="en-US" b="1" dirty="0"/>
              <a:t>PDW to File</a:t>
            </a:r>
            <a:r>
              <a:rPr lang="en-US" dirty="0"/>
              <a:t>: Store PDW measurements to a file (tool included to read file)</a:t>
            </a:r>
          </a:p>
          <a:p>
            <a:pPr lvl="1"/>
            <a:r>
              <a:rPr lang="en-US" b="1" dirty="0"/>
              <a:t>Calibration Table</a:t>
            </a:r>
            <a:r>
              <a:rPr lang="en-US" dirty="0"/>
              <a:t>: Scale pulse amplitude to calibrated power measurement</a:t>
            </a:r>
          </a:p>
          <a:p>
            <a:pPr lvl="1"/>
            <a:r>
              <a:rPr lang="en-US" b="1" dirty="0"/>
              <a:t>PDW Plot</a:t>
            </a:r>
            <a:r>
              <a:rPr lang="en-US" dirty="0"/>
              <a:t>: PDW Measurement visualizations</a:t>
            </a:r>
          </a:p>
        </p:txBody>
      </p:sp>
      <p:sp>
        <p:nvSpPr>
          <p:cNvPr id="2" name="Title 1">
            <a:extLst>
              <a:ext uri="{FF2B5EF4-FFF2-40B4-BE49-F238E27FC236}">
                <a16:creationId xmlns:a16="http://schemas.microsoft.com/office/drawing/2014/main" id="{9D19ADCB-8118-2DA8-ADAF-48FE7A3B6669}"/>
              </a:ext>
            </a:extLst>
          </p:cNvPr>
          <p:cNvSpPr>
            <a:spLocks noGrp="1"/>
          </p:cNvSpPr>
          <p:nvPr>
            <p:ph type="title"/>
          </p:nvPr>
        </p:nvSpPr>
        <p:spPr/>
        <p:txBody>
          <a:bodyPr/>
          <a:lstStyle/>
          <a:p>
            <a:r>
              <a:rPr lang="en-US" dirty="0"/>
              <a:t>gr-</a:t>
            </a:r>
            <a:r>
              <a:rPr lang="en-US" dirty="0" err="1"/>
              <a:t>pdw</a:t>
            </a:r>
            <a:endParaRPr lang="en-US" dirty="0"/>
          </a:p>
        </p:txBody>
      </p:sp>
      <p:pic>
        <p:nvPicPr>
          <p:cNvPr id="5" name="Content Placeholder 4">
            <a:extLst>
              <a:ext uri="{FF2B5EF4-FFF2-40B4-BE49-F238E27FC236}">
                <a16:creationId xmlns:a16="http://schemas.microsoft.com/office/drawing/2014/main" id="{8B310BA8-E2AD-2F23-7707-98A721D4B24E}"/>
              </a:ext>
            </a:extLst>
          </p:cNvPr>
          <p:cNvPicPr>
            <a:picLocks noChangeAspect="1"/>
          </p:cNvPicPr>
          <p:nvPr/>
        </p:nvPicPr>
        <p:blipFill>
          <a:blip r:embed="rId2"/>
          <a:stretch>
            <a:fillRect/>
          </a:stretch>
        </p:blipFill>
        <p:spPr>
          <a:xfrm>
            <a:off x="2711576" y="4526280"/>
            <a:ext cx="6077840" cy="2004565"/>
          </a:xfrm>
          <a:prstGeom prst="rect">
            <a:avLst/>
          </a:prstGeom>
        </p:spPr>
      </p:pic>
    </p:spTree>
    <p:extLst>
      <p:ext uri="{BB962C8B-B14F-4D97-AF65-F5344CB8AC3E}">
        <p14:creationId xmlns:p14="http://schemas.microsoft.com/office/powerpoint/2010/main" val="337405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61C92-CED8-0FE0-952E-852A705FDF26}"/>
              </a:ext>
            </a:extLst>
          </p:cNvPr>
          <p:cNvSpPr>
            <a:spLocks noGrp="1"/>
          </p:cNvSpPr>
          <p:nvPr>
            <p:ph type="title"/>
          </p:nvPr>
        </p:nvSpPr>
        <p:spPr/>
        <p:txBody>
          <a:bodyPr/>
          <a:lstStyle/>
          <a:p>
            <a:r>
              <a:rPr lang="en-US" dirty="0"/>
              <a:t>Typical Flowgraph</a:t>
            </a:r>
          </a:p>
        </p:txBody>
      </p:sp>
      <p:pic>
        <p:nvPicPr>
          <p:cNvPr id="5" name="Picture 4">
            <a:extLst>
              <a:ext uri="{FF2B5EF4-FFF2-40B4-BE49-F238E27FC236}">
                <a16:creationId xmlns:a16="http://schemas.microsoft.com/office/drawing/2014/main" id="{0A540274-92BB-B10F-1AF9-B005B62A30C7}"/>
              </a:ext>
            </a:extLst>
          </p:cNvPr>
          <p:cNvPicPr>
            <a:picLocks noChangeAspect="1"/>
          </p:cNvPicPr>
          <p:nvPr/>
        </p:nvPicPr>
        <p:blipFill>
          <a:blip r:embed="rId2"/>
          <a:stretch>
            <a:fillRect/>
          </a:stretch>
        </p:blipFill>
        <p:spPr>
          <a:xfrm>
            <a:off x="1222536" y="1459947"/>
            <a:ext cx="9746928" cy="4344506"/>
          </a:xfrm>
          <a:prstGeom prst="rect">
            <a:avLst/>
          </a:prstGeom>
        </p:spPr>
      </p:pic>
    </p:spTree>
    <p:extLst>
      <p:ext uri="{BB962C8B-B14F-4D97-AF65-F5344CB8AC3E}">
        <p14:creationId xmlns:p14="http://schemas.microsoft.com/office/powerpoint/2010/main" val="905011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07EC3-A16E-010A-8F61-70157448D9BE}"/>
              </a:ext>
            </a:extLst>
          </p:cNvPr>
          <p:cNvSpPr>
            <a:spLocks noGrp="1"/>
          </p:cNvSpPr>
          <p:nvPr>
            <p:ph type="title"/>
          </p:nvPr>
        </p:nvSpPr>
        <p:spPr/>
        <p:txBody>
          <a:bodyPr/>
          <a:lstStyle/>
          <a:p>
            <a:r>
              <a:rPr lang="en-US" dirty="0"/>
              <a:t>Block: Pulse Detection</a:t>
            </a:r>
          </a:p>
        </p:txBody>
      </p:sp>
      <p:sp>
        <p:nvSpPr>
          <p:cNvPr id="3" name="Content Placeholder 2">
            <a:extLst>
              <a:ext uri="{FF2B5EF4-FFF2-40B4-BE49-F238E27FC236}">
                <a16:creationId xmlns:a16="http://schemas.microsoft.com/office/drawing/2014/main" id="{0ADD9583-8332-406A-8756-2264F36D9E4A}"/>
              </a:ext>
            </a:extLst>
          </p:cNvPr>
          <p:cNvSpPr>
            <a:spLocks noGrp="1"/>
          </p:cNvSpPr>
          <p:nvPr>
            <p:ph sz="half" idx="1"/>
          </p:nvPr>
        </p:nvSpPr>
        <p:spPr>
          <a:xfrm>
            <a:off x="379048" y="1215483"/>
            <a:ext cx="5615353" cy="3179894"/>
          </a:xfrm>
        </p:spPr>
        <p:txBody>
          <a:bodyPr>
            <a:normAutofit lnSpcReduction="10000"/>
          </a:bodyPr>
          <a:lstStyle/>
          <a:p>
            <a:r>
              <a:rPr lang="en-US" dirty="0"/>
              <a:t>Constant threshold applied to the input signal.</a:t>
            </a:r>
          </a:p>
          <a:p>
            <a:r>
              <a:rPr lang="en-US" dirty="0"/>
              <a:t>Threshold:</a:t>
            </a:r>
          </a:p>
          <a:p>
            <a:pPr lvl="1"/>
            <a:r>
              <a:rPr lang="en-US" dirty="0"/>
              <a:t>Assumes Range: 0 – 1</a:t>
            </a:r>
          </a:p>
          <a:p>
            <a:pPr lvl="1"/>
            <a:r>
              <a:rPr lang="en-US" dirty="0"/>
              <a:t>Can adjust while running</a:t>
            </a:r>
          </a:p>
          <a:p>
            <a:r>
              <a:rPr lang="en-US" dirty="0"/>
              <a:t>Tags:</a:t>
            </a:r>
          </a:p>
          <a:p>
            <a:pPr lvl="1"/>
            <a:r>
              <a:rPr lang="en-US" dirty="0"/>
              <a:t>Start: </a:t>
            </a:r>
            <a:r>
              <a:rPr lang="en-US" dirty="0" err="1"/>
              <a:t>pdw_sob</a:t>
            </a:r>
            <a:endParaRPr lang="en-US" dirty="0"/>
          </a:p>
          <a:p>
            <a:pPr lvl="1"/>
            <a:r>
              <a:rPr lang="en-US" dirty="0"/>
              <a:t>End: </a:t>
            </a:r>
            <a:r>
              <a:rPr lang="en-US" dirty="0" err="1"/>
              <a:t>pdw_eob</a:t>
            </a:r>
            <a:endParaRPr lang="en-US" dirty="0"/>
          </a:p>
          <a:p>
            <a:pPr lvl="1"/>
            <a:endParaRPr lang="en-US" dirty="0"/>
          </a:p>
        </p:txBody>
      </p:sp>
      <p:pic>
        <p:nvPicPr>
          <p:cNvPr id="6" name="Content Placeholder 5">
            <a:extLst>
              <a:ext uri="{FF2B5EF4-FFF2-40B4-BE49-F238E27FC236}">
                <a16:creationId xmlns:a16="http://schemas.microsoft.com/office/drawing/2014/main" id="{B5F2E906-EFCA-24A0-BAE7-17B896DDF0BF}"/>
              </a:ext>
            </a:extLst>
          </p:cNvPr>
          <p:cNvPicPr>
            <a:picLocks noGrp="1" noChangeAspect="1"/>
          </p:cNvPicPr>
          <p:nvPr>
            <p:ph sz="half" idx="2"/>
          </p:nvPr>
        </p:nvPicPr>
        <p:blipFill>
          <a:blip r:embed="rId2"/>
          <a:stretch>
            <a:fillRect/>
          </a:stretch>
        </p:blipFill>
        <p:spPr>
          <a:xfrm>
            <a:off x="6510816" y="1493520"/>
            <a:ext cx="5300184" cy="3947615"/>
          </a:xfrm>
        </p:spPr>
      </p:pic>
      <p:pic>
        <p:nvPicPr>
          <p:cNvPr id="7" name="Picture 6">
            <a:extLst>
              <a:ext uri="{FF2B5EF4-FFF2-40B4-BE49-F238E27FC236}">
                <a16:creationId xmlns:a16="http://schemas.microsoft.com/office/drawing/2014/main" id="{F857867A-2712-A1CD-A3FA-B8C30E6653DE}"/>
              </a:ext>
            </a:extLst>
          </p:cNvPr>
          <p:cNvPicPr>
            <a:picLocks noChangeAspect="1"/>
          </p:cNvPicPr>
          <p:nvPr/>
        </p:nvPicPr>
        <p:blipFill>
          <a:blip r:embed="rId3"/>
          <a:stretch>
            <a:fillRect/>
          </a:stretch>
        </p:blipFill>
        <p:spPr>
          <a:xfrm>
            <a:off x="1608114" y="4395377"/>
            <a:ext cx="2730500" cy="927100"/>
          </a:xfrm>
          <a:prstGeom prst="rect">
            <a:avLst/>
          </a:prstGeom>
        </p:spPr>
      </p:pic>
      <p:cxnSp>
        <p:nvCxnSpPr>
          <p:cNvPr id="9" name="Straight Arrow Connector 8">
            <a:extLst>
              <a:ext uri="{FF2B5EF4-FFF2-40B4-BE49-F238E27FC236}">
                <a16:creationId xmlns:a16="http://schemas.microsoft.com/office/drawing/2014/main" id="{265162A9-1BE2-0337-2AEC-143F472ED164}"/>
              </a:ext>
            </a:extLst>
          </p:cNvPr>
          <p:cNvCxnSpPr>
            <a:endCxn id="6" idx="1"/>
          </p:cNvCxnSpPr>
          <p:nvPr/>
        </p:nvCxnSpPr>
        <p:spPr>
          <a:xfrm flipV="1">
            <a:off x="4338614" y="3467328"/>
            <a:ext cx="2172202" cy="119611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D5A7E88-6989-338C-9697-1B9076C13658}"/>
              </a:ext>
            </a:extLst>
          </p:cNvPr>
          <p:cNvCxnSpPr>
            <a:cxnSpLocks/>
          </p:cNvCxnSpPr>
          <p:nvPr/>
        </p:nvCxnSpPr>
        <p:spPr>
          <a:xfrm flipV="1">
            <a:off x="4338614" y="4272983"/>
            <a:ext cx="5628346" cy="78669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DD843BD-DAC3-AA40-5A4F-976BCAB4DAE4}"/>
              </a:ext>
            </a:extLst>
          </p:cNvPr>
          <p:cNvSpPr txBox="1"/>
          <p:nvPr/>
        </p:nvSpPr>
        <p:spPr>
          <a:xfrm>
            <a:off x="4462049" y="5010335"/>
            <a:ext cx="1790560" cy="923330"/>
          </a:xfrm>
          <a:prstGeom prst="rect">
            <a:avLst/>
          </a:prstGeom>
          <a:noFill/>
        </p:spPr>
        <p:txBody>
          <a:bodyPr wrap="square" rtlCol="0">
            <a:spAutoFit/>
          </a:bodyPr>
          <a:lstStyle/>
          <a:p>
            <a:pPr algn="ctr"/>
            <a:r>
              <a:rPr lang="en-US" dirty="0"/>
              <a:t>Debug Signal</a:t>
            </a:r>
          </a:p>
          <a:p>
            <a:pPr algn="ctr"/>
            <a:r>
              <a:rPr lang="en-US" dirty="0"/>
              <a:t>(Derivative of Input Signal)</a:t>
            </a:r>
          </a:p>
        </p:txBody>
      </p:sp>
    </p:spTree>
    <p:extLst>
      <p:ext uri="{BB962C8B-B14F-4D97-AF65-F5344CB8AC3E}">
        <p14:creationId xmlns:p14="http://schemas.microsoft.com/office/powerpoint/2010/main" val="2304509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73785-666E-7E78-5642-1F8B0B200094}"/>
              </a:ext>
            </a:extLst>
          </p:cNvPr>
          <p:cNvSpPr>
            <a:spLocks noGrp="1"/>
          </p:cNvSpPr>
          <p:nvPr>
            <p:ph type="title"/>
          </p:nvPr>
        </p:nvSpPr>
        <p:spPr/>
        <p:txBody>
          <a:bodyPr/>
          <a:lstStyle/>
          <a:p>
            <a:r>
              <a:rPr lang="en-US" dirty="0"/>
              <a:t>Block: Pulse Extraction</a:t>
            </a:r>
          </a:p>
        </p:txBody>
      </p:sp>
      <p:sp>
        <p:nvSpPr>
          <p:cNvPr id="3" name="Content Placeholder 2">
            <a:extLst>
              <a:ext uri="{FF2B5EF4-FFF2-40B4-BE49-F238E27FC236}">
                <a16:creationId xmlns:a16="http://schemas.microsoft.com/office/drawing/2014/main" id="{F304AA77-08B2-E756-79F5-4E704DEDCA5A}"/>
              </a:ext>
            </a:extLst>
          </p:cNvPr>
          <p:cNvSpPr>
            <a:spLocks noGrp="1"/>
          </p:cNvSpPr>
          <p:nvPr>
            <p:ph sz="half" idx="1"/>
          </p:nvPr>
        </p:nvSpPr>
        <p:spPr/>
        <p:txBody>
          <a:bodyPr/>
          <a:lstStyle/>
          <a:p>
            <a:r>
              <a:rPr lang="en-US" dirty="0"/>
              <a:t>Extracts I/Q in input tagged stream</a:t>
            </a:r>
          </a:p>
          <a:p>
            <a:pPr lvl="1"/>
            <a:r>
              <a:rPr lang="en-US" dirty="0"/>
              <a:t>Between: </a:t>
            </a:r>
            <a:r>
              <a:rPr lang="en-US" dirty="0" err="1"/>
              <a:t>pdw_sob</a:t>
            </a:r>
            <a:r>
              <a:rPr lang="en-US" dirty="0"/>
              <a:t> ↔︎ </a:t>
            </a:r>
            <a:r>
              <a:rPr lang="en-US" dirty="0" err="1"/>
              <a:t>pdw_eob</a:t>
            </a:r>
            <a:endParaRPr lang="en-US" dirty="0"/>
          </a:p>
          <a:p>
            <a:pPr lvl="1"/>
            <a:endParaRPr lang="en-US" dirty="0"/>
          </a:p>
          <a:p>
            <a:r>
              <a:rPr lang="en-US" dirty="0"/>
              <a:t>Measurements Performed on Each Subset of I/Q</a:t>
            </a:r>
          </a:p>
          <a:p>
            <a:pPr lvl="1"/>
            <a:r>
              <a:rPr lang="en-US" dirty="0"/>
              <a:t>Pulse Width</a:t>
            </a:r>
          </a:p>
          <a:p>
            <a:pPr lvl="1"/>
            <a:r>
              <a:rPr lang="en-US" dirty="0"/>
              <a:t>Pulse Power</a:t>
            </a:r>
          </a:p>
          <a:p>
            <a:pPr lvl="1"/>
            <a:r>
              <a:rPr lang="en-US" dirty="0"/>
              <a:t>Pulse Frequency</a:t>
            </a:r>
          </a:p>
          <a:p>
            <a:pPr lvl="1"/>
            <a:r>
              <a:rPr lang="en-US" dirty="0"/>
              <a:t>SNR</a:t>
            </a:r>
          </a:p>
          <a:p>
            <a:pPr lvl="1"/>
            <a:endParaRPr lang="en-US" dirty="0"/>
          </a:p>
        </p:txBody>
      </p:sp>
      <p:pic>
        <p:nvPicPr>
          <p:cNvPr id="5" name="Content Placeholder 5">
            <a:extLst>
              <a:ext uri="{FF2B5EF4-FFF2-40B4-BE49-F238E27FC236}">
                <a16:creationId xmlns:a16="http://schemas.microsoft.com/office/drawing/2014/main" id="{E5364097-8643-443C-5F1A-60606D0F0DC8}"/>
              </a:ext>
            </a:extLst>
          </p:cNvPr>
          <p:cNvPicPr>
            <a:picLocks noGrp="1" noChangeAspect="1"/>
          </p:cNvPicPr>
          <p:nvPr>
            <p:ph sz="half" idx="2"/>
          </p:nvPr>
        </p:nvPicPr>
        <p:blipFill>
          <a:blip r:embed="rId2"/>
          <a:stretch>
            <a:fillRect/>
          </a:stretch>
        </p:blipFill>
        <p:spPr>
          <a:xfrm>
            <a:off x="6957115" y="2635492"/>
            <a:ext cx="4279900" cy="3187700"/>
          </a:xfrm>
        </p:spPr>
      </p:pic>
      <p:sp>
        <p:nvSpPr>
          <p:cNvPr id="6" name="Rectangle 5">
            <a:extLst>
              <a:ext uri="{FF2B5EF4-FFF2-40B4-BE49-F238E27FC236}">
                <a16:creationId xmlns:a16="http://schemas.microsoft.com/office/drawing/2014/main" id="{3E29AE5D-11F5-7EC2-D354-617A7D52D235}"/>
              </a:ext>
            </a:extLst>
          </p:cNvPr>
          <p:cNvSpPr/>
          <p:nvPr/>
        </p:nvSpPr>
        <p:spPr>
          <a:xfrm>
            <a:off x="7991061" y="3233530"/>
            <a:ext cx="2345635" cy="424070"/>
          </a:xfrm>
          <a:prstGeom prst="rect">
            <a:avLst/>
          </a:pr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CD7F400-12C1-66DF-BC7C-4CEDA391075F}"/>
              </a:ext>
            </a:extLst>
          </p:cNvPr>
          <p:cNvPicPr>
            <a:picLocks noChangeAspect="1"/>
          </p:cNvPicPr>
          <p:nvPr/>
        </p:nvPicPr>
        <p:blipFill>
          <a:blip r:embed="rId3"/>
          <a:stretch>
            <a:fillRect/>
          </a:stretch>
        </p:blipFill>
        <p:spPr>
          <a:xfrm>
            <a:off x="2165378" y="5207242"/>
            <a:ext cx="3289300" cy="1231900"/>
          </a:xfrm>
          <a:prstGeom prst="rect">
            <a:avLst/>
          </a:prstGeom>
        </p:spPr>
      </p:pic>
      <p:sp>
        <p:nvSpPr>
          <p:cNvPr id="8" name="Rounded Rectangle 7">
            <a:extLst>
              <a:ext uri="{FF2B5EF4-FFF2-40B4-BE49-F238E27FC236}">
                <a16:creationId xmlns:a16="http://schemas.microsoft.com/office/drawing/2014/main" id="{C5B821A7-AE0D-201E-92AA-744998FE6B87}"/>
              </a:ext>
            </a:extLst>
          </p:cNvPr>
          <p:cNvSpPr/>
          <p:nvPr/>
        </p:nvSpPr>
        <p:spPr>
          <a:xfrm>
            <a:off x="8092108" y="1711633"/>
            <a:ext cx="2143539" cy="457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Pulse IQ Data</a:t>
            </a:r>
          </a:p>
        </p:txBody>
      </p:sp>
      <p:cxnSp>
        <p:nvCxnSpPr>
          <p:cNvPr id="10" name="Straight Arrow Connector 9">
            <a:extLst>
              <a:ext uri="{FF2B5EF4-FFF2-40B4-BE49-F238E27FC236}">
                <a16:creationId xmlns:a16="http://schemas.microsoft.com/office/drawing/2014/main" id="{08954A2E-1D5F-B051-1385-7B0DB594BF18}"/>
              </a:ext>
            </a:extLst>
          </p:cNvPr>
          <p:cNvCxnSpPr>
            <a:stCxn id="5" idx="0"/>
            <a:endCxn id="8" idx="2"/>
          </p:cNvCxnSpPr>
          <p:nvPr/>
        </p:nvCxnSpPr>
        <p:spPr>
          <a:xfrm flipV="1">
            <a:off x="9097065" y="2168833"/>
            <a:ext cx="66813" cy="4666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D2FA9C57-EE52-AFAF-148B-4DA2CBA724AA}"/>
              </a:ext>
            </a:extLst>
          </p:cNvPr>
          <p:cNvSpPr/>
          <p:nvPr/>
        </p:nvSpPr>
        <p:spPr>
          <a:xfrm>
            <a:off x="6957115" y="200722"/>
            <a:ext cx="4279900" cy="10442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dirty="0"/>
              <a:t>PDW</a:t>
            </a:r>
          </a:p>
        </p:txBody>
      </p:sp>
      <p:cxnSp>
        <p:nvCxnSpPr>
          <p:cNvPr id="12" name="Straight Arrow Connector 11">
            <a:extLst>
              <a:ext uri="{FF2B5EF4-FFF2-40B4-BE49-F238E27FC236}">
                <a16:creationId xmlns:a16="http://schemas.microsoft.com/office/drawing/2014/main" id="{B610FCCC-E448-F0AB-B0F0-515A0024DBC3}"/>
              </a:ext>
            </a:extLst>
          </p:cNvPr>
          <p:cNvCxnSpPr>
            <a:cxnSpLocks/>
            <a:stCxn id="8" idx="0"/>
            <a:endCxn id="11" idx="2"/>
          </p:cNvCxnSpPr>
          <p:nvPr/>
        </p:nvCxnSpPr>
        <p:spPr>
          <a:xfrm flipH="1" flipV="1">
            <a:off x="9097065" y="1244974"/>
            <a:ext cx="66813" cy="4666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5FF92AD0-A5F5-A5BF-8014-9547B1F3A39F}"/>
              </a:ext>
            </a:extLst>
          </p:cNvPr>
          <p:cNvSpPr/>
          <p:nvPr/>
        </p:nvSpPr>
        <p:spPr>
          <a:xfrm>
            <a:off x="7045849" y="315443"/>
            <a:ext cx="1127760" cy="601893"/>
          </a:xfrm>
          <a:prstGeom prst="ellipse">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Width</a:t>
            </a:r>
          </a:p>
        </p:txBody>
      </p:sp>
      <p:sp>
        <p:nvSpPr>
          <p:cNvPr id="16" name="Oval 15">
            <a:extLst>
              <a:ext uri="{FF2B5EF4-FFF2-40B4-BE49-F238E27FC236}">
                <a16:creationId xmlns:a16="http://schemas.microsoft.com/office/drawing/2014/main" id="{E5779838-6C8B-58D0-BEDB-F55703C1F8F6}"/>
              </a:ext>
            </a:extLst>
          </p:cNvPr>
          <p:cNvSpPr/>
          <p:nvPr/>
        </p:nvSpPr>
        <p:spPr>
          <a:xfrm>
            <a:off x="8173609" y="673781"/>
            <a:ext cx="1106004" cy="472155"/>
          </a:xfrm>
          <a:prstGeom prst="ellipse">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Power</a:t>
            </a:r>
          </a:p>
        </p:txBody>
      </p:sp>
      <p:sp>
        <p:nvSpPr>
          <p:cNvPr id="17" name="Oval 16">
            <a:extLst>
              <a:ext uri="{FF2B5EF4-FFF2-40B4-BE49-F238E27FC236}">
                <a16:creationId xmlns:a16="http://schemas.microsoft.com/office/drawing/2014/main" id="{0AFF3ACB-7A23-05E4-AA7E-E0E5D1D23C14}"/>
              </a:ext>
            </a:extLst>
          </p:cNvPr>
          <p:cNvSpPr/>
          <p:nvPr/>
        </p:nvSpPr>
        <p:spPr>
          <a:xfrm>
            <a:off x="9499489" y="719797"/>
            <a:ext cx="1106004" cy="472155"/>
          </a:xfrm>
          <a:prstGeom prst="ellipse">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Freq</a:t>
            </a:r>
          </a:p>
        </p:txBody>
      </p:sp>
      <p:sp>
        <p:nvSpPr>
          <p:cNvPr id="18" name="Oval 17">
            <a:extLst>
              <a:ext uri="{FF2B5EF4-FFF2-40B4-BE49-F238E27FC236}">
                <a16:creationId xmlns:a16="http://schemas.microsoft.com/office/drawing/2014/main" id="{8BF24717-2575-1323-DF80-CC93C4CF95DC}"/>
              </a:ext>
            </a:extLst>
          </p:cNvPr>
          <p:cNvSpPr/>
          <p:nvPr/>
        </p:nvSpPr>
        <p:spPr>
          <a:xfrm>
            <a:off x="10052491" y="233822"/>
            <a:ext cx="1106004" cy="472155"/>
          </a:xfrm>
          <a:prstGeom prst="ellipse">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TOA</a:t>
            </a:r>
          </a:p>
        </p:txBody>
      </p:sp>
    </p:spTree>
    <p:extLst>
      <p:ext uri="{BB962C8B-B14F-4D97-AF65-F5344CB8AC3E}">
        <p14:creationId xmlns:p14="http://schemas.microsoft.com/office/powerpoint/2010/main" val="2684557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37AA9-F25E-A750-3A17-248886EC51C6}"/>
              </a:ext>
            </a:extLst>
          </p:cNvPr>
          <p:cNvSpPr>
            <a:spLocks noGrp="1"/>
          </p:cNvSpPr>
          <p:nvPr>
            <p:ph type="title"/>
          </p:nvPr>
        </p:nvSpPr>
        <p:spPr/>
        <p:txBody>
          <a:bodyPr/>
          <a:lstStyle/>
          <a:p>
            <a:r>
              <a:rPr lang="en-US" dirty="0"/>
              <a:t>Block: PDW to File</a:t>
            </a:r>
          </a:p>
        </p:txBody>
      </p:sp>
      <p:sp>
        <p:nvSpPr>
          <p:cNvPr id="3" name="Content Placeholder 2">
            <a:extLst>
              <a:ext uri="{FF2B5EF4-FFF2-40B4-BE49-F238E27FC236}">
                <a16:creationId xmlns:a16="http://schemas.microsoft.com/office/drawing/2014/main" id="{C32339E3-B424-7102-0127-20EB2938B62C}"/>
              </a:ext>
            </a:extLst>
          </p:cNvPr>
          <p:cNvSpPr>
            <a:spLocks noGrp="1"/>
          </p:cNvSpPr>
          <p:nvPr>
            <p:ph sz="half" idx="1"/>
          </p:nvPr>
        </p:nvSpPr>
        <p:spPr/>
        <p:txBody>
          <a:bodyPr/>
          <a:lstStyle/>
          <a:p>
            <a:r>
              <a:rPr lang="en-US" dirty="0"/>
              <a:t>Writes PDW measurements to a binary file for offline analysis</a:t>
            </a:r>
          </a:p>
          <a:p>
            <a:endParaRPr lang="en-US" dirty="0"/>
          </a:p>
          <a:p>
            <a:r>
              <a:rPr lang="en-US" dirty="0"/>
              <a:t>Tool Provided to Read / Write / Manipulate PDW Files:</a:t>
            </a:r>
          </a:p>
          <a:p>
            <a:pPr lvl="1"/>
            <a:r>
              <a:rPr lang="en-US" dirty="0"/>
              <a:t>gr-</a:t>
            </a:r>
            <a:r>
              <a:rPr lang="en-US" dirty="0" err="1"/>
              <a:t>pdw</a:t>
            </a:r>
            <a:r>
              <a:rPr lang="en-US" dirty="0"/>
              <a:t> → Examples → </a:t>
            </a:r>
            <a:r>
              <a:rPr lang="en-US" dirty="0" err="1"/>
              <a:t>pdw.py</a:t>
            </a:r>
            <a:endParaRPr lang="en-US" dirty="0"/>
          </a:p>
          <a:p>
            <a:pPr lvl="1"/>
            <a:endParaRPr lang="en-US" dirty="0"/>
          </a:p>
          <a:p>
            <a:pPr lvl="1"/>
            <a:endParaRPr lang="en-US" dirty="0"/>
          </a:p>
          <a:p>
            <a:endParaRPr lang="en-US" dirty="0"/>
          </a:p>
        </p:txBody>
      </p:sp>
      <p:pic>
        <p:nvPicPr>
          <p:cNvPr id="7" name="Content Placeholder 6">
            <a:extLst>
              <a:ext uri="{FF2B5EF4-FFF2-40B4-BE49-F238E27FC236}">
                <a16:creationId xmlns:a16="http://schemas.microsoft.com/office/drawing/2014/main" id="{98F8DE2F-1C29-85E9-CBE1-80D7D14C132A}"/>
              </a:ext>
            </a:extLst>
          </p:cNvPr>
          <p:cNvPicPr>
            <a:picLocks noGrp="1" noChangeAspect="1"/>
          </p:cNvPicPr>
          <p:nvPr>
            <p:ph sz="half" idx="2"/>
          </p:nvPr>
        </p:nvPicPr>
        <p:blipFill>
          <a:blip r:embed="rId2"/>
          <a:stretch>
            <a:fillRect/>
          </a:stretch>
        </p:blipFill>
        <p:spPr>
          <a:xfrm>
            <a:off x="6197600" y="708102"/>
            <a:ext cx="5613400" cy="2988031"/>
          </a:xfrm>
        </p:spPr>
      </p:pic>
      <p:pic>
        <p:nvPicPr>
          <p:cNvPr id="5" name="Picture 4">
            <a:extLst>
              <a:ext uri="{FF2B5EF4-FFF2-40B4-BE49-F238E27FC236}">
                <a16:creationId xmlns:a16="http://schemas.microsoft.com/office/drawing/2014/main" id="{45CDBD92-D14D-9A95-DD83-BCCFFD1D8514}"/>
              </a:ext>
            </a:extLst>
          </p:cNvPr>
          <p:cNvPicPr>
            <a:picLocks noChangeAspect="1"/>
          </p:cNvPicPr>
          <p:nvPr/>
        </p:nvPicPr>
        <p:blipFill>
          <a:blip r:embed="rId3"/>
          <a:stretch>
            <a:fillRect/>
          </a:stretch>
        </p:blipFill>
        <p:spPr>
          <a:xfrm>
            <a:off x="1030264" y="4298135"/>
            <a:ext cx="2362200" cy="1143000"/>
          </a:xfrm>
          <a:prstGeom prst="rect">
            <a:avLst/>
          </a:prstGeom>
        </p:spPr>
      </p:pic>
      <p:pic>
        <p:nvPicPr>
          <p:cNvPr id="3074" name="Picture 2" descr="HDF5 Library and Tools 1.12.3 | The HDF Group Support Site">
            <a:extLst>
              <a:ext uri="{FF2B5EF4-FFF2-40B4-BE49-F238E27FC236}">
                <a16:creationId xmlns:a16="http://schemas.microsoft.com/office/drawing/2014/main" id="{0FEBBFF8-C80E-8B19-B036-0CE291F918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67" t="28000" r="5267" b="28430"/>
          <a:stretch/>
        </p:blipFill>
        <p:spPr bwMode="auto">
          <a:xfrm>
            <a:off x="6836704" y="5585209"/>
            <a:ext cx="2362200" cy="8627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undefined">
            <a:extLst>
              <a:ext uri="{FF2B5EF4-FFF2-40B4-BE49-F238E27FC236}">
                <a16:creationId xmlns:a16="http://schemas.microsoft.com/office/drawing/2014/main" id="{721B51E2-1C32-9A21-563E-8E2F1F0E96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4320" y="4036011"/>
            <a:ext cx="2993096" cy="120932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a:extLst>
              <a:ext uri="{FF2B5EF4-FFF2-40B4-BE49-F238E27FC236}">
                <a16:creationId xmlns:a16="http://schemas.microsoft.com/office/drawing/2014/main" id="{8884B2CA-12B3-885C-9DF1-02EDCEF0D6E1}"/>
              </a:ext>
            </a:extLst>
          </p:cNvPr>
          <p:cNvSpPr/>
          <p:nvPr/>
        </p:nvSpPr>
        <p:spPr>
          <a:xfrm>
            <a:off x="4715439" y="4567305"/>
            <a:ext cx="1380562" cy="6046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pdw.py</a:t>
            </a:r>
            <a:endParaRPr lang="en-US" dirty="0"/>
          </a:p>
        </p:txBody>
      </p:sp>
      <p:cxnSp>
        <p:nvCxnSpPr>
          <p:cNvPr id="10" name="Straight Arrow Connector 9">
            <a:extLst>
              <a:ext uri="{FF2B5EF4-FFF2-40B4-BE49-F238E27FC236}">
                <a16:creationId xmlns:a16="http://schemas.microsoft.com/office/drawing/2014/main" id="{52E313BC-F83E-59F8-9E6D-DEE7189E08D3}"/>
              </a:ext>
            </a:extLst>
          </p:cNvPr>
          <p:cNvCxnSpPr>
            <a:stCxn id="5" idx="3"/>
            <a:endCxn id="8" idx="1"/>
          </p:cNvCxnSpPr>
          <p:nvPr/>
        </p:nvCxnSpPr>
        <p:spPr>
          <a:xfrm>
            <a:off x="3392464" y="4869635"/>
            <a:ext cx="132297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DE87C0E-FFB1-19D5-14AE-FCFD718847EE}"/>
              </a:ext>
            </a:extLst>
          </p:cNvPr>
          <p:cNvCxnSpPr>
            <a:cxnSpLocks/>
            <a:stCxn id="8" idx="3"/>
          </p:cNvCxnSpPr>
          <p:nvPr/>
        </p:nvCxnSpPr>
        <p:spPr>
          <a:xfrm flipV="1">
            <a:off x="6096001" y="3840480"/>
            <a:ext cx="740703" cy="10291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C276B85-72F5-236E-7E40-1679B0E6BC3B}"/>
              </a:ext>
            </a:extLst>
          </p:cNvPr>
          <p:cNvCxnSpPr>
            <a:cxnSpLocks/>
            <a:stCxn id="8" idx="3"/>
            <a:endCxn id="3076" idx="1"/>
          </p:cNvCxnSpPr>
          <p:nvPr/>
        </p:nvCxnSpPr>
        <p:spPr>
          <a:xfrm flipV="1">
            <a:off x="6096001" y="4640671"/>
            <a:ext cx="1798319" cy="22896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0841587-54A7-6BF0-6304-7730452951E1}"/>
              </a:ext>
            </a:extLst>
          </p:cNvPr>
          <p:cNvCxnSpPr>
            <a:cxnSpLocks/>
            <a:stCxn id="8" idx="3"/>
            <a:endCxn id="3074" idx="1"/>
          </p:cNvCxnSpPr>
          <p:nvPr/>
        </p:nvCxnSpPr>
        <p:spPr>
          <a:xfrm>
            <a:off x="6096001" y="4869635"/>
            <a:ext cx="740703" cy="114697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273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3FF48-E30D-7688-65BF-EBFE007B4F45}"/>
              </a:ext>
            </a:extLst>
          </p:cNvPr>
          <p:cNvSpPr>
            <a:spLocks noGrp="1"/>
          </p:cNvSpPr>
          <p:nvPr>
            <p:ph type="title"/>
          </p:nvPr>
        </p:nvSpPr>
        <p:spPr/>
        <p:txBody>
          <a:bodyPr/>
          <a:lstStyle/>
          <a:p>
            <a:r>
              <a:rPr lang="en-US" dirty="0"/>
              <a:t>Block: PDW Plot</a:t>
            </a:r>
          </a:p>
        </p:txBody>
      </p:sp>
      <p:sp>
        <p:nvSpPr>
          <p:cNvPr id="3" name="Content Placeholder 2">
            <a:extLst>
              <a:ext uri="{FF2B5EF4-FFF2-40B4-BE49-F238E27FC236}">
                <a16:creationId xmlns:a16="http://schemas.microsoft.com/office/drawing/2014/main" id="{DAE1C7AE-6C4A-940F-2B4E-F87D92B488DE}"/>
              </a:ext>
            </a:extLst>
          </p:cNvPr>
          <p:cNvSpPr>
            <a:spLocks noGrp="1"/>
          </p:cNvSpPr>
          <p:nvPr>
            <p:ph sz="half" idx="1"/>
          </p:nvPr>
        </p:nvSpPr>
        <p:spPr/>
        <p:txBody>
          <a:bodyPr/>
          <a:lstStyle/>
          <a:p>
            <a:r>
              <a:rPr lang="en-US" dirty="0"/>
              <a:t>Plots selected measurements from PDW:</a:t>
            </a:r>
          </a:p>
          <a:p>
            <a:pPr lvl="1"/>
            <a:r>
              <a:rPr lang="en-US" dirty="0"/>
              <a:t>Pulse Power (dBm)</a:t>
            </a:r>
          </a:p>
          <a:p>
            <a:pPr lvl="1"/>
            <a:r>
              <a:rPr lang="en-US" dirty="0"/>
              <a:t>Pulse Frequency (MHz)</a:t>
            </a:r>
          </a:p>
          <a:p>
            <a:pPr lvl="1"/>
            <a:r>
              <a:rPr lang="en-US" dirty="0"/>
              <a:t>Pulse Width (</a:t>
            </a:r>
            <a:r>
              <a:rPr lang="en-US" dirty="0" err="1"/>
              <a:t>μs</a:t>
            </a:r>
            <a:r>
              <a:rPr lang="en-US" dirty="0"/>
              <a:t>)</a:t>
            </a:r>
          </a:p>
        </p:txBody>
      </p:sp>
      <p:pic>
        <p:nvPicPr>
          <p:cNvPr id="5" name="Picture 4">
            <a:extLst>
              <a:ext uri="{FF2B5EF4-FFF2-40B4-BE49-F238E27FC236}">
                <a16:creationId xmlns:a16="http://schemas.microsoft.com/office/drawing/2014/main" id="{8F13C9EB-2AFF-E75C-8772-33554921A96A}"/>
              </a:ext>
            </a:extLst>
          </p:cNvPr>
          <p:cNvPicPr>
            <a:picLocks noChangeAspect="1"/>
          </p:cNvPicPr>
          <p:nvPr/>
        </p:nvPicPr>
        <p:blipFill rotWithShape="1">
          <a:blip r:embed="rId2"/>
          <a:srcRect l="78960" t="10625" r="2957" b="54677"/>
          <a:stretch/>
        </p:blipFill>
        <p:spPr>
          <a:xfrm>
            <a:off x="7557213" y="342342"/>
            <a:ext cx="3306092" cy="2827578"/>
          </a:xfrm>
          <a:prstGeom prst="rect">
            <a:avLst/>
          </a:prstGeom>
        </p:spPr>
      </p:pic>
      <p:pic>
        <p:nvPicPr>
          <p:cNvPr id="7" name="Picture 6">
            <a:extLst>
              <a:ext uri="{FF2B5EF4-FFF2-40B4-BE49-F238E27FC236}">
                <a16:creationId xmlns:a16="http://schemas.microsoft.com/office/drawing/2014/main" id="{082AEC8B-F47F-2137-8D22-10A68F52DB22}"/>
              </a:ext>
            </a:extLst>
          </p:cNvPr>
          <p:cNvPicPr>
            <a:picLocks noChangeAspect="1"/>
          </p:cNvPicPr>
          <p:nvPr/>
        </p:nvPicPr>
        <p:blipFill>
          <a:blip r:embed="rId3"/>
          <a:stretch>
            <a:fillRect/>
          </a:stretch>
        </p:blipFill>
        <p:spPr>
          <a:xfrm>
            <a:off x="1437859" y="3328309"/>
            <a:ext cx="7772400" cy="3296613"/>
          </a:xfrm>
          <a:prstGeom prst="rect">
            <a:avLst/>
          </a:prstGeom>
        </p:spPr>
      </p:pic>
    </p:spTree>
    <p:extLst>
      <p:ext uri="{BB962C8B-B14F-4D97-AF65-F5344CB8AC3E}">
        <p14:creationId xmlns:p14="http://schemas.microsoft.com/office/powerpoint/2010/main" val="810587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3811-7469-FF7C-E8E1-5F26D46505A4}"/>
              </a:ext>
            </a:extLst>
          </p:cNvPr>
          <p:cNvSpPr>
            <a:spLocks noGrp="1"/>
          </p:cNvSpPr>
          <p:nvPr>
            <p:ph type="title"/>
          </p:nvPr>
        </p:nvSpPr>
        <p:spPr/>
        <p:txBody>
          <a:bodyPr/>
          <a:lstStyle/>
          <a:p>
            <a:r>
              <a:rPr lang="en-US" dirty="0"/>
              <a:t>Block: Calibration Tables</a:t>
            </a:r>
          </a:p>
        </p:txBody>
      </p:sp>
      <p:sp>
        <p:nvSpPr>
          <p:cNvPr id="3" name="Content Placeholder 2">
            <a:extLst>
              <a:ext uri="{FF2B5EF4-FFF2-40B4-BE49-F238E27FC236}">
                <a16:creationId xmlns:a16="http://schemas.microsoft.com/office/drawing/2014/main" id="{500EF333-2C4F-330D-E717-EFB2BFCF5D1B}"/>
              </a:ext>
            </a:extLst>
          </p:cNvPr>
          <p:cNvSpPr>
            <a:spLocks noGrp="1"/>
          </p:cNvSpPr>
          <p:nvPr>
            <p:ph sz="half" idx="1"/>
          </p:nvPr>
        </p:nvSpPr>
        <p:spPr>
          <a:xfrm>
            <a:off x="379048" y="1215483"/>
            <a:ext cx="5615353" cy="3219357"/>
          </a:xfrm>
        </p:spPr>
        <p:txBody>
          <a:bodyPr>
            <a:normAutofit lnSpcReduction="10000"/>
          </a:bodyPr>
          <a:lstStyle/>
          <a:p>
            <a:r>
              <a:rPr lang="en-US" dirty="0"/>
              <a:t>USRP Power Calibration utility</a:t>
            </a:r>
          </a:p>
          <a:p>
            <a:pPr lvl="1"/>
            <a:r>
              <a:rPr lang="en-US" dirty="0" err="1"/>
              <a:t>uhd_power_cal.py</a:t>
            </a:r>
            <a:endParaRPr lang="en-US" dirty="0"/>
          </a:p>
          <a:p>
            <a:pPr lvl="1"/>
            <a:r>
              <a:rPr lang="en-US" dirty="0"/>
              <a:t>Save calibration table as .pickle</a:t>
            </a:r>
          </a:p>
          <a:p>
            <a:r>
              <a:rPr lang="en-US" dirty="0"/>
              <a:t>R&amp;S Signal Generator</a:t>
            </a:r>
          </a:p>
          <a:p>
            <a:pPr lvl="1"/>
            <a:r>
              <a:rPr lang="en-US" dirty="0"/>
              <a:t>Automated Calibration</a:t>
            </a:r>
          </a:p>
          <a:p>
            <a:r>
              <a:rPr lang="en-US" dirty="0"/>
              <a:t>User selects reference level</a:t>
            </a:r>
          </a:p>
          <a:p>
            <a:pPr lvl="1"/>
            <a:r>
              <a:rPr lang="en-US" dirty="0"/>
              <a:t>Block outputs a gain setting for USRP</a:t>
            </a:r>
          </a:p>
        </p:txBody>
      </p:sp>
      <p:pic>
        <p:nvPicPr>
          <p:cNvPr id="5" name="Picture 4">
            <a:extLst>
              <a:ext uri="{FF2B5EF4-FFF2-40B4-BE49-F238E27FC236}">
                <a16:creationId xmlns:a16="http://schemas.microsoft.com/office/drawing/2014/main" id="{BA2D9CCB-629C-DD80-18EC-402D05537E65}"/>
              </a:ext>
            </a:extLst>
          </p:cNvPr>
          <p:cNvPicPr>
            <a:picLocks noChangeAspect="1"/>
          </p:cNvPicPr>
          <p:nvPr/>
        </p:nvPicPr>
        <p:blipFill>
          <a:blip r:embed="rId2"/>
          <a:stretch>
            <a:fillRect/>
          </a:stretch>
        </p:blipFill>
        <p:spPr>
          <a:xfrm>
            <a:off x="2247901" y="5652801"/>
            <a:ext cx="3746500" cy="736600"/>
          </a:xfrm>
          <a:prstGeom prst="rect">
            <a:avLst/>
          </a:prstGeom>
        </p:spPr>
      </p:pic>
      <p:pic>
        <p:nvPicPr>
          <p:cNvPr id="6" name="Picture 5">
            <a:extLst>
              <a:ext uri="{FF2B5EF4-FFF2-40B4-BE49-F238E27FC236}">
                <a16:creationId xmlns:a16="http://schemas.microsoft.com/office/drawing/2014/main" id="{725EB3E6-E81E-FE2A-5FB8-DAA9E0D1B035}"/>
              </a:ext>
            </a:extLst>
          </p:cNvPr>
          <p:cNvPicPr>
            <a:picLocks noChangeAspect="1"/>
          </p:cNvPicPr>
          <p:nvPr/>
        </p:nvPicPr>
        <p:blipFill>
          <a:blip r:embed="rId3"/>
          <a:stretch>
            <a:fillRect/>
          </a:stretch>
        </p:blipFill>
        <p:spPr>
          <a:xfrm>
            <a:off x="2247901" y="4306601"/>
            <a:ext cx="3746500" cy="1143000"/>
          </a:xfrm>
          <a:prstGeom prst="rect">
            <a:avLst/>
          </a:prstGeom>
        </p:spPr>
      </p:pic>
      <p:pic>
        <p:nvPicPr>
          <p:cNvPr id="10" name="Content Placeholder 5">
            <a:extLst>
              <a:ext uri="{FF2B5EF4-FFF2-40B4-BE49-F238E27FC236}">
                <a16:creationId xmlns:a16="http://schemas.microsoft.com/office/drawing/2014/main" id="{04A17E38-1EDD-E588-5FF8-EF757BD71E24}"/>
              </a:ext>
            </a:extLst>
          </p:cNvPr>
          <p:cNvPicPr>
            <a:picLocks noGrp="1" noChangeAspect="1"/>
          </p:cNvPicPr>
          <p:nvPr>
            <p:ph sz="half" idx="2"/>
          </p:nvPr>
        </p:nvPicPr>
        <p:blipFill>
          <a:blip r:embed="rId4"/>
          <a:stretch>
            <a:fillRect/>
          </a:stretch>
        </p:blipFill>
        <p:spPr>
          <a:xfrm>
            <a:off x="7355840" y="0"/>
            <a:ext cx="3891280" cy="2918460"/>
          </a:xfrm>
        </p:spPr>
      </p:pic>
      <p:pic>
        <p:nvPicPr>
          <p:cNvPr id="11" name="Content Placeholder 5">
            <a:extLst>
              <a:ext uri="{FF2B5EF4-FFF2-40B4-BE49-F238E27FC236}">
                <a16:creationId xmlns:a16="http://schemas.microsoft.com/office/drawing/2014/main" id="{47B527D1-0428-A02D-7B51-B79B957C386D}"/>
              </a:ext>
            </a:extLst>
          </p:cNvPr>
          <p:cNvPicPr>
            <a:picLocks noChangeAspect="1"/>
          </p:cNvPicPr>
          <p:nvPr/>
        </p:nvPicPr>
        <p:blipFill>
          <a:blip r:embed="rId5"/>
          <a:stretch>
            <a:fillRect/>
          </a:stretch>
        </p:blipFill>
        <p:spPr>
          <a:xfrm>
            <a:off x="7355840" y="2890975"/>
            <a:ext cx="3891280" cy="2918460"/>
          </a:xfrm>
          <a:prstGeom prst="rect">
            <a:avLst/>
          </a:prstGeom>
        </p:spPr>
      </p:pic>
    </p:spTree>
    <p:extLst>
      <p:ext uri="{BB962C8B-B14F-4D97-AF65-F5344CB8AC3E}">
        <p14:creationId xmlns:p14="http://schemas.microsoft.com/office/powerpoint/2010/main" val="2123907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91169-1B25-0295-109F-E890946D8CB4}"/>
              </a:ext>
            </a:extLst>
          </p:cNvPr>
          <p:cNvSpPr>
            <a:spLocks noGrp="1"/>
          </p:cNvSpPr>
          <p:nvPr>
            <p:ph type="title"/>
          </p:nvPr>
        </p:nvSpPr>
        <p:spPr/>
        <p:txBody>
          <a:bodyPr/>
          <a:lstStyle/>
          <a:p>
            <a:r>
              <a:rPr lang="en-US" dirty="0"/>
              <a:t>Extras: </a:t>
            </a:r>
            <a:r>
              <a:rPr lang="en-US" dirty="0" err="1"/>
              <a:t>pulses.grc</a:t>
            </a:r>
            <a:endParaRPr lang="en-US" dirty="0"/>
          </a:p>
        </p:txBody>
      </p:sp>
      <p:sp>
        <p:nvSpPr>
          <p:cNvPr id="3" name="Content Placeholder 2">
            <a:extLst>
              <a:ext uri="{FF2B5EF4-FFF2-40B4-BE49-F238E27FC236}">
                <a16:creationId xmlns:a16="http://schemas.microsoft.com/office/drawing/2014/main" id="{3DCD792E-4A51-CB1A-45A0-A6E333C86501}"/>
              </a:ext>
            </a:extLst>
          </p:cNvPr>
          <p:cNvSpPr>
            <a:spLocks noGrp="1"/>
          </p:cNvSpPr>
          <p:nvPr>
            <p:ph sz="half" idx="1"/>
          </p:nvPr>
        </p:nvSpPr>
        <p:spPr/>
        <p:txBody>
          <a:bodyPr/>
          <a:lstStyle/>
          <a:p>
            <a:r>
              <a:rPr lang="en-US" dirty="0"/>
              <a:t>Hierarchal block to generate simple pulsed waveforms</a:t>
            </a:r>
          </a:p>
          <a:p>
            <a:r>
              <a:rPr lang="en-US" dirty="0"/>
              <a:t>Inputs:</a:t>
            </a:r>
          </a:p>
          <a:p>
            <a:pPr lvl="1"/>
            <a:r>
              <a:rPr lang="en-US" dirty="0"/>
              <a:t>Amplitude</a:t>
            </a:r>
          </a:p>
          <a:p>
            <a:pPr lvl="1"/>
            <a:r>
              <a:rPr lang="en-US" dirty="0"/>
              <a:t>Pulse Repetition Interval (PRI)</a:t>
            </a:r>
          </a:p>
          <a:p>
            <a:pPr lvl="1"/>
            <a:r>
              <a:rPr lang="en-US" dirty="0"/>
              <a:t>Pulse Width</a:t>
            </a:r>
          </a:p>
          <a:p>
            <a:pPr lvl="1"/>
            <a:r>
              <a:rPr lang="en-US" dirty="0"/>
              <a:t>Sample Rate</a:t>
            </a:r>
          </a:p>
        </p:txBody>
      </p:sp>
      <p:grpSp>
        <p:nvGrpSpPr>
          <p:cNvPr id="12" name="Group 11">
            <a:extLst>
              <a:ext uri="{FF2B5EF4-FFF2-40B4-BE49-F238E27FC236}">
                <a16:creationId xmlns:a16="http://schemas.microsoft.com/office/drawing/2014/main" id="{7D6401E7-F860-7369-83DF-1C79871D344F}"/>
              </a:ext>
            </a:extLst>
          </p:cNvPr>
          <p:cNvGrpSpPr/>
          <p:nvPr/>
        </p:nvGrpSpPr>
        <p:grpSpPr>
          <a:xfrm>
            <a:off x="1649072" y="3730244"/>
            <a:ext cx="8893856" cy="2070100"/>
            <a:chOff x="2917144" y="3760224"/>
            <a:chExt cx="8893856" cy="2070100"/>
          </a:xfrm>
        </p:grpSpPr>
        <p:pic>
          <p:nvPicPr>
            <p:cNvPr id="6" name="Picture 5">
              <a:extLst>
                <a:ext uri="{FF2B5EF4-FFF2-40B4-BE49-F238E27FC236}">
                  <a16:creationId xmlns:a16="http://schemas.microsoft.com/office/drawing/2014/main" id="{2395BE71-581E-5B25-D77D-0EB398EC20A2}"/>
                </a:ext>
              </a:extLst>
            </p:cNvPr>
            <p:cNvPicPr>
              <a:picLocks noChangeAspect="1"/>
            </p:cNvPicPr>
            <p:nvPr/>
          </p:nvPicPr>
          <p:blipFill>
            <a:blip r:embed="rId2"/>
            <a:stretch>
              <a:fillRect/>
            </a:stretch>
          </p:blipFill>
          <p:spPr>
            <a:xfrm>
              <a:off x="2917144" y="4152975"/>
              <a:ext cx="2868936" cy="1284598"/>
            </a:xfrm>
            <a:prstGeom prst="rect">
              <a:avLst/>
            </a:prstGeom>
          </p:spPr>
        </p:pic>
        <p:pic>
          <p:nvPicPr>
            <p:cNvPr id="8" name="Picture 7">
              <a:extLst>
                <a:ext uri="{FF2B5EF4-FFF2-40B4-BE49-F238E27FC236}">
                  <a16:creationId xmlns:a16="http://schemas.microsoft.com/office/drawing/2014/main" id="{42B226AB-680E-7AD8-7371-44DE4D341981}"/>
                </a:ext>
              </a:extLst>
            </p:cNvPr>
            <p:cNvPicPr>
              <a:picLocks noChangeAspect="1"/>
            </p:cNvPicPr>
            <p:nvPr/>
          </p:nvPicPr>
          <p:blipFill>
            <a:blip r:embed="rId3"/>
            <a:stretch>
              <a:fillRect/>
            </a:stretch>
          </p:blipFill>
          <p:spPr>
            <a:xfrm>
              <a:off x="7213600" y="3760224"/>
              <a:ext cx="4597400" cy="2070100"/>
            </a:xfrm>
            <a:prstGeom prst="rect">
              <a:avLst/>
            </a:prstGeom>
          </p:spPr>
        </p:pic>
        <p:cxnSp>
          <p:nvCxnSpPr>
            <p:cNvPr id="11" name="Straight Arrow Connector 10">
              <a:extLst>
                <a:ext uri="{FF2B5EF4-FFF2-40B4-BE49-F238E27FC236}">
                  <a16:creationId xmlns:a16="http://schemas.microsoft.com/office/drawing/2014/main" id="{167696D5-BFDE-35F4-9CDB-EFD10D78F73B}"/>
                </a:ext>
              </a:extLst>
            </p:cNvPr>
            <p:cNvCxnSpPr>
              <a:stCxn id="6" idx="3"/>
              <a:endCxn id="8" idx="1"/>
            </p:cNvCxnSpPr>
            <p:nvPr/>
          </p:nvCxnSpPr>
          <p:spPr>
            <a:xfrm>
              <a:off x="5786080" y="4795274"/>
              <a:ext cx="142752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5CF46E88-565B-132A-C517-0205FA7F228A}"/>
              </a:ext>
            </a:extLst>
          </p:cNvPr>
          <p:cNvPicPr>
            <a:picLocks noChangeAspect="1"/>
          </p:cNvPicPr>
          <p:nvPr/>
        </p:nvPicPr>
        <p:blipFill>
          <a:blip r:embed="rId4"/>
          <a:stretch>
            <a:fillRect/>
          </a:stretch>
        </p:blipFill>
        <p:spPr>
          <a:xfrm>
            <a:off x="6779027" y="572774"/>
            <a:ext cx="3743344" cy="2777320"/>
          </a:xfrm>
          <a:prstGeom prst="rect">
            <a:avLst/>
          </a:prstGeom>
        </p:spPr>
      </p:pic>
    </p:spTree>
    <p:extLst>
      <p:ext uri="{BB962C8B-B14F-4D97-AF65-F5344CB8AC3E}">
        <p14:creationId xmlns:p14="http://schemas.microsoft.com/office/powerpoint/2010/main" val="2342453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098BC-288E-2DEB-C9C9-67BD1689BA00}"/>
              </a:ext>
            </a:extLst>
          </p:cNvPr>
          <p:cNvSpPr>
            <a:spLocks noGrp="1"/>
          </p:cNvSpPr>
          <p:nvPr>
            <p:ph type="title"/>
          </p:nvPr>
        </p:nvSpPr>
        <p:spPr/>
        <p:txBody>
          <a:bodyPr/>
          <a:lstStyle/>
          <a:p>
            <a:r>
              <a:rPr lang="en-US" dirty="0"/>
              <a:t>Example Flowgraph: Virtual Mode</a:t>
            </a:r>
          </a:p>
        </p:txBody>
      </p:sp>
      <p:pic>
        <p:nvPicPr>
          <p:cNvPr id="4" name="Picture 3">
            <a:extLst>
              <a:ext uri="{FF2B5EF4-FFF2-40B4-BE49-F238E27FC236}">
                <a16:creationId xmlns:a16="http://schemas.microsoft.com/office/drawing/2014/main" id="{BD618DFA-EF5D-57DC-8F07-16055A847727}"/>
              </a:ext>
            </a:extLst>
          </p:cNvPr>
          <p:cNvPicPr>
            <a:picLocks noChangeAspect="1"/>
          </p:cNvPicPr>
          <p:nvPr/>
        </p:nvPicPr>
        <p:blipFill>
          <a:blip r:embed="rId2"/>
          <a:stretch>
            <a:fillRect/>
          </a:stretch>
        </p:blipFill>
        <p:spPr>
          <a:xfrm>
            <a:off x="1222536" y="1459947"/>
            <a:ext cx="9746928" cy="4344506"/>
          </a:xfrm>
          <a:prstGeom prst="rect">
            <a:avLst/>
          </a:prstGeom>
        </p:spPr>
      </p:pic>
    </p:spTree>
    <p:extLst>
      <p:ext uri="{BB962C8B-B14F-4D97-AF65-F5344CB8AC3E}">
        <p14:creationId xmlns:p14="http://schemas.microsoft.com/office/powerpoint/2010/main" val="3092843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EDA06FC-3337-604E-BBA3-9BF2A7530391}"/>
              </a:ext>
            </a:extLst>
          </p:cNvPr>
          <p:cNvSpPr>
            <a:spLocks noGrp="1"/>
          </p:cNvSpPr>
          <p:nvPr>
            <p:ph type="subTitle" idx="4294967295"/>
          </p:nvPr>
        </p:nvSpPr>
        <p:spPr>
          <a:xfrm>
            <a:off x="715988" y="2190750"/>
            <a:ext cx="8077200" cy="2293938"/>
          </a:xfrm>
          <a:prstGeom prst="rect">
            <a:avLst/>
          </a:prstGeom>
        </p:spPr>
        <p:txBody>
          <a:bodyPr anchor="t"/>
          <a:lstStyle/>
          <a:p>
            <a:pPr marL="0" indent="0">
              <a:lnSpc>
                <a:spcPct val="100000"/>
              </a:lnSpc>
              <a:buNone/>
            </a:pPr>
            <a:r>
              <a:rPr lang="en-US" sz="1800" dirty="0">
                <a:solidFill>
                  <a:schemeClr val="tx1"/>
                </a:solidFill>
                <a:latin typeface="Arial" panose="020B0604020202020204" pitchFamily="34" charset="0"/>
                <a:cs typeface="Arial" panose="020B0604020202020204" pitchFamily="34" charset="0"/>
              </a:rPr>
              <a:t>As a University Affiliated Research Center (UARC), the Georgia Tech Research Institute (GTRI) is the nonprofit, applied research unit of the Georgia Institute of Technology (Georgia Tech). GTRI leverages the science and engineering base of Georgia Tech to enhance the impact of our collective research output. Collaboratively, we advance technology and provide innovative solutions to: </a:t>
            </a:r>
          </a:p>
        </p:txBody>
      </p:sp>
      <p:sp>
        <p:nvSpPr>
          <p:cNvPr id="8" name="TextBox 7">
            <a:extLst>
              <a:ext uri="{FF2B5EF4-FFF2-40B4-BE49-F238E27FC236}">
                <a16:creationId xmlns:a16="http://schemas.microsoft.com/office/drawing/2014/main" id="{0FF8FE54-3BEB-8C4F-87B7-8A783B1784BB}"/>
              </a:ext>
            </a:extLst>
          </p:cNvPr>
          <p:cNvSpPr txBox="1"/>
          <p:nvPr/>
        </p:nvSpPr>
        <p:spPr>
          <a:xfrm>
            <a:off x="1354493" y="4194370"/>
            <a:ext cx="6319777" cy="1754326"/>
          </a:xfrm>
          <a:prstGeom prst="rect">
            <a:avLst/>
          </a:prstGeom>
          <a:noFill/>
        </p:spPr>
        <p:txBody>
          <a:bodyPr wrap="square" rtlCol="0">
            <a:spAutoFit/>
          </a:bodyPr>
          <a:lstStyle/>
          <a:p>
            <a:pPr marL="174625" marR="0" lvl="0" indent="-174625"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C3C3C"/>
                </a:solidFill>
                <a:effectLst/>
                <a:uLnTx/>
                <a:uFillTx/>
                <a:latin typeface="Arial" panose="020B0604020202020204"/>
                <a:ea typeface="+mn-ea"/>
                <a:cs typeface="+mn-cs"/>
              </a:rPr>
              <a:t>Enhance economic impact for the State of Georgia </a:t>
            </a:r>
            <a:endParaRPr kumimoji="0" lang="en-US" sz="1800" b="0" i="0" u="none" strike="noStrike" kern="1200" cap="none" spc="0" normalizeH="0" baseline="0" noProof="0" dirty="0">
              <a:ln>
                <a:noFill/>
              </a:ln>
              <a:solidFill>
                <a:srgbClr val="3C3C3C"/>
              </a:solidFill>
              <a:effectLst/>
              <a:uLnTx/>
              <a:uFillTx/>
              <a:latin typeface="Arial" panose="020B0604020202020204"/>
              <a:ea typeface="+mn-ea"/>
              <a:cs typeface="+mn-cs"/>
            </a:endParaRPr>
          </a:p>
          <a:p>
            <a:pPr marL="174625" marR="0" lvl="0" indent="-174625"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C3C3C"/>
                </a:solidFill>
                <a:effectLst/>
                <a:uLnTx/>
                <a:uFillTx/>
                <a:latin typeface="Arial" panose="020B0604020202020204"/>
                <a:ea typeface="+mn-ea"/>
                <a:cs typeface="+mn-cs"/>
              </a:rPr>
              <a:t>Serve national security</a:t>
            </a:r>
            <a:endParaRPr kumimoji="0" lang="en-US" sz="1800" b="0" i="0" u="none" strike="noStrike" kern="1200" cap="none" spc="0" normalizeH="0" baseline="0" noProof="0" dirty="0">
              <a:ln>
                <a:noFill/>
              </a:ln>
              <a:solidFill>
                <a:srgbClr val="3C3C3C"/>
              </a:solidFill>
              <a:effectLst/>
              <a:uLnTx/>
              <a:uFillTx/>
              <a:latin typeface="Arial" panose="020B0604020202020204"/>
              <a:ea typeface="+mn-ea"/>
              <a:cs typeface="+mn-cs"/>
            </a:endParaRPr>
          </a:p>
          <a:p>
            <a:pPr marL="174625" marR="0" lvl="0" indent="-174625"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C3C3C"/>
                </a:solidFill>
                <a:effectLst/>
                <a:uLnTx/>
                <a:uFillTx/>
                <a:latin typeface="Arial" panose="020B0604020202020204"/>
                <a:ea typeface="+mn-ea"/>
                <a:cs typeface="+mn-cs"/>
              </a:rPr>
              <a:t>Improve the human condition</a:t>
            </a:r>
            <a:endParaRPr kumimoji="0" lang="en-US" sz="1800" b="0" i="0" u="none" strike="noStrike" kern="1200" cap="none" spc="0" normalizeH="0" baseline="0" noProof="0" dirty="0">
              <a:ln>
                <a:noFill/>
              </a:ln>
              <a:solidFill>
                <a:srgbClr val="3C3C3C"/>
              </a:solidFill>
              <a:effectLst/>
              <a:uLnTx/>
              <a:uFillTx/>
              <a:latin typeface="Arial" panose="020B0604020202020204"/>
              <a:ea typeface="+mn-ea"/>
              <a:cs typeface="+mn-cs"/>
            </a:endParaRPr>
          </a:p>
          <a:p>
            <a:pPr marL="174625" marR="0" lvl="0" indent="-174625"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3C3C3C"/>
                </a:solidFill>
                <a:effectLst/>
                <a:uLnTx/>
                <a:uFillTx/>
                <a:latin typeface="Arial" panose="020B0604020202020204"/>
                <a:ea typeface="+mn-ea"/>
                <a:cs typeface="+mn-cs"/>
              </a:rPr>
              <a:t>Educate future technology leaders </a:t>
            </a:r>
            <a:endParaRPr kumimoji="0" lang="en-US" sz="1800" b="0" i="0" u="none" strike="noStrike" kern="1200" cap="none" spc="0" normalizeH="0" baseline="0" noProof="0" dirty="0">
              <a:ln>
                <a:noFill/>
              </a:ln>
              <a:solidFill>
                <a:srgbClr val="3C3C3C"/>
              </a:solidFill>
              <a:effectLst/>
              <a:uLnTx/>
              <a:uFillTx/>
              <a:latin typeface="Arial" panose="020B0604020202020204"/>
              <a:ea typeface="+mn-ea"/>
              <a:cs typeface="+mn-cs"/>
            </a:endParaRPr>
          </a:p>
        </p:txBody>
      </p:sp>
      <p:sp>
        <p:nvSpPr>
          <p:cNvPr id="4" name="Rectangle 3">
            <a:extLst>
              <a:ext uri="{FF2B5EF4-FFF2-40B4-BE49-F238E27FC236}">
                <a16:creationId xmlns:a16="http://schemas.microsoft.com/office/drawing/2014/main" id="{0D48C865-33DC-4457-B6DA-AE276D8E17D8}"/>
              </a:ext>
            </a:extLst>
          </p:cNvPr>
          <p:cNvSpPr/>
          <p:nvPr/>
        </p:nvSpPr>
        <p:spPr>
          <a:xfrm>
            <a:off x="10353040" y="10160"/>
            <a:ext cx="1544320" cy="619760"/>
          </a:xfrm>
          <a:custGeom>
            <a:avLst/>
            <a:gdLst>
              <a:gd name="connsiteX0" fmla="*/ 0 w 1544320"/>
              <a:gd name="connsiteY0" fmla="*/ 0 h 619760"/>
              <a:gd name="connsiteX1" fmla="*/ 1544320 w 1544320"/>
              <a:gd name="connsiteY1" fmla="*/ 0 h 619760"/>
              <a:gd name="connsiteX2" fmla="*/ 1544320 w 1544320"/>
              <a:gd name="connsiteY2" fmla="*/ 619760 h 619760"/>
              <a:gd name="connsiteX3" fmla="*/ 0 w 1544320"/>
              <a:gd name="connsiteY3" fmla="*/ 619760 h 619760"/>
              <a:gd name="connsiteX4" fmla="*/ 0 w 1544320"/>
              <a:gd name="connsiteY4" fmla="*/ 0 h 619760"/>
              <a:gd name="connsiteX0" fmla="*/ 0 w 1544320"/>
              <a:gd name="connsiteY0" fmla="*/ 0 h 619760"/>
              <a:gd name="connsiteX1" fmla="*/ 1544320 w 1544320"/>
              <a:gd name="connsiteY1" fmla="*/ 0 h 619760"/>
              <a:gd name="connsiteX2" fmla="*/ 1422400 w 1544320"/>
              <a:gd name="connsiteY2" fmla="*/ 619760 h 619760"/>
              <a:gd name="connsiteX3" fmla="*/ 0 w 1544320"/>
              <a:gd name="connsiteY3" fmla="*/ 619760 h 619760"/>
              <a:gd name="connsiteX4" fmla="*/ 0 w 1544320"/>
              <a:gd name="connsiteY4" fmla="*/ 0 h 619760"/>
              <a:gd name="connsiteX0" fmla="*/ 0 w 1544320"/>
              <a:gd name="connsiteY0" fmla="*/ 0 h 619760"/>
              <a:gd name="connsiteX1" fmla="*/ 1544320 w 1544320"/>
              <a:gd name="connsiteY1" fmla="*/ 0 h 619760"/>
              <a:gd name="connsiteX2" fmla="*/ 1371600 w 1544320"/>
              <a:gd name="connsiteY2" fmla="*/ 609600 h 619760"/>
              <a:gd name="connsiteX3" fmla="*/ 0 w 1544320"/>
              <a:gd name="connsiteY3" fmla="*/ 619760 h 619760"/>
              <a:gd name="connsiteX4" fmla="*/ 0 w 1544320"/>
              <a:gd name="connsiteY4" fmla="*/ 0 h 619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4320" h="619760">
                <a:moveTo>
                  <a:pt x="0" y="0"/>
                </a:moveTo>
                <a:lnTo>
                  <a:pt x="1544320" y="0"/>
                </a:lnTo>
                <a:lnTo>
                  <a:pt x="1371600" y="609600"/>
                </a:lnTo>
                <a:lnTo>
                  <a:pt x="0" y="619760"/>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7" name="Title 2">
            <a:extLst>
              <a:ext uri="{FF2B5EF4-FFF2-40B4-BE49-F238E27FC236}">
                <a16:creationId xmlns:a16="http://schemas.microsoft.com/office/drawing/2014/main" id="{59F7724F-408E-4FA5-8CD3-CDE600CA6E51}"/>
              </a:ext>
            </a:extLst>
          </p:cNvPr>
          <p:cNvSpPr txBox="1">
            <a:spLocks/>
          </p:cNvSpPr>
          <p:nvPr/>
        </p:nvSpPr>
        <p:spPr>
          <a:xfrm>
            <a:off x="2016369" y="1220779"/>
            <a:ext cx="6934200" cy="1014761"/>
          </a:xfrm>
          <a:prstGeom prst="rect">
            <a:avLst/>
          </a:prstGeom>
        </p:spPr>
        <p:txBody>
          <a:bodyPr anchor="t"/>
          <a:lstStyle>
            <a:lvl1pPr algn="l" defTabSz="342891" rtl="0" eaLnBrk="1" latinLnBrk="0" hangingPunct="1">
              <a:spcBef>
                <a:spcPct val="0"/>
              </a:spcBef>
              <a:buNone/>
              <a:defRPr sz="3600" b="1" kern="1200">
                <a:solidFill>
                  <a:srgbClr val="857437"/>
                </a:solidFill>
                <a:latin typeface="+mj-lt"/>
                <a:ea typeface="+mj-ea"/>
                <a:cs typeface="+mj-cs"/>
              </a:defRPr>
            </a:lvl1pPr>
          </a:lstStyle>
          <a:p>
            <a:r>
              <a:rPr lang="en-US" sz="2800"/>
              <a:t>OUR MISSION</a:t>
            </a:r>
            <a:endParaRPr lang="en-US" sz="2800" dirty="0"/>
          </a:p>
        </p:txBody>
      </p:sp>
      <p:pic>
        <p:nvPicPr>
          <p:cNvPr id="9" name="Picture 8">
            <a:extLst>
              <a:ext uri="{FF2B5EF4-FFF2-40B4-BE49-F238E27FC236}">
                <a16:creationId xmlns:a16="http://schemas.microsoft.com/office/drawing/2014/main" id="{271BF242-3F1F-4341-B8E0-2DBF558A1B81}"/>
              </a:ext>
            </a:extLst>
          </p:cNvPr>
          <p:cNvPicPr>
            <a:picLocks noChangeAspect="1"/>
          </p:cNvPicPr>
          <p:nvPr/>
        </p:nvPicPr>
        <p:blipFill>
          <a:blip r:embed="rId3">
            <a:alphaModFix amt="60000"/>
            <a:extLst>
              <a:ext uri="{28A0092B-C50C-407E-A947-70E740481C1C}">
                <a14:useLocalDpi xmlns:a14="http://schemas.microsoft.com/office/drawing/2010/main"/>
              </a:ext>
            </a:extLst>
          </a:blip>
          <a:stretch>
            <a:fillRect/>
          </a:stretch>
        </p:blipFill>
        <p:spPr>
          <a:xfrm>
            <a:off x="873369" y="1220779"/>
            <a:ext cx="1143000" cy="571500"/>
          </a:xfrm>
          <a:prstGeom prst="rect">
            <a:avLst/>
          </a:prstGeom>
        </p:spPr>
      </p:pic>
    </p:spTree>
    <p:extLst>
      <p:ext uri="{BB962C8B-B14F-4D97-AF65-F5344CB8AC3E}">
        <p14:creationId xmlns:p14="http://schemas.microsoft.com/office/powerpoint/2010/main" val="1143705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5783-9F9B-BB44-5E22-CDD91CA81009}"/>
              </a:ext>
            </a:extLst>
          </p:cNvPr>
          <p:cNvSpPr>
            <a:spLocks noGrp="1"/>
          </p:cNvSpPr>
          <p:nvPr>
            <p:ph type="title"/>
          </p:nvPr>
        </p:nvSpPr>
        <p:spPr/>
        <p:txBody>
          <a:bodyPr/>
          <a:lstStyle/>
          <a:p>
            <a:r>
              <a:rPr lang="en-US" dirty="0"/>
              <a:t>Example Flowgraph: USRP</a:t>
            </a:r>
          </a:p>
        </p:txBody>
      </p:sp>
      <p:pic>
        <p:nvPicPr>
          <p:cNvPr id="4" name="Picture 3">
            <a:extLst>
              <a:ext uri="{FF2B5EF4-FFF2-40B4-BE49-F238E27FC236}">
                <a16:creationId xmlns:a16="http://schemas.microsoft.com/office/drawing/2014/main" id="{502258E1-54E3-4027-6047-4D6265AEC25B}"/>
              </a:ext>
            </a:extLst>
          </p:cNvPr>
          <p:cNvPicPr>
            <a:picLocks noChangeAspect="1"/>
          </p:cNvPicPr>
          <p:nvPr/>
        </p:nvPicPr>
        <p:blipFill>
          <a:blip r:embed="rId2"/>
          <a:stretch>
            <a:fillRect/>
          </a:stretch>
        </p:blipFill>
        <p:spPr>
          <a:xfrm>
            <a:off x="1931193" y="1257300"/>
            <a:ext cx="8329613" cy="4343400"/>
          </a:xfrm>
          <a:prstGeom prst="rect">
            <a:avLst/>
          </a:prstGeom>
        </p:spPr>
      </p:pic>
    </p:spTree>
    <p:extLst>
      <p:ext uri="{BB962C8B-B14F-4D97-AF65-F5344CB8AC3E}">
        <p14:creationId xmlns:p14="http://schemas.microsoft.com/office/powerpoint/2010/main" val="727310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93564-780E-1F03-723F-85F1AB3ECACF}"/>
              </a:ext>
            </a:extLst>
          </p:cNvPr>
          <p:cNvSpPr>
            <a:spLocks noGrp="1"/>
          </p:cNvSpPr>
          <p:nvPr>
            <p:ph type="title"/>
          </p:nvPr>
        </p:nvSpPr>
        <p:spPr/>
        <p:txBody>
          <a:bodyPr/>
          <a:lstStyle/>
          <a:p>
            <a:r>
              <a:rPr lang="en-US" dirty="0"/>
              <a:t>Demo (Video)</a:t>
            </a:r>
          </a:p>
        </p:txBody>
      </p:sp>
      <p:pic>
        <p:nvPicPr>
          <p:cNvPr id="5" name="gr_pdw_demo_2.mp4">
            <a:hlinkClick r:id="" action="ppaction://media"/>
            <a:extLst>
              <a:ext uri="{FF2B5EF4-FFF2-40B4-BE49-F238E27FC236}">
                <a16:creationId xmlns:a16="http://schemas.microsoft.com/office/drawing/2014/main" id="{3324C8AD-0911-C6AD-0845-978AFB66BE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11005" y="1241394"/>
            <a:ext cx="7291775" cy="4979524"/>
          </a:xfrm>
          <a:prstGeom prst="rect">
            <a:avLst/>
          </a:prstGeom>
        </p:spPr>
      </p:pic>
    </p:spTree>
    <p:extLst>
      <p:ext uri="{BB962C8B-B14F-4D97-AF65-F5344CB8AC3E}">
        <p14:creationId xmlns:p14="http://schemas.microsoft.com/office/powerpoint/2010/main" val="416656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0C523-1252-9709-EAAE-20D6B2BDB1F7}"/>
              </a:ext>
            </a:extLst>
          </p:cNvPr>
          <p:cNvSpPr>
            <a:spLocks noGrp="1"/>
          </p:cNvSpPr>
          <p:nvPr>
            <p:ph type="title"/>
          </p:nvPr>
        </p:nvSpPr>
        <p:spPr/>
        <p:txBody>
          <a:bodyPr/>
          <a:lstStyle/>
          <a:p>
            <a:r>
              <a:rPr lang="en-US" dirty="0"/>
              <a:t>Demo: Test Setup</a:t>
            </a:r>
          </a:p>
        </p:txBody>
      </p:sp>
      <p:pic>
        <p:nvPicPr>
          <p:cNvPr id="7" name="Picture 6">
            <a:extLst>
              <a:ext uri="{FF2B5EF4-FFF2-40B4-BE49-F238E27FC236}">
                <a16:creationId xmlns:a16="http://schemas.microsoft.com/office/drawing/2014/main" id="{97CCC3C9-CA17-15F1-5723-ADAC4453F32E}"/>
              </a:ext>
            </a:extLst>
          </p:cNvPr>
          <p:cNvPicPr>
            <a:picLocks noChangeAspect="1"/>
          </p:cNvPicPr>
          <p:nvPr/>
        </p:nvPicPr>
        <p:blipFill>
          <a:blip r:embed="rId2"/>
          <a:stretch>
            <a:fillRect/>
          </a:stretch>
        </p:blipFill>
        <p:spPr>
          <a:xfrm>
            <a:off x="2782549" y="1444486"/>
            <a:ext cx="6626902" cy="4921243"/>
          </a:xfrm>
          <a:prstGeom prst="rect">
            <a:avLst/>
          </a:prstGeom>
        </p:spPr>
      </p:pic>
    </p:spTree>
    <p:extLst>
      <p:ext uri="{BB962C8B-B14F-4D97-AF65-F5344CB8AC3E}">
        <p14:creationId xmlns:p14="http://schemas.microsoft.com/office/powerpoint/2010/main" val="4039003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F4C42-2A6F-7A43-B929-A0EC76CBD227}"/>
              </a:ext>
            </a:extLst>
          </p:cNvPr>
          <p:cNvSpPr>
            <a:spLocks noGrp="1"/>
          </p:cNvSpPr>
          <p:nvPr>
            <p:ph type="title"/>
          </p:nvPr>
        </p:nvSpPr>
        <p:spPr/>
        <p:txBody>
          <a:bodyPr/>
          <a:lstStyle/>
          <a:p>
            <a:r>
              <a:rPr lang="en-US" dirty="0"/>
              <a:t>Demo: Wireless PDW Measurements</a:t>
            </a:r>
          </a:p>
        </p:txBody>
      </p:sp>
      <p:pic>
        <p:nvPicPr>
          <p:cNvPr id="9" name="IMG_0212.MOV">
            <a:hlinkClick r:id="" action="ppaction://media"/>
            <a:extLst>
              <a:ext uri="{FF2B5EF4-FFF2-40B4-BE49-F238E27FC236}">
                <a16:creationId xmlns:a16="http://schemas.microsoft.com/office/drawing/2014/main" id="{2A440902-1352-D8B2-0A1A-D15B87AB664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8711" y="1227138"/>
            <a:ext cx="9794578" cy="5509450"/>
          </a:xfrm>
          <a:prstGeom prst="rect">
            <a:avLst/>
          </a:prstGeom>
        </p:spPr>
      </p:pic>
    </p:spTree>
    <p:extLst>
      <p:ext uri="{BB962C8B-B14F-4D97-AF65-F5344CB8AC3E}">
        <p14:creationId xmlns:p14="http://schemas.microsoft.com/office/powerpoint/2010/main" val="21096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85C20-D9E5-3540-D366-2D4B54956418}"/>
              </a:ext>
            </a:extLst>
          </p:cNvPr>
          <p:cNvSpPr>
            <a:spLocks noGrp="1"/>
          </p:cNvSpPr>
          <p:nvPr>
            <p:ph type="title"/>
          </p:nvPr>
        </p:nvSpPr>
        <p:spPr/>
        <p:txBody>
          <a:bodyPr/>
          <a:lstStyle/>
          <a:p>
            <a:r>
              <a:rPr lang="en-US" dirty="0"/>
              <a:t>gr-</a:t>
            </a:r>
            <a:r>
              <a:rPr lang="en-US" dirty="0" err="1"/>
              <a:t>pdw</a:t>
            </a:r>
            <a:r>
              <a:rPr lang="en-US" dirty="0"/>
              <a:t>: Available on GitHub</a:t>
            </a:r>
          </a:p>
        </p:txBody>
      </p:sp>
      <p:grpSp>
        <p:nvGrpSpPr>
          <p:cNvPr id="9" name="Group 8">
            <a:extLst>
              <a:ext uri="{FF2B5EF4-FFF2-40B4-BE49-F238E27FC236}">
                <a16:creationId xmlns:a16="http://schemas.microsoft.com/office/drawing/2014/main" id="{1C7A47E5-52A9-86F4-D8F9-0D34165EF3F3}"/>
              </a:ext>
            </a:extLst>
          </p:cNvPr>
          <p:cNvGrpSpPr/>
          <p:nvPr/>
        </p:nvGrpSpPr>
        <p:grpSpPr>
          <a:xfrm>
            <a:off x="1552053" y="2239212"/>
            <a:ext cx="9087894" cy="2379575"/>
            <a:chOff x="1552053" y="2239212"/>
            <a:chExt cx="9087894" cy="2379575"/>
          </a:xfrm>
        </p:grpSpPr>
        <p:sp>
          <p:nvSpPr>
            <p:cNvPr id="6" name="TextBox 5">
              <a:extLst>
                <a:ext uri="{FF2B5EF4-FFF2-40B4-BE49-F238E27FC236}">
                  <a16:creationId xmlns:a16="http://schemas.microsoft.com/office/drawing/2014/main" id="{A24F9A5F-2A69-18BF-F370-82DFC7EB2FB7}"/>
                </a:ext>
              </a:extLst>
            </p:cNvPr>
            <p:cNvSpPr txBox="1"/>
            <p:nvPr/>
          </p:nvSpPr>
          <p:spPr>
            <a:xfrm>
              <a:off x="1552053" y="3105833"/>
              <a:ext cx="7074667" cy="646331"/>
            </a:xfrm>
            <a:prstGeom prst="rect">
              <a:avLst/>
            </a:prstGeom>
            <a:noFill/>
          </p:spPr>
          <p:txBody>
            <a:bodyPr wrap="square">
              <a:spAutoFit/>
            </a:bodyPr>
            <a:lstStyle/>
            <a:p>
              <a:r>
                <a:rPr lang="en-US" sz="3600" b="1" dirty="0"/>
                <a:t>https://github.com/gtri/gr-</a:t>
              </a:r>
              <a:r>
                <a:rPr lang="en-US" sz="3600" b="1" dirty="0" err="1"/>
                <a:t>pdw</a:t>
              </a:r>
              <a:r>
                <a:rPr lang="en-US" sz="3600" b="1" dirty="0"/>
                <a:t>  </a:t>
              </a:r>
            </a:p>
          </p:txBody>
        </p:sp>
        <p:pic>
          <p:nvPicPr>
            <p:cNvPr id="7" name="Picture 6">
              <a:extLst>
                <a:ext uri="{FF2B5EF4-FFF2-40B4-BE49-F238E27FC236}">
                  <a16:creationId xmlns:a16="http://schemas.microsoft.com/office/drawing/2014/main" id="{01EAF8D3-0FC4-A2BB-1EDB-679A817A731E}"/>
                </a:ext>
              </a:extLst>
            </p:cNvPr>
            <p:cNvPicPr>
              <a:picLocks noChangeAspect="1"/>
            </p:cNvPicPr>
            <p:nvPr/>
          </p:nvPicPr>
          <p:blipFill>
            <a:blip r:embed="rId2"/>
            <a:stretch>
              <a:fillRect/>
            </a:stretch>
          </p:blipFill>
          <p:spPr>
            <a:xfrm>
              <a:off x="8260372" y="2239212"/>
              <a:ext cx="2379575" cy="2379575"/>
            </a:xfrm>
            <a:prstGeom prst="rect">
              <a:avLst/>
            </a:prstGeom>
          </p:spPr>
        </p:pic>
      </p:grpSp>
      <p:sp>
        <p:nvSpPr>
          <p:cNvPr id="10" name="TextBox 9">
            <a:extLst>
              <a:ext uri="{FF2B5EF4-FFF2-40B4-BE49-F238E27FC236}">
                <a16:creationId xmlns:a16="http://schemas.microsoft.com/office/drawing/2014/main" id="{6990F5A5-F7A4-C778-B5D7-D9AA38580EB5}"/>
              </a:ext>
            </a:extLst>
          </p:cNvPr>
          <p:cNvSpPr txBox="1"/>
          <p:nvPr/>
        </p:nvSpPr>
        <p:spPr>
          <a:xfrm>
            <a:off x="2073938" y="5244754"/>
            <a:ext cx="8044123" cy="646331"/>
          </a:xfrm>
          <a:prstGeom prst="rect">
            <a:avLst/>
          </a:prstGeom>
          <a:noFill/>
          <a:ln w="38100">
            <a:solidFill>
              <a:schemeClr val="tx1"/>
            </a:solidFill>
          </a:ln>
        </p:spPr>
        <p:txBody>
          <a:bodyPr wrap="square">
            <a:spAutoFit/>
          </a:bodyPr>
          <a:lstStyle/>
          <a:p>
            <a:pPr algn="ctr"/>
            <a:r>
              <a:rPr lang="en-US" sz="3600" b="1" dirty="0"/>
              <a:t>Pull requests are VERY welcome</a:t>
            </a:r>
          </a:p>
        </p:txBody>
      </p:sp>
      <p:sp>
        <p:nvSpPr>
          <p:cNvPr id="3" name="TextBox 2">
            <a:extLst>
              <a:ext uri="{FF2B5EF4-FFF2-40B4-BE49-F238E27FC236}">
                <a16:creationId xmlns:a16="http://schemas.microsoft.com/office/drawing/2014/main" id="{2C4FE846-E0CB-BAA7-F31C-6E24764AE599}"/>
              </a:ext>
            </a:extLst>
          </p:cNvPr>
          <p:cNvSpPr txBox="1"/>
          <p:nvPr/>
        </p:nvSpPr>
        <p:spPr>
          <a:xfrm rot="19993246">
            <a:off x="7773580" y="612973"/>
            <a:ext cx="2323475" cy="707886"/>
          </a:xfrm>
          <a:prstGeom prst="rect">
            <a:avLst/>
          </a:prstGeom>
          <a:noFill/>
        </p:spPr>
        <p:txBody>
          <a:bodyPr wrap="square" rtlCol="0">
            <a:spAutoFit/>
          </a:bodyPr>
          <a:lstStyle/>
          <a:p>
            <a:r>
              <a:rPr lang="en-US" sz="4000" b="1" dirty="0">
                <a:solidFill>
                  <a:srgbClr val="FF0000"/>
                </a:solidFill>
              </a:rPr>
              <a:t>SOON</a:t>
            </a:r>
            <a:r>
              <a:rPr lang="en-US" sz="4000" b="1" baseline="30000" dirty="0">
                <a:solidFill>
                  <a:srgbClr val="FF0000"/>
                </a:solidFill>
              </a:rPr>
              <a:t>TM</a:t>
            </a:r>
          </a:p>
        </p:txBody>
      </p:sp>
    </p:spTree>
    <p:extLst>
      <p:ext uri="{BB962C8B-B14F-4D97-AF65-F5344CB8AC3E}">
        <p14:creationId xmlns:p14="http://schemas.microsoft.com/office/powerpoint/2010/main" val="2988223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5469D-918A-238A-3FE0-1E23713D6A42}"/>
              </a:ext>
            </a:extLst>
          </p:cNvPr>
          <p:cNvSpPr>
            <a:spLocks noGrp="1"/>
          </p:cNvSpPr>
          <p:nvPr>
            <p:ph type="title"/>
          </p:nvPr>
        </p:nvSpPr>
        <p:spPr/>
        <p:txBody>
          <a:bodyPr/>
          <a:lstStyle/>
          <a:p>
            <a:r>
              <a:rPr lang="en-US" dirty="0"/>
              <a:t>Future Plans</a:t>
            </a:r>
          </a:p>
        </p:txBody>
      </p:sp>
      <p:sp>
        <p:nvSpPr>
          <p:cNvPr id="3" name="Content Placeholder 2">
            <a:extLst>
              <a:ext uri="{FF2B5EF4-FFF2-40B4-BE49-F238E27FC236}">
                <a16:creationId xmlns:a16="http://schemas.microsoft.com/office/drawing/2014/main" id="{1EF620AA-E396-67F1-0569-5B3820500827}"/>
              </a:ext>
            </a:extLst>
          </p:cNvPr>
          <p:cNvSpPr>
            <a:spLocks noGrp="1"/>
          </p:cNvSpPr>
          <p:nvPr>
            <p:ph sz="half" idx="1"/>
          </p:nvPr>
        </p:nvSpPr>
        <p:spPr/>
        <p:txBody>
          <a:bodyPr>
            <a:normAutofit lnSpcReduction="10000"/>
          </a:bodyPr>
          <a:lstStyle/>
          <a:p>
            <a:r>
              <a:rPr lang="en-US" dirty="0"/>
              <a:t>Port blocks to C++</a:t>
            </a:r>
          </a:p>
          <a:p>
            <a:r>
              <a:rPr lang="en-US" dirty="0"/>
              <a:t>Improved plotting / visualization tools</a:t>
            </a:r>
          </a:p>
          <a:p>
            <a:r>
              <a:rPr lang="en-US" dirty="0"/>
              <a:t>Modulation detection</a:t>
            </a:r>
          </a:p>
          <a:p>
            <a:r>
              <a:rPr lang="en-US" dirty="0"/>
              <a:t>Pulse I/Q export</a:t>
            </a:r>
          </a:p>
          <a:p>
            <a:r>
              <a:rPr lang="en-US" dirty="0"/>
              <a:t>PDW Streaming (Network)</a:t>
            </a:r>
          </a:p>
          <a:p>
            <a:r>
              <a:rPr lang="en-US" dirty="0"/>
              <a:t>Firmware / </a:t>
            </a:r>
            <a:r>
              <a:rPr lang="en-US" dirty="0" err="1"/>
              <a:t>RFNoC</a:t>
            </a:r>
            <a:r>
              <a:rPr lang="en-US" dirty="0"/>
              <a:t> PDW generation (High Bandwidth)</a:t>
            </a:r>
          </a:p>
          <a:p>
            <a:r>
              <a:rPr lang="en-US" dirty="0"/>
              <a:t>PDW Replay</a:t>
            </a:r>
          </a:p>
        </p:txBody>
      </p:sp>
      <p:pic>
        <p:nvPicPr>
          <p:cNvPr id="5" name="Content Placeholder 4">
            <a:extLst>
              <a:ext uri="{FF2B5EF4-FFF2-40B4-BE49-F238E27FC236}">
                <a16:creationId xmlns:a16="http://schemas.microsoft.com/office/drawing/2014/main" id="{EFA9FC67-DD24-7BE1-73FE-D0A2FDD89A30}"/>
              </a:ext>
            </a:extLst>
          </p:cNvPr>
          <p:cNvPicPr>
            <a:picLocks noGrp="1" noChangeAspect="1"/>
          </p:cNvPicPr>
          <p:nvPr>
            <p:ph sz="half" idx="2"/>
          </p:nvPr>
        </p:nvPicPr>
        <p:blipFill>
          <a:blip r:embed="rId2"/>
          <a:stretch>
            <a:fillRect/>
          </a:stretch>
        </p:blipFill>
        <p:spPr>
          <a:xfrm>
            <a:off x="6197600" y="1600638"/>
            <a:ext cx="5613400" cy="3455112"/>
          </a:xfrm>
          <a:prstGeom prst="rect">
            <a:avLst/>
          </a:prstGeom>
        </p:spPr>
      </p:pic>
      <p:sp>
        <p:nvSpPr>
          <p:cNvPr id="6" name="TextBox 5">
            <a:extLst>
              <a:ext uri="{FF2B5EF4-FFF2-40B4-BE49-F238E27FC236}">
                <a16:creationId xmlns:a16="http://schemas.microsoft.com/office/drawing/2014/main" id="{B521AF22-CD44-DA4A-E9C0-278F361AA384}"/>
              </a:ext>
            </a:extLst>
          </p:cNvPr>
          <p:cNvSpPr txBox="1"/>
          <p:nvPr/>
        </p:nvSpPr>
        <p:spPr>
          <a:xfrm>
            <a:off x="6245639" y="5134083"/>
            <a:ext cx="5517322" cy="369332"/>
          </a:xfrm>
          <a:prstGeom prst="rect">
            <a:avLst/>
          </a:prstGeom>
          <a:noFill/>
        </p:spPr>
        <p:txBody>
          <a:bodyPr wrap="square" rtlCol="0">
            <a:spAutoFit/>
          </a:bodyPr>
          <a:lstStyle/>
          <a:p>
            <a:pPr algn="ctr"/>
            <a:r>
              <a:rPr lang="en-US" dirty="0"/>
              <a:t>Qt based GUI to display network PDW stream</a:t>
            </a:r>
          </a:p>
        </p:txBody>
      </p:sp>
    </p:spTree>
    <p:extLst>
      <p:ext uri="{BB962C8B-B14F-4D97-AF65-F5344CB8AC3E}">
        <p14:creationId xmlns:p14="http://schemas.microsoft.com/office/powerpoint/2010/main" val="1571172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25EB4BEC-2BCC-5BE5-BC04-C40EA74C4842}"/>
              </a:ext>
            </a:extLst>
          </p:cNvPr>
          <p:cNvSpPr/>
          <p:nvPr/>
        </p:nvSpPr>
        <p:spPr>
          <a:xfrm>
            <a:off x="2218764" y="4140209"/>
            <a:ext cx="7754471" cy="1890278"/>
          </a:xfrm>
          <a:prstGeom prst="roundRect">
            <a:avLst>
              <a:gd name="adj" fmla="val 16771"/>
            </a:avLst>
          </a:prstGeom>
          <a:solidFill>
            <a:schemeClr val="bg1"/>
          </a:solidFill>
          <a:ln w="76200">
            <a:solidFill>
              <a:srgbClr val="AB99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50" dirty="0"/>
          </a:p>
        </p:txBody>
      </p:sp>
      <p:sp>
        <p:nvSpPr>
          <p:cNvPr id="2" name="TextBox 1">
            <a:extLst>
              <a:ext uri="{FF2B5EF4-FFF2-40B4-BE49-F238E27FC236}">
                <a16:creationId xmlns:a16="http://schemas.microsoft.com/office/drawing/2014/main" id="{296E2F3D-21CE-3FF4-DE5C-14704A82CCE7}"/>
              </a:ext>
            </a:extLst>
          </p:cNvPr>
          <p:cNvSpPr txBox="1"/>
          <p:nvPr/>
        </p:nvSpPr>
        <p:spPr>
          <a:xfrm>
            <a:off x="3794927" y="3105834"/>
            <a:ext cx="4602146" cy="646331"/>
          </a:xfrm>
          <a:prstGeom prst="rect">
            <a:avLst/>
          </a:prstGeom>
          <a:noFill/>
        </p:spPr>
        <p:txBody>
          <a:bodyPr wrap="square" rtlCol="0">
            <a:spAutoFit/>
          </a:bodyPr>
          <a:lstStyle/>
          <a:p>
            <a:pPr algn="ctr"/>
            <a:r>
              <a:rPr lang="en-US" sz="3600" b="1" dirty="0">
                <a:solidFill>
                  <a:srgbClr val="A7934B"/>
                </a:solidFill>
              </a:rPr>
              <a:t>Questions?</a:t>
            </a:r>
          </a:p>
        </p:txBody>
      </p:sp>
      <p:grpSp>
        <p:nvGrpSpPr>
          <p:cNvPr id="6" name="Group 5">
            <a:extLst>
              <a:ext uri="{FF2B5EF4-FFF2-40B4-BE49-F238E27FC236}">
                <a16:creationId xmlns:a16="http://schemas.microsoft.com/office/drawing/2014/main" id="{927AB775-6F84-01BC-6DBB-27753C7792AD}"/>
              </a:ext>
            </a:extLst>
          </p:cNvPr>
          <p:cNvGrpSpPr/>
          <p:nvPr/>
        </p:nvGrpSpPr>
        <p:grpSpPr>
          <a:xfrm>
            <a:off x="2708909" y="4259580"/>
            <a:ext cx="6774181" cy="1651536"/>
            <a:chOff x="2588795" y="4259580"/>
            <a:chExt cx="6774181" cy="1651536"/>
          </a:xfrm>
        </p:grpSpPr>
        <p:pic>
          <p:nvPicPr>
            <p:cNvPr id="3" name="Picture 2">
              <a:extLst>
                <a:ext uri="{FF2B5EF4-FFF2-40B4-BE49-F238E27FC236}">
                  <a16:creationId xmlns:a16="http://schemas.microsoft.com/office/drawing/2014/main" id="{86411B3A-E5E9-6F4D-FA08-07C0CF78352C}"/>
                </a:ext>
              </a:extLst>
            </p:cNvPr>
            <p:cNvPicPr>
              <a:picLocks noChangeAspect="1"/>
            </p:cNvPicPr>
            <p:nvPr/>
          </p:nvPicPr>
          <p:blipFill>
            <a:blip r:embed="rId2"/>
            <a:stretch>
              <a:fillRect/>
            </a:stretch>
          </p:blipFill>
          <p:spPr>
            <a:xfrm>
              <a:off x="2588795" y="4259580"/>
              <a:ext cx="1651536" cy="1651536"/>
            </a:xfrm>
            <a:prstGeom prst="rect">
              <a:avLst/>
            </a:prstGeom>
          </p:spPr>
        </p:pic>
        <p:sp>
          <p:nvSpPr>
            <p:cNvPr id="5" name="TextBox 4">
              <a:extLst>
                <a:ext uri="{FF2B5EF4-FFF2-40B4-BE49-F238E27FC236}">
                  <a16:creationId xmlns:a16="http://schemas.microsoft.com/office/drawing/2014/main" id="{B66319C4-F39A-E832-3C6F-AFA8493F6DB9}"/>
                </a:ext>
              </a:extLst>
            </p:cNvPr>
            <p:cNvSpPr txBox="1"/>
            <p:nvPr/>
          </p:nvSpPr>
          <p:spPr>
            <a:xfrm>
              <a:off x="4240331" y="4854515"/>
              <a:ext cx="5122645" cy="461665"/>
            </a:xfrm>
            <a:prstGeom prst="rect">
              <a:avLst/>
            </a:prstGeom>
            <a:noFill/>
          </p:spPr>
          <p:txBody>
            <a:bodyPr wrap="square" rtlCol="0">
              <a:spAutoFit/>
            </a:bodyPr>
            <a:lstStyle/>
            <a:p>
              <a:pPr algn="ctr"/>
              <a:r>
                <a:rPr lang="en-US" sz="2400" dirty="0" err="1"/>
                <a:t>trip.humphries@gtri.gatech.edu</a:t>
              </a:r>
              <a:r>
                <a:rPr lang="en-US" sz="2400" dirty="0"/>
                <a:t> </a:t>
              </a:r>
            </a:p>
          </p:txBody>
        </p:sp>
      </p:grpSp>
    </p:spTree>
    <p:extLst>
      <p:ext uri="{BB962C8B-B14F-4D97-AF65-F5344CB8AC3E}">
        <p14:creationId xmlns:p14="http://schemas.microsoft.com/office/powerpoint/2010/main" val="3546601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FD76C-C046-414E-A237-EC7FCBB0648E}"/>
              </a:ext>
            </a:extLst>
          </p:cNvPr>
          <p:cNvSpPr>
            <a:spLocks noGrp="1"/>
          </p:cNvSpPr>
          <p:nvPr>
            <p:ph type="title"/>
          </p:nvPr>
        </p:nvSpPr>
        <p:spPr/>
        <p:txBody>
          <a:bodyPr/>
          <a:lstStyle/>
          <a:p>
            <a:r>
              <a:rPr lang="en-US" dirty="0"/>
              <a:t>History of Service to the State and Nation </a:t>
            </a:r>
          </a:p>
        </p:txBody>
      </p:sp>
      <p:grpSp>
        <p:nvGrpSpPr>
          <p:cNvPr id="107" name="Group 106">
            <a:extLst>
              <a:ext uri="{FF2B5EF4-FFF2-40B4-BE49-F238E27FC236}">
                <a16:creationId xmlns:a16="http://schemas.microsoft.com/office/drawing/2014/main" id="{41027678-D4AB-4C56-B0C5-734511EE0C88}"/>
              </a:ext>
            </a:extLst>
          </p:cNvPr>
          <p:cNvGrpSpPr/>
          <p:nvPr/>
        </p:nvGrpSpPr>
        <p:grpSpPr>
          <a:xfrm>
            <a:off x="701748" y="2146806"/>
            <a:ext cx="9107915" cy="393634"/>
            <a:chOff x="701748" y="2146806"/>
            <a:chExt cx="9107915" cy="393634"/>
          </a:xfrm>
          <a:effectLst>
            <a:outerShdw blurRad="50800" dist="38100" dir="2700000" algn="tl" rotWithShape="0">
              <a:prstClr val="black">
                <a:alpha val="40000"/>
              </a:prstClr>
            </a:outerShdw>
          </a:effectLst>
        </p:grpSpPr>
        <p:sp>
          <p:nvSpPr>
            <p:cNvPr id="108" name="TextBox 107">
              <a:extLst>
                <a:ext uri="{FF2B5EF4-FFF2-40B4-BE49-F238E27FC236}">
                  <a16:creationId xmlns:a16="http://schemas.microsoft.com/office/drawing/2014/main" id="{473B54F8-2EB5-4AB4-995D-1FAD77065F96}"/>
                </a:ext>
              </a:extLst>
            </p:cNvPr>
            <p:cNvSpPr txBox="1"/>
            <p:nvPr/>
          </p:nvSpPr>
          <p:spPr>
            <a:xfrm>
              <a:off x="701748" y="2146806"/>
              <a:ext cx="1143000" cy="393634"/>
            </a:xfrm>
            <a:prstGeom prst="rect">
              <a:avLst/>
            </a:prstGeom>
            <a:gradFill flip="none" rotWithShape="1">
              <a:gsLst>
                <a:gs pos="0">
                  <a:srgbClr val="B6A269">
                    <a:lumMod val="75000"/>
                  </a:srgbClr>
                </a:gs>
                <a:gs pos="100000">
                  <a:srgbClr val="B6A269">
                    <a:lumMod val="60000"/>
                    <a:lumOff val="40000"/>
                  </a:srgbClr>
                </a:gs>
              </a:gsLst>
              <a:lin ang="18900000" scaled="1"/>
              <a:tileRect/>
            </a:gradFill>
          </p:spPr>
          <p:txBody>
            <a:bodyPr wrap="square" lIns="76200" tIns="76200" bIns="76200" rtlCol="0" anchor="ctr">
              <a:spAutoFit/>
            </a:bodyPr>
            <a:lstStyle/>
            <a:p>
              <a:pPr marL="0" marR="0" lvl="0" indent="0" algn="ctr" defTabSz="457182" eaLnBrk="1" fontAlgn="auto" latinLnBrk="0" hangingPunct="1">
                <a:lnSpc>
                  <a:spcPct val="85000"/>
                </a:lnSpc>
                <a:spcBef>
                  <a:spcPts val="0"/>
                </a:spcBef>
                <a:spcAft>
                  <a:spcPts val="1000"/>
                </a:spcAft>
                <a:buClrTx/>
                <a:buSzTx/>
                <a:buFontTx/>
                <a:buNone/>
                <a:tabLst/>
                <a:defRPr/>
              </a:pPr>
              <a:r>
                <a:rPr kumimoji="0" lang="en-US" sz="1833" b="1" i="0" u="none" strike="noStrike" kern="0" cap="none" spc="0" normalizeH="0" baseline="0" noProof="0" dirty="0">
                  <a:ln>
                    <a:noFill/>
                  </a:ln>
                  <a:solidFill>
                    <a:srgbClr val="3C3C3C"/>
                  </a:solidFill>
                  <a:effectLst/>
                  <a:uLnTx/>
                  <a:uFillTx/>
                  <a:ea typeface="Roboto Slab" pitchFamily="2" charset="0"/>
                </a:rPr>
                <a:t>1930s</a:t>
              </a:r>
            </a:p>
          </p:txBody>
        </p:sp>
        <p:sp>
          <p:nvSpPr>
            <p:cNvPr id="109" name="TextBox 108">
              <a:extLst>
                <a:ext uri="{FF2B5EF4-FFF2-40B4-BE49-F238E27FC236}">
                  <a16:creationId xmlns:a16="http://schemas.microsoft.com/office/drawing/2014/main" id="{8D37008F-C266-4E55-9F27-8C77F66BCC6B}"/>
                </a:ext>
              </a:extLst>
            </p:cNvPr>
            <p:cNvSpPr txBox="1"/>
            <p:nvPr/>
          </p:nvSpPr>
          <p:spPr>
            <a:xfrm>
              <a:off x="1825861" y="2146806"/>
              <a:ext cx="1143000" cy="393634"/>
            </a:xfrm>
            <a:prstGeom prst="rect">
              <a:avLst/>
            </a:prstGeom>
            <a:gradFill flip="none" rotWithShape="1">
              <a:gsLst>
                <a:gs pos="0">
                  <a:srgbClr val="B6A269">
                    <a:lumMod val="75000"/>
                  </a:srgbClr>
                </a:gs>
                <a:gs pos="100000">
                  <a:srgbClr val="B6A269">
                    <a:lumMod val="60000"/>
                    <a:lumOff val="40000"/>
                  </a:srgbClr>
                </a:gs>
              </a:gsLst>
              <a:lin ang="18900000" scaled="1"/>
              <a:tileRect/>
            </a:gradFill>
          </p:spPr>
          <p:txBody>
            <a:bodyPr wrap="square" lIns="76200" tIns="76200" bIns="76200" rtlCol="0" anchor="ctr">
              <a:spAutoFit/>
            </a:bodyPr>
            <a:lstStyle/>
            <a:p>
              <a:pPr marL="0" marR="0" lvl="0" indent="0" algn="ctr" defTabSz="457182" eaLnBrk="1" fontAlgn="auto" latinLnBrk="0" hangingPunct="1">
                <a:lnSpc>
                  <a:spcPct val="85000"/>
                </a:lnSpc>
                <a:spcBef>
                  <a:spcPts val="0"/>
                </a:spcBef>
                <a:spcAft>
                  <a:spcPts val="1000"/>
                </a:spcAft>
                <a:buClrTx/>
                <a:buSzTx/>
                <a:buFontTx/>
                <a:buNone/>
                <a:tabLst/>
                <a:defRPr/>
              </a:pPr>
              <a:r>
                <a:rPr kumimoji="0" lang="en-US" sz="1833" b="1" i="0" u="none" strike="noStrike" kern="0" cap="none" spc="0" normalizeH="0" baseline="0" noProof="0" dirty="0">
                  <a:ln>
                    <a:noFill/>
                  </a:ln>
                  <a:solidFill>
                    <a:srgbClr val="3C3C3C"/>
                  </a:solidFill>
                  <a:effectLst/>
                  <a:uLnTx/>
                  <a:uFillTx/>
                  <a:ea typeface="Roboto Slab" pitchFamily="2" charset="0"/>
                </a:rPr>
                <a:t>1940s</a:t>
              </a:r>
            </a:p>
          </p:txBody>
        </p:sp>
        <p:sp>
          <p:nvSpPr>
            <p:cNvPr id="110" name="TextBox 109">
              <a:extLst>
                <a:ext uri="{FF2B5EF4-FFF2-40B4-BE49-F238E27FC236}">
                  <a16:creationId xmlns:a16="http://schemas.microsoft.com/office/drawing/2014/main" id="{314A96DB-28BE-4AAA-A26A-2F812E07AAA5}"/>
                </a:ext>
              </a:extLst>
            </p:cNvPr>
            <p:cNvSpPr txBox="1"/>
            <p:nvPr/>
          </p:nvSpPr>
          <p:spPr>
            <a:xfrm>
              <a:off x="2959468" y="2146806"/>
              <a:ext cx="1143000" cy="393634"/>
            </a:xfrm>
            <a:prstGeom prst="rect">
              <a:avLst/>
            </a:prstGeom>
            <a:gradFill flip="none" rotWithShape="1">
              <a:gsLst>
                <a:gs pos="0">
                  <a:srgbClr val="B6A269">
                    <a:lumMod val="75000"/>
                  </a:srgbClr>
                </a:gs>
                <a:gs pos="100000">
                  <a:srgbClr val="B6A269">
                    <a:lumMod val="60000"/>
                    <a:lumOff val="40000"/>
                  </a:srgbClr>
                </a:gs>
              </a:gsLst>
              <a:lin ang="18900000" scaled="1"/>
              <a:tileRect/>
            </a:gradFill>
          </p:spPr>
          <p:txBody>
            <a:bodyPr wrap="square" lIns="76200" tIns="76200" bIns="76200" rtlCol="0" anchor="ctr">
              <a:spAutoFit/>
            </a:bodyPr>
            <a:lstStyle/>
            <a:p>
              <a:pPr marL="0" marR="0" lvl="0" indent="0" algn="ctr" defTabSz="457182" eaLnBrk="1" fontAlgn="auto" latinLnBrk="0" hangingPunct="1">
                <a:lnSpc>
                  <a:spcPct val="85000"/>
                </a:lnSpc>
                <a:spcBef>
                  <a:spcPts val="0"/>
                </a:spcBef>
                <a:spcAft>
                  <a:spcPts val="1000"/>
                </a:spcAft>
                <a:buClrTx/>
                <a:buSzTx/>
                <a:buFontTx/>
                <a:buNone/>
                <a:tabLst/>
                <a:defRPr/>
              </a:pPr>
              <a:r>
                <a:rPr kumimoji="0" lang="en-US" sz="1833" b="1" i="0" u="none" strike="noStrike" kern="0" cap="none" spc="0" normalizeH="0" baseline="0" noProof="0" dirty="0">
                  <a:ln>
                    <a:noFill/>
                  </a:ln>
                  <a:solidFill>
                    <a:srgbClr val="3C3C3C"/>
                  </a:solidFill>
                  <a:effectLst/>
                  <a:uLnTx/>
                  <a:uFillTx/>
                  <a:ea typeface="Roboto Slab" pitchFamily="2" charset="0"/>
                </a:rPr>
                <a:t>1950s</a:t>
              </a:r>
            </a:p>
          </p:txBody>
        </p:sp>
        <p:sp>
          <p:nvSpPr>
            <p:cNvPr id="111" name="TextBox 110">
              <a:extLst>
                <a:ext uri="{FF2B5EF4-FFF2-40B4-BE49-F238E27FC236}">
                  <a16:creationId xmlns:a16="http://schemas.microsoft.com/office/drawing/2014/main" id="{B451FC0F-AF8E-4E35-AF69-02081BEE167C}"/>
                </a:ext>
              </a:extLst>
            </p:cNvPr>
            <p:cNvSpPr txBox="1"/>
            <p:nvPr/>
          </p:nvSpPr>
          <p:spPr>
            <a:xfrm>
              <a:off x="4092603" y="2146806"/>
              <a:ext cx="1143000" cy="393634"/>
            </a:xfrm>
            <a:prstGeom prst="rect">
              <a:avLst/>
            </a:prstGeom>
            <a:gradFill flip="none" rotWithShape="1">
              <a:gsLst>
                <a:gs pos="0">
                  <a:srgbClr val="B6A269">
                    <a:lumMod val="75000"/>
                  </a:srgbClr>
                </a:gs>
                <a:gs pos="100000">
                  <a:srgbClr val="B6A269">
                    <a:lumMod val="60000"/>
                    <a:lumOff val="40000"/>
                  </a:srgbClr>
                </a:gs>
              </a:gsLst>
              <a:lin ang="18900000" scaled="1"/>
              <a:tileRect/>
            </a:gradFill>
          </p:spPr>
          <p:txBody>
            <a:bodyPr wrap="square" lIns="76200" tIns="76200" bIns="76200" rtlCol="0" anchor="ctr">
              <a:spAutoFit/>
            </a:bodyPr>
            <a:lstStyle/>
            <a:p>
              <a:pPr marL="0" marR="0" lvl="0" indent="0" algn="ctr" defTabSz="457182" eaLnBrk="1" fontAlgn="auto" latinLnBrk="0" hangingPunct="1">
                <a:lnSpc>
                  <a:spcPct val="85000"/>
                </a:lnSpc>
                <a:spcBef>
                  <a:spcPts val="0"/>
                </a:spcBef>
                <a:spcAft>
                  <a:spcPts val="1000"/>
                </a:spcAft>
                <a:buClrTx/>
                <a:buSzTx/>
                <a:buFontTx/>
                <a:buNone/>
                <a:tabLst/>
                <a:defRPr/>
              </a:pPr>
              <a:r>
                <a:rPr kumimoji="0" lang="en-US" sz="1833" b="1" i="0" u="none" strike="noStrike" kern="0" cap="none" spc="0" normalizeH="0" baseline="0" noProof="0" dirty="0">
                  <a:ln>
                    <a:noFill/>
                  </a:ln>
                  <a:solidFill>
                    <a:srgbClr val="3C3C3C"/>
                  </a:solidFill>
                  <a:effectLst/>
                  <a:uLnTx/>
                  <a:uFillTx/>
                  <a:ea typeface="Roboto Slab" pitchFamily="2" charset="0"/>
                </a:rPr>
                <a:t>1960s</a:t>
              </a:r>
            </a:p>
          </p:txBody>
        </p:sp>
        <p:sp>
          <p:nvSpPr>
            <p:cNvPr id="112" name="TextBox 111">
              <a:extLst>
                <a:ext uri="{FF2B5EF4-FFF2-40B4-BE49-F238E27FC236}">
                  <a16:creationId xmlns:a16="http://schemas.microsoft.com/office/drawing/2014/main" id="{CAA911A8-4E40-431B-9886-C05257B306C2}"/>
                </a:ext>
              </a:extLst>
            </p:cNvPr>
            <p:cNvSpPr txBox="1"/>
            <p:nvPr/>
          </p:nvSpPr>
          <p:spPr>
            <a:xfrm>
              <a:off x="5237663" y="2146806"/>
              <a:ext cx="1143000" cy="393634"/>
            </a:xfrm>
            <a:prstGeom prst="rect">
              <a:avLst/>
            </a:prstGeom>
            <a:gradFill flip="none" rotWithShape="1">
              <a:gsLst>
                <a:gs pos="0">
                  <a:srgbClr val="B6A269">
                    <a:lumMod val="75000"/>
                  </a:srgbClr>
                </a:gs>
                <a:gs pos="100000">
                  <a:srgbClr val="B6A269">
                    <a:lumMod val="60000"/>
                    <a:lumOff val="40000"/>
                  </a:srgbClr>
                </a:gs>
              </a:gsLst>
              <a:lin ang="18900000" scaled="1"/>
              <a:tileRect/>
            </a:gradFill>
          </p:spPr>
          <p:txBody>
            <a:bodyPr wrap="square" lIns="76200" tIns="76200" bIns="76200" rtlCol="0" anchor="ctr">
              <a:spAutoFit/>
            </a:bodyPr>
            <a:lstStyle/>
            <a:p>
              <a:pPr marL="0" marR="0" lvl="0" indent="0" algn="ctr" defTabSz="457182" eaLnBrk="1" fontAlgn="auto" latinLnBrk="0" hangingPunct="1">
                <a:lnSpc>
                  <a:spcPct val="85000"/>
                </a:lnSpc>
                <a:spcBef>
                  <a:spcPts val="0"/>
                </a:spcBef>
                <a:spcAft>
                  <a:spcPts val="1000"/>
                </a:spcAft>
                <a:buClrTx/>
                <a:buSzTx/>
                <a:buFontTx/>
                <a:buNone/>
                <a:tabLst/>
                <a:defRPr/>
              </a:pPr>
              <a:r>
                <a:rPr kumimoji="0" lang="en-US" sz="1833" b="1" i="0" u="none" strike="noStrike" kern="0" cap="none" spc="0" normalizeH="0" baseline="0" noProof="0" dirty="0">
                  <a:ln>
                    <a:noFill/>
                  </a:ln>
                  <a:solidFill>
                    <a:srgbClr val="3C3C3C"/>
                  </a:solidFill>
                  <a:effectLst/>
                  <a:uLnTx/>
                  <a:uFillTx/>
                  <a:ea typeface="Roboto Slab" pitchFamily="2" charset="0"/>
                </a:rPr>
                <a:t>1970s</a:t>
              </a:r>
            </a:p>
          </p:txBody>
        </p:sp>
        <p:sp>
          <p:nvSpPr>
            <p:cNvPr id="113" name="TextBox 112">
              <a:extLst>
                <a:ext uri="{FF2B5EF4-FFF2-40B4-BE49-F238E27FC236}">
                  <a16:creationId xmlns:a16="http://schemas.microsoft.com/office/drawing/2014/main" id="{B3D0C599-0607-466E-B79C-B68DCB7516A0}"/>
                </a:ext>
              </a:extLst>
            </p:cNvPr>
            <p:cNvSpPr txBox="1"/>
            <p:nvPr/>
          </p:nvSpPr>
          <p:spPr>
            <a:xfrm>
              <a:off x="6380663" y="2146806"/>
              <a:ext cx="1143000" cy="393634"/>
            </a:xfrm>
            <a:prstGeom prst="rect">
              <a:avLst/>
            </a:prstGeom>
            <a:gradFill flip="none" rotWithShape="1">
              <a:gsLst>
                <a:gs pos="0">
                  <a:srgbClr val="B6A269">
                    <a:lumMod val="75000"/>
                  </a:srgbClr>
                </a:gs>
                <a:gs pos="100000">
                  <a:srgbClr val="B6A269">
                    <a:lumMod val="60000"/>
                    <a:lumOff val="40000"/>
                  </a:srgbClr>
                </a:gs>
              </a:gsLst>
              <a:lin ang="18900000" scaled="1"/>
              <a:tileRect/>
            </a:gradFill>
          </p:spPr>
          <p:txBody>
            <a:bodyPr wrap="square" lIns="76200" tIns="76200" bIns="76200" rtlCol="0" anchor="ctr">
              <a:spAutoFit/>
            </a:bodyPr>
            <a:lstStyle/>
            <a:p>
              <a:pPr marL="0" marR="0" lvl="0" indent="0" algn="ctr" defTabSz="457182" eaLnBrk="1" fontAlgn="auto" latinLnBrk="0" hangingPunct="1">
                <a:lnSpc>
                  <a:spcPct val="85000"/>
                </a:lnSpc>
                <a:spcBef>
                  <a:spcPts val="0"/>
                </a:spcBef>
                <a:spcAft>
                  <a:spcPts val="1000"/>
                </a:spcAft>
                <a:buClrTx/>
                <a:buSzTx/>
                <a:buFontTx/>
                <a:buNone/>
                <a:tabLst/>
                <a:defRPr/>
              </a:pPr>
              <a:r>
                <a:rPr kumimoji="0" lang="en-US" sz="1833" b="1" i="0" u="none" strike="noStrike" kern="0" cap="none" spc="0" normalizeH="0" baseline="0" noProof="0" dirty="0">
                  <a:ln>
                    <a:noFill/>
                  </a:ln>
                  <a:solidFill>
                    <a:srgbClr val="3C3C3C"/>
                  </a:solidFill>
                  <a:effectLst/>
                  <a:uLnTx/>
                  <a:uFillTx/>
                  <a:ea typeface="Roboto Slab" pitchFamily="2" charset="0"/>
                </a:rPr>
                <a:t>1980s</a:t>
              </a:r>
            </a:p>
          </p:txBody>
        </p:sp>
        <p:sp>
          <p:nvSpPr>
            <p:cNvPr id="114" name="TextBox 113">
              <a:extLst>
                <a:ext uri="{FF2B5EF4-FFF2-40B4-BE49-F238E27FC236}">
                  <a16:creationId xmlns:a16="http://schemas.microsoft.com/office/drawing/2014/main" id="{E6576309-1352-405F-B6D6-F69B7A85C67C}"/>
                </a:ext>
              </a:extLst>
            </p:cNvPr>
            <p:cNvSpPr txBox="1"/>
            <p:nvPr/>
          </p:nvSpPr>
          <p:spPr>
            <a:xfrm>
              <a:off x="7523663" y="2146806"/>
              <a:ext cx="1143000" cy="393634"/>
            </a:xfrm>
            <a:prstGeom prst="rect">
              <a:avLst/>
            </a:prstGeom>
            <a:gradFill flip="none" rotWithShape="1">
              <a:gsLst>
                <a:gs pos="0">
                  <a:srgbClr val="B6A269">
                    <a:lumMod val="75000"/>
                  </a:srgbClr>
                </a:gs>
                <a:gs pos="100000">
                  <a:srgbClr val="B6A269">
                    <a:lumMod val="60000"/>
                    <a:lumOff val="40000"/>
                  </a:srgbClr>
                </a:gs>
              </a:gsLst>
              <a:lin ang="18900000" scaled="1"/>
              <a:tileRect/>
            </a:gradFill>
          </p:spPr>
          <p:txBody>
            <a:bodyPr wrap="square" lIns="76200" tIns="76200" bIns="76200" rtlCol="0" anchor="ctr">
              <a:spAutoFit/>
            </a:bodyPr>
            <a:lstStyle/>
            <a:p>
              <a:pPr marL="0" marR="0" lvl="0" indent="0" algn="ctr" defTabSz="457182" eaLnBrk="1" fontAlgn="auto" latinLnBrk="0" hangingPunct="1">
                <a:lnSpc>
                  <a:spcPct val="85000"/>
                </a:lnSpc>
                <a:spcBef>
                  <a:spcPts val="0"/>
                </a:spcBef>
                <a:spcAft>
                  <a:spcPts val="1000"/>
                </a:spcAft>
                <a:buClrTx/>
                <a:buSzTx/>
                <a:buFontTx/>
                <a:buNone/>
                <a:tabLst/>
                <a:defRPr/>
              </a:pPr>
              <a:r>
                <a:rPr kumimoji="0" lang="en-US" sz="1833" b="1" i="0" u="none" strike="noStrike" kern="0" cap="none" spc="0" normalizeH="0" baseline="0" noProof="0" dirty="0">
                  <a:ln>
                    <a:noFill/>
                  </a:ln>
                  <a:solidFill>
                    <a:srgbClr val="3C3C3C"/>
                  </a:solidFill>
                  <a:effectLst/>
                  <a:uLnTx/>
                  <a:uFillTx/>
                  <a:ea typeface="Roboto Slab" pitchFamily="2" charset="0"/>
                </a:rPr>
                <a:t>1990s</a:t>
              </a:r>
            </a:p>
          </p:txBody>
        </p:sp>
        <p:sp>
          <p:nvSpPr>
            <p:cNvPr id="115" name="TextBox 114">
              <a:extLst>
                <a:ext uri="{FF2B5EF4-FFF2-40B4-BE49-F238E27FC236}">
                  <a16:creationId xmlns:a16="http://schemas.microsoft.com/office/drawing/2014/main" id="{A199318D-B872-48F5-B801-E98D9DD9BAAE}"/>
                </a:ext>
              </a:extLst>
            </p:cNvPr>
            <p:cNvSpPr txBox="1"/>
            <p:nvPr/>
          </p:nvSpPr>
          <p:spPr>
            <a:xfrm>
              <a:off x="8666663" y="2146806"/>
              <a:ext cx="1143000" cy="393634"/>
            </a:xfrm>
            <a:prstGeom prst="rect">
              <a:avLst/>
            </a:prstGeom>
            <a:gradFill flip="none" rotWithShape="1">
              <a:gsLst>
                <a:gs pos="0">
                  <a:srgbClr val="B6A269">
                    <a:lumMod val="75000"/>
                  </a:srgbClr>
                </a:gs>
                <a:gs pos="100000">
                  <a:srgbClr val="B6A269">
                    <a:lumMod val="60000"/>
                    <a:lumOff val="40000"/>
                  </a:srgbClr>
                </a:gs>
              </a:gsLst>
              <a:lin ang="18900000" scaled="1"/>
              <a:tileRect/>
            </a:gradFill>
          </p:spPr>
          <p:txBody>
            <a:bodyPr wrap="square" lIns="76200" tIns="76200" bIns="76200" rtlCol="0" anchor="ctr">
              <a:spAutoFit/>
            </a:bodyPr>
            <a:lstStyle/>
            <a:p>
              <a:pPr marL="0" marR="0" lvl="0" indent="0" algn="ctr" defTabSz="457182" eaLnBrk="1" fontAlgn="auto" latinLnBrk="0" hangingPunct="1">
                <a:lnSpc>
                  <a:spcPct val="85000"/>
                </a:lnSpc>
                <a:spcBef>
                  <a:spcPts val="0"/>
                </a:spcBef>
                <a:spcAft>
                  <a:spcPts val="1000"/>
                </a:spcAft>
                <a:buClrTx/>
                <a:buSzTx/>
                <a:buFontTx/>
                <a:buNone/>
                <a:tabLst/>
                <a:defRPr/>
              </a:pPr>
              <a:r>
                <a:rPr kumimoji="0" lang="en-US" sz="1833" b="1" i="0" u="none" strike="noStrike" kern="0" cap="none" spc="0" normalizeH="0" baseline="0" noProof="0" dirty="0">
                  <a:ln>
                    <a:noFill/>
                  </a:ln>
                  <a:solidFill>
                    <a:srgbClr val="3C3C3C"/>
                  </a:solidFill>
                  <a:effectLst/>
                  <a:uLnTx/>
                  <a:uFillTx/>
                  <a:ea typeface="Roboto Slab" pitchFamily="2" charset="0"/>
                </a:rPr>
                <a:t>2000s</a:t>
              </a:r>
            </a:p>
          </p:txBody>
        </p:sp>
      </p:grpSp>
      <p:sp>
        <p:nvSpPr>
          <p:cNvPr id="116" name="TextBox 115">
            <a:extLst>
              <a:ext uri="{FF2B5EF4-FFF2-40B4-BE49-F238E27FC236}">
                <a16:creationId xmlns:a16="http://schemas.microsoft.com/office/drawing/2014/main" id="{3481A38B-CB84-4E1A-9EF1-53CCA65FFA1F}"/>
              </a:ext>
            </a:extLst>
          </p:cNvPr>
          <p:cNvSpPr txBox="1"/>
          <p:nvPr/>
        </p:nvSpPr>
        <p:spPr>
          <a:xfrm>
            <a:off x="1133744" y="5146605"/>
            <a:ext cx="2608220" cy="1008353"/>
          </a:xfrm>
          <a:prstGeom prst="rect">
            <a:avLst/>
          </a:prstGeom>
          <a:noFill/>
        </p:spPr>
        <p:txBody>
          <a:bodyPr wrap="square" rtlCol="0">
            <a:spAutoFit/>
          </a:bodyPr>
          <a:lstStyle/>
          <a:p>
            <a:pPr defTabSz="457182">
              <a:lnSpc>
                <a:spcPct val="85000"/>
              </a:lnSpc>
              <a:spcAft>
                <a:spcPts val="1000"/>
              </a:spcAft>
              <a:defRPr/>
            </a:pPr>
            <a:r>
              <a:rPr lang="en-US" sz="1167" b="1" dirty="0">
                <a:solidFill>
                  <a:srgbClr val="3C3C3C"/>
                </a:solidFill>
                <a:ea typeface="Roboto" pitchFamily="2" charset="0"/>
              </a:rPr>
              <a:t>1934</a:t>
            </a:r>
            <a:r>
              <a:rPr lang="en-US" sz="1167" dirty="0">
                <a:solidFill>
                  <a:srgbClr val="3C3C3C"/>
                </a:solidFill>
                <a:ea typeface="Roboto" pitchFamily="2" charset="0"/>
              </a:rPr>
              <a:t> – The State Engineering Experiment Station (EES) opens in Georgia Tech’s Old Shop Building, with a little more than </a:t>
            </a:r>
            <a:r>
              <a:rPr lang="en-US" sz="1167" b="1" dirty="0">
                <a:solidFill>
                  <a:srgbClr val="3C3C3C"/>
                </a:solidFill>
                <a:ea typeface="Roboto" pitchFamily="2" charset="0"/>
              </a:rPr>
              <a:t>$5,000 in state funding</a:t>
            </a:r>
            <a:r>
              <a:rPr lang="en-US" sz="1167" dirty="0">
                <a:solidFill>
                  <a:srgbClr val="3C3C3C"/>
                </a:solidFill>
                <a:ea typeface="Roboto" pitchFamily="2" charset="0"/>
              </a:rPr>
              <a:t> and </a:t>
            </a:r>
            <a:r>
              <a:rPr lang="en-US" sz="1167" b="1" dirty="0">
                <a:solidFill>
                  <a:srgbClr val="3C3C3C"/>
                </a:solidFill>
                <a:ea typeface="Roboto" pitchFamily="2" charset="0"/>
              </a:rPr>
              <a:t>13 part-time faculty researchers.</a:t>
            </a:r>
          </a:p>
        </p:txBody>
      </p:sp>
      <p:sp>
        <p:nvSpPr>
          <p:cNvPr id="117" name="TextBox 116">
            <a:extLst>
              <a:ext uri="{FF2B5EF4-FFF2-40B4-BE49-F238E27FC236}">
                <a16:creationId xmlns:a16="http://schemas.microsoft.com/office/drawing/2014/main" id="{3032BA10-E6D0-4063-8B1A-2E30B6769F61}"/>
              </a:ext>
            </a:extLst>
          </p:cNvPr>
          <p:cNvSpPr txBox="1"/>
          <p:nvPr/>
        </p:nvSpPr>
        <p:spPr>
          <a:xfrm>
            <a:off x="1950248" y="4135000"/>
            <a:ext cx="3035627" cy="703013"/>
          </a:xfrm>
          <a:prstGeom prst="rect">
            <a:avLst/>
          </a:prstGeom>
          <a:noFill/>
        </p:spPr>
        <p:txBody>
          <a:bodyPr wrap="square" rtlCol="0">
            <a:spAutoFit/>
          </a:bodyPr>
          <a:lstStyle/>
          <a:p>
            <a:pPr defTabSz="457182">
              <a:lnSpc>
                <a:spcPct val="85000"/>
              </a:lnSpc>
              <a:spcAft>
                <a:spcPts val="1000"/>
              </a:spcAft>
              <a:defRPr/>
            </a:pPr>
            <a:r>
              <a:rPr lang="en-US" sz="1167" b="1" dirty="0">
                <a:solidFill>
                  <a:srgbClr val="3C3C3C"/>
                </a:solidFill>
                <a:ea typeface="Roboto" pitchFamily="2" charset="0"/>
              </a:rPr>
              <a:t>1940</a:t>
            </a:r>
            <a:r>
              <a:rPr lang="en-US" sz="1167" dirty="0">
                <a:solidFill>
                  <a:srgbClr val="3C3C3C"/>
                </a:solidFill>
                <a:ea typeface="Roboto" pitchFamily="2" charset="0"/>
              </a:rPr>
              <a:t> – Federal funding linked to World War II begins bringing in more projects, including work in wind-tunnel testing and communications technology.</a:t>
            </a:r>
          </a:p>
        </p:txBody>
      </p:sp>
      <p:sp>
        <p:nvSpPr>
          <p:cNvPr id="118" name="TextBox 117">
            <a:extLst>
              <a:ext uri="{FF2B5EF4-FFF2-40B4-BE49-F238E27FC236}">
                <a16:creationId xmlns:a16="http://schemas.microsoft.com/office/drawing/2014/main" id="{53D85010-DA31-47E3-95AD-97FD7FE4654E}"/>
              </a:ext>
            </a:extLst>
          </p:cNvPr>
          <p:cNvSpPr txBox="1"/>
          <p:nvPr/>
        </p:nvSpPr>
        <p:spPr>
          <a:xfrm>
            <a:off x="168244" y="1215483"/>
            <a:ext cx="2609903" cy="703013"/>
          </a:xfrm>
          <a:prstGeom prst="rect">
            <a:avLst/>
          </a:prstGeom>
          <a:noFill/>
        </p:spPr>
        <p:txBody>
          <a:bodyPr wrap="square" rtlCol="0">
            <a:spAutoFit/>
          </a:bodyPr>
          <a:lstStyle/>
          <a:p>
            <a:pPr algn="r" defTabSz="457182">
              <a:lnSpc>
                <a:spcPct val="85000"/>
              </a:lnSpc>
              <a:spcAft>
                <a:spcPts val="1000"/>
              </a:spcAft>
              <a:defRPr/>
            </a:pPr>
            <a:r>
              <a:rPr lang="en-US" sz="1167" b="1" dirty="0">
                <a:solidFill>
                  <a:srgbClr val="3C3C3C"/>
                </a:solidFill>
                <a:ea typeface="Roboto" pitchFamily="2" charset="0"/>
              </a:rPr>
              <a:t>1946</a:t>
            </a:r>
            <a:r>
              <a:rPr lang="en-US" sz="1167" dirty="0">
                <a:solidFill>
                  <a:srgbClr val="3C3C3C"/>
                </a:solidFill>
                <a:ea typeface="Roboto" pitchFamily="2" charset="0"/>
              </a:rPr>
              <a:t> – The name “Georgia Tech Research Institute” is given to a non-profit corporation created to handle EES contract and patent issues.</a:t>
            </a:r>
          </a:p>
        </p:txBody>
      </p:sp>
      <p:sp>
        <p:nvSpPr>
          <p:cNvPr id="119" name="TextBox 118">
            <a:extLst>
              <a:ext uri="{FF2B5EF4-FFF2-40B4-BE49-F238E27FC236}">
                <a16:creationId xmlns:a16="http://schemas.microsoft.com/office/drawing/2014/main" id="{F0CFB8CB-FD92-45E9-AE82-E966F11D68A0}"/>
              </a:ext>
            </a:extLst>
          </p:cNvPr>
          <p:cNvSpPr txBox="1"/>
          <p:nvPr/>
        </p:nvSpPr>
        <p:spPr>
          <a:xfrm>
            <a:off x="3209733" y="2745924"/>
            <a:ext cx="2036179" cy="855683"/>
          </a:xfrm>
          <a:prstGeom prst="rect">
            <a:avLst/>
          </a:prstGeom>
          <a:noFill/>
        </p:spPr>
        <p:txBody>
          <a:bodyPr wrap="square" rtlCol="0">
            <a:spAutoFit/>
          </a:bodyPr>
          <a:lstStyle/>
          <a:p>
            <a:pPr defTabSz="457182">
              <a:lnSpc>
                <a:spcPct val="85000"/>
              </a:lnSpc>
              <a:spcAft>
                <a:spcPts val="1000"/>
              </a:spcAft>
              <a:defRPr/>
            </a:pPr>
            <a:r>
              <a:rPr lang="en-US" sz="1167" b="1" dirty="0">
                <a:solidFill>
                  <a:srgbClr val="3C3C3C"/>
                </a:solidFill>
                <a:ea typeface="Roboto" pitchFamily="2" charset="0"/>
              </a:rPr>
              <a:t>1952</a:t>
            </a:r>
            <a:r>
              <a:rPr lang="en-US" sz="1167" dirty="0">
                <a:solidFill>
                  <a:srgbClr val="3C3C3C"/>
                </a:solidFill>
                <a:ea typeface="Roboto" pitchFamily="2" charset="0"/>
              </a:rPr>
              <a:t> – EES personnel help found Scientific Atlanta, later renowned for its satellite Earth stations and cable TV equipment.</a:t>
            </a:r>
          </a:p>
        </p:txBody>
      </p:sp>
      <p:sp>
        <p:nvSpPr>
          <p:cNvPr id="120" name="TextBox 119">
            <a:extLst>
              <a:ext uri="{FF2B5EF4-FFF2-40B4-BE49-F238E27FC236}">
                <a16:creationId xmlns:a16="http://schemas.microsoft.com/office/drawing/2014/main" id="{D43222BC-4857-4F59-9E23-1BFC4C2CF9C2}"/>
              </a:ext>
            </a:extLst>
          </p:cNvPr>
          <p:cNvSpPr txBox="1"/>
          <p:nvPr/>
        </p:nvSpPr>
        <p:spPr>
          <a:xfrm>
            <a:off x="6251634" y="2745924"/>
            <a:ext cx="1843523" cy="1008353"/>
          </a:xfrm>
          <a:prstGeom prst="rect">
            <a:avLst/>
          </a:prstGeom>
          <a:noFill/>
        </p:spPr>
        <p:txBody>
          <a:bodyPr wrap="square" rtlCol="0">
            <a:spAutoFit/>
          </a:bodyPr>
          <a:lstStyle/>
          <a:p>
            <a:pPr defTabSz="457182">
              <a:lnSpc>
                <a:spcPct val="85000"/>
              </a:lnSpc>
              <a:spcAft>
                <a:spcPts val="1000"/>
              </a:spcAft>
              <a:defRPr/>
            </a:pPr>
            <a:r>
              <a:rPr lang="en-US" sz="1167" b="1" dirty="0">
                <a:solidFill>
                  <a:srgbClr val="3C3C3C"/>
                </a:solidFill>
                <a:ea typeface="Roboto" pitchFamily="2" charset="0"/>
              </a:rPr>
              <a:t>1979</a:t>
            </a:r>
            <a:r>
              <a:rPr lang="en-US" sz="1167" dirty="0">
                <a:solidFill>
                  <a:srgbClr val="3C3C3C"/>
                </a:solidFill>
                <a:ea typeface="Roboto" pitchFamily="2" charset="0"/>
              </a:rPr>
              <a:t> – The Huntsville Research Laboratory begins  operations, giving EES a presence </a:t>
            </a:r>
            <a:br>
              <a:rPr lang="en-US" sz="1167" dirty="0">
                <a:solidFill>
                  <a:srgbClr val="3C3C3C"/>
                </a:solidFill>
                <a:ea typeface="Roboto" pitchFamily="2" charset="0"/>
              </a:rPr>
            </a:br>
            <a:r>
              <a:rPr lang="en-US" sz="1167" dirty="0">
                <a:solidFill>
                  <a:srgbClr val="3C3C3C"/>
                </a:solidFill>
                <a:ea typeface="Roboto" pitchFamily="2" charset="0"/>
              </a:rPr>
              <a:t>at Redstone Arsenal that continues to this day.</a:t>
            </a:r>
          </a:p>
        </p:txBody>
      </p:sp>
      <p:sp>
        <p:nvSpPr>
          <p:cNvPr id="121" name="TextBox 120">
            <a:extLst>
              <a:ext uri="{FF2B5EF4-FFF2-40B4-BE49-F238E27FC236}">
                <a16:creationId xmlns:a16="http://schemas.microsoft.com/office/drawing/2014/main" id="{DCBE6D86-7652-4419-9E10-96A2ADF044AE}"/>
              </a:ext>
            </a:extLst>
          </p:cNvPr>
          <p:cNvSpPr txBox="1"/>
          <p:nvPr/>
        </p:nvSpPr>
        <p:spPr>
          <a:xfrm>
            <a:off x="7299873" y="1215483"/>
            <a:ext cx="3249909" cy="550343"/>
          </a:xfrm>
          <a:prstGeom prst="rect">
            <a:avLst/>
          </a:prstGeom>
          <a:noFill/>
        </p:spPr>
        <p:txBody>
          <a:bodyPr wrap="square" rtlCol="0">
            <a:spAutoFit/>
          </a:bodyPr>
          <a:lstStyle/>
          <a:p>
            <a:pPr defTabSz="457182">
              <a:lnSpc>
                <a:spcPct val="85000"/>
              </a:lnSpc>
              <a:spcAft>
                <a:spcPts val="1000"/>
              </a:spcAft>
              <a:defRPr/>
            </a:pPr>
            <a:r>
              <a:rPr lang="en-US" sz="1167" b="1" dirty="0">
                <a:solidFill>
                  <a:srgbClr val="3C3C3C"/>
                </a:solidFill>
                <a:ea typeface="Roboto" pitchFamily="2" charset="0"/>
              </a:rPr>
              <a:t>1984</a:t>
            </a:r>
            <a:r>
              <a:rPr lang="en-US" sz="1167" dirty="0">
                <a:solidFill>
                  <a:srgbClr val="3C3C3C"/>
                </a:solidFill>
                <a:ea typeface="Roboto" pitchFamily="2" charset="0"/>
              </a:rPr>
              <a:t> – EES celebrates its 50th Anniversary by, among other things, changing its name to the Georgia Tech Research Institute (GTRI).</a:t>
            </a:r>
          </a:p>
        </p:txBody>
      </p:sp>
      <p:cxnSp>
        <p:nvCxnSpPr>
          <p:cNvPr id="122" name="Straight Arrow Connector 121">
            <a:extLst>
              <a:ext uri="{FF2B5EF4-FFF2-40B4-BE49-F238E27FC236}">
                <a16:creationId xmlns:a16="http://schemas.microsoft.com/office/drawing/2014/main" id="{7DF034EA-76B6-46B6-AC84-94B1C79D50AD}"/>
              </a:ext>
            </a:extLst>
          </p:cNvPr>
          <p:cNvCxnSpPr>
            <a:cxnSpLocks/>
          </p:cNvCxnSpPr>
          <p:nvPr/>
        </p:nvCxnSpPr>
        <p:spPr>
          <a:xfrm>
            <a:off x="1145881" y="2474659"/>
            <a:ext cx="0" cy="3577147"/>
          </a:xfrm>
          <a:prstGeom prst="straightConnector1">
            <a:avLst/>
          </a:prstGeom>
          <a:noFill/>
          <a:ln w="6350" cap="flat" cmpd="sng" algn="ctr">
            <a:solidFill>
              <a:srgbClr val="3C3C3C"/>
            </a:solidFill>
            <a:prstDash val="solid"/>
            <a:miter lim="800000"/>
            <a:headEnd type="oval"/>
            <a:tailEnd type="none"/>
          </a:ln>
          <a:effectLst/>
        </p:spPr>
      </p:cxnSp>
      <p:cxnSp>
        <p:nvCxnSpPr>
          <p:cNvPr id="123" name="Straight Arrow Connector 122">
            <a:extLst>
              <a:ext uri="{FF2B5EF4-FFF2-40B4-BE49-F238E27FC236}">
                <a16:creationId xmlns:a16="http://schemas.microsoft.com/office/drawing/2014/main" id="{2C378FE1-2EED-4E51-8BEA-58AA2D67BE45}"/>
              </a:ext>
            </a:extLst>
          </p:cNvPr>
          <p:cNvCxnSpPr>
            <a:cxnSpLocks/>
          </p:cNvCxnSpPr>
          <p:nvPr/>
        </p:nvCxnSpPr>
        <p:spPr>
          <a:xfrm>
            <a:off x="1945156" y="2474659"/>
            <a:ext cx="0" cy="2263042"/>
          </a:xfrm>
          <a:prstGeom prst="straightConnector1">
            <a:avLst/>
          </a:prstGeom>
          <a:noFill/>
          <a:ln w="6350" cap="flat" cmpd="sng" algn="ctr">
            <a:solidFill>
              <a:srgbClr val="3C3C3C"/>
            </a:solidFill>
            <a:prstDash val="solid"/>
            <a:miter lim="800000"/>
            <a:headEnd type="oval"/>
            <a:tailEnd type="none"/>
          </a:ln>
          <a:effectLst/>
        </p:spPr>
      </p:cxnSp>
      <p:cxnSp>
        <p:nvCxnSpPr>
          <p:cNvPr id="124" name="Straight Arrow Connector 123">
            <a:extLst>
              <a:ext uri="{FF2B5EF4-FFF2-40B4-BE49-F238E27FC236}">
                <a16:creationId xmlns:a16="http://schemas.microsoft.com/office/drawing/2014/main" id="{2AAE0E47-2F15-4E4B-98E4-5EEF04942D4E}"/>
              </a:ext>
            </a:extLst>
          </p:cNvPr>
          <p:cNvCxnSpPr>
            <a:cxnSpLocks/>
          </p:cNvCxnSpPr>
          <p:nvPr/>
        </p:nvCxnSpPr>
        <p:spPr>
          <a:xfrm flipV="1">
            <a:off x="2778148" y="1252922"/>
            <a:ext cx="0" cy="953608"/>
          </a:xfrm>
          <a:prstGeom prst="straightConnector1">
            <a:avLst/>
          </a:prstGeom>
          <a:noFill/>
          <a:ln w="6350" cap="flat" cmpd="sng" algn="ctr">
            <a:solidFill>
              <a:srgbClr val="3C3C3C"/>
            </a:solidFill>
            <a:prstDash val="solid"/>
            <a:miter lim="800000"/>
            <a:headEnd type="oval"/>
            <a:tailEnd type="none"/>
          </a:ln>
          <a:effectLst/>
        </p:spPr>
      </p:cxnSp>
      <p:cxnSp>
        <p:nvCxnSpPr>
          <p:cNvPr id="125" name="Straight Arrow Connector 124">
            <a:extLst>
              <a:ext uri="{FF2B5EF4-FFF2-40B4-BE49-F238E27FC236}">
                <a16:creationId xmlns:a16="http://schemas.microsoft.com/office/drawing/2014/main" id="{D44D5CFA-6A21-4561-B087-AD7B6357B6CA}"/>
              </a:ext>
            </a:extLst>
          </p:cNvPr>
          <p:cNvCxnSpPr>
            <a:cxnSpLocks/>
          </p:cNvCxnSpPr>
          <p:nvPr/>
        </p:nvCxnSpPr>
        <p:spPr>
          <a:xfrm>
            <a:off x="3209733" y="2474659"/>
            <a:ext cx="0" cy="1037147"/>
          </a:xfrm>
          <a:prstGeom prst="straightConnector1">
            <a:avLst/>
          </a:prstGeom>
          <a:noFill/>
          <a:ln w="6350" cap="flat" cmpd="sng" algn="ctr">
            <a:solidFill>
              <a:srgbClr val="3C3C3C"/>
            </a:solidFill>
            <a:prstDash val="solid"/>
            <a:miter lim="800000"/>
            <a:headEnd type="oval"/>
            <a:tailEnd type="none"/>
          </a:ln>
          <a:effectLst/>
        </p:spPr>
      </p:cxnSp>
      <p:cxnSp>
        <p:nvCxnSpPr>
          <p:cNvPr id="126" name="Straight Arrow Connector 125">
            <a:extLst>
              <a:ext uri="{FF2B5EF4-FFF2-40B4-BE49-F238E27FC236}">
                <a16:creationId xmlns:a16="http://schemas.microsoft.com/office/drawing/2014/main" id="{8CD56730-4241-4202-B821-C9FF489AF7C9}"/>
              </a:ext>
            </a:extLst>
          </p:cNvPr>
          <p:cNvCxnSpPr>
            <a:cxnSpLocks/>
          </p:cNvCxnSpPr>
          <p:nvPr/>
        </p:nvCxnSpPr>
        <p:spPr>
          <a:xfrm>
            <a:off x="6245680" y="2474659"/>
            <a:ext cx="0" cy="1174368"/>
          </a:xfrm>
          <a:prstGeom prst="straightConnector1">
            <a:avLst/>
          </a:prstGeom>
          <a:noFill/>
          <a:ln w="6350" cap="flat" cmpd="sng" algn="ctr">
            <a:solidFill>
              <a:srgbClr val="3C3C3C"/>
            </a:solidFill>
            <a:prstDash val="solid"/>
            <a:miter lim="800000"/>
            <a:headEnd type="oval"/>
            <a:tailEnd type="none"/>
          </a:ln>
          <a:effectLst/>
        </p:spPr>
      </p:cxnSp>
      <p:cxnSp>
        <p:nvCxnSpPr>
          <p:cNvPr id="127" name="Straight Arrow Connector 126">
            <a:extLst>
              <a:ext uri="{FF2B5EF4-FFF2-40B4-BE49-F238E27FC236}">
                <a16:creationId xmlns:a16="http://schemas.microsoft.com/office/drawing/2014/main" id="{FB3F032F-5546-46ED-A033-5A53438C4D3F}"/>
              </a:ext>
            </a:extLst>
          </p:cNvPr>
          <p:cNvCxnSpPr>
            <a:cxnSpLocks/>
          </p:cNvCxnSpPr>
          <p:nvPr/>
        </p:nvCxnSpPr>
        <p:spPr>
          <a:xfrm flipV="1">
            <a:off x="7295574" y="1252922"/>
            <a:ext cx="0" cy="953608"/>
          </a:xfrm>
          <a:prstGeom prst="straightConnector1">
            <a:avLst/>
          </a:prstGeom>
          <a:noFill/>
          <a:ln w="6350" cap="flat" cmpd="sng" algn="ctr">
            <a:solidFill>
              <a:srgbClr val="3C3C3C"/>
            </a:solidFill>
            <a:prstDash val="solid"/>
            <a:miter lim="800000"/>
            <a:headEnd type="oval"/>
            <a:tailEnd type="none"/>
          </a:ln>
          <a:effectLst/>
        </p:spPr>
      </p:cxnSp>
      <p:cxnSp>
        <p:nvCxnSpPr>
          <p:cNvPr id="128" name="Straight Arrow Connector 127">
            <a:extLst>
              <a:ext uri="{FF2B5EF4-FFF2-40B4-BE49-F238E27FC236}">
                <a16:creationId xmlns:a16="http://schemas.microsoft.com/office/drawing/2014/main" id="{B1CF2E4B-0D1A-4A86-9D11-7F1F2D5646DD}"/>
              </a:ext>
            </a:extLst>
          </p:cNvPr>
          <p:cNvCxnSpPr>
            <a:cxnSpLocks/>
          </p:cNvCxnSpPr>
          <p:nvPr/>
        </p:nvCxnSpPr>
        <p:spPr>
          <a:xfrm>
            <a:off x="8095163" y="2474659"/>
            <a:ext cx="0" cy="1037147"/>
          </a:xfrm>
          <a:prstGeom prst="straightConnector1">
            <a:avLst/>
          </a:prstGeom>
          <a:noFill/>
          <a:ln w="6350" cap="flat" cmpd="sng" algn="ctr">
            <a:solidFill>
              <a:srgbClr val="3C3C3C"/>
            </a:solidFill>
            <a:prstDash val="solid"/>
            <a:miter lim="800000"/>
            <a:headEnd type="oval"/>
            <a:tailEnd type="none"/>
          </a:ln>
          <a:effectLst/>
        </p:spPr>
      </p:cxnSp>
      <p:sp>
        <p:nvSpPr>
          <p:cNvPr id="129" name="TextBox 128">
            <a:extLst>
              <a:ext uri="{FF2B5EF4-FFF2-40B4-BE49-F238E27FC236}">
                <a16:creationId xmlns:a16="http://schemas.microsoft.com/office/drawing/2014/main" id="{75BB1F50-48A4-4A21-B9F6-94FD993204CB}"/>
              </a:ext>
            </a:extLst>
          </p:cNvPr>
          <p:cNvSpPr txBox="1"/>
          <p:nvPr/>
        </p:nvSpPr>
        <p:spPr>
          <a:xfrm>
            <a:off x="8095163" y="2745924"/>
            <a:ext cx="2903343" cy="855683"/>
          </a:xfrm>
          <a:prstGeom prst="rect">
            <a:avLst/>
          </a:prstGeom>
          <a:noFill/>
        </p:spPr>
        <p:txBody>
          <a:bodyPr wrap="square" rtlCol="0">
            <a:spAutoFit/>
          </a:bodyPr>
          <a:lstStyle/>
          <a:p>
            <a:pPr defTabSz="457182">
              <a:lnSpc>
                <a:spcPct val="85000"/>
              </a:lnSpc>
              <a:spcAft>
                <a:spcPts val="1000"/>
              </a:spcAft>
              <a:defRPr/>
            </a:pPr>
            <a:r>
              <a:rPr lang="en-US" sz="1167" b="1" dirty="0">
                <a:solidFill>
                  <a:srgbClr val="3C3C3C"/>
                </a:solidFill>
                <a:ea typeface="Roboto" pitchFamily="2" charset="0"/>
              </a:rPr>
              <a:t>1995</a:t>
            </a:r>
            <a:r>
              <a:rPr lang="en-US" sz="1167" dirty="0">
                <a:solidFill>
                  <a:srgbClr val="3C3C3C"/>
                </a:solidFill>
                <a:ea typeface="Roboto" pitchFamily="2" charset="0"/>
              </a:rPr>
              <a:t> – </a:t>
            </a:r>
            <a:r>
              <a:rPr lang="en-US" sz="1167" b="1" dirty="0">
                <a:solidFill>
                  <a:srgbClr val="3C3C3C"/>
                </a:solidFill>
                <a:ea typeface="Roboto" pitchFamily="2" charset="0"/>
              </a:rPr>
              <a:t>GTRI </a:t>
            </a:r>
            <a:r>
              <a:rPr lang="en-US" sz="1167" dirty="0">
                <a:solidFill>
                  <a:srgbClr val="3C3C3C"/>
                </a:solidFill>
                <a:ea typeface="Roboto" pitchFamily="2" charset="0"/>
              </a:rPr>
              <a:t>is designated a University Affiliated Research Center (</a:t>
            </a:r>
            <a:r>
              <a:rPr lang="en-US" sz="1167" b="1" dirty="0">
                <a:solidFill>
                  <a:srgbClr val="3C3C3C"/>
                </a:solidFill>
                <a:ea typeface="Roboto" pitchFamily="2" charset="0"/>
              </a:rPr>
              <a:t>UARC</a:t>
            </a:r>
            <a:r>
              <a:rPr lang="en-US" sz="1167" dirty="0">
                <a:solidFill>
                  <a:srgbClr val="3C3C3C"/>
                </a:solidFill>
                <a:ea typeface="Roboto" pitchFamily="2" charset="0"/>
              </a:rPr>
              <a:t>) by the Director of Defense Research and Engineering (DDR&amp;E), Office of the Secretary of Defense (OSD).</a:t>
            </a:r>
          </a:p>
        </p:txBody>
      </p:sp>
      <p:sp>
        <p:nvSpPr>
          <p:cNvPr id="130" name="TextBox 129">
            <a:extLst>
              <a:ext uri="{FF2B5EF4-FFF2-40B4-BE49-F238E27FC236}">
                <a16:creationId xmlns:a16="http://schemas.microsoft.com/office/drawing/2014/main" id="{F7A0D42C-BF55-49BA-8502-56D74508291F}"/>
              </a:ext>
            </a:extLst>
          </p:cNvPr>
          <p:cNvSpPr txBox="1"/>
          <p:nvPr/>
        </p:nvSpPr>
        <p:spPr>
          <a:xfrm>
            <a:off x="2889445" y="1215483"/>
            <a:ext cx="2579662" cy="703013"/>
          </a:xfrm>
          <a:prstGeom prst="rect">
            <a:avLst/>
          </a:prstGeom>
          <a:noFill/>
        </p:spPr>
        <p:txBody>
          <a:bodyPr wrap="square" rtlCol="0">
            <a:spAutoFit/>
          </a:bodyPr>
          <a:lstStyle/>
          <a:p>
            <a:pPr algn="r" defTabSz="457182">
              <a:lnSpc>
                <a:spcPct val="85000"/>
              </a:lnSpc>
              <a:spcAft>
                <a:spcPts val="1000"/>
              </a:spcAft>
              <a:defRPr/>
            </a:pPr>
            <a:r>
              <a:rPr lang="en-US" sz="1167" b="1" dirty="0">
                <a:solidFill>
                  <a:srgbClr val="3C3C3C"/>
                </a:solidFill>
                <a:ea typeface="Roboto" pitchFamily="2" charset="0"/>
              </a:rPr>
              <a:t>1973</a:t>
            </a:r>
            <a:r>
              <a:rPr lang="en-US" sz="1167" dirty="0">
                <a:solidFill>
                  <a:srgbClr val="3C3C3C"/>
                </a:solidFill>
                <a:ea typeface="Roboto" pitchFamily="2" charset="0"/>
              </a:rPr>
              <a:t> – The Agricultural Technology Research Program is established to support Georgia’s economically important poultry industry.</a:t>
            </a:r>
          </a:p>
        </p:txBody>
      </p:sp>
      <p:cxnSp>
        <p:nvCxnSpPr>
          <p:cNvPr id="131" name="Straight Arrow Connector 130">
            <a:extLst>
              <a:ext uri="{FF2B5EF4-FFF2-40B4-BE49-F238E27FC236}">
                <a16:creationId xmlns:a16="http://schemas.microsoft.com/office/drawing/2014/main" id="{394B8E9D-0D94-4286-ADB4-F981FE4EE09D}"/>
              </a:ext>
            </a:extLst>
          </p:cNvPr>
          <p:cNvCxnSpPr>
            <a:cxnSpLocks/>
          </p:cNvCxnSpPr>
          <p:nvPr/>
        </p:nvCxnSpPr>
        <p:spPr>
          <a:xfrm flipV="1">
            <a:off x="5476874" y="1252922"/>
            <a:ext cx="0" cy="953608"/>
          </a:xfrm>
          <a:prstGeom prst="straightConnector1">
            <a:avLst/>
          </a:prstGeom>
          <a:noFill/>
          <a:ln w="6350" cap="flat" cmpd="sng" algn="ctr">
            <a:solidFill>
              <a:srgbClr val="3C3C3C"/>
            </a:solidFill>
            <a:prstDash val="solid"/>
            <a:miter lim="800000"/>
            <a:headEnd type="oval"/>
            <a:tailEnd type="none"/>
          </a:ln>
          <a:effectLst/>
        </p:spPr>
      </p:cxnSp>
      <p:sp>
        <p:nvSpPr>
          <p:cNvPr id="132" name="TextBox 131">
            <a:extLst>
              <a:ext uri="{FF2B5EF4-FFF2-40B4-BE49-F238E27FC236}">
                <a16:creationId xmlns:a16="http://schemas.microsoft.com/office/drawing/2014/main" id="{FF02CCD6-A3F7-4BF4-B022-A8393969D161}"/>
              </a:ext>
            </a:extLst>
          </p:cNvPr>
          <p:cNvSpPr txBox="1"/>
          <p:nvPr/>
        </p:nvSpPr>
        <p:spPr>
          <a:xfrm>
            <a:off x="9903437" y="2022766"/>
            <a:ext cx="2098452" cy="641714"/>
          </a:xfrm>
          <a:prstGeom prst="rect">
            <a:avLst/>
          </a:prstGeom>
          <a:noFill/>
        </p:spPr>
        <p:txBody>
          <a:bodyPr wrap="square" rtlCol="0">
            <a:spAutoFit/>
          </a:bodyPr>
          <a:lstStyle/>
          <a:p>
            <a:pPr defTabSz="457182">
              <a:lnSpc>
                <a:spcPct val="85000"/>
              </a:lnSpc>
              <a:spcAft>
                <a:spcPts val="1000"/>
              </a:spcAft>
              <a:defRPr/>
            </a:pPr>
            <a:r>
              <a:rPr lang="en-US" sz="1400" b="1" dirty="0">
                <a:solidFill>
                  <a:srgbClr val="051D49"/>
                </a:solidFill>
                <a:ea typeface="Roboto" pitchFamily="2" charset="0"/>
              </a:rPr>
              <a:t>FY23 </a:t>
            </a:r>
            <a:r>
              <a:rPr lang="en-US" sz="1400" dirty="0">
                <a:solidFill>
                  <a:srgbClr val="051D49"/>
                </a:solidFill>
                <a:ea typeface="Roboto" pitchFamily="2" charset="0"/>
              </a:rPr>
              <a:t>– </a:t>
            </a:r>
            <a:r>
              <a:rPr lang="en-US" sz="1400" b="1" dirty="0">
                <a:solidFill>
                  <a:srgbClr val="051D49"/>
                </a:solidFill>
                <a:ea typeface="Roboto" pitchFamily="2" charset="0"/>
              </a:rPr>
              <a:t>$941M in Research Awards</a:t>
            </a:r>
            <a:br>
              <a:rPr lang="en-US" sz="1400" b="1" dirty="0">
                <a:solidFill>
                  <a:srgbClr val="051D49"/>
                </a:solidFill>
                <a:ea typeface="Roboto" pitchFamily="2" charset="0"/>
              </a:rPr>
            </a:br>
            <a:r>
              <a:rPr lang="en-US" sz="1400" b="1" dirty="0">
                <a:solidFill>
                  <a:srgbClr val="051D49"/>
                </a:solidFill>
                <a:ea typeface="Roboto" pitchFamily="2" charset="0"/>
              </a:rPr>
              <a:t>&amp; </a:t>
            </a:r>
            <a:r>
              <a:rPr lang="en-US" sz="1400" b="1" dirty="0">
                <a:solidFill>
                  <a:srgbClr val="051D49"/>
                </a:solidFill>
                <a:latin typeface="Arial Black" panose="020B0604020202020204" pitchFamily="34" charset="0"/>
                <a:ea typeface="Roboto" pitchFamily="2" charset="0"/>
                <a:cs typeface="Arial Black" panose="020B0604020202020204" pitchFamily="34" charset="0"/>
              </a:rPr>
              <a:t>2,966</a:t>
            </a:r>
            <a:r>
              <a:rPr lang="en-US" sz="1400" b="1" dirty="0">
                <a:solidFill>
                  <a:srgbClr val="051D49"/>
                </a:solidFill>
                <a:ea typeface="Roboto" pitchFamily="2" charset="0"/>
              </a:rPr>
              <a:t> Workforce</a:t>
            </a:r>
          </a:p>
        </p:txBody>
      </p:sp>
      <p:grpSp>
        <p:nvGrpSpPr>
          <p:cNvPr id="133" name="Group 132">
            <a:extLst>
              <a:ext uri="{FF2B5EF4-FFF2-40B4-BE49-F238E27FC236}">
                <a16:creationId xmlns:a16="http://schemas.microsoft.com/office/drawing/2014/main" id="{188758EF-76FB-4BCB-BBCB-8B582F099954}"/>
              </a:ext>
            </a:extLst>
          </p:cNvPr>
          <p:cNvGrpSpPr/>
          <p:nvPr/>
        </p:nvGrpSpPr>
        <p:grpSpPr>
          <a:xfrm>
            <a:off x="4985875" y="3956337"/>
            <a:ext cx="4739378" cy="2380535"/>
            <a:chOff x="8575600" y="5153702"/>
            <a:chExt cx="5687253" cy="2856642"/>
          </a:xfrm>
        </p:grpSpPr>
        <p:sp>
          <p:nvSpPr>
            <p:cNvPr id="134" name="Freeform 8">
              <a:extLst>
                <a:ext uri="{FF2B5EF4-FFF2-40B4-BE49-F238E27FC236}">
                  <a16:creationId xmlns:a16="http://schemas.microsoft.com/office/drawing/2014/main" id="{B862BA7A-80B5-45DE-A87B-B86CD4E34372}"/>
                </a:ext>
              </a:extLst>
            </p:cNvPr>
            <p:cNvSpPr/>
            <p:nvPr/>
          </p:nvSpPr>
          <p:spPr>
            <a:xfrm>
              <a:off x="8575600" y="6481124"/>
              <a:ext cx="1326720" cy="1524966"/>
            </a:xfrm>
            <a:custGeom>
              <a:avLst/>
              <a:gdLst>
                <a:gd name="connsiteX0" fmla="*/ 0 w 1524966"/>
                <a:gd name="connsiteY0" fmla="*/ 663360 h 1326720"/>
                <a:gd name="connsiteX1" fmla="*/ 331680 w 1524966"/>
                <a:gd name="connsiteY1" fmla="*/ 0 h 1326720"/>
                <a:gd name="connsiteX2" fmla="*/ 1193286 w 1524966"/>
                <a:gd name="connsiteY2" fmla="*/ 0 h 1326720"/>
                <a:gd name="connsiteX3" fmla="*/ 1524966 w 1524966"/>
                <a:gd name="connsiteY3" fmla="*/ 663360 h 1326720"/>
                <a:gd name="connsiteX4" fmla="*/ 1193286 w 1524966"/>
                <a:gd name="connsiteY4" fmla="*/ 1326720 h 1326720"/>
                <a:gd name="connsiteX5" fmla="*/ 331680 w 1524966"/>
                <a:gd name="connsiteY5" fmla="*/ 1326720 h 1326720"/>
                <a:gd name="connsiteX6" fmla="*/ 0 w 1524966"/>
                <a:gd name="connsiteY6" fmla="*/ 663360 h 13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66" h="1326720">
                  <a:moveTo>
                    <a:pt x="762483" y="0"/>
                  </a:moveTo>
                  <a:lnTo>
                    <a:pt x="1524966" y="288562"/>
                  </a:lnTo>
                  <a:lnTo>
                    <a:pt x="1524966" y="1038158"/>
                  </a:lnTo>
                  <a:lnTo>
                    <a:pt x="762483" y="1326720"/>
                  </a:lnTo>
                  <a:lnTo>
                    <a:pt x="0" y="1038158"/>
                  </a:lnTo>
                  <a:lnTo>
                    <a:pt x="0" y="288562"/>
                  </a:lnTo>
                  <a:lnTo>
                    <a:pt x="762483" y="0"/>
                  </a:lnTo>
                  <a:close/>
                </a:path>
              </a:pathLst>
            </a:custGeom>
            <a:blipFill dpi="0" rotWithShape="0">
              <a:blip r:embed="rId3" cstate="screen">
                <a:extLst>
                  <a:ext uri="{28A0092B-C50C-407E-A947-70E740481C1C}">
                    <a14:useLocalDpi xmlns:a14="http://schemas.microsoft.com/office/drawing/2010/main"/>
                  </a:ext>
                </a:extLst>
              </a:blip>
              <a:srcRect/>
              <a:stretch>
                <a:fillRect l="-7708" r="-7708"/>
              </a:stretch>
            </a:blipFill>
            <a:ln w="12700" cap="flat" cmpd="sng" algn="ctr">
              <a:solidFill>
                <a:srgbClr val="F5F5F5">
                  <a:hueOff val="0"/>
                  <a:satOff val="0"/>
                  <a:lumOff val="0"/>
                  <a:alphaOff val="0"/>
                </a:srgbClr>
              </a:solidFill>
              <a:prstDash val="solid"/>
              <a:miter lim="800000"/>
            </a:ln>
            <a:effectLst>
              <a:outerShdw blurRad="63500" sx="102000" sy="102000" algn="ctr" rotWithShape="0">
                <a:prstClr val="black">
                  <a:alpha val="40000"/>
                </a:prstClr>
              </a:outerShdw>
            </a:effectLst>
          </p:spPr>
          <p:txBody>
            <a:bodyPr spcFirstLastPara="0" vert="horz" wrap="square" lIns="327864" tIns="353610" rIns="327864" bIns="353608" numCol="1" spcCol="1270" anchor="ctr" anchorCtr="0">
              <a:noAutofit/>
            </a:bodyPr>
            <a:lstStyle/>
            <a:p>
              <a:pPr marL="0" marR="0" lvl="0" indent="0" algn="ctr" defTabSz="1814969" eaLnBrk="1" fontAlgn="auto" latinLnBrk="0" hangingPunct="1">
                <a:lnSpc>
                  <a:spcPct val="90000"/>
                </a:lnSpc>
                <a:spcBef>
                  <a:spcPct val="0"/>
                </a:spcBef>
                <a:spcAft>
                  <a:spcPct val="35000"/>
                </a:spcAft>
                <a:buClrTx/>
                <a:buSzTx/>
                <a:buFontTx/>
                <a:buNone/>
                <a:tabLst/>
                <a:defRPr/>
              </a:pPr>
              <a:r>
                <a:rPr kumimoji="0" lang="en-US" sz="4083" b="0" i="0" u="none" strike="noStrike" kern="0" cap="none" spc="0" normalizeH="0" baseline="0" noProof="0" dirty="0">
                  <a:ln>
                    <a:noFill/>
                  </a:ln>
                  <a:solidFill>
                    <a:srgbClr val="F5F5F5"/>
                  </a:solidFill>
                  <a:effectLst/>
                  <a:uLnTx/>
                  <a:uFillTx/>
                  <a:latin typeface="Arial" panose="020B0604020202020204"/>
                  <a:ea typeface="+mn-ea"/>
                  <a:cs typeface="+mn-cs"/>
                </a:rPr>
                <a:t> </a:t>
              </a:r>
            </a:p>
          </p:txBody>
        </p:sp>
        <p:sp>
          <p:nvSpPr>
            <p:cNvPr id="135" name="Freeform 10">
              <a:extLst>
                <a:ext uri="{FF2B5EF4-FFF2-40B4-BE49-F238E27FC236}">
                  <a16:creationId xmlns:a16="http://schemas.microsoft.com/office/drawing/2014/main" id="{2851BF7E-93C9-417A-9B55-8B3D751E9A8E}"/>
                </a:ext>
              </a:extLst>
            </p:cNvPr>
            <p:cNvSpPr/>
            <p:nvPr/>
          </p:nvSpPr>
          <p:spPr>
            <a:xfrm>
              <a:off x="9322160" y="5153702"/>
              <a:ext cx="1326720" cy="1524966"/>
            </a:xfrm>
            <a:custGeom>
              <a:avLst/>
              <a:gdLst>
                <a:gd name="connsiteX0" fmla="*/ 0 w 1524966"/>
                <a:gd name="connsiteY0" fmla="*/ 663360 h 1326720"/>
                <a:gd name="connsiteX1" fmla="*/ 331680 w 1524966"/>
                <a:gd name="connsiteY1" fmla="*/ 0 h 1326720"/>
                <a:gd name="connsiteX2" fmla="*/ 1193286 w 1524966"/>
                <a:gd name="connsiteY2" fmla="*/ 0 h 1326720"/>
                <a:gd name="connsiteX3" fmla="*/ 1524966 w 1524966"/>
                <a:gd name="connsiteY3" fmla="*/ 663360 h 1326720"/>
                <a:gd name="connsiteX4" fmla="*/ 1193286 w 1524966"/>
                <a:gd name="connsiteY4" fmla="*/ 1326720 h 1326720"/>
                <a:gd name="connsiteX5" fmla="*/ 331680 w 1524966"/>
                <a:gd name="connsiteY5" fmla="*/ 1326720 h 1326720"/>
                <a:gd name="connsiteX6" fmla="*/ 0 w 1524966"/>
                <a:gd name="connsiteY6" fmla="*/ 663360 h 13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66" h="1326720">
                  <a:moveTo>
                    <a:pt x="762483" y="0"/>
                  </a:moveTo>
                  <a:lnTo>
                    <a:pt x="1524966" y="288562"/>
                  </a:lnTo>
                  <a:lnTo>
                    <a:pt x="1524966" y="1038158"/>
                  </a:lnTo>
                  <a:lnTo>
                    <a:pt x="762483" y="1326720"/>
                  </a:lnTo>
                  <a:lnTo>
                    <a:pt x="0" y="1038158"/>
                  </a:lnTo>
                  <a:lnTo>
                    <a:pt x="0" y="288562"/>
                  </a:lnTo>
                  <a:lnTo>
                    <a:pt x="762483" y="0"/>
                  </a:lnTo>
                  <a:close/>
                </a:path>
              </a:pathLst>
            </a:custGeom>
            <a:blipFill rotWithShape="0">
              <a:blip r:embed="rId4" cstate="screen">
                <a:extLst>
                  <a:ext uri="{28A0092B-C50C-407E-A947-70E740481C1C}">
                    <a14:useLocalDpi xmlns:a14="http://schemas.microsoft.com/office/drawing/2010/main"/>
                  </a:ext>
                </a:extLst>
              </a:blip>
              <a:srcRect/>
              <a:stretch>
                <a:fillRect/>
              </a:stretch>
            </a:blipFill>
            <a:ln w="12700" cap="flat" cmpd="sng" algn="ctr">
              <a:solidFill>
                <a:srgbClr val="F5F5F5">
                  <a:hueOff val="0"/>
                  <a:satOff val="0"/>
                  <a:lumOff val="0"/>
                  <a:alphaOff val="0"/>
                </a:srgbClr>
              </a:solidFill>
              <a:prstDash val="solid"/>
              <a:miter lim="800000"/>
            </a:ln>
            <a:effectLst>
              <a:outerShdw blurRad="63500" sx="102000" sy="102000" algn="ctr" rotWithShape="0">
                <a:prstClr val="black">
                  <a:alpha val="40000"/>
                </a:prstClr>
              </a:outerShdw>
            </a:effectLst>
          </p:spPr>
          <p:txBody>
            <a:bodyPr spcFirstLastPara="0" vert="horz" wrap="square" lIns="172289" tIns="198035" rIns="172289" bIns="198033" numCol="1" spcCol="1270" anchor="ctr" anchorCtr="0">
              <a:noAutofit/>
            </a:bodyPr>
            <a:lstStyle/>
            <a:p>
              <a:pPr marL="0" marR="0" lvl="0" indent="0" algn="ctr" defTabSz="1333447" eaLnBrk="1" fontAlgn="auto" latinLnBrk="0" hangingPunct="1">
                <a:lnSpc>
                  <a:spcPct val="90000"/>
                </a:lnSpc>
                <a:spcBef>
                  <a:spcPct val="0"/>
                </a:spcBef>
                <a:spcAft>
                  <a:spcPct val="35000"/>
                </a:spcAft>
                <a:buClrTx/>
                <a:buSzTx/>
                <a:buFontTx/>
                <a:buNone/>
                <a:tabLst/>
                <a:defRPr/>
              </a:pPr>
              <a:endParaRPr kumimoji="0" lang="en-US" sz="3000" b="0" i="0" u="none" strike="noStrike" kern="0" cap="none" spc="0" normalizeH="0" baseline="0" noProof="0">
                <a:ln>
                  <a:noFill/>
                </a:ln>
                <a:solidFill>
                  <a:srgbClr val="F5F5F5"/>
                </a:solidFill>
                <a:effectLst/>
                <a:uLnTx/>
                <a:uFillTx/>
                <a:latin typeface="Arial" panose="020B0604020202020204"/>
                <a:ea typeface="+mn-ea"/>
                <a:cs typeface="+mn-cs"/>
              </a:endParaRPr>
            </a:p>
          </p:txBody>
        </p:sp>
        <p:sp>
          <p:nvSpPr>
            <p:cNvPr id="136" name="Freeform 11">
              <a:extLst>
                <a:ext uri="{FF2B5EF4-FFF2-40B4-BE49-F238E27FC236}">
                  <a16:creationId xmlns:a16="http://schemas.microsoft.com/office/drawing/2014/main" id="{40F2D236-EF60-4728-8390-CBAED879A5DB}"/>
                </a:ext>
              </a:extLst>
            </p:cNvPr>
            <p:cNvSpPr/>
            <p:nvPr/>
          </p:nvSpPr>
          <p:spPr>
            <a:xfrm>
              <a:off x="10763525" y="5195059"/>
              <a:ext cx="1326720" cy="1524966"/>
            </a:xfrm>
            <a:custGeom>
              <a:avLst/>
              <a:gdLst>
                <a:gd name="connsiteX0" fmla="*/ 0 w 1524966"/>
                <a:gd name="connsiteY0" fmla="*/ 663360 h 1326720"/>
                <a:gd name="connsiteX1" fmla="*/ 331680 w 1524966"/>
                <a:gd name="connsiteY1" fmla="*/ 0 h 1326720"/>
                <a:gd name="connsiteX2" fmla="*/ 1193286 w 1524966"/>
                <a:gd name="connsiteY2" fmla="*/ 0 h 1326720"/>
                <a:gd name="connsiteX3" fmla="*/ 1524966 w 1524966"/>
                <a:gd name="connsiteY3" fmla="*/ 663360 h 1326720"/>
                <a:gd name="connsiteX4" fmla="*/ 1193286 w 1524966"/>
                <a:gd name="connsiteY4" fmla="*/ 1326720 h 1326720"/>
                <a:gd name="connsiteX5" fmla="*/ 331680 w 1524966"/>
                <a:gd name="connsiteY5" fmla="*/ 1326720 h 1326720"/>
                <a:gd name="connsiteX6" fmla="*/ 0 w 1524966"/>
                <a:gd name="connsiteY6" fmla="*/ 663360 h 13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66" h="1326720">
                  <a:moveTo>
                    <a:pt x="762483" y="0"/>
                  </a:moveTo>
                  <a:lnTo>
                    <a:pt x="1524966" y="288562"/>
                  </a:lnTo>
                  <a:lnTo>
                    <a:pt x="1524966" y="1038158"/>
                  </a:lnTo>
                  <a:lnTo>
                    <a:pt x="762483" y="1326720"/>
                  </a:lnTo>
                  <a:lnTo>
                    <a:pt x="0" y="1038158"/>
                  </a:lnTo>
                  <a:lnTo>
                    <a:pt x="0" y="288562"/>
                  </a:lnTo>
                  <a:lnTo>
                    <a:pt x="762483" y="0"/>
                  </a:lnTo>
                  <a:close/>
                </a:path>
              </a:pathLst>
            </a:custGeom>
            <a:blipFill>
              <a:blip r:embed="rId5" cstate="screen">
                <a:extLst>
                  <a:ext uri="{28A0092B-C50C-407E-A947-70E740481C1C}">
                    <a14:useLocalDpi xmlns:a14="http://schemas.microsoft.com/office/drawing/2010/main"/>
                  </a:ext>
                </a:extLst>
              </a:blip>
              <a:stretch>
                <a:fillRect/>
              </a:stretch>
            </a:blipFill>
            <a:ln w="12700" cap="flat" cmpd="sng" algn="ctr">
              <a:solidFill>
                <a:srgbClr val="F5F5F5">
                  <a:hueOff val="0"/>
                  <a:satOff val="0"/>
                  <a:lumOff val="0"/>
                  <a:alphaOff val="0"/>
                </a:srgbClr>
              </a:solidFill>
              <a:prstDash val="solid"/>
              <a:miter lim="800000"/>
            </a:ln>
            <a:effectLst>
              <a:outerShdw blurRad="63500" sx="102000" sy="102000" algn="ctr" rotWithShape="0">
                <a:prstClr val="black">
                  <a:alpha val="40000"/>
                </a:prstClr>
              </a:outerShdw>
            </a:effectLst>
          </p:spPr>
          <p:txBody>
            <a:bodyPr spcFirstLastPara="0" vert="horz" wrap="square" lIns="327864" tIns="353610" rIns="327864" bIns="353608" numCol="1" spcCol="1270" anchor="ctr" anchorCtr="0">
              <a:noAutofit/>
            </a:bodyPr>
            <a:lstStyle/>
            <a:p>
              <a:pPr marL="0" marR="0" lvl="0" indent="0" algn="ctr" defTabSz="1814969" eaLnBrk="1" fontAlgn="auto" latinLnBrk="0" hangingPunct="1">
                <a:lnSpc>
                  <a:spcPct val="90000"/>
                </a:lnSpc>
                <a:spcBef>
                  <a:spcPct val="0"/>
                </a:spcBef>
                <a:spcAft>
                  <a:spcPct val="35000"/>
                </a:spcAft>
                <a:buClrTx/>
                <a:buSzTx/>
                <a:buFontTx/>
                <a:buNone/>
                <a:tabLst/>
                <a:defRPr/>
              </a:pPr>
              <a:r>
                <a:rPr kumimoji="0" lang="en-US" sz="4083" b="0" i="0" u="none" strike="noStrike" kern="0" cap="none" spc="0" normalizeH="0" baseline="0" noProof="0" dirty="0">
                  <a:ln>
                    <a:noFill/>
                  </a:ln>
                  <a:solidFill>
                    <a:srgbClr val="F5F5F5"/>
                  </a:solidFill>
                  <a:effectLst/>
                  <a:uLnTx/>
                  <a:uFillTx/>
                  <a:latin typeface="Arial" panose="020B0604020202020204"/>
                  <a:ea typeface="+mn-ea"/>
                  <a:cs typeface="+mn-cs"/>
                </a:rPr>
                <a:t> </a:t>
              </a:r>
            </a:p>
          </p:txBody>
        </p:sp>
        <p:sp>
          <p:nvSpPr>
            <p:cNvPr id="137" name="Freeform 13">
              <a:extLst>
                <a:ext uri="{FF2B5EF4-FFF2-40B4-BE49-F238E27FC236}">
                  <a16:creationId xmlns:a16="http://schemas.microsoft.com/office/drawing/2014/main" id="{D75BAD99-1966-46AE-877A-864E0CE7A150}"/>
                </a:ext>
              </a:extLst>
            </p:cNvPr>
            <p:cNvSpPr/>
            <p:nvPr/>
          </p:nvSpPr>
          <p:spPr>
            <a:xfrm>
              <a:off x="12936133" y="6481124"/>
              <a:ext cx="1326720" cy="1524966"/>
            </a:xfrm>
            <a:custGeom>
              <a:avLst/>
              <a:gdLst>
                <a:gd name="connsiteX0" fmla="*/ 0 w 1524966"/>
                <a:gd name="connsiteY0" fmla="*/ 663360 h 1326720"/>
                <a:gd name="connsiteX1" fmla="*/ 331680 w 1524966"/>
                <a:gd name="connsiteY1" fmla="*/ 0 h 1326720"/>
                <a:gd name="connsiteX2" fmla="*/ 1193286 w 1524966"/>
                <a:gd name="connsiteY2" fmla="*/ 0 h 1326720"/>
                <a:gd name="connsiteX3" fmla="*/ 1524966 w 1524966"/>
                <a:gd name="connsiteY3" fmla="*/ 663360 h 1326720"/>
                <a:gd name="connsiteX4" fmla="*/ 1193286 w 1524966"/>
                <a:gd name="connsiteY4" fmla="*/ 1326720 h 1326720"/>
                <a:gd name="connsiteX5" fmla="*/ 331680 w 1524966"/>
                <a:gd name="connsiteY5" fmla="*/ 1326720 h 1326720"/>
                <a:gd name="connsiteX6" fmla="*/ 0 w 1524966"/>
                <a:gd name="connsiteY6" fmla="*/ 663360 h 13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66" h="1326720">
                  <a:moveTo>
                    <a:pt x="762483" y="0"/>
                  </a:moveTo>
                  <a:lnTo>
                    <a:pt x="1524966" y="288562"/>
                  </a:lnTo>
                  <a:lnTo>
                    <a:pt x="1524966" y="1038158"/>
                  </a:lnTo>
                  <a:lnTo>
                    <a:pt x="762483" y="1326720"/>
                  </a:lnTo>
                  <a:lnTo>
                    <a:pt x="0" y="1038158"/>
                  </a:lnTo>
                  <a:lnTo>
                    <a:pt x="0" y="288562"/>
                  </a:lnTo>
                  <a:lnTo>
                    <a:pt x="762483" y="0"/>
                  </a:lnTo>
                  <a:close/>
                </a:path>
              </a:pathLst>
            </a:custGeom>
            <a:blipFill>
              <a:blip r:embed="rId6" cstate="screen">
                <a:extLst>
                  <a:ext uri="{28A0092B-C50C-407E-A947-70E740481C1C}">
                    <a14:useLocalDpi xmlns:a14="http://schemas.microsoft.com/office/drawing/2010/main"/>
                  </a:ext>
                </a:extLst>
              </a:blip>
              <a:stretch>
                <a:fillRect/>
              </a:stretch>
            </a:blipFill>
            <a:ln w="12700" cap="flat" cmpd="sng" algn="ctr">
              <a:solidFill>
                <a:srgbClr val="F5F5F5">
                  <a:hueOff val="0"/>
                  <a:satOff val="0"/>
                  <a:lumOff val="0"/>
                  <a:alphaOff val="0"/>
                </a:srgbClr>
              </a:solidFill>
              <a:prstDash val="solid"/>
              <a:miter lim="800000"/>
            </a:ln>
            <a:effectLst>
              <a:outerShdw blurRad="63500" sx="102000" sy="102000" algn="ctr" rotWithShape="0">
                <a:prstClr val="black">
                  <a:alpha val="40000"/>
                </a:prstClr>
              </a:outerShdw>
            </a:effectLst>
          </p:spPr>
          <p:txBody>
            <a:bodyPr spcFirstLastPara="0" vert="horz" wrap="square" lIns="172289" tIns="198035" rIns="172289" bIns="198033" numCol="1" spcCol="1270" anchor="ctr" anchorCtr="0">
              <a:noAutofit/>
            </a:bodyPr>
            <a:lstStyle/>
            <a:p>
              <a:pPr marL="0" marR="0" lvl="0" indent="0" algn="ctr" defTabSz="1333447" eaLnBrk="1" fontAlgn="auto" latinLnBrk="0" hangingPunct="1">
                <a:lnSpc>
                  <a:spcPct val="90000"/>
                </a:lnSpc>
                <a:spcBef>
                  <a:spcPct val="0"/>
                </a:spcBef>
                <a:spcAft>
                  <a:spcPct val="35000"/>
                </a:spcAft>
                <a:buClrTx/>
                <a:buSzTx/>
                <a:buFontTx/>
                <a:buNone/>
                <a:tabLst/>
                <a:defRPr/>
              </a:pPr>
              <a:endParaRPr kumimoji="0" lang="en-US" sz="3000" b="0" i="0" u="none" strike="noStrike" kern="0" cap="none" spc="0" normalizeH="0" baseline="0" noProof="0">
                <a:ln>
                  <a:noFill/>
                </a:ln>
                <a:solidFill>
                  <a:srgbClr val="F5F5F5"/>
                </a:solidFill>
                <a:effectLst/>
                <a:uLnTx/>
                <a:uFillTx/>
                <a:latin typeface="Arial" panose="020B0604020202020204"/>
                <a:ea typeface="+mn-ea"/>
                <a:cs typeface="+mn-cs"/>
              </a:endParaRPr>
            </a:p>
          </p:txBody>
        </p:sp>
        <p:sp>
          <p:nvSpPr>
            <p:cNvPr id="138" name="Freeform 14">
              <a:extLst>
                <a:ext uri="{FF2B5EF4-FFF2-40B4-BE49-F238E27FC236}">
                  <a16:creationId xmlns:a16="http://schemas.microsoft.com/office/drawing/2014/main" id="{CA9DD387-EC75-4616-9645-ECEE67746CE1}"/>
                </a:ext>
              </a:extLst>
            </p:cNvPr>
            <p:cNvSpPr/>
            <p:nvPr/>
          </p:nvSpPr>
          <p:spPr>
            <a:xfrm>
              <a:off x="11503275" y="6485378"/>
              <a:ext cx="1326720" cy="1524966"/>
            </a:xfrm>
            <a:custGeom>
              <a:avLst/>
              <a:gdLst>
                <a:gd name="connsiteX0" fmla="*/ 0 w 1524966"/>
                <a:gd name="connsiteY0" fmla="*/ 663360 h 1326720"/>
                <a:gd name="connsiteX1" fmla="*/ 331680 w 1524966"/>
                <a:gd name="connsiteY1" fmla="*/ 0 h 1326720"/>
                <a:gd name="connsiteX2" fmla="*/ 1193286 w 1524966"/>
                <a:gd name="connsiteY2" fmla="*/ 0 h 1326720"/>
                <a:gd name="connsiteX3" fmla="*/ 1524966 w 1524966"/>
                <a:gd name="connsiteY3" fmla="*/ 663360 h 1326720"/>
                <a:gd name="connsiteX4" fmla="*/ 1193286 w 1524966"/>
                <a:gd name="connsiteY4" fmla="*/ 1326720 h 1326720"/>
                <a:gd name="connsiteX5" fmla="*/ 331680 w 1524966"/>
                <a:gd name="connsiteY5" fmla="*/ 1326720 h 1326720"/>
                <a:gd name="connsiteX6" fmla="*/ 0 w 1524966"/>
                <a:gd name="connsiteY6" fmla="*/ 663360 h 13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66" h="1326720">
                  <a:moveTo>
                    <a:pt x="762483" y="0"/>
                  </a:moveTo>
                  <a:lnTo>
                    <a:pt x="1524966" y="288562"/>
                  </a:lnTo>
                  <a:lnTo>
                    <a:pt x="1524966" y="1038158"/>
                  </a:lnTo>
                  <a:lnTo>
                    <a:pt x="762483" y="1326720"/>
                  </a:lnTo>
                  <a:lnTo>
                    <a:pt x="0" y="1038158"/>
                  </a:lnTo>
                  <a:lnTo>
                    <a:pt x="0" y="288562"/>
                  </a:lnTo>
                  <a:lnTo>
                    <a:pt x="762483" y="0"/>
                  </a:lnTo>
                  <a:close/>
                </a:path>
              </a:pathLst>
            </a:custGeom>
            <a:blipFill>
              <a:blip r:embed="rId7" cstate="screen">
                <a:extLst>
                  <a:ext uri="{28A0092B-C50C-407E-A947-70E740481C1C}">
                    <a14:useLocalDpi xmlns:a14="http://schemas.microsoft.com/office/drawing/2010/main"/>
                  </a:ext>
                </a:extLst>
              </a:blip>
              <a:stretch>
                <a:fillRect/>
              </a:stretch>
            </a:blipFill>
            <a:ln w="12700" cap="flat" cmpd="sng" algn="ctr">
              <a:solidFill>
                <a:srgbClr val="F5F5F5">
                  <a:hueOff val="0"/>
                  <a:satOff val="0"/>
                  <a:lumOff val="0"/>
                  <a:alphaOff val="0"/>
                </a:srgbClr>
              </a:solidFill>
              <a:prstDash val="solid"/>
              <a:miter lim="800000"/>
            </a:ln>
            <a:effectLst>
              <a:outerShdw blurRad="63500" sx="102000" sy="102000" algn="ctr" rotWithShape="0">
                <a:prstClr val="black">
                  <a:alpha val="40000"/>
                </a:prstClr>
              </a:outerShdw>
            </a:effectLst>
          </p:spPr>
          <p:txBody>
            <a:bodyPr spcFirstLastPara="0" vert="horz" wrap="square" lIns="327864" tIns="353610" rIns="327864" bIns="353608" numCol="1" spcCol="1270" anchor="ctr" anchorCtr="0">
              <a:noAutofit/>
            </a:bodyPr>
            <a:lstStyle/>
            <a:p>
              <a:pPr marL="0" marR="0" lvl="0" indent="0" algn="ctr" defTabSz="1814969" eaLnBrk="1" fontAlgn="auto" latinLnBrk="0" hangingPunct="1">
                <a:lnSpc>
                  <a:spcPct val="90000"/>
                </a:lnSpc>
                <a:spcBef>
                  <a:spcPct val="0"/>
                </a:spcBef>
                <a:spcAft>
                  <a:spcPct val="35000"/>
                </a:spcAft>
                <a:buClrTx/>
                <a:buSzTx/>
                <a:buFontTx/>
                <a:buNone/>
                <a:tabLst/>
                <a:defRPr/>
              </a:pPr>
              <a:r>
                <a:rPr kumimoji="0" lang="en-US" sz="4083" b="0" i="0" u="none" strike="noStrike" kern="0" cap="none" spc="0" normalizeH="0" baseline="0" noProof="0" dirty="0">
                  <a:ln>
                    <a:noFill/>
                  </a:ln>
                  <a:solidFill>
                    <a:srgbClr val="F5F5F5"/>
                  </a:solidFill>
                  <a:effectLst/>
                  <a:uLnTx/>
                  <a:uFillTx/>
                  <a:latin typeface="Arial" panose="020B0604020202020204"/>
                  <a:ea typeface="+mn-ea"/>
                  <a:cs typeface="+mn-cs"/>
                </a:rPr>
                <a:t> </a:t>
              </a:r>
            </a:p>
          </p:txBody>
        </p:sp>
        <p:sp>
          <p:nvSpPr>
            <p:cNvPr id="139" name="Freeform 16">
              <a:extLst>
                <a:ext uri="{FF2B5EF4-FFF2-40B4-BE49-F238E27FC236}">
                  <a16:creationId xmlns:a16="http://schemas.microsoft.com/office/drawing/2014/main" id="{F2C66A06-5402-4705-835F-B551381A3A33}"/>
                </a:ext>
              </a:extLst>
            </p:cNvPr>
            <p:cNvSpPr/>
            <p:nvPr/>
          </p:nvSpPr>
          <p:spPr>
            <a:xfrm>
              <a:off x="12219704" y="5153702"/>
              <a:ext cx="1326720" cy="1524967"/>
            </a:xfrm>
            <a:custGeom>
              <a:avLst/>
              <a:gdLst>
                <a:gd name="connsiteX0" fmla="*/ 0 w 1524966"/>
                <a:gd name="connsiteY0" fmla="*/ 663360 h 1326720"/>
                <a:gd name="connsiteX1" fmla="*/ 331680 w 1524966"/>
                <a:gd name="connsiteY1" fmla="*/ 0 h 1326720"/>
                <a:gd name="connsiteX2" fmla="*/ 1193286 w 1524966"/>
                <a:gd name="connsiteY2" fmla="*/ 0 h 1326720"/>
                <a:gd name="connsiteX3" fmla="*/ 1524966 w 1524966"/>
                <a:gd name="connsiteY3" fmla="*/ 663360 h 1326720"/>
                <a:gd name="connsiteX4" fmla="*/ 1193286 w 1524966"/>
                <a:gd name="connsiteY4" fmla="*/ 1326720 h 1326720"/>
                <a:gd name="connsiteX5" fmla="*/ 331680 w 1524966"/>
                <a:gd name="connsiteY5" fmla="*/ 1326720 h 1326720"/>
                <a:gd name="connsiteX6" fmla="*/ 0 w 1524966"/>
                <a:gd name="connsiteY6" fmla="*/ 663360 h 13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66" h="1326720">
                  <a:moveTo>
                    <a:pt x="762483" y="0"/>
                  </a:moveTo>
                  <a:lnTo>
                    <a:pt x="1524966" y="288562"/>
                  </a:lnTo>
                  <a:lnTo>
                    <a:pt x="1524966" y="1038158"/>
                  </a:lnTo>
                  <a:lnTo>
                    <a:pt x="762483" y="1326720"/>
                  </a:lnTo>
                  <a:lnTo>
                    <a:pt x="0" y="1038158"/>
                  </a:lnTo>
                  <a:lnTo>
                    <a:pt x="0" y="288562"/>
                  </a:lnTo>
                  <a:lnTo>
                    <a:pt x="762483" y="0"/>
                  </a:lnTo>
                  <a:close/>
                </a:path>
              </a:pathLst>
            </a:custGeom>
            <a:blipFill>
              <a:blip r:embed="rId8" cstate="screen">
                <a:extLst>
                  <a:ext uri="{28A0092B-C50C-407E-A947-70E740481C1C}">
                    <a14:useLocalDpi xmlns:a14="http://schemas.microsoft.com/office/drawing/2010/main"/>
                  </a:ext>
                </a:extLst>
              </a:blip>
              <a:stretch>
                <a:fillRect/>
              </a:stretch>
            </a:blipFill>
            <a:ln w="12700" cap="flat" cmpd="sng" algn="ctr">
              <a:solidFill>
                <a:srgbClr val="F5F5F5">
                  <a:hueOff val="0"/>
                  <a:satOff val="0"/>
                  <a:lumOff val="0"/>
                  <a:alphaOff val="0"/>
                </a:srgbClr>
              </a:solidFill>
              <a:prstDash val="solid"/>
              <a:miter lim="800000"/>
            </a:ln>
            <a:effectLst>
              <a:outerShdw blurRad="63500" sx="102000" sy="102000" algn="ctr" rotWithShape="0">
                <a:prstClr val="black">
                  <a:alpha val="40000"/>
                </a:prstClr>
              </a:outerShdw>
            </a:effectLst>
          </p:spPr>
          <p:txBody>
            <a:bodyPr spcFirstLastPara="0" vert="horz" wrap="square" lIns="172289" tIns="198035" rIns="172289" bIns="198033" numCol="1" spcCol="1270" anchor="ctr" anchorCtr="0">
              <a:noAutofit/>
            </a:bodyPr>
            <a:lstStyle/>
            <a:p>
              <a:pPr marL="0" marR="0" lvl="0" indent="0" algn="ctr" defTabSz="1333447" eaLnBrk="1" fontAlgn="auto" latinLnBrk="0" hangingPunct="1">
                <a:lnSpc>
                  <a:spcPct val="90000"/>
                </a:lnSpc>
                <a:spcBef>
                  <a:spcPct val="0"/>
                </a:spcBef>
                <a:spcAft>
                  <a:spcPct val="35000"/>
                </a:spcAft>
                <a:buClrTx/>
                <a:buSzTx/>
                <a:buFontTx/>
                <a:buNone/>
                <a:tabLst/>
                <a:defRPr/>
              </a:pPr>
              <a:endParaRPr kumimoji="0" lang="en-US" sz="3000" b="0" i="0" u="none" strike="noStrike" kern="0" cap="none" spc="0" normalizeH="0" baseline="0" noProof="0">
                <a:ln>
                  <a:noFill/>
                </a:ln>
                <a:solidFill>
                  <a:srgbClr val="F5F5F5"/>
                </a:solidFill>
                <a:effectLst/>
                <a:uLnTx/>
                <a:uFillTx/>
                <a:latin typeface="Arial" panose="020B0604020202020204"/>
                <a:ea typeface="+mn-ea"/>
                <a:cs typeface="+mn-cs"/>
              </a:endParaRPr>
            </a:p>
          </p:txBody>
        </p:sp>
        <p:sp>
          <p:nvSpPr>
            <p:cNvPr id="140" name="Freeform 39">
              <a:extLst>
                <a:ext uri="{FF2B5EF4-FFF2-40B4-BE49-F238E27FC236}">
                  <a16:creationId xmlns:a16="http://schemas.microsoft.com/office/drawing/2014/main" id="{0C7493BB-8B5B-4E19-9E28-8E251BC7D144}"/>
                </a:ext>
              </a:extLst>
            </p:cNvPr>
            <p:cNvSpPr/>
            <p:nvPr/>
          </p:nvSpPr>
          <p:spPr>
            <a:xfrm>
              <a:off x="10025677" y="6481124"/>
              <a:ext cx="1326720" cy="1524966"/>
            </a:xfrm>
            <a:custGeom>
              <a:avLst/>
              <a:gdLst>
                <a:gd name="connsiteX0" fmla="*/ 0 w 1524966"/>
                <a:gd name="connsiteY0" fmla="*/ 663360 h 1326720"/>
                <a:gd name="connsiteX1" fmla="*/ 331680 w 1524966"/>
                <a:gd name="connsiteY1" fmla="*/ 0 h 1326720"/>
                <a:gd name="connsiteX2" fmla="*/ 1193286 w 1524966"/>
                <a:gd name="connsiteY2" fmla="*/ 0 h 1326720"/>
                <a:gd name="connsiteX3" fmla="*/ 1524966 w 1524966"/>
                <a:gd name="connsiteY3" fmla="*/ 663360 h 1326720"/>
                <a:gd name="connsiteX4" fmla="*/ 1193286 w 1524966"/>
                <a:gd name="connsiteY4" fmla="*/ 1326720 h 1326720"/>
                <a:gd name="connsiteX5" fmla="*/ 331680 w 1524966"/>
                <a:gd name="connsiteY5" fmla="*/ 1326720 h 1326720"/>
                <a:gd name="connsiteX6" fmla="*/ 0 w 1524966"/>
                <a:gd name="connsiteY6" fmla="*/ 663360 h 132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966" h="1326720">
                  <a:moveTo>
                    <a:pt x="762483" y="0"/>
                  </a:moveTo>
                  <a:lnTo>
                    <a:pt x="1524966" y="288562"/>
                  </a:lnTo>
                  <a:lnTo>
                    <a:pt x="1524966" y="1038158"/>
                  </a:lnTo>
                  <a:lnTo>
                    <a:pt x="762483" y="1326720"/>
                  </a:lnTo>
                  <a:lnTo>
                    <a:pt x="0" y="1038158"/>
                  </a:lnTo>
                  <a:lnTo>
                    <a:pt x="0" y="288562"/>
                  </a:lnTo>
                  <a:lnTo>
                    <a:pt x="762483" y="0"/>
                  </a:lnTo>
                  <a:close/>
                </a:path>
              </a:pathLst>
            </a:custGeom>
            <a:blipFill>
              <a:blip r:embed="rId9" cstate="screen">
                <a:extLst>
                  <a:ext uri="{28A0092B-C50C-407E-A947-70E740481C1C}">
                    <a14:useLocalDpi xmlns:a14="http://schemas.microsoft.com/office/drawing/2010/main"/>
                  </a:ext>
                </a:extLst>
              </a:blip>
              <a:stretch>
                <a:fillRect/>
              </a:stretch>
            </a:blipFill>
            <a:ln w="12700" cap="flat" cmpd="sng" algn="ctr">
              <a:solidFill>
                <a:srgbClr val="F5F5F5">
                  <a:hueOff val="0"/>
                  <a:satOff val="0"/>
                  <a:lumOff val="0"/>
                  <a:alphaOff val="0"/>
                </a:srgbClr>
              </a:solidFill>
              <a:prstDash val="solid"/>
              <a:miter lim="800000"/>
            </a:ln>
            <a:effectLst>
              <a:outerShdw blurRad="63500" sx="102000" sy="102000" algn="ctr" rotWithShape="0">
                <a:prstClr val="black">
                  <a:alpha val="40000"/>
                </a:prstClr>
              </a:outerShdw>
            </a:effectLst>
          </p:spPr>
          <p:txBody>
            <a:bodyPr spcFirstLastPara="0" vert="horz" wrap="square" lIns="327864" tIns="353610" rIns="327864" bIns="353608" numCol="1" spcCol="1270" anchor="ctr" anchorCtr="0">
              <a:noAutofit/>
            </a:bodyPr>
            <a:lstStyle/>
            <a:p>
              <a:pPr marL="0" marR="0" lvl="0" indent="0" algn="ctr" defTabSz="1814969" eaLnBrk="1" fontAlgn="auto" latinLnBrk="0" hangingPunct="1">
                <a:lnSpc>
                  <a:spcPct val="90000"/>
                </a:lnSpc>
                <a:spcBef>
                  <a:spcPct val="0"/>
                </a:spcBef>
                <a:spcAft>
                  <a:spcPct val="35000"/>
                </a:spcAft>
                <a:buClrTx/>
                <a:buSzTx/>
                <a:buFontTx/>
                <a:buNone/>
                <a:tabLst/>
                <a:defRPr/>
              </a:pPr>
              <a:r>
                <a:rPr kumimoji="0" lang="en-US" sz="4083" b="0" i="0" u="none" strike="noStrike" kern="0" cap="none" spc="0" normalizeH="0" baseline="0" noProof="0" dirty="0">
                  <a:ln>
                    <a:noFill/>
                  </a:ln>
                  <a:solidFill>
                    <a:srgbClr val="F5F5F5"/>
                  </a:solidFill>
                  <a:effectLst/>
                  <a:uLnTx/>
                  <a:uFillTx/>
                  <a:latin typeface="Arial" panose="020B0604020202020204"/>
                  <a:ea typeface="+mn-ea"/>
                  <a:cs typeface="+mn-cs"/>
                </a:rPr>
                <a:t> </a:t>
              </a:r>
            </a:p>
          </p:txBody>
        </p:sp>
      </p:grpSp>
      <p:sp>
        <p:nvSpPr>
          <p:cNvPr id="141" name="TextBox 140">
            <a:extLst>
              <a:ext uri="{FF2B5EF4-FFF2-40B4-BE49-F238E27FC236}">
                <a16:creationId xmlns:a16="http://schemas.microsoft.com/office/drawing/2014/main" id="{AED8656A-942F-4852-A040-1FAF1C832AE7}"/>
              </a:ext>
            </a:extLst>
          </p:cNvPr>
          <p:cNvSpPr txBox="1"/>
          <p:nvPr/>
        </p:nvSpPr>
        <p:spPr>
          <a:xfrm>
            <a:off x="499334" y="6288330"/>
            <a:ext cx="8329537" cy="461665"/>
          </a:xfrm>
          <a:prstGeom prst="rect">
            <a:avLst/>
          </a:prstGeom>
          <a:noFill/>
          <a:ln>
            <a:noFill/>
          </a:ln>
          <a:effectLst>
            <a:outerShdw blurRad="50800" dist="25400" dir="2700000" algn="tl" rotWithShape="0">
              <a:prstClr val="black">
                <a:alpha val="19641"/>
              </a:prstClr>
            </a:outerShdw>
          </a:effectLst>
        </p:spPr>
        <p:txBody>
          <a:bodyPr wrap="square" rtlCol="0">
            <a:spAutoFit/>
          </a:bodyPr>
          <a:lstStyle/>
          <a:p>
            <a:pPr marL="0" marR="0" lvl="0" indent="0" defTabSz="457182"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A7934B"/>
                </a:solidFill>
                <a:effectLst/>
                <a:uLnTx/>
                <a:uFillTx/>
              </a:rPr>
              <a:t>89 years of problem solving for Georgia and the nation</a:t>
            </a:r>
          </a:p>
        </p:txBody>
      </p:sp>
      <p:sp>
        <p:nvSpPr>
          <p:cNvPr id="4" name="TextBox 3">
            <a:extLst>
              <a:ext uri="{FF2B5EF4-FFF2-40B4-BE49-F238E27FC236}">
                <a16:creationId xmlns:a16="http://schemas.microsoft.com/office/drawing/2014/main" id="{04767848-75D7-61C1-8B02-E11182FEE0BD}"/>
              </a:ext>
            </a:extLst>
          </p:cNvPr>
          <p:cNvSpPr txBox="1"/>
          <p:nvPr/>
        </p:nvSpPr>
        <p:spPr>
          <a:xfrm>
            <a:off x="518871" y="5650781"/>
            <a:ext cx="574464" cy="461665"/>
          </a:xfrm>
          <a:prstGeom prst="rect">
            <a:avLst/>
          </a:prstGeom>
          <a:noFill/>
        </p:spPr>
        <p:txBody>
          <a:bodyPr wrap="square">
            <a:spAutoFit/>
          </a:bodyPr>
          <a:lstStyle/>
          <a:p>
            <a:r>
              <a:rPr lang="en-US" sz="2400" kern="0" dirty="0">
                <a:solidFill>
                  <a:srgbClr val="A7934B"/>
                </a:solidFill>
              </a:rPr>
              <a:t>90</a:t>
            </a:r>
            <a:endParaRPr lang="en-US" sz="2400" dirty="0"/>
          </a:p>
        </p:txBody>
      </p:sp>
      <p:sp>
        <p:nvSpPr>
          <p:cNvPr id="5" name="Multiply 4">
            <a:extLst>
              <a:ext uri="{FF2B5EF4-FFF2-40B4-BE49-F238E27FC236}">
                <a16:creationId xmlns:a16="http://schemas.microsoft.com/office/drawing/2014/main" id="{6B866868-1098-5F9C-6840-9724EF56983B}"/>
              </a:ext>
            </a:extLst>
          </p:cNvPr>
          <p:cNvSpPr/>
          <p:nvPr/>
        </p:nvSpPr>
        <p:spPr>
          <a:xfrm>
            <a:off x="510480" y="6244759"/>
            <a:ext cx="526633" cy="548806"/>
          </a:xfrm>
          <a:prstGeom prst="mathMultiply">
            <a:avLst>
              <a:gd name="adj1" fmla="val 61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F9D858BA-44F4-2F55-CAA9-F9E0DFFE23BD}"/>
              </a:ext>
            </a:extLst>
          </p:cNvPr>
          <p:cNvCxnSpPr/>
          <p:nvPr/>
        </p:nvCxnSpPr>
        <p:spPr>
          <a:xfrm flipV="1">
            <a:off x="773796" y="6045946"/>
            <a:ext cx="0" cy="2863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540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C5B83-0EA4-491D-B951-EE4F8CA9B41D}"/>
              </a:ext>
            </a:extLst>
          </p:cNvPr>
          <p:cNvSpPr>
            <a:spLocks noGrp="1"/>
          </p:cNvSpPr>
          <p:nvPr>
            <p:ph type="title"/>
          </p:nvPr>
        </p:nvSpPr>
        <p:spPr/>
        <p:txBody>
          <a:bodyPr/>
          <a:lstStyle/>
          <a:p>
            <a:r>
              <a:rPr lang="en-US" dirty="0"/>
              <a:t>GTRI Laboratories</a:t>
            </a:r>
          </a:p>
        </p:txBody>
      </p:sp>
      <p:grpSp>
        <p:nvGrpSpPr>
          <p:cNvPr id="13" name="Group 12">
            <a:extLst>
              <a:ext uri="{FF2B5EF4-FFF2-40B4-BE49-F238E27FC236}">
                <a16:creationId xmlns:a16="http://schemas.microsoft.com/office/drawing/2014/main" id="{0AC6EA4F-CAFE-4C92-AA88-FC586A8C5881}"/>
              </a:ext>
            </a:extLst>
          </p:cNvPr>
          <p:cNvGrpSpPr/>
          <p:nvPr/>
        </p:nvGrpSpPr>
        <p:grpSpPr>
          <a:xfrm>
            <a:off x="381000" y="3397138"/>
            <a:ext cx="9754569" cy="2420929"/>
            <a:chOff x="202911" y="4219554"/>
            <a:chExt cx="9754569" cy="2420929"/>
          </a:xfrm>
        </p:grpSpPr>
        <p:sp>
          <p:nvSpPr>
            <p:cNvPr id="14" name="TextBox 13">
              <a:extLst>
                <a:ext uri="{FF2B5EF4-FFF2-40B4-BE49-F238E27FC236}">
                  <a16:creationId xmlns:a16="http://schemas.microsoft.com/office/drawing/2014/main" id="{50BD058A-91E1-4351-B770-57C77189292A}"/>
                </a:ext>
              </a:extLst>
            </p:cNvPr>
            <p:cNvSpPr txBox="1"/>
            <p:nvPr/>
          </p:nvSpPr>
          <p:spPr>
            <a:xfrm>
              <a:off x="202911" y="6104952"/>
              <a:ext cx="2387849" cy="313932"/>
            </a:xfrm>
            <a:prstGeom prst="rect">
              <a:avLst/>
            </a:prstGeom>
            <a:noFill/>
          </p:spPr>
          <p:txBody>
            <a:bodyPr wrap="square" rtlCol="0">
              <a:spAutoFit/>
            </a:bodyPr>
            <a:lstStyle/>
            <a:p>
              <a:pPr marL="0" marR="0" lvl="0" indent="0" algn="ctr" defTabSz="1088473" eaLnBrk="1" fontAlgn="auto" latinLnBrk="0" hangingPunct="1">
                <a:lnSpc>
                  <a:spcPct val="90000"/>
                </a:lnSpc>
                <a:spcBef>
                  <a:spcPts val="0"/>
                </a:spcBef>
                <a:spcAft>
                  <a:spcPts val="1000"/>
                </a:spcAft>
                <a:buClrTx/>
                <a:buSzTx/>
                <a:buFontTx/>
                <a:buNone/>
                <a:tabLst/>
                <a:defRPr/>
              </a:pPr>
              <a:r>
                <a:rPr kumimoji="0" lang="en-US" sz="1600" b="0" i="0" u="none" strike="noStrike" kern="0" cap="none" spc="0" normalizeH="0" baseline="0" noProof="0" dirty="0">
                  <a:ln>
                    <a:noFill/>
                  </a:ln>
                  <a:solidFill>
                    <a:srgbClr val="002A54"/>
                  </a:solidFill>
                  <a:effectLst/>
                  <a:uLnTx/>
                  <a:uFillTx/>
                </a:rPr>
                <a:t>Electronic Systems</a:t>
              </a:r>
            </a:p>
          </p:txBody>
        </p:sp>
        <p:sp>
          <p:nvSpPr>
            <p:cNvPr id="15" name="TextBox 14">
              <a:extLst>
                <a:ext uri="{FF2B5EF4-FFF2-40B4-BE49-F238E27FC236}">
                  <a16:creationId xmlns:a16="http://schemas.microsoft.com/office/drawing/2014/main" id="{66214B74-77E3-44F6-B7C6-77C5400C0C53}"/>
                </a:ext>
              </a:extLst>
            </p:cNvPr>
            <p:cNvSpPr txBox="1"/>
            <p:nvPr/>
          </p:nvSpPr>
          <p:spPr>
            <a:xfrm>
              <a:off x="2362006" y="6104952"/>
              <a:ext cx="2871918" cy="313932"/>
            </a:xfrm>
            <a:prstGeom prst="rect">
              <a:avLst/>
            </a:prstGeom>
            <a:noFill/>
          </p:spPr>
          <p:txBody>
            <a:bodyPr wrap="square" rtlCol="0">
              <a:spAutoFit/>
            </a:bodyPr>
            <a:lstStyle/>
            <a:p>
              <a:pPr marL="0" marR="0" lvl="0" indent="0" algn="ctr" defTabSz="1088473" eaLnBrk="1" fontAlgn="auto" latinLnBrk="0" hangingPunct="1">
                <a:lnSpc>
                  <a:spcPct val="90000"/>
                </a:lnSpc>
                <a:spcBef>
                  <a:spcPts val="0"/>
                </a:spcBef>
                <a:spcAft>
                  <a:spcPts val="1000"/>
                </a:spcAft>
                <a:buClrTx/>
                <a:buSzTx/>
                <a:buFontTx/>
                <a:buNone/>
                <a:tabLst/>
                <a:defRPr/>
              </a:pPr>
              <a:r>
                <a:rPr kumimoji="0" lang="en-US" sz="1600" b="0" i="0" u="none" strike="noStrike" kern="0" cap="none" spc="0" normalizeH="0" baseline="0" noProof="0" dirty="0">
                  <a:ln>
                    <a:noFill/>
                  </a:ln>
                  <a:solidFill>
                    <a:srgbClr val="002A54"/>
                  </a:solidFill>
                  <a:effectLst/>
                  <a:uLnTx/>
                  <a:uFillTx/>
                </a:rPr>
                <a:t>Electro-Optical Systems</a:t>
              </a:r>
            </a:p>
          </p:txBody>
        </p:sp>
        <p:sp>
          <p:nvSpPr>
            <p:cNvPr id="16" name="TextBox 15">
              <a:extLst>
                <a:ext uri="{FF2B5EF4-FFF2-40B4-BE49-F238E27FC236}">
                  <a16:creationId xmlns:a16="http://schemas.microsoft.com/office/drawing/2014/main" id="{9C2ABC10-1856-4AA9-BA2B-8F4BF8F8CA0F}"/>
                </a:ext>
              </a:extLst>
            </p:cNvPr>
            <p:cNvSpPr txBox="1"/>
            <p:nvPr/>
          </p:nvSpPr>
          <p:spPr>
            <a:xfrm>
              <a:off x="5112660" y="6104952"/>
              <a:ext cx="2199737" cy="535531"/>
            </a:xfrm>
            <a:prstGeom prst="rect">
              <a:avLst/>
            </a:prstGeom>
            <a:noFill/>
          </p:spPr>
          <p:txBody>
            <a:bodyPr wrap="square" rtlCol="0">
              <a:spAutoFit/>
            </a:bodyPr>
            <a:lstStyle/>
            <a:p>
              <a:pPr marL="0" marR="0" lvl="0" indent="0" algn="ctr" defTabSz="1088473"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2A54"/>
                  </a:solidFill>
                  <a:effectLst/>
                  <a:uLnTx/>
                  <a:uFillTx/>
                </a:rPr>
                <a:t>Information &amp; </a:t>
              </a:r>
            </a:p>
            <a:p>
              <a:pPr marL="0" marR="0" lvl="0" indent="0" algn="ctr" defTabSz="1088473"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2A54"/>
                  </a:solidFill>
                  <a:effectLst/>
                  <a:uLnTx/>
                  <a:uFillTx/>
                </a:rPr>
                <a:t>Communications</a:t>
              </a:r>
            </a:p>
          </p:txBody>
        </p:sp>
        <p:sp>
          <p:nvSpPr>
            <p:cNvPr id="17" name="TextBox 16">
              <a:extLst>
                <a:ext uri="{FF2B5EF4-FFF2-40B4-BE49-F238E27FC236}">
                  <a16:creationId xmlns:a16="http://schemas.microsoft.com/office/drawing/2014/main" id="{CD4D74EB-5372-4011-BC36-307FF1DACB82}"/>
                </a:ext>
              </a:extLst>
            </p:cNvPr>
            <p:cNvSpPr txBox="1"/>
            <p:nvPr/>
          </p:nvSpPr>
          <p:spPr>
            <a:xfrm>
              <a:off x="7241672" y="6104952"/>
              <a:ext cx="2715808" cy="535531"/>
            </a:xfrm>
            <a:prstGeom prst="rect">
              <a:avLst/>
            </a:prstGeom>
            <a:noFill/>
          </p:spPr>
          <p:txBody>
            <a:bodyPr wrap="none" rtlCol="0">
              <a:spAutoFit/>
            </a:bodyPr>
            <a:lstStyle/>
            <a:p>
              <a:pPr marL="0" marR="0" lvl="0" indent="0" algn="ctr" defTabSz="1088473"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2A54"/>
                  </a:solidFill>
                  <a:effectLst/>
                  <a:uLnTx/>
                  <a:uFillTx/>
                </a:rPr>
                <a:t>Sensors &amp; Electromagnetic </a:t>
              </a:r>
            </a:p>
            <a:p>
              <a:pPr marL="0" marR="0" lvl="0" indent="0" algn="ctr" defTabSz="1088473"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2A54"/>
                  </a:solidFill>
                  <a:effectLst/>
                  <a:uLnTx/>
                  <a:uFillTx/>
                </a:rPr>
                <a:t>Applications</a:t>
              </a:r>
            </a:p>
          </p:txBody>
        </p:sp>
        <p:grpSp>
          <p:nvGrpSpPr>
            <p:cNvPr id="18" name="Group 17">
              <a:extLst>
                <a:ext uri="{FF2B5EF4-FFF2-40B4-BE49-F238E27FC236}">
                  <a16:creationId xmlns:a16="http://schemas.microsoft.com/office/drawing/2014/main" id="{D3333019-48BE-41F5-885F-E04C43A6B8B0}"/>
                </a:ext>
              </a:extLst>
            </p:cNvPr>
            <p:cNvGrpSpPr/>
            <p:nvPr/>
          </p:nvGrpSpPr>
          <p:grpSpPr>
            <a:xfrm>
              <a:off x="607620" y="4219554"/>
              <a:ext cx="8790289" cy="1853219"/>
              <a:chOff x="1141011" y="3453997"/>
              <a:chExt cx="9527432" cy="2008628"/>
            </a:xfrm>
          </p:grpSpPr>
          <p:sp>
            <p:nvSpPr>
              <p:cNvPr id="19" name="Freeform 18">
                <a:extLst>
                  <a:ext uri="{FF2B5EF4-FFF2-40B4-BE49-F238E27FC236}">
                    <a16:creationId xmlns:a16="http://schemas.microsoft.com/office/drawing/2014/main" id="{D6350739-DF2F-4E76-9458-D16081607C4A}"/>
                  </a:ext>
                </a:extLst>
              </p:cNvPr>
              <p:cNvSpPr/>
              <p:nvPr/>
            </p:nvSpPr>
            <p:spPr>
              <a:xfrm>
                <a:off x="1141011" y="3453997"/>
                <a:ext cx="1747507" cy="2008628"/>
              </a:xfrm>
              <a:custGeom>
                <a:avLst/>
                <a:gdLst>
                  <a:gd name="connsiteX0" fmla="*/ 0 w 2410354"/>
                  <a:gd name="connsiteY0" fmla="*/ 1048504 h 2097008"/>
                  <a:gd name="connsiteX1" fmla="*/ 524252 w 2410354"/>
                  <a:gd name="connsiteY1" fmla="*/ 0 h 2097008"/>
                  <a:gd name="connsiteX2" fmla="*/ 1886102 w 2410354"/>
                  <a:gd name="connsiteY2" fmla="*/ 0 h 2097008"/>
                  <a:gd name="connsiteX3" fmla="*/ 2410354 w 2410354"/>
                  <a:gd name="connsiteY3" fmla="*/ 1048504 h 2097008"/>
                  <a:gd name="connsiteX4" fmla="*/ 1886102 w 2410354"/>
                  <a:gd name="connsiteY4" fmla="*/ 2097008 h 2097008"/>
                  <a:gd name="connsiteX5" fmla="*/ 524252 w 2410354"/>
                  <a:gd name="connsiteY5" fmla="*/ 2097008 h 2097008"/>
                  <a:gd name="connsiteX6" fmla="*/ 0 w 2410354"/>
                  <a:gd name="connsiteY6" fmla="*/ 1048504 h 209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354" h="2097008">
                    <a:moveTo>
                      <a:pt x="1205177" y="0"/>
                    </a:moveTo>
                    <a:lnTo>
                      <a:pt x="2410354" y="456099"/>
                    </a:lnTo>
                    <a:lnTo>
                      <a:pt x="2410354" y="1640909"/>
                    </a:lnTo>
                    <a:lnTo>
                      <a:pt x="1205177" y="2097008"/>
                    </a:lnTo>
                    <a:lnTo>
                      <a:pt x="0" y="1640909"/>
                    </a:lnTo>
                    <a:lnTo>
                      <a:pt x="0" y="456099"/>
                    </a:lnTo>
                    <a:lnTo>
                      <a:pt x="1205177" y="0"/>
                    </a:lnTo>
                    <a:close/>
                  </a:path>
                </a:pathLst>
              </a:custGeom>
              <a:blipFill>
                <a:blip r:embed="rId3" cstate="screen">
                  <a:extLst>
                    <a:ext uri="{28A0092B-C50C-407E-A947-70E740481C1C}">
                      <a14:useLocalDpi xmlns:a14="http://schemas.microsoft.com/office/drawing/2010/main"/>
                    </a:ext>
                  </a:extLst>
                </a:blip>
                <a:stretch>
                  <a:fillRect/>
                </a:stretch>
              </a:blipFill>
              <a:ln w="15875"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spcFirstLastPara="0" vert="horz" wrap="square" lIns="272320" tIns="313011" rIns="272320" bIns="313011" numCol="1" spcCol="1270" anchor="ctr" anchorCtr="0">
                <a:noAutofit/>
              </a:bodyPr>
              <a:lstStyle/>
              <a:p>
                <a:pPr marL="0" marR="0" lvl="0" indent="0" algn="ctr" defTabSz="1333447" eaLnBrk="1" fontAlgn="auto" latinLnBrk="0" hangingPunct="1">
                  <a:lnSpc>
                    <a:spcPct val="90000"/>
                  </a:lnSpc>
                  <a:spcBef>
                    <a:spcPct val="0"/>
                  </a:spcBef>
                  <a:spcAft>
                    <a:spcPct val="35000"/>
                  </a:spcAft>
                  <a:buClrTx/>
                  <a:buSzTx/>
                  <a:buFontTx/>
                  <a:buNone/>
                  <a:tabLst/>
                  <a:defRPr/>
                </a:pPr>
                <a:endParaRPr kumimoji="0" lang="en-US" sz="3000" b="0" i="0" u="none" strike="noStrike" kern="0" cap="none" spc="0" normalizeH="0" baseline="0" noProof="0">
                  <a:ln>
                    <a:noFill/>
                  </a:ln>
                  <a:solidFill>
                    <a:prstClr val="white"/>
                  </a:solidFill>
                  <a:effectLst/>
                  <a:uLnTx/>
                  <a:uFillTx/>
                </a:endParaRPr>
              </a:p>
            </p:txBody>
          </p:sp>
          <p:sp>
            <p:nvSpPr>
              <p:cNvPr id="20" name="Freeform 19">
                <a:extLst>
                  <a:ext uri="{FF2B5EF4-FFF2-40B4-BE49-F238E27FC236}">
                    <a16:creationId xmlns:a16="http://schemas.microsoft.com/office/drawing/2014/main" id="{357A921C-2C5F-4DBE-BE32-216D4ED9006C}"/>
                  </a:ext>
                </a:extLst>
              </p:cNvPr>
              <p:cNvSpPr/>
              <p:nvPr/>
            </p:nvSpPr>
            <p:spPr>
              <a:xfrm>
                <a:off x="3734320" y="3453997"/>
                <a:ext cx="1747507" cy="2008628"/>
              </a:xfrm>
              <a:custGeom>
                <a:avLst/>
                <a:gdLst>
                  <a:gd name="connsiteX0" fmla="*/ 0 w 2410354"/>
                  <a:gd name="connsiteY0" fmla="*/ 1048504 h 2097008"/>
                  <a:gd name="connsiteX1" fmla="*/ 524252 w 2410354"/>
                  <a:gd name="connsiteY1" fmla="*/ 0 h 2097008"/>
                  <a:gd name="connsiteX2" fmla="*/ 1886102 w 2410354"/>
                  <a:gd name="connsiteY2" fmla="*/ 0 h 2097008"/>
                  <a:gd name="connsiteX3" fmla="*/ 2410354 w 2410354"/>
                  <a:gd name="connsiteY3" fmla="*/ 1048504 h 2097008"/>
                  <a:gd name="connsiteX4" fmla="*/ 1886102 w 2410354"/>
                  <a:gd name="connsiteY4" fmla="*/ 2097008 h 2097008"/>
                  <a:gd name="connsiteX5" fmla="*/ 524252 w 2410354"/>
                  <a:gd name="connsiteY5" fmla="*/ 2097008 h 2097008"/>
                  <a:gd name="connsiteX6" fmla="*/ 0 w 2410354"/>
                  <a:gd name="connsiteY6" fmla="*/ 1048504 h 209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354" h="2097008">
                    <a:moveTo>
                      <a:pt x="1205177" y="0"/>
                    </a:moveTo>
                    <a:lnTo>
                      <a:pt x="2410354" y="456099"/>
                    </a:lnTo>
                    <a:lnTo>
                      <a:pt x="2410354" y="1640909"/>
                    </a:lnTo>
                    <a:lnTo>
                      <a:pt x="1205177" y="2097008"/>
                    </a:lnTo>
                    <a:lnTo>
                      <a:pt x="0" y="1640909"/>
                    </a:lnTo>
                    <a:lnTo>
                      <a:pt x="0" y="456099"/>
                    </a:lnTo>
                    <a:lnTo>
                      <a:pt x="1205177" y="0"/>
                    </a:lnTo>
                    <a:close/>
                  </a:path>
                </a:pathLst>
              </a:custGeom>
              <a:blipFill>
                <a:blip r:embed="rId4" cstate="screen">
                  <a:extLst>
                    <a:ext uri="{28A0092B-C50C-407E-A947-70E740481C1C}">
                      <a14:useLocalDpi xmlns:a14="http://schemas.microsoft.com/office/drawing/2010/main"/>
                    </a:ext>
                  </a:extLst>
                </a:blip>
                <a:stretch>
                  <a:fillRect/>
                </a:stretch>
              </a:blipFill>
              <a:ln w="15875"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spcFirstLastPara="0" vert="horz" wrap="square" lIns="272320" tIns="313011" rIns="272320" bIns="313011" numCol="1" spcCol="1270" anchor="ctr" anchorCtr="0">
                <a:noAutofit/>
              </a:bodyPr>
              <a:lstStyle/>
              <a:p>
                <a:pPr marL="0" marR="0" lvl="0" indent="0" algn="ctr" defTabSz="1333447" eaLnBrk="1" fontAlgn="auto" latinLnBrk="0" hangingPunct="1">
                  <a:lnSpc>
                    <a:spcPct val="90000"/>
                  </a:lnSpc>
                  <a:spcBef>
                    <a:spcPct val="0"/>
                  </a:spcBef>
                  <a:spcAft>
                    <a:spcPct val="35000"/>
                  </a:spcAft>
                  <a:buClrTx/>
                  <a:buSzTx/>
                  <a:buFontTx/>
                  <a:buNone/>
                  <a:tabLst/>
                  <a:defRPr/>
                </a:pPr>
                <a:endParaRPr kumimoji="0" lang="en-US" sz="3000" b="0" i="0" u="none" strike="noStrike" kern="0" cap="none" spc="0" normalizeH="0" baseline="0" noProof="0">
                  <a:ln>
                    <a:noFill/>
                  </a:ln>
                  <a:solidFill>
                    <a:prstClr val="white"/>
                  </a:solidFill>
                  <a:effectLst/>
                  <a:uLnTx/>
                  <a:uFillTx/>
                </a:endParaRPr>
              </a:p>
            </p:txBody>
          </p:sp>
          <p:sp>
            <p:nvSpPr>
              <p:cNvPr id="21" name="Freeform 20">
                <a:extLst>
                  <a:ext uri="{FF2B5EF4-FFF2-40B4-BE49-F238E27FC236}">
                    <a16:creationId xmlns:a16="http://schemas.microsoft.com/office/drawing/2014/main" id="{7585E49C-59F6-4132-87D5-325B9EAD55DA}"/>
                  </a:ext>
                </a:extLst>
              </p:cNvPr>
              <p:cNvSpPr/>
              <p:nvPr/>
            </p:nvSpPr>
            <p:spPr>
              <a:xfrm>
                <a:off x="6327629" y="3453997"/>
                <a:ext cx="1747507" cy="2008628"/>
              </a:xfrm>
              <a:custGeom>
                <a:avLst/>
                <a:gdLst>
                  <a:gd name="connsiteX0" fmla="*/ 0 w 2410354"/>
                  <a:gd name="connsiteY0" fmla="*/ 1048504 h 2097008"/>
                  <a:gd name="connsiteX1" fmla="*/ 524252 w 2410354"/>
                  <a:gd name="connsiteY1" fmla="*/ 0 h 2097008"/>
                  <a:gd name="connsiteX2" fmla="*/ 1886102 w 2410354"/>
                  <a:gd name="connsiteY2" fmla="*/ 0 h 2097008"/>
                  <a:gd name="connsiteX3" fmla="*/ 2410354 w 2410354"/>
                  <a:gd name="connsiteY3" fmla="*/ 1048504 h 2097008"/>
                  <a:gd name="connsiteX4" fmla="*/ 1886102 w 2410354"/>
                  <a:gd name="connsiteY4" fmla="*/ 2097008 h 2097008"/>
                  <a:gd name="connsiteX5" fmla="*/ 524252 w 2410354"/>
                  <a:gd name="connsiteY5" fmla="*/ 2097008 h 2097008"/>
                  <a:gd name="connsiteX6" fmla="*/ 0 w 2410354"/>
                  <a:gd name="connsiteY6" fmla="*/ 1048504 h 209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354" h="2097008">
                    <a:moveTo>
                      <a:pt x="1205177" y="0"/>
                    </a:moveTo>
                    <a:lnTo>
                      <a:pt x="2410354" y="456099"/>
                    </a:lnTo>
                    <a:lnTo>
                      <a:pt x="2410354" y="1640909"/>
                    </a:lnTo>
                    <a:lnTo>
                      <a:pt x="1205177" y="2097008"/>
                    </a:lnTo>
                    <a:lnTo>
                      <a:pt x="0" y="1640909"/>
                    </a:lnTo>
                    <a:lnTo>
                      <a:pt x="0" y="456099"/>
                    </a:lnTo>
                    <a:lnTo>
                      <a:pt x="1205177" y="0"/>
                    </a:lnTo>
                    <a:close/>
                  </a:path>
                </a:pathLst>
              </a:custGeom>
              <a:blipFill>
                <a:blip r:embed="rId5"/>
                <a:stretch>
                  <a:fillRect/>
                </a:stretch>
              </a:blipFill>
              <a:ln w="15875"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spcFirstLastPara="0" vert="horz" wrap="square" lIns="272320" tIns="313011" rIns="272320" bIns="313011" numCol="1" spcCol="1270" anchor="ctr" anchorCtr="0">
                <a:noAutofit/>
              </a:bodyPr>
              <a:lstStyle/>
              <a:p>
                <a:pPr marL="0" marR="0" lvl="0" indent="0" algn="ctr" defTabSz="1333447" eaLnBrk="1" fontAlgn="auto" latinLnBrk="0" hangingPunct="1">
                  <a:lnSpc>
                    <a:spcPct val="90000"/>
                  </a:lnSpc>
                  <a:spcBef>
                    <a:spcPct val="0"/>
                  </a:spcBef>
                  <a:spcAft>
                    <a:spcPct val="35000"/>
                  </a:spcAft>
                  <a:buClrTx/>
                  <a:buSzTx/>
                  <a:buFontTx/>
                  <a:buNone/>
                  <a:tabLst/>
                  <a:defRPr/>
                </a:pPr>
                <a:endParaRPr kumimoji="0" lang="en-US" sz="3000" b="0" i="0" u="none" strike="noStrike" kern="0" cap="none" spc="0" normalizeH="0" baseline="0" noProof="0">
                  <a:ln>
                    <a:noFill/>
                  </a:ln>
                  <a:solidFill>
                    <a:prstClr val="white"/>
                  </a:solidFill>
                  <a:effectLst/>
                  <a:uLnTx/>
                  <a:uFillTx/>
                </a:endParaRPr>
              </a:p>
            </p:txBody>
          </p:sp>
          <p:sp>
            <p:nvSpPr>
              <p:cNvPr id="22" name="Freeform 22">
                <a:extLst>
                  <a:ext uri="{FF2B5EF4-FFF2-40B4-BE49-F238E27FC236}">
                    <a16:creationId xmlns:a16="http://schemas.microsoft.com/office/drawing/2014/main" id="{542D165B-4EBF-439B-B40E-E93FCC950CEE}"/>
                  </a:ext>
                </a:extLst>
              </p:cNvPr>
              <p:cNvSpPr/>
              <p:nvPr/>
            </p:nvSpPr>
            <p:spPr>
              <a:xfrm>
                <a:off x="8920936" y="3453997"/>
                <a:ext cx="1747507" cy="2008628"/>
              </a:xfrm>
              <a:custGeom>
                <a:avLst/>
                <a:gdLst>
                  <a:gd name="connsiteX0" fmla="*/ 0 w 2410354"/>
                  <a:gd name="connsiteY0" fmla="*/ 1048504 h 2097008"/>
                  <a:gd name="connsiteX1" fmla="*/ 524252 w 2410354"/>
                  <a:gd name="connsiteY1" fmla="*/ 0 h 2097008"/>
                  <a:gd name="connsiteX2" fmla="*/ 1886102 w 2410354"/>
                  <a:gd name="connsiteY2" fmla="*/ 0 h 2097008"/>
                  <a:gd name="connsiteX3" fmla="*/ 2410354 w 2410354"/>
                  <a:gd name="connsiteY3" fmla="*/ 1048504 h 2097008"/>
                  <a:gd name="connsiteX4" fmla="*/ 1886102 w 2410354"/>
                  <a:gd name="connsiteY4" fmla="*/ 2097008 h 2097008"/>
                  <a:gd name="connsiteX5" fmla="*/ 524252 w 2410354"/>
                  <a:gd name="connsiteY5" fmla="*/ 2097008 h 2097008"/>
                  <a:gd name="connsiteX6" fmla="*/ 0 w 2410354"/>
                  <a:gd name="connsiteY6" fmla="*/ 1048504 h 209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354" h="2097008">
                    <a:moveTo>
                      <a:pt x="1205177" y="0"/>
                    </a:moveTo>
                    <a:lnTo>
                      <a:pt x="2410354" y="456099"/>
                    </a:lnTo>
                    <a:lnTo>
                      <a:pt x="2410354" y="1640909"/>
                    </a:lnTo>
                    <a:lnTo>
                      <a:pt x="1205177" y="2097008"/>
                    </a:lnTo>
                    <a:lnTo>
                      <a:pt x="0" y="1640909"/>
                    </a:lnTo>
                    <a:lnTo>
                      <a:pt x="0" y="456099"/>
                    </a:lnTo>
                    <a:lnTo>
                      <a:pt x="1205177" y="0"/>
                    </a:lnTo>
                    <a:close/>
                  </a:path>
                </a:pathLst>
              </a:custGeom>
              <a:blipFill>
                <a:blip r:embed="rId6" cstate="screen">
                  <a:extLst>
                    <a:ext uri="{28A0092B-C50C-407E-A947-70E740481C1C}">
                      <a14:useLocalDpi xmlns:a14="http://schemas.microsoft.com/office/drawing/2010/main"/>
                    </a:ext>
                  </a:extLst>
                </a:blip>
                <a:stretch>
                  <a:fillRect/>
                </a:stretch>
              </a:blipFill>
              <a:ln w="15875"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spcFirstLastPara="0" vert="horz" wrap="square" lIns="272320" tIns="313011" rIns="272320" bIns="313011" numCol="1" spcCol="1270" anchor="ctr" anchorCtr="0">
                <a:noAutofit/>
              </a:bodyPr>
              <a:lstStyle/>
              <a:p>
                <a:pPr marL="0" marR="0" lvl="0" indent="0" algn="ctr" defTabSz="1333447" eaLnBrk="1" fontAlgn="auto" latinLnBrk="0" hangingPunct="1">
                  <a:lnSpc>
                    <a:spcPct val="90000"/>
                  </a:lnSpc>
                  <a:spcBef>
                    <a:spcPct val="0"/>
                  </a:spcBef>
                  <a:spcAft>
                    <a:spcPct val="35000"/>
                  </a:spcAft>
                  <a:buClrTx/>
                  <a:buSzTx/>
                  <a:buFontTx/>
                  <a:buNone/>
                  <a:tabLst/>
                  <a:defRPr/>
                </a:pPr>
                <a:endParaRPr kumimoji="0" lang="en-US" sz="3000" b="0" i="0" u="none" strike="noStrike" kern="0" cap="none" spc="0" normalizeH="0" baseline="0" noProof="0">
                  <a:ln>
                    <a:noFill/>
                  </a:ln>
                  <a:solidFill>
                    <a:prstClr val="white"/>
                  </a:solidFill>
                  <a:effectLst/>
                  <a:uLnTx/>
                  <a:uFillTx/>
                </a:endParaRPr>
              </a:p>
            </p:txBody>
          </p:sp>
        </p:grpSp>
      </p:grpSp>
      <p:grpSp>
        <p:nvGrpSpPr>
          <p:cNvPr id="23" name="Group 22">
            <a:extLst>
              <a:ext uri="{FF2B5EF4-FFF2-40B4-BE49-F238E27FC236}">
                <a16:creationId xmlns:a16="http://schemas.microsoft.com/office/drawing/2014/main" id="{340D6DAF-282A-4923-9E68-220631B3516D}"/>
              </a:ext>
            </a:extLst>
          </p:cNvPr>
          <p:cNvGrpSpPr/>
          <p:nvPr/>
        </p:nvGrpSpPr>
        <p:grpSpPr>
          <a:xfrm>
            <a:off x="1820011" y="1012049"/>
            <a:ext cx="9429959" cy="2593090"/>
            <a:chOff x="1641922" y="2608018"/>
            <a:chExt cx="9429959" cy="2593090"/>
          </a:xfrm>
        </p:grpSpPr>
        <p:sp>
          <p:nvSpPr>
            <p:cNvPr id="24" name="TextBox 23">
              <a:extLst>
                <a:ext uri="{FF2B5EF4-FFF2-40B4-BE49-F238E27FC236}">
                  <a16:creationId xmlns:a16="http://schemas.microsoft.com/office/drawing/2014/main" id="{97FF201A-DB61-48E3-B5E0-374F98DB993D}"/>
                </a:ext>
              </a:extLst>
            </p:cNvPr>
            <p:cNvSpPr txBox="1"/>
            <p:nvPr/>
          </p:nvSpPr>
          <p:spPr>
            <a:xfrm>
              <a:off x="1641922" y="4462556"/>
              <a:ext cx="2018501" cy="313932"/>
            </a:xfrm>
            <a:prstGeom prst="rect">
              <a:avLst/>
            </a:prstGeom>
            <a:noFill/>
          </p:spPr>
          <p:txBody>
            <a:bodyPr wrap="none" rtlCol="0">
              <a:spAutoFit/>
            </a:bodyPr>
            <a:lstStyle/>
            <a:p>
              <a:pPr marL="0" marR="0" lvl="0" indent="0" algn="ctr" defTabSz="1088473" eaLnBrk="1" fontAlgn="auto" latinLnBrk="0" hangingPunct="1">
                <a:lnSpc>
                  <a:spcPct val="90000"/>
                </a:lnSpc>
                <a:spcBef>
                  <a:spcPts val="0"/>
                </a:spcBef>
                <a:spcAft>
                  <a:spcPts val="1000"/>
                </a:spcAft>
                <a:buClrTx/>
                <a:buSzTx/>
                <a:buFontTx/>
                <a:buNone/>
                <a:tabLst/>
                <a:defRPr/>
              </a:pPr>
              <a:r>
                <a:rPr kumimoji="0" lang="en-US" sz="1600" b="0" i="0" u="none" strike="noStrike" kern="0" cap="none" spc="0" normalizeH="0" baseline="0" noProof="0" dirty="0">
                  <a:ln>
                    <a:noFill/>
                  </a:ln>
                  <a:solidFill>
                    <a:srgbClr val="002A54"/>
                  </a:solidFill>
                  <a:effectLst/>
                  <a:uLnTx/>
                  <a:uFillTx/>
                </a:rPr>
                <a:t>Advanced Concepts</a:t>
              </a:r>
            </a:p>
          </p:txBody>
        </p:sp>
        <p:sp>
          <p:nvSpPr>
            <p:cNvPr id="25" name="TextBox 24">
              <a:extLst>
                <a:ext uri="{FF2B5EF4-FFF2-40B4-BE49-F238E27FC236}">
                  <a16:creationId xmlns:a16="http://schemas.microsoft.com/office/drawing/2014/main" id="{8A3F0EC4-08AE-4696-B77F-70D7295CF2D8}"/>
                </a:ext>
              </a:extLst>
            </p:cNvPr>
            <p:cNvSpPr txBox="1"/>
            <p:nvPr/>
          </p:nvSpPr>
          <p:spPr>
            <a:xfrm>
              <a:off x="3719358" y="4462556"/>
              <a:ext cx="2648353" cy="535531"/>
            </a:xfrm>
            <a:prstGeom prst="rect">
              <a:avLst/>
            </a:prstGeom>
            <a:noFill/>
          </p:spPr>
          <p:txBody>
            <a:bodyPr wrap="none" rtlCol="0">
              <a:spAutoFit/>
            </a:bodyPr>
            <a:lstStyle/>
            <a:p>
              <a:pPr marL="0" marR="0" lvl="0" indent="0" algn="ctr" defTabSz="1088473"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2A54"/>
                  </a:solidFill>
                  <a:effectLst/>
                  <a:uLnTx/>
                  <a:uFillTx/>
                </a:rPr>
                <a:t>Aerospace, Transportation </a:t>
              </a:r>
            </a:p>
            <a:p>
              <a:pPr marL="0" marR="0" lvl="0" indent="0" algn="ctr" defTabSz="1088473"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2A54"/>
                  </a:solidFill>
                  <a:effectLst/>
                  <a:uLnTx/>
                  <a:uFillTx/>
                </a:rPr>
                <a:t>&amp; Advanced Systems</a:t>
              </a:r>
            </a:p>
          </p:txBody>
        </p:sp>
        <p:sp>
          <p:nvSpPr>
            <p:cNvPr id="26" name="TextBox 25">
              <a:extLst>
                <a:ext uri="{FF2B5EF4-FFF2-40B4-BE49-F238E27FC236}">
                  <a16:creationId xmlns:a16="http://schemas.microsoft.com/office/drawing/2014/main" id="{491C9F08-0BEF-4009-A4EB-7FBEC92E68BC}"/>
                </a:ext>
              </a:extLst>
            </p:cNvPr>
            <p:cNvSpPr txBox="1"/>
            <p:nvPr/>
          </p:nvSpPr>
          <p:spPr>
            <a:xfrm>
              <a:off x="8627040" y="4443978"/>
              <a:ext cx="2444841" cy="757130"/>
            </a:xfrm>
            <a:prstGeom prst="rect">
              <a:avLst/>
            </a:prstGeom>
            <a:noFill/>
          </p:spPr>
          <p:txBody>
            <a:bodyPr wrap="square" rtlCol="0">
              <a:spAutoFit/>
            </a:bodyPr>
            <a:lstStyle/>
            <a:p>
              <a:pPr marL="0" marR="0" lvl="0" indent="0" algn="ctr" defTabSz="1088473"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2A54"/>
                  </a:solidFill>
                  <a:effectLst/>
                  <a:uLnTx/>
                  <a:uFillTx/>
                </a:rPr>
                <a:t>Cybersecurity, Information Protection &amp; Hardware Evaluation</a:t>
              </a:r>
            </a:p>
          </p:txBody>
        </p:sp>
        <p:sp>
          <p:nvSpPr>
            <p:cNvPr id="27" name="TextBox 26">
              <a:extLst>
                <a:ext uri="{FF2B5EF4-FFF2-40B4-BE49-F238E27FC236}">
                  <a16:creationId xmlns:a16="http://schemas.microsoft.com/office/drawing/2014/main" id="{3C55C828-3069-4C15-95A2-5C8E740B966B}"/>
                </a:ext>
              </a:extLst>
            </p:cNvPr>
            <p:cNvSpPr txBox="1"/>
            <p:nvPr/>
          </p:nvSpPr>
          <p:spPr>
            <a:xfrm>
              <a:off x="6564578" y="4462556"/>
              <a:ext cx="1710725" cy="313932"/>
            </a:xfrm>
            <a:prstGeom prst="rect">
              <a:avLst/>
            </a:prstGeom>
            <a:noFill/>
          </p:spPr>
          <p:txBody>
            <a:bodyPr wrap="none" rtlCol="0">
              <a:spAutoFit/>
            </a:bodyPr>
            <a:lstStyle/>
            <a:p>
              <a:pPr marL="0" marR="0" lvl="0" indent="0" algn="ctr" defTabSz="1088473" eaLnBrk="1" fontAlgn="auto" latinLnBrk="0" hangingPunct="1">
                <a:lnSpc>
                  <a:spcPct val="90000"/>
                </a:lnSpc>
                <a:spcBef>
                  <a:spcPts val="0"/>
                </a:spcBef>
                <a:spcAft>
                  <a:spcPts val="1000"/>
                </a:spcAft>
                <a:buClrTx/>
                <a:buSzTx/>
                <a:buFontTx/>
                <a:buNone/>
                <a:tabLst/>
                <a:defRPr/>
              </a:pPr>
              <a:r>
                <a:rPr kumimoji="0" lang="en-US" sz="1600" b="0" i="0" u="none" strike="noStrike" kern="0" cap="none" spc="0" normalizeH="0" baseline="0" noProof="0" dirty="0">
                  <a:ln>
                    <a:noFill/>
                  </a:ln>
                  <a:solidFill>
                    <a:srgbClr val="002A54"/>
                  </a:solidFill>
                  <a:effectLst/>
                  <a:uLnTx/>
                  <a:uFillTx/>
                </a:rPr>
                <a:t>Applied Systems</a:t>
              </a:r>
            </a:p>
          </p:txBody>
        </p:sp>
        <p:grpSp>
          <p:nvGrpSpPr>
            <p:cNvPr id="28" name="Group 27">
              <a:extLst>
                <a:ext uri="{FF2B5EF4-FFF2-40B4-BE49-F238E27FC236}">
                  <a16:creationId xmlns:a16="http://schemas.microsoft.com/office/drawing/2014/main" id="{4069A33A-0FFD-42CD-A191-F568BBBD7220}"/>
                </a:ext>
              </a:extLst>
            </p:cNvPr>
            <p:cNvGrpSpPr/>
            <p:nvPr/>
          </p:nvGrpSpPr>
          <p:grpSpPr>
            <a:xfrm>
              <a:off x="1833072" y="2608018"/>
              <a:ext cx="8793207" cy="1853219"/>
              <a:chOff x="953047" y="-210351"/>
              <a:chExt cx="9530594" cy="2008628"/>
            </a:xfrm>
          </p:grpSpPr>
          <p:sp>
            <p:nvSpPr>
              <p:cNvPr id="29" name="Freeform 23">
                <a:extLst>
                  <a:ext uri="{FF2B5EF4-FFF2-40B4-BE49-F238E27FC236}">
                    <a16:creationId xmlns:a16="http://schemas.microsoft.com/office/drawing/2014/main" id="{7631B4EE-6B34-4728-8897-487485B6583E}"/>
                  </a:ext>
                </a:extLst>
              </p:cNvPr>
              <p:cNvSpPr/>
              <p:nvPr/>
            </p:nvSpPr>
            <p:spPr>
              <a:xfrm>
                <a:off x="953047" y="-210351"/>
                <a:ext cx="1747506" cy="2008628"/>
              </a:xfrm>
              <a:custGeom>
                <a:avLst/>
                <a:gdLst>
                  <a:gd name="connsiteX0" fmla="*/ 0 w 2410354"/>
                  <a:gd name="connsiteY0" fmla="*/ 1048504 h 2097008"/>
                  <a:gd name="connsiteX1" fmla="*/ 524252 w 2410354"/>
                  <a:gd name="connsiteY1" fmla="*/ 0 h 2097008"/>
                  <a:gd name="connsiteX2" fmla="*/ 1886102 w 2410354"/>
                  <a:gd name="connsiteY2" fmla="*/ 0 h 2097008"/>
                  <a:gd name="connsiteX3" fmla="*/ 2410354 w 2410354"/>
                  <a:gd name="connsiteY3" fmla="*/ 1048504 h 2097008"/>
                  <a:gd name="connsiteX4" fmla="*/ 1886102 w 2410354"/>
                  <a:gd name="connsiteY4" fmla="*/ 2097008 h 2097008"/>
                  <a:gd name="connsiteX5" fmla="*/ 524252 w 2410354"/>
                  <a:gd name="connsiteY5" fmla="*/ 2097008 h 2097008"/>
                  <a:gd name="connsiteX6" fmla="*/ 0 w 2410354"/>
                  <a:gd name="connsiteY6" fmla="*/ 1048504 h 209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354" h="2097008">
                    <a:moveTo>
                      <a:pt x="1205177" y="0"/>
                    </a:moveTo>
                    <a:lnTo>
                      <a:pt x="2410354" y="456099"/>
                    </a:lnTo>
                    <a:lnTo>
                      <a:pt x="2410354" y="1640909"/>
                    </a:lnTo>
                    <a:lnTo>
                      <a:pt x="1205177" y="2097008"/>
                    </a:lnTo>
                    <a:lnTo>
                      <a:pt x="0" y="1640909"/>
                    </a:lnTo>
                    <a:lnTo>
                      <a:pt x="0" y="456099"/>
                    </a:lnTo>
                    <a:lnTo>
                      <a:pt x="1205177" y="0"/>
                    </a:lnTo>
                    <a:close/>
                  </a:path>
                </a:pathLst>
              </a:custGeom>
              <a:blipFill>
                <a:blip r:embed="rId7"/>
                <a:stretch>
                  <a:fillRect/>
                </a:stretch>
              </a:blipFill>
              <a:ln w="15875"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spcFirstLastPara="0" vert="horz" wrap="square" lIns="272320" tIns="313011" rIns="272320" bIns="313011" numCol="1" spcCol="1270" anchor="ctr" anchorCtr="0">
                <a:noAutofit/>
              </a:bodyPr>
              <a:lstStyle/>
              <a:p>
                <a:pPr marL="0" marR="0" lvl="0" indent="0" algn="ctr" defTabSz="1333447" eaLnBrk="1" fontAlgn="auto" latinLnBrk="0" hangingPunct="1">
                  <a:lnSpc>
                    <a:spcPct val="90000"/>
                  </a:lnSpc>
                  <a:spcBef>
                    <a:spcPct val="0"/>
                  </a:spcBef>
                  <a:spcAft>
                    <a:spcPct val="35000"/>
                  </a:spcAft>
                  <a:buClrTx/>
                  <a:buSzTx/>
                  <a:buFontTx/>
                  <a:buNone/>
                  <a:tabLst/>
                  <a:defRPr/>
                </a:pPr>
                <a:endParaRPr kumimoji="0" lang="en-US" sz="3000" b="0" i="0" u="none" strike="noStrike" kern="0" cap="none" spc="0" normalizeH="0" baseline="0" noProof="0">
                  <a:ln>
                    <a:noFill/>
                  </a:ln>
                  <a:solidFill>
                    <a:prstClr val="white"/>
                  </a:solidFill>
                  <a:effectLst/>
                  <a:uLnTx/>
                  <a:uFillTx/>
                </a:endParaRPr>
              </a:p>
            </p:txBody>
          </p:sp>
          <p:sp>
            <p:nvSpPr>
              <p:cNvPr id="30" name="Freeform 24">
                <a:extLst>
                  <a:ext uri="{FF2B5EF4-FFF2-40B4-BE49-F238E27FC236}">
                    <a16:creationId xmlns:a16="http://schemas.microsoft.com/office/drawing/2014/main" id="{0364279C-F7C2-464B-BC88-6F4509FB6458}"/>
                  </a:ext>
                </a:extLst>
              </p:cNvPr>
              <p:cNvSpPr/>
              <p:nvPr/>
            </p:nvSpPr>
            <p:spPr>
              <a:xfrm>
                <a:off x="3547409" y="-210351"/>
                <a:ext cx="1747506" cy="2008628"/>
              </a:xfrm>
              <a:custGeom>
                <a:avLst/>
                <a:gdLst>
                  <a:gd name="connsiteX0" fmla="*/ 0 w 2410354"/>
                  <a:gd name="connsiteY0" fmla="*/ 1048504 h 2097008"/>
                  <a:gd name="connsiteX1" fmla="*/ 524252 w 2410354"/>
                  <a:gd name="connsiteY1" fmla="*/ 0 h 2097008"/>
                  <a:gd name="connsiteX2" fmla="*/ 1886102 w 2410354"/>
                  <a:gd name="connsiteY2" fmla="*/ 0 h 2097008"/>
                  <a:gd name="connsiteX3" fmla="*/ 2410354 w 2410354"/>
                  <a:gd name="connsiteY3" fmla="*/ 1048504 h 2097008"/>
                  <a:gd name="connsiteX4" fmla="*/ 1886102 w 2410354"/>
                  <a:gd name="connsiteY4" fmla="*/ 2097008 h 2097008"/>
                  <a:gd name="connsiteX5" fmla="*/ 524252 w 2410354"/>
                  <a:gd name="connsiteY5" fmla="*/ 2097008 h 2097008"/>
                  <a:gd name="connsiteX6" fmla="*/ 0 w 2410354"/>
                  <a:gd name="connsiteY6" fmla="*/ 1048504 h 209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354" h="2097008">
                    <a:moveTo>
                      <a:pt x="1205177" y="0"/>
                    </a:moveTo>
                    <a:lnTo>
                      <a:pt x="2410354" y="456099"/>
                    </a:lnTo>
                    <a:lnTo>
                      <a:pt x="2410354" y="1640909"/>
                    </a:lnTo>
                    <a:lnTo>
                      <a:pt x="1205177" y="2097008"/>
                    </a:lnTo>
                    <a:lnTo>
                      <a:pt x="0" y="1640909"/>
                    </a:lnTo>
                    <a:lnTo>
                      <a:pt x="0" y="456099"/>
                    </a:lnTo>
                    <a:lnTo>
                      <a:pt x="1205177" y="0"/>
                    </a:lnTo>
                    <a:close/>
                  </a:path>
                </a:pathLst>
              </a:custGeom>
              <a:blipFill>
                <a:blip r:embed="rId8" cstate="screen">
                  <a:extLst>
                    <a:ext uri="{28A0092B-C50C-407E-A947-70E740481C1C}">
                      <a14:useLocalDpi xmlns:a14="http://schemas.microsoft.com/office/drawing/2010/main"/>
                    </a:ext>
                  </a:extLst>
                </a:blip>
                <a:stretch>
                  <a:fillRect/>
                </a:stretch>
              </a:blipFill>
              <a:ln w="15875"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spcFirstLastPara="0" vert="horz" wrap="square" lIns="272320" tIns="313011" rIns="272320" bIns="313011" numCol="1" spcCol="1270" anchor="ctr" anchorCtr="0">
                <a:noAutofit/>
              </a:bodyPr>
              <a:lstStyle/>
              <a:p>
                <a:pPr marL="0" marR="0" lvl="0" indent="0" algn="ctr" defTabSz="1333447" eaLnBrk="1" fontAlgn="auto" latinLnBrk="0" hangingPunct="1">
                  <a:lnSpc>
                    <a:spcPct val="90000"/>
                  </a:lnSpc>
                  <a:spcBef>
                    <a:spcPct val="0"/>
                  </a:spcBef>
                  <a:spcAft>
                    <a:spcPct val="35000"/>
                  </a:spcAft>
                  <a:buClrTx/>
                  <a:buSzTx/>
                  <a:buFontTx/>
                  <a:buNone/>
                  <a:tabLst/>
                  <a:defRPr/>
                </a:pPr>
                <a:endParaRPr kumimoji="0" lang="en-US" sz="3000" b="0" i="0" u="none" strike="noStrike" kern="0" cap="none" spc="0" normalizeH="0" baseline="0" noProof="0">
                  <a:ln>
                    <a:noFill/>
                  </a:ln>
                  <a:solidFill>
                    <a:prstClr val="white"/>
                  </a:solidFill>
                  <a:effectLst/>
                  <a:uLnTx/>
                  <a:uFillTx/>
                </a:endParaRPr>
              </a:p>
            </p:txBody>
          </p:sp>
          <p:sp>
            <p:nvSpPr>
              <p:cNvPr id="31" name="Freeform 28">
                <a:extLst>
                  <a:ext uri="{FF2B5EF4-FFF2-40B4-BE49-F238E27FC236}">
                    <a16:creationId xmlns:a16="http://schemas.microsoft.com/office/drawing/2014/main" id="{1CD92487-1B7D-46A2-9494-5EE59935D04F}"/>
                  </a:ext>
                </a:extLst>
              </p:cNvPr>
              <p:cNvSpPr/>
              <p:nvPr/>
            </p:nvSpPr>
            <p:spPr>
              <a:xfrm>
                <a:off x="6141771" y="-210351"/>
                <a:ext cx="1747506" cy="2008628"/>
              </a:xfrm>
              <a:custGeom>
                <a:avLst/>
                <a:gdLst>
                  <a:gd name="connsiteX0" fmla="*/ 0 w 2410354"/>
                  <a:gd name="connsiteY0" fmla="*/ 1048504 h 2097008"/>
                  <a:gd name="connsiteX1" fmla="*/ 524252 w 2410354"/>
                  <a:gd name="connsiteY1" fmla="*/ 0 h 2097008"/>
                  <a:gd name="connsiteX2" fmla="*/ 1886102 w 2410354"/>
                  <a:gd name="connsiteY2" fmla="*/ 0 h 2097008"/>
                  <a:gd name="connsiteX3" fmla="*/ 2410354 w 2410354"/>
                  <a:gd name="connsiteY3" fmla="*/ 1048504 h 2097008"/>
                  <a:gd name="connsiteX4" fmla="*/ 1886102 w 2410354"/>
                  <a:gd name="connsiteY4" fmla="*/ 2097008 h 2097008"/>
                  <a:gd name="connsiteX5" fmla="*/ 524252 w 2410354"/>
                  <a:gd name="connsiteY5" fmla="*/ 2097008 h 2097008"/>
                  <a:gd name="connsiteX6" fmla="*/ 0 w 2410354"/>
                  <a:gd name="connsiteY6" fmla="*/ 1048504 h 209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354" h="2097008">
                    <a:moveTo>
                      <a:pt x="1205177" y="0"/>
                    </a:moveTo>
                    <a:lnTo>
                      <a:pt x="2410354" y="456099"/>
                    </a:lnTo>
                    <a:lnTo>
                      <a:pt x="2410354" y="1640909"/>
                    </a:lnTo>
                    <a:lnTo>
                      <a:pt x="1205177" y="2097008"/>
                    </a:lnTo>
                    <a:lnTo>
                      <a:pt x="0" y="1640909"/>
                    </a:lnTo>
                    <a:lnTo>
                      <a:pt x="0" y="456099"/>
                    </a:lnTo>
                    <a:lnTo>
                      <a:pt x="1205177" y="0"/>
                    </a:lnTo>
                    <a:close/>
                  </a:path>
                </a:pathLst>
              </a:custGeom>
              <a:blipFill>
                <a:blip r:embed="rId9" cstate="screen">
                  <a:extLst>
                    <a:ext uri="{28A0092B-C50C-407E-A947-70E740481C1C}">
                      <a14:useLocalDpi xmlns:a14="http://schemas.microsoft.com/office/drawing/2010/main"/>
                    </a:ext>
                  </a:extLst>
                </a:blip>
                <a:stretch>
                  <a:fillRect/>
                </a:stretch>
              </a:blipFill>
              <a:ln w="15875"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spcFirstLastPara="0" vert="horz" wrap="square" lIns="272320" tIns="313011" rIns="272320" bIns="313011" numCol="1" spcCol="1270" anchor="ctr" anchorCtr="0">
                <a:noAutofit/>
              </a:bodyPr>
              <a:lstStyle/>
              <a:p>
                <a:pPr marL="0" marR="0" lvl="0" indent="0" algn="ctr" defTabSz="1333447" eaLnBrk="1" fontAlgn="auto" latinLnBrk="0" hangingPunct="1">
                  <a:lnSpc>
                    <a:spcPct val="90000"/>
                  </a:lnSpc>
                  <a:spcBef>
                    <a:spcPct val="0"/>
                  </a:spcBef>
                  <a:spcAft>
                    <a:spcPct val="35000"/>
                  </a:spcAft>
                  <a:buClrTx/>
                  <a:buSzTx/>
                  <a:buFontTx/>
                  <a:buNone/>
                  <a:tabLst/>
                  <a:defRPr/>
                </a:pPr>
                <a:endParaRPr kumimoji="0" lang="en-US" sz="3000" b="0" i="0" u="none" strike="noStrike" kern="0" cap="none" spc="0" normalizeH="0" baseline="0" noProof="0">
                  <a:ln>
                    <a:noFill/>
                  </a:ln>
                  <a:solidFill>
                    <a:prstClr val="white"/>
                  </a:solidFill>
                  <a:effectLst/>
                  <a:uLnTx/>
                  <a:uFillTx/>
                </a:endParaRPr>
              </a:p>
            </p:txBody>
          </p:sp>
          <p:sp>
            <p:nvSpPr>
              <p:cNvPr id="32" name="Freeform 34">
                <a:extLst>
                  <a:ext uri="{FF2B5EF4-FFF2-40B4-BE49-F238E27FC236}">
                    <a16:creationId xmlns:a16="http://schemas.microsoft.com/office/drawing/2014/main" id="{A22D8565-8748-4AC1-A216-B01A5120D179}"/>
                  </a:ext>
                </a:extLst>
              </p:cNvPr>
              <p:cNvSpPr/>
              <p:nvPr/>
            </p:nvSpPr>
            <p:spPr>
              <a:xfrm>
                <a:off x="8736135" y="-210351"/>
                <a:ext cx="1747506" cy="2008628"/>
              </a:xfrm>
              <a:custGeom>
                <a:avLst/>
                <a:gdLst>
                  <a:gd name="connsiteX0" fmla="*/ 0 w 2410354"/>
                  <a:gd name="connsiteY0" fmla="*/ 1048504 h 2097008"/>
                  <a:gd name="connsiteX1" fmla="*/ 524252 w 2410354"/>
                  <a:gd name="connsiteY1" fmla="*/ 0 h 2097008"/>
                  <a:gd name="connsiteX2" fmla="*/ 1886102 w 2410354"/>
                  <a:gd name="connsiteY2" fmla="*/ 0 h 2097008"/>
                  <a:gd name="connsiteX3" fmla="*/ 2410354 w 2410354"/>
                  <a:gd name="connsiteY3" fmla="*/ 1048504 h 2097008"/>
                  <a:gd name="connsiteX4" fmla="*/ 1886102 w 2410354"/>
                  <a:gd name="connsiteY4" fmla="*/ 2097008 h 2097008"/>
                  <a:gd name="connsiteX5" fmla="*/ 524252 w 2410354"/>
                  <a:gd name="connsiteY5" fmla="*/ 2097008 h 2097008"/>
                  <a:gd name="connsiteX6" fmla="*/ 0 w 2410354"/>
                  <a:gd name="connsiteY6" fmla="*/ 1048504 h 209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0354" h="2097008">
                    <a:moveTo>
                      <a:pt x="1205177" y="0"/>
                    </a:moveTo>
                    <a:lnTo>
                      <a:pt x="2410354" y="456099"/>
                    </a:lnTo>
                    <a:lnTo>
                      <a:pt x="2410354" y="1640909"/>
                    </a:lnTo>
                    <a:lnTo>
                      <a:pt x="1205177" y="2097008"/>
                    </a:lnTo>
                    <a:lnTo>
                      <a:pt x="0" y="1640909"/>
                    </a:lnTo>
                    <a:lnTo>
                      <a:pt x="0" y="456099"/>
                    </a:lnTo>
                    <a:lnTo>
                      <a:pt x="1205177" y="0"/>
                    </a:lnTo>
                    <a:close/>
                  </a:path>
                </a:pathLst>
              </a:custGeom>
              <a:blipFill>
                <a:blip r:embed="rId10"/>
                <a:stretch>
                  <a:fillRect/>
                </a:stretch>
              </a:blipFill>
              <a:ln w="15875" cap="flat" cmpd="sng" algn="ctr">
                <a:solidFill>
                  <a:sysClr val="window" lastClr="FFFFFF"/>
                </a:solidFill>
                <a:prstDash val="solid"/>
                <a:miter lim="800000"/>
              </a:ln>
              <a:effectLst>
                <a:outerShdw blurRad="63500" sx="102000" sy="102000" algn="ctr" rotWithShape="0">
                  <a:prstClr val="black">
                    <a:alpha val="40000"/>
                  </a:prstClr>
                </a:outerShdw>
              </a:effectLst>
            </p:spPr>
            <p:txBody>
              <a:bodyPr spcFirstLastPara="0" vert="horz" wrap="square" lIns="272320" tIns="313011" rIns="272320" bIns="313011" numCol="1" spcCol="1270" anchor="ctr" anchorCtr="0">
                <a:noAutofit/>
              </a:bodyPr>
              <a:lstStyle/>
              <a:p>
                <a:pPr marL="0" marR="0" lvl="0" indent="0" algn="ctr" defTabSz="1333447" eaLnBrk="1" fontAlgn="auto" latinLnBrk="0" hangingPunct="1">
                  <a:lnSpc>
                    <a:spcPct val="90000"/>
                  </a:lnSpc>
                  <a:spcBef>
                    <a:spcPct val="0"/>
                  </a:spcBef>
                  <a:spcAft>
                    <a:spcPct val="35000"/>
                  </a:spcAft>
                  <a:buClrTx/>
                  <a:buSzTx/>
                  <a:buFontTx/>
                  <a:buNone/>
                  <a:tabLst/>
                  <a:defRPr/>
                </a:pPr>
                <a:endParaRPr kumimoji="0" lang="en-US" sz="3000" b="0" i="0" u="none" strike="noStrike" kern="0" cap="none" spc="0" normalizeH="0" baseline="0" noProof="0">
                  <a:ln>
                    <a:noFill/>
                  </a:ln>
                  <a:solidFill>
                    <a:prstClr val="white"/>
                  </a:solidFill>
                  <a:effectLst/>
                  <a:uLnTx/>
                  <a:uFillTx/>
                </a:endParaRPr>
              </a:p>
            </p:txBody>
          </p:sp>
        </p:grpSp>
      </p:grpSp>
      <p:sp>
        <p:nvSpPr>
          <p:cNvPr id="33" name="TextBox 32">
            <a:extLst>
              <a:ext uri="{FF2B5EF4-FFF2-40B4-BE49-F238E27FC236}">
                <a16:creationId xmlns:a16="http://schemas.microsoft.com/office/drawing/2014/main" id="{61B40E09-6ADF-402B-9360-E90BF395D9EB}"/>
              </a:ext>
            </a:extLst>
          </p:cNvPr>
          <p:cNvSpPr txBox="1"/>
          <p:nvPr/>
        </p:nvSpPr>
        <p:spPr>
          <a:xfrm>
            <a:off x="3181664" y="6011073"/>
            <a:ext cx="5235408" cy="461665"/>
          </a:xfrm>
          <a:prstGeom prst="rect">
            <a:avLst/>
          </a:prstGeom>
          <a:noFill/>
          <a:ln>
            <a:solidFill>
              <a:srgbClr val="051D49"/>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B6A269">
                    <a:lumMod val="75000"/>
                  </a:srgbClr>
                </a:solidFill>
                <a:effectLst/>
                <a:uLnTx/>
                <a:uFillTx/>
                <a:ea typeface="Roboto" pitchFamily="2" charset="0"/>
              </a:rPr>
              <a:t>A Diverse Base of Applied Innovation</a:t>
            </a:r>
          </a:p>
        </p:txBody>
      </p:sp>
      <p:sp>
        <p:nvSpPr>
          <p:cNvPr id="4" name="Oval 3">
            <a:extLst>
              <a:ext uri="{FF2B5EF4-FFF2-40B4-BE49-F238E27FC236}">
                <a16:creationId xmlns:a16="http://schemas.microsoft.com/office/drawing/2014/main" id="{E499EC62-6C45-CDF9-95F0-058B1D532E0C}"/>
              </a:ext>
            </a:extLst>
          </p:cNvPr>
          <p:cNvSpPr/>
          <p:nvPr/>
        </p:nvSpPr>
        <p:spPr>
          <a:xfrm>
            <a:off x="7824967" y="3414397"/>
            <a:ext cx="1889760" cy="188976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C7CB93E-1869-B630-408F-B58195D6A4E0}"/>
              </a:ext>
            </a:extLst>
          </p:cNvPr>
          <p:cNvSpPr txBox="1"/>
          <p:nvPr/>
        </p:nvSpPr>
        <p:spPr>
          <a:xfrm>
            <a:off x="9998217" y="3827583"/>
            <a:ext cx="2096273" cy="1200329"/>
          </a:xfrm>
          <a:prstGeom prst="rect">
            <a:avLst/>
          </a:prstGeom>
          <a:noFill/>
          <a:ln w="38100">
            <a:solidFill>
              <a:srgbClr val="FF0000"/>
            </a:solidFill>
          </a:ln>
        </p:spPr>
        <p:txBody>
          <a:bodyPr wrap="square" rtlCol="0">
            <a:spAutoFit/>
          </a:bodyPr>
          <a:lstStyle/>
          <a:p>
            <a:pPr algn="ctr"/>
            <a:r>
              <a:rPr lang="en-US" dirty="0"/>
              <a:t>Spectrum Warfare and Operations Research Division</a:t>
            </a:r>
          </a:p>
          <a:p>
            <a:pPr algn="ctr"/>
            <a:r>
              <a:rPr lang="en-US" dirty="0"/>
              <a:t>(SWORD)</a:t>
            </a:r>
          </a:p>
        </p:txBody>
      </p:sp>
      <p:cxnSp>
        <p:nvCxnSpPr>
          <p:cNvPr id="7" name="Straight Arrow Connector 6">
            <a:extLst>
              <a:ext uri="{FF2B5EF4-FFF2-40B4-BE49-F238E27FC236}">
                <a16:creationId xmlns:a16="http://schemas.microsoft.com/office/drawing/2014/main" id="{7F9A8C41-75E3-E197-FA50-FF8A2FA76185}"/>
              </a:ext>
            </a:extLst>
          </p:cNvPr>
          <p:cNvCxnSpPr>
            <a:stCxn id="4" idx="6"/>
            <a:endCxn id="5" idx="1"/>
          </p:cNvCxnSpPr>
          <p:nvPr/>
        </p:nvCxnSpPr>
        <p:spPr>
          <a:xfrm>
            <a:off x="9714727" y="4359277"/>
            <a:ext cx="283490" cy="684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117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20BEF-69CA-4766-B1DB-496CF0EE8A88}"/>
              </a:ext>
            </a:extLst>
          </p:cNvPr>
          <p:cNvSpPr>
            <a:spLocks noGrp="1"/>
          </p:cNvSpPr>
          <p:nvPr>
            <p:ph type="title"/>
          </p:nvPr>
        </p:nvSpPr>
        <p:spPr/>
        <p:txBody>
          <a:bodyPr/>
          <a:lstStyle/>
          <a:p>
            <a:r>
              <a:rPr lang="en-US" dirty="0"/>
              <a:t>GTRI Research Portfolio Groups</a:t>
            </a:r>
          </a:p>
        </p:txBody>
      </p:sp>
      <p:sp>
        <p:nvSpPr>
          <p:cNvPr id="4" name="Rectangle: Rounded Corners 3">
            <a:extLst>
              <a:ext uri="{FF2B5EF4-FFF2-40B4-BE49-F238E27FC236}">
                <a16:creationId xmlns:a16="http://schemas.microsoft.com/office/drawing/2014/main" id="{88C60634-1C6D-4F22-B579-51F58A635171}"/>
              </a:ext>
            </a:extLst>
          </p:cNvPr>
          <p:cNvSpPr/>
          <p:nvPr/>
        </p:nvSpPr>
        <p:spPr>
          <a:xfrm>
            <a:off x="9205251" y="2246845"/>
            <a:ext cx="2381693" cy="3571238"/>
          </a:xfrm>
          <a:prstGeom prst="roundRect">
            <a:avLst>
              <a:gd name="adj" fmla="val 4167"/>
            </a:avLst>
          </a:prstGeom>
          <a:noFill/>
          <a:ln w="25400">
            <a:solidFill>
              <a:srgbClr val="9DABB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5" name="Rectangle: Rounded Corners 4">
            <a:extLst>
              <a:ext uri="{FF2B5EF4-FFF2-40B4-BE49-F238E27FC236}">
                <a16:creationId xmlns:a16="http://schemas.microsoft.com/office/drawing/2014/main" id="{B5CBD510-F8CB-44CC-959C-5BA836CF786C}"/>
              </a:ext>
            </a:extLst>
          </p:cNvPr>
          <p:cNvSpPr/>
          <p:nvPr/>
        </p:nvSpPr>
        <p:spPr>
          <a:xfrm>
            <a:off x="6391167" y="2246844"/>
            <a:ext cx="2381693" cy="4051005"/>
          </a:xfrm>
          <a:prstGeom prst="roundRect">
            <a:avLst>
              <a:gd name="adj" fmla="val 4167"/>
            </a:avLst>
          </a:prstGeom>
          <a:noFill/>
          <a:ln w="25400">
            <a:solidFill>
              <a:srgbClr val="E1BB6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D3C94178-D805-4D25-8E61-EAD589513B58}"/>
              </a:ext>
            </a:extLst>
          </p:cNvPr>
          <p:cNvSpPr/>
          <p:nvPr/>
        </p:nvSpPr>
        <p:spPr>
          <a:xfrm>
            <a:off x="3556821" y="2246844"/>
            <a:ext cx="2381693" cy="4051005"/>
          </a:xfrm>
          <a:prstGeom prst="roundRect">
            <a:avLst>
              <a:gd name="adj" fmla="val 4167"/>
            </a:avLst>
          </a:prstGeom>
          <a:noFill/>
          <a:ln w="25400">
            <a:solidFill>
              <a:srgbClr val="C4B58E"/>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7" name="Rectangle: Rounded Corners 6">
            <a:extLst>
              <a:ext uri="{FF2B5EF4-FFF2-40B4-BE49-F238E27FC236}">
                <a16:creationId xmlns:a16="http://schemas.microsoft.com/office/drawing/2014/main" id="{A7326485-39E0-4FA5-8441-226A299E7BC7}"/>
              </a:ext>
            </a:extLst>
          </p:cNvPr>
          <p:cNvSpPr/>
          <p:nvPr/>
        </p:nvSpPr>
        <p:spPr>
          <a:xfrm>
            <a:off x="722475" y="2246843"/>
            <a:ext cx="2381693" cy="4051005"/>
          </a:xfrm>
          <a:prstGeom prst="roundRect">
            <a:avLst>
              <a:gd name="adj" fmla="val 4167"/>
            </a:avLst>
          </a:prstGeom>
          <a:noFill/>
          <a:ln w="25400">
            <a:solidFill>
              <a:srgbClr val="759CB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8" name="Rectangle: Rounded Corners 7">
            <a:extLst>
              <a:ext uri="{FF2B5EF4-FFF2-40B4-BE49-F238E27FC236}">
                <a16:creationId xmlns:a16="http://schemas.microsoft.com/office/drawing/2014/main" id="{BB0090BC-9260-4DFD-BC6A-3317A665AACF}"/>
              </a:ext>
            </a:extLst>
          </p:cNvPr>
          <p:cNvSpPr/>
          <p:nvPr/>
        </p:nvSpPr>
        <p:spPr>
          <a:xfrm>
            <a:off x="745742" y="1017011"/>
            <a:ext cx="2381693" cy="1109502"/>
          </a:xfrm>
          <a:prstGeom prst="roundRect">
            <a:avLst>
              <a:gd name="adj" fmla="val 11834"/>
            </a:avLst>
          </a:prstGeom>
          <a:blipFill>
            <a:blip r:embed="rId3" cstate="print">
              <a:extLst>
                <a:ext uri="{28A0092B-C50C-407E-A947-70E740481C1C}">
                  <a14:useLocalDpi xmlns:a14="http://schemas.microsoft.com/office/drawing/2010/main"/>
                </a:ext>
              </a:extLst>
            </a:blip>
            <a:stretch>
              <a:fillRect/>
            </a:stretch>
          </a:blipFill>
          <a:ln w="25400">
            <a:solidFill>
              <a:srgbClr val="1A587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90A63901-63AC-46D2-A85E-1A0BC39BDBF6}"/>
              </a:ext>
            </a:extLst>
          </p:cNvPr>
          <p:cNvSpPr txBox="1"/>
          <p:nvPr/>
        </p:nvSpPr>
        <p:spPr>
          <a:xfrm flipH="1">
            <a:off x="906103" y="2297814"/>
            <a:ext cx="201443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srgbClr val="1B597E"/>
                </a:solidFill>
                <a:effectLst/>
                <a:uLnTx/>
                <a:uFillTx/>
                <a:latin typeface="Arial" panose="020B0604020202020204"/>
                <a:ea typeface="+mn-ea"/>
                <a:cs typeface="+mn-cs"/>
              </a:rPr>
              <a:t>SENSORS</a:t>
            </a:r>
          </a:p>
        </p:txBody>
      </p:sp>
      <p:sp>
        <p:nvSpPr>
          <p:cNvPr id="10" name="TextBox 9">
            <a:extLst>
              <a:ext uri="{FF2B5EF4-FFF2-40B4-BE49-F238E27FC236}">
                <a16:creationId xmlns:a16="http://schemas.microsoft.com/office/drawing/2014/main" id="{ED667649-A8B4-4552-A292-5FFD3117D55A}"/>
              </a:ext>
            </a:extLst>
          </p:cNvPr>
          <p:cNvSpPr txBox="1"/>
          <p:nvPr/>
        </p:nvSpPr>
        <p:spPr>
          <a:xfrm flipH="1">
            <a:off x="3556821" y="2297814"/>
            <a:ext cx="238169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srgbClr val="A48F56"/>
                </a:solidFill>
                <a:effectLst/>
                <a:uLnTx/>
                <a:uFillTx/>
                <a:latin typeface="Arial" panose="020B0604020202020204"/>
                <a:ea typeface="+mn-ea"/>
                <a:cs typeface="+mn-cs"/>
              </a:rPr>
              <a:t>INFORMATION</a:t>
            </a:r>
          </a:p>
        </p:txBody>
      </p:sp>
      <p:sp>
        <p:nvSpPr>
          <p:cNvPr id="11" name="Rectangle 10">
            <a:extLst>
              <a:ext uri="{FF2B5EF4-FFF2-40B4-BE49-F238E27FC236}">
                <a16:creationId xmlns:a16="http://schemas.microsoft.com/office/drawing/2014/main" id="{B6305BC5-785B-48AE-A3BE-83851136F93C}"/>
              </a:ext>
            </a:extLst>
          </p:cNvPr>
          <p:cNvSpPr/>
          <p:nvPr/>
        </p:nvSpPr>
        <p:spPr>
          <a:xfrm>
            <a:off x="3757946" y="2977841"/>
            <a:ext cx="2014435" cy="720664"/>
          </a:xfrm>
          <a:prstGeom prst="rect">
            <a:avLst/>
          </a:prstGeom>
          <a:solidFill>
            <a:srgbClr val="A38E5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4568571A-9FC5-4A74-A574-ACB409EE094B}"/>
              </a:ext>
            </a:extLst>
          </p:cNvPr>
          <p:cNvSpPr/>
          <p:nvPr/>
        </p:nvSpPr>
        <p:spPr>
          <a:xfrm>
            <a:off x="3757945" y="3809477"/>
            <a:ext cx="2014435" cy="720663"/>
          </a:xfrm>
          <a:prstGeom prst="rect">
            <a:avLst/>
          </a:prstGeom>
          <a:solidFill>
            <a:srgbClr val="AF9B68"/>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173356A4-BC4A-451F-9706-9D3863AFB58F}"/>
              </a:ext>
            </a:extLst>
          </p:cNvPr>
          <p:cNvSpPr/>
          <p:nvPr/>
        </p:nvSpPr>
        <p:spPr>
          <a:xfrm>
            <a:off x="3746927" y="4639094"/>
            <a:ext cx="2014435" cy="722376"/>
          </a:xfrm>
          <a:prstGeom prst="rect">
            <a:avLst/>
          </a:prstGeom>
          <a:solidFill>
            <a:srgbClr val="BAA87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78FEA60C-6AA3-4100-A50F-0B34D6F13693}"/>
              </a:ext>
            </a:extLst>
          </p:cNvPr>
          <p:cNvSpPr txBox="1"/>
          <p:nvPr/>
        </p:nvSpPr>
        <p:spPr>
          <a:xfrm flipH="1">
            <a:off x="3804154" y="4720921"/>
            <a:ext cx="179556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rPr>
              <a:t>Decision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rPr>
              <a:t>Superiority</a:t>
            </a:r>
          </a:p>
        </p:txBody>
      </p:sp>
      <p:sp>
        <p:nvSpPr>
          <p:cNvPr id="15" name="TextBox 14">
            <a:extLst>
              <a:ext uri="{FF2B5EF4-FFF2-40B4-BE49-F238E27FC236}">
                <a16:creationId xmlns:a16="http://schemas.microsoft.com/office/drawing/2014/main" id="{0B9F7BF8-0E4E-460F-927A-7F8601BAB81B}"/>
              </a:ext>
            </a:extLst>
          </p:cNvPr>
          <p:cNvSpPr txBox="1"/>
          <p:nvPr/>
        </p:nvSpPr>
        <p:spPr>
          <a:xfrm flipH="1">
            <a:off x="3829896" y="4019393"/>
            <a:ext cx="195720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rPr>
              <a:t>Cybersecurity</a:t>
            </a:r>
          </a:p>
        </p:txBody>
      </p:sp>
      <p:sp>
        <p:nvSpPr>
          <p:cNvPr id="16" name="TextBox 15">
            <a:extLst>
              <a:ext uri="{FF2B5EF4-FFF2-40B4-BE49-F238E27FC236}">
                <a16:creationId xmlns:a16="http://schemas.microsoft.com/office/drawing/2014/main" id="{49F07A28-5D27-4607-8287-C706FF327C66}"/>
              </a:ext>
            </a:extLst>
          </p:cNvPr>
          <p:cNvSpPr txBox="1"/>
          <p:nvPr/>
        </p:nvSpPr>
        <p:spPr>
          <a:xfrm flipH="1">
            <a:off x="3815171" y="2986070"/>
            <a:ext cx="2030628"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rPr>
              <a:t>Command,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rPr>
              <a:t>Control, and Communications (C3)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515A9D58-1749-4796-AB4B-2390CB5704A5}"/>
              </a:ext>
            </a:extLst>
          </p:cNvPr>
          <p:cNvSpPr/>
          <p:nvPr/>
        </p:nvSpPr>
        <p:spPr>
          <a:xfrm>
            <a:off x="3748702" y="5463503"/>
            <a:ext cx="2014435" cy="722376"/>
          </a:xfrm>
          <a:prstGeom prst="rect">
            <a:avLst/>
          </a:prstGeom>
          <a:solidFill>
            <a:srgbClr val="C4B58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BF047917-2B80-4995-9B24-B57B1274B9B0}"/>
              </a:ext>
            </a:extLst>
          </p:cNvPr>
          <p:cNvSpPr txBox="1"/>
          <p:nvPr/>
        </p:nvSpPr>
        <p:spPr>
          <a:xfrm flipH="1">
            <a:off x="3805929" y="5545330"/>
            <a:ext cx="179556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rPr>
              <a:t>Information and Data Science</a:t>
            </a:r>
          </a:p>
        </p:txBody>
      </p:sp>
      <p:sp>
        <p:nvSpPr>
          <p:cNvPr id="19" name="TextBox 18">
            <a:extLst>
              <a:ext uri="{FF2B5EF4-FFF2-40B4-BE49-F238E27FC236}">
                <a16:creationId xmlns:a16="http://schemas.microsoft.com/office/drawing/2014/main" id="{CA299577-F570-42F2-8638-C82DDF7E58AB}"/>
              </a:ext>
            </a:extLst>
          </p:cNvPr>
          <p:cNvSpPr txBox="1"/>
          <p:nvPr/>
        </p:nvSpPr>
        <p:spPr>
          <a:xfrm flipH="1">
            <a:off x="6391168" y="2297814"/>
            <a:ext cx="2381692"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300" normalizeH="0" baseline="0" noProof="0" dirty="0">
                <a:ln>
                  <a:noFill/>
                </a:ln>
                <a:solidFill>
                  <a:srgbClr val="D49701"/>
                </a:solidFill>
                <a:effectLst/>
                <a:uLnTx/>
                <a:uFillTx/>
                <a:latin typeface="Arial" panose="020B0604020202020204"/>
                <a:ea typeface="+mn-ea"/>
                <a:cs typeface="+mn-cs"/>
              </a:rPr>
              <a:t>SYSTEMS</a:t>
            </a:r>
          </a:p>
        </p:txBody>
      </p:sp>
      <p:sp>
        <p:nvSpPr>
          <p:cNvPr id="20" name="Rectangle 19">
            <a:extLst>
              <a:ext uri="{FF2B5EF4-FFF2-40B4-BE49-F238E27FC236}">
                <a16:creationId xmlns:a16="http://schemas.microsoft.com/office/drawing/2014/main" id="{B03D2B28-7B59-4BEA-8AD6-6EC5ED6F42CB}"/>
              </a:ext>
            </a:extLst>
          </p:cNvPr>
          <p:cNvSpPr/>
          <p:nvPr/>
        </p:nvSpPr>
        <p:spPr>
          <a:xfrm>
            <a:off x="6592293" y="2977841"/>
            <a:ext cx="2014435" cy="720664"/>
          </a:xfrm>
          <a:prstGeom prst="rect">
            <a:avLst/>
          </a:prstGeom>
          <a:solidFill>
            <a:srgbClr val="D497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0A6B05DE-E1A0-4744-A3D9-E20D0D59D069}"/>
              </a:ext>
            </a:extLst>
          </p:cNvPr>
          <p:cNvSpPr/>
          <p:nvPr/>
        </p:nvSpPr>
        <p:spPr>
          <a:xfrm>
            <a:off x="6592292" y="3809477"/>
            <a:ext cx="2014435" cy="720663"/>
          </a:xfrm>
          <a:prstGeom prst="rect">
            <a:avLst/>
          </a:prstGeom>
          <a:solidFill>
            <a:srgbClr val="D9A4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9A8D3D2E-9265-49A8-B2AA-F81085F8F87C}"/>
              </a:ext>
            </a:extLst>
          </p:cNvPr>
          <p:cNvSpPr/>
          <p:nvPr/>
        </p:nvSpPr>
        <p:spPr>
          <a:xfrm>
            <a:off x="6581274" y="4639094"/>
            <a:ext cx="2014435" cy="722376"/>
          </a:xfrm>
          <a:prstGeom prst="rect">
            <a:avLst/>
          </a:prstGeom>
          <a:solidFill>
            <a:srgbClr val="DCAF3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2952C387-01F3-4055-A705-E75E54B5B25B}"/>
              </a:ext>
            </a:extLst>
          </p:cNvPr>
          <p:cNvSpPr txBox="1"/>
          <p:nvPr/>
        </p:nvSpPr>
        <p:spPr>
          <a:xfrm flipH="1">
            <a:off x="6638501" y="4720921"/>
            <a:ext cx="179556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rPr>
              <a:t>Threat Systems Analysis</a:t>
            </a:r>
          </a:p>
        </p:txBody>
      </p:sp>
      <p:sp>
        <p:nvSpPr>
          <p:cNvPr id="24" name="TextBox 23">
            <a:extLst>
              <a:ext uri="{FF2B5EF4-FFF2-40B4-BE49-F238E27FC236}">
                <a16:creationId xmlns:a16="http://schemas.microsoft.com/office/drawing/2014/main" id="{F6BD8B7B-86CB-458A-8148-344EE4F1259D}"/>
              </a:ext>
            </a:extLst>
          </p:cNvPr>
          <p:cNvSpPr txBox="1"/>
          <p:nvPr/>
        </p:nvSpPr>
        <p:spPr>
          <a:xfrm flipH="1">
            <a:off x="6664243" y="3909223"/>
            <a:ext cx="195720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rPr>
              <a:t>Air and Missile Defense (AMD)</a:t>
            </a:r>
          </a:p>
        </p:txBody>
      </p:sp>
      <p:sp>
        <p:nvSpPr>
          <p:cNvPr id="25" name="TextBox 24">
            <a:extLst>
              <a:ext uri="{FF2B5EF4-FFF2-40B4-BE49-F238E27FC236}">
                <a16:creationId xmlns:a16="http://schemas.microsoft.com/office/drawing/2014/main" id="{DFA94861-8821-49AE-8C86-A0FE2006B2C6}"/>
              </a:ext>
            </a:extLst>
          </p:cNvPr>
          <p:cNvSpPr txBox="1"/>
          <p:nvPr/>
        </p:nvSpPr>
        <p:spPr>
          <a:xfrm flipH="1">
            <a:off x="6649518" y="3184376"/>
            <a:ext cx="2030628"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rPr>
              <a:t>Aerospace</a:t>
            </a:r>
          </a:p>
        </p:txBody>
      </p:sp>
      <p:sp>
        <p:nvSpPr>
          <p:cNvPr id="26" name="Rectangle 25">
            <a:extLst>
              <a:ext uri="{FF2B5EF4-FFF2-40B4-BE49-F238E27FC236}">
                <a16:creationId xmlns:a16="http://schemas.microsoft.com/office/drawing/2014/main" id="{594F9690-C937-4716-BBE8-6FB01D0BF3D6}"/>
              </a:ext>
            </a:extLst>
          </p:cNvPr>
          <p:cNvSpPr/>
          <p:nvPr/>
        </p:nvSpPr>
        <p:spPr>
          <a:xfrm>
            <a:off x="6583049" y="5463503"/>
            <a:ext cx="2014435" cy="722376"/>
          </a:xfrm>
          <a:prstGeom prst="rect">
            <a:avLst/>
          </a:prstGeom>
          <a:solidFill>
            <a:srgbClr val="E2B96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1F235F82-F28A-4309-9863-2760682FD9BA}"/>
              </a:ext>
            </a:extLst>
          </p:cNvPr>
          <p:cNvSpPr txBox="1"/>
          <p:nvPr/>
        </p:nvSpPr>
        <p:spPr>
          <a:xfrm flipH="1">
            <a:off x="6640276" y="5545330"/>
            <a:ext cx="179556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rPr>
              <a:t>Training, Test, and Evaluation</a:t>
            </a:r>
          </a:p>
        </p:txBody>
      </p:sp>
      <p:sp>
        <p:nvSpPr>
          <p:cNvPr id="28" name="TextBox 27">
            <a:extLst>
              <a:ext uri="{FF2B5EF4-FFF2-40B4-BE49-F238E27FC236}">
                <a16:creationId xmlns:a16="http://schemas.microsoft.com/office/drawing/2014/main" id="{3ACD55C5-40BB-443F-95DF-900F985CCE9E}"/>
              </a:ext>
            </a:extLst>
          </p:cNvPr>
          <p:cNvSpPr txBox="1"/>
          <p:nvPr/>
        </p:nvSpPr>
        <p:spPr>
          <a:xfrm flipH="1">
            <a:off x="9225513" y="2361612"/>
            <a:ext cx="2381692"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46C6F"/>
                </a:solidFill>
                <a:effectLst/>
                <a:uLnTx/>
                <a:uFillTx/>
                <a:latin typeface="Arial" panose="020B0604020202020204"/>
                <a:ea typeface="+mn-ea"/>
                <a:cs typeface="+mn-cs"/>
              </a:rPr>
              <a:t>TECHNOLOGY FOR SOCIETY</a:t>
            </a:r>
          </a:p>
        </p:txBody>
      </p:sp>
      <p:sp>
        <p:nvSpPr>
          <p:cNvPr id="29" name="Rectangle 28">
            <a:extLst>
              <a:ext uri="{FF2B5EF4-FFF2-40B4-BE49-F238E27FC236}">
                <a16:creationId xmlns:a16="http://schemas.microsoft.com/office/drawing/2014/main" id="{7C4C01FE-CD8E-4A17-A0FB-7FCC090AD58D}"/>
              </a:ext>
            </a:extLst>
          </p:cNvPr>
          <p:cNvSpPr/>
          <p:nvPr/>
        </p:nvSpPr>
        <p:spPr>
          <a:xfrm>
            <a:off x="9393748" y="2977841"/>
            <a:ext cx="2014435" cy="720664"/>
          </a:xfrm>
          <a:prstGeom prst="rect">
            <a:avLst/>
          </a:prstGeom>
          <a:solidFill>
            <a:srgbClr val="646C6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30" name="Rectangle 29">
            <a:extLst>
              <a:ext uri="{FF2B5EF4-FFF2-40B4-BE49-F238E27FC236}">
                <a16:creationId xmlns:a16="http://schemas.microsoft.com/office/drawing/2014/main" id="{61657899-87D1-4DD4-B3EE-537A81554904}"/>
              </a:ext>
            </a:extLst>
          </p:cNvPr>
          <p:cNvSpPr/>
          <p:nvPr/>
        </p:nvSpPr>
        <p:spPr>
          <a:xfrm>
            <a:off x="9393747" y="3809477"/>
            <a:ext cx="2014435" cy="720663"/>
          </a:xfrm>
          <a:prstGeom prst="rect">
            <a:avLst/>
          </a:prstGeom>
          <a:solidFill>
            <a:srgbClr val="828A9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31" name="Rectangle 30">
            <a:extLst>
              <a:ext uri="{FF2B5EF4-FFF2-40B4-BE49-F238E27FC236}">
                <a16:creationId xmlns:a16="http://schemas.microsoft.com/office/drawing/2014/main" id="{78A2BBF5-3CF5-4663-8B91-60A549C2A04E}"/>
              </a:ext>
            </a:extLst>
          </p:cNvPr>
          <p:cNvSpPr/>
          <p:nvPr/>
        </p:nvSpPr>
        <p:spPr>
          <a:xfrm>
            <a:off x="9382729" y="4639094"/>
            <a:ext cx="2014435" cy="722376"/>
          </a:xfrm>
          <a:prstGeom prst="rect">
            <a:avLst/>
          </a:prstGeom>
          <a:solidFill>
            <a:srgbClr val="9DABB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E3A89661-A2B0-4325-AE36-5ECA72027809}"/>
              </a:ext>
            </a:extLst>
          </p:cNvPr>
          <p:cNvSpPr txBox="1"/>
          <p:nvPr/>
        </p:nvSpPr>
        <p:spPr>
          <a:xfrm flipH="1">
            <a:off x="9439956" y="4720921"/>
            <a:ext cx="179556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rPr>
              <a:t>Improve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rPr>
              <a:t>Human Condition</a:t>
            </a:r>
          </a:p>
        </p:txBody>
      </p:sp>
      <p:sp>
        <p:nvSpPr>
          <p:cNvPr id="33" name="TextBox 32">
            <a:extLst>
              <a:ext uri="{FF2B5EF4-FFF2-40B4-BE49-F238E27FC236}">
                <a16:creationId xmlns:a16="http://schemas.microsoft.com/office/drawing/2014/main" id="{F8897F15-835E-4E22-B98F-17166D4887F5}"/>
              </a:ext>
            </a:extLst>
          </p:cNvPr>
          <p:cNvSpPr txBox="1"/>
          <p:nvPr/>
        </p:nvSpPr>
        <p:spPr>
          <a:xfrm flipH="1">
            <a:off x="9465698" y="3813526"/>
            <a:ext cx="1957208"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rPr>
              <a:t>Enhance Economic Impact for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rPr>
              <a:t>State of Georgia</a:t>
            </a:r>
          </a:p>
        </p:txBody>
      </p:sp>
      <p:sp>
        <p:nvSpPr>
          <p:cNvPr id="34" name="TextBox 33">
            <a:extLst>
              <a:ext uri="{FF2B5EF4-FFF2-40B4-BE49-F238E27FC236}">
                <a16:creationId xmlns:a16="http://schemas.microsoft.com/office/drawing/2014/main" id="{718E59B6-1E6D-45D9-BA9D-C5EE8FB12C40}"/>
              </a:ext>
            </a:extLst>
          </p:cNvPr>
          <p:cNvSpPr txBox="1"/>
          <p:nvPr/>
        </p:nvSpPr>
        <p:spPr>
          <a:xfrm flipH="1">
            <a:off x="9450973" y="3088679"/>
            <a:ext cx="203062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rPr>
              <a:t>Educate Future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rPr>
              <a:t>Technology Leaders</a:t>
            </a:r>
          </a:p>
        </p:txBody>
      </p:sp>
      <p:sp>
        <p:nvSpPr>
          <p:cNvPr id="35" name="Rectangle 34">
            <a:extLst>
              <a:ext uri="{FF2B5EF4-FFF2-40B4-BE49-F238E27FC236}">
                <a16:creationId xmlns:a16="http://schemas.microsoft.com/office/drawing/2014/main" id="{EB657EE8-322A-451E-AF37-766410892867}"/>
              </a:ext>
            </a:extLst>
          </p:cNvPr>
          <p:cNvSpPr/>
          <p:nvPr/>
        </p:nvSpPr>
        <p:spPr>
          <a:xfrm>
            <a:off x="906104" y="2977261"/>
            <a:ext cx="2014435" cy="720664"/>
          </a:xfrm>
          <a:prstGeom prst="rect">
            <a:avLst/>
          </a:prstGeom>
          <a:solidFill>
            <a:srgbClr val="1A587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36" name="Rectangle 35">
            <a:extLst>
              <a:ext uri="{FF2B5EF4-FFF2-40B4-BE49-F238E27FC236}">
                <a16:creationId xmlns:a16="http://schemas.microsoft.com/office/drawing/2014/main" id="{4EC603EB-394E-4AF1-9517-04BCBF034E2B}"/>
              </a:ext>
            </a:extLst>
          </p:cNvPr>
          <p:cNvSpPr/>
          <p:nvPr/>
        </p:nvSpPr>
        <p:spPr>
          <a:xfrm>
            <a:off x="906103" y="3808897"/>
            <a:ext cx="2014435" cy="720663"/>
          </a:xfrm>
          <a:prstGeom prst="rect">
            <a:avLst/>
          </a:prstGeom>
          <a:solidFill>
            <a:srgbClr val="497A9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37" name="Rectangle 36">
            <a:extLst>
              <a:ext uri="{FF2B5EF4-FFF2-40B4-BE49-F238E27FC236}">
                <a16:creationId xmlns:a16="http://schemas.microsoft.com/office/drawing/2014/main" id="{74577B4D-F38F-45E6-90E5-69DFC1B9B3D8}"/>
              </a:ext>
            </a:extLst>
          </p:cNvPr>
          <p:cNvSpPr/>
          <p:nvPr/>
        </p:nvSpPr>
        <p:spPr>
          <a:xfrm>
            <a:off x="895085" y="4638514"/>
            <a:ext cx="2014435" cy="722376"/>
          </a:xfrm>
          <a:prstGeom prst="rect">
            <a:avLst/>
          </a:prstGeom>
          <a:solidFill>
            <a:srgbClr val="759DB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5023622D-BC22-430E-9FB7-B27B0F8EB925}"/>
              </a:ext>
            </a:extLst>
          </p:cNvPr>
          <p:cNvSpPr txBox="1"/>
          <p:nvPr/>
        </p:nvSpPr>
        <p:spPr>
          <a:xfrm flipH="1">
            <a:off x="952312" y="4720341"/>
            <a:ext cx="179556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rPr>
              <a:t>Robotics and Autonomy</a:t>
            </a:r>
          </a:p>
        </p:txBody>
      </p:sp>
      <p:sp>
        <p:nvSpPr>
          <p:cNvPr id="39" name="TextBox 38">
            <a:extLst>
              <a:ext uri="{FF2B5EF4-FFF2-40B4-BE49-F238E27FC236}">
                <a16:creationId xmlns:a16="http://schemas.microsoft.com/office/drawing/2014/main" id="{6CBBC5B5-EF38-4B1D-8076-F7ADFB61A690}"/>
              </a:ext>
            </a:extLst>
          </p:cNvPr>
          <p:cNvSpPr txBox="1"/>
          <p:nvPr/>
        </p:nvSpPr>
        <p:spPr>
          <a:xfrm flipH="1">
            <a:off x="956019" y="3813526"/>
            <a:ext cx="2015903"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rPr>
              <a:t>Intelligence, Surveillance, and Reconnaissance (ISR)</a:t>
            </a:r>
          </a:p>
        </p:txBody>
      </p:sp>
      <p:sp>
        <p:nvSpPr>
          <p:cNvPr id="40" name="TextBox 39">
            <a:extLst>
              <a:ext uri="{FF2B5EF4-FFF2-40B4-BE49-F238E27FC236}">
                <a16:creationId xmlns:a16="http://schemas.microsoft.com/office/drawing/2014/main" id="{CEAE30A6-9808-4C56-A3D0-120E652AFFD2}"/>
              </a:ext>
            </a:extLst>
          </p:cNvPr>
          <p:cNvSpPr txBox="1"/>
          <p:nvPr/>
        </p:nvSpPr>
        <p:spPr>
          <a:xfrm flipH="1">
            <a:off x="963329" y="2985490"/>
            <a:ext cx="2030628"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rPr>
              <a:t>Electromagnetic Spectrum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5F5F5"/>
                </a:solidFill>
                <a:effectLst/>
                <a:uLnTx/>
                <a:uFillTx/>
                <a:latin typeface="Arial" panose="020B0604020202020204"/>
                <a:ea typeface="+mn-ea"/>
                <a:cs typeface="+mn-cs"/>
              </a:rPr>
              <a:t>Operations (EMSO)</a:t>
            </a:r>
          </a:p>
        </p:txBody>
      </p:sp>
      <p:sp>
        <p:nvSpPr>
          <p:cNvPr id="41" name="Rectangle: Rounded Corners 40">
            <a:extLst>
              <a:ext uri="{FF2B5EF4-FFF2-40B4-BE49-F238E27FC236}">
                <a16:creationId xmlns:a16="http://schemas.microsoft.com/office/drawing/2014/main" id="{999092DA-F80E-46DD-AA4E-E6FC6AE35973}"/>
              </a:ext>
            </a:extLst>
          </p:cNvPr>
          <p:cNvSpPr/>
          <p:nvPr/>
        </p:nvSpPr>
        <p:spPr>
          <a:xfrm>
            <a:off x="3556820" y="1033051"/>
            <a:ext cx="2381693" cy="1109502"/>
          </a:xfrm>
          <a:prstGeom prst="roundRect">
            <a:avLst>
              <a:gd name="adj" fmla="val 11834"/>
            </a:avLst>
          </a:prstGeom>
          <a:blipFill>
            <a:blip r:embed="rId4" cstate="print">
              <a:extLst>
                <a:ext uri="{28A0092B-C50C-407E-A947-70E740481C1C}">
                  <a14:useLocalDpi xmlns:a14="http://schemas.microsoft.com/office/drawing/2010/main"/>
                </a:ext>
              </a:extLst>
            </a:blip>
            <a:stretch>
              <a:fillRect/>
            </a:stretch>
          </a:blipFill>
          <a:ln w="25400">
            <a:solidFill>
              <a:srgbClr val="C4B58D"/>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42" name="Rectangle: Rounded Corners 41">
            <a:extLst>
              <a:ext uri="{FF2B5EF4-FFF2-40B4-BE49-F238E27FC236}">
                <a16:creationId xmlns:a16="http://schemas.microsoft.com/office/drawing/2014/main" id="{FCA2F861-2B32-4CB4-99BE-526A2CC1387D}"/>
              </a:ext>
            </a:extLst>
          </p:cNvPr>
          <p:cNvSpPr/>
          <p:nvPr/>
        </p:nvSpPr>
        <p:spPr>
          <a:xfrm>
            <a:off x="6360810" y="1034681"/>
            <a:ext cx="2381693" cy="1109502"/>
          </a:xfrm>
          <a:prstGeom prst="roundRect">
            <a:avLst>
              <a:gd name="adj" fmla="val 11834"/>
            </a:avLst>
          </a:prstGeom>
          <a:blipFill>
            <a:blip r:embed="rId5" cstate="print">
              <a:extLst>
                <a:ext uri="{28A0092B-C50C-407E-A947-70E740481C1C}">
                  <a14:useLocalDpi xmlns:a14="http://schemas.microsoft.com/office/drawing/2010/main"/>
                </a:ext>
              </a:extLst>
            </a:blip>
            <a:stretch>
              <a:fillRect/>
            </a:stretch>
          </a:blipFill>
          <a:ln w="25400">
            <a:solidFill>
              <a:srgbClr val="E2B96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43" name="Rectangle: Rounded Corners 42">
            <a:extLst>
              <a:ext uri="{FF2B5EF4-FFF2-40B4-BE49-F238E27FC236}">
                <a16:creationId xmlns:a16="http://schemas.microsoft.com/office/drawing/2014/main" id="{0EFCD3AC-F7C6-474E-A4FD-559E1B56C7E2}"/>
              </a:ext>
            </a:extLst>
          </p:cNvPr>
          <p:cNvSpPr/>
          <p:nvPr/>
        </p:nvSpPr>
        <p:spPr>
          <a:xfrm>
            <a:off x="9164800" y="1039918"/>
            <a:ext cx="2381693" cy="1109502"/>
          </a:xfrm>
          <a:prstGeom prst="roundRect">
            <a:avLst>
              <a:gd name="adj" fmla="val 11834"/>
            </a:avLst>
          </a:prstGeom>
          <a:blipFill>
            <a:blip r:embed="rId6" cstate="print">
              <a:extLst>
                <a:ext uri="{28A0092B-C50C-407E-A947-70E740481C1C}">
                  <a14:useLocalDpi xmlns:a14="http://schemas.microsoft.com/office/drawing/2010/main"/>
                </a:ext>
              </a:extLst>
            </a:blip>
            <a:stretch>
              <a:fillRect/>
            </a:stretch>
          </a:blipFill>
          <a:ln w="25400">
            <a:solidFill>
              <a:srgbClr val="9DABB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13599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4C872-A056-45C6-AEF8-61B32933F276}"/>
              </a:ext>
            </a:extLst>
          </p:cNvPr>
          <p:cNvSpPr>
            <a:spLocks noGrp="1"/>
          </p:cNvSpPr>
          <p:nvPr>
            <p:ph type="title"/>
          </p:nvPr>
        </p:nvSpPr>
        <p:spPr/>
        <p:txBody>
          <a:bodyPr/>
          <a:lstStyle/>
          <a:p>
            <a:r>
              <a:rPr lang="en-US" dirty="0"/>
              <a:t>GTRI by the Numbers</a:t>
            </a:r>
          </a:p>
        </p:txBody>
      </p:sp>
      <p:sp>
        <p:nvSpPr>
          <p:cNvPr id="11" name="Text Placeholder 5">
            <a:extLst>
              <a:ext uri="{FF2B5EF4-FFF2-40B4-BE49-F238E27FC236}">
                <a16:creationId xmlns:a16="http://schemas.microsoft.com/office/drawing/2014/main" id="{5F22C7E9-120A-47B8-A0EC-A178E8F45077}"/>
              </a:ext>
            </a:extLst>
          </p:cNvPr>
          <p:cNvSpPr txBox="1">
            <a:spLocks/>
          </p:cNvSpPr>
          <p:nvPr/>
        </p:nvSpPr>
        <p:spPr>
          <a:xfrm>
            <a:off x="6623556" y="3699853"/>
            <a:ext cx="5187444" cy="1974997"/>
          </a:xfrm>
          <a:prstGeom prst="rect">
            <a:avLst/>
          </a:prstGeom>
        </p:spPr>
        <p:txBody>
          <a:bodyPr>
            <a:noAutofit/>
          </a:bodyPr>
          <a:lstStyle>
            <a:lvl1pPr marL="257158" indent="-257158" algn="l" defTabSz="342877" rtl="0" eaLnBrk="1" latinLnBrk="0" hangingPunct="1">
              <a:spcBef>
                <a:spcPts val="1000"/>
              </a:spcBef>
              <a:buFont typeface="Arial"/>
              <a:buChar char="•"/>
              <a:defRPr sz="2400" kern="1200">
                <a:solidFill>
                  <a:schemeClr val="tx1"/>
                </a:solidFill>
                <a:latin typeface="+mn-lt"/>
                <a:ea typeface="+mn-ea"/>
                <a:cs typeface="+mn-cs"/>
              </a:defRPr>
            </a:lvl1pPr>
            <a:lvl2pPr marL="557177" indent="-214300" algn="l" defTabSz="34287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195" indent="-171439" algn="l" defTabSz="34287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073" indent="-171439" algn="l" defTabSz="34287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2950" indent="-171439" algn="l" defTabSz="342877"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829" indent="-171439" algn="l" defTabSz="342877" rtl="0" eaLnBrk="1" latinLnBrk="0" hangingPunct="1">
              <a:spcBef>
                <a:spcPct val="20000"/>
              </a:spcBef>
              <a:buFont typeface="Arial"/>
              <a:buChar char="•"/>
              <a:defRPr sz="1500" kern="1200">
                <a:solidFill>
                  <a:schemeClr val="tx1"/>
                </a:solidFill>
                <a:latin typeface="+mn-lt"/>
                <a:ea typeface="+mn-ea"/>
                <a:cs typeface="+mn-cs"/>
              </a:defRPr>
            </a:lvl6pPr>
            <a:lvl7pPr marL="2228706" indent="-171439" algn="l" defTabSz="342877" rtl="0" eaLnBrk="1" latinLnBrk="0" hangingPunct="1">
              <a:spcBef>
                <a:spcPct val="20000"/>
              </a:spcBef>
              <a:buFont typeface="Arial"/>
              <a:buChar char="•"/>
              <a:defRPr sz="1500" kern="1200">
                <a:solidFill>
                  <a:schemeClr val="tx1"/>
                </a:solidFill>
                <a:latin typeface="+mn-lt"/>
                <a:ea typeface="+mn-ea"/>
                <a:cs typeface="+mn-cs"/>
              </a:defRPr>
            </a:lvl7pPr>
            <a:lvl8pPr marL="2571583" indent="-171439" algn="l" defTabSz="342877" rtl="0" eaLnBrk="1" latinLnBrk="0" hangingPunct="1">
              <a:spcBef>
                <a:spcPct val="20000"/>
              </a:spcBef>
              <a:buFont typeface="Arial"/>
              <a:buChar char="•"/>
              <a:defRPr sz="1500" kern="1200">
                <a:solidFill>
                  <a:schemeClr val="tx1"/>
                </a:solidFill>
                <a:latin typeface="+mn-lt"/>
                <a:ea typeface="+mn-ea"/>
                <a:cs typeface="+mn-cs"/>
              </a:defRPr>
            </a:lvl8pPr>
            <a:lvl9pPr marL="2914462" indent="-171439" algn="l" defTabSz="342877"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877" rtl="0" eaLnBrk="1" fontAlgn="auto" latinLnBrk="0" hangingPunct="1">
              <a:lnSpc>
                <a:spcPct val="100000"/>
              </a:lnSpc>
              <a:spcBef>
                <a:spcPts val="1000"/>
              </a:spcBef>
              <a:spcAft>
                <a:spcPts val="0"/>
              </a:spcAft>
              <a:buClrTx/>
              <a:buSzTx/>
              <a:buFont typeface="Arial"/>
              <a:buNone/>
              <a:tabLst/>
              <a:defRPr/>
            </a:pPr>
            <a:r>
              <a:rPr kumimoji="0" lang="en-US" sz="1800" b="1" i="0" u="none" strike="noStrike" kern="1200" cap="none" spc="0" normalizeH="0" baseline="0" noProof="0" dirty="0">
                <a:ln>
                  <a:noFill/>
                </a:ln>
                <a:solidFill>
                  <a:srgbClr val="3C3C3C"/>
                </a:solidFill>
                <a:effectLst/>
                <a:uLnTx/>
                <a:uFillTx/>
                <a:latin typeface="Arial" panose="020B0604020202020204"/>
                <a:ea typeface="+mn-ea"/>
                <a:cs typeface="+mn-cs"/>
              </a:rPr>
              <a:t>Army’s Largest University Affiliated </a:t>
            </a:r>
            <a:br>
              <a:rPr kumimoji="0" lang="en-US" sz="1800" b="1" i="0" u="none" strike="noStrike" kern="1200" cap="none" spc="0" normalizeH="0" baseline="0" noProof="0" dirty="0">
                <a:ln>
                  <a:noFill/>
                </a:ln>
                <a:solidFill>
                  <a:srgbClr val="3C3C3C"/>
                </a:solidFill>
                <a:effectLst/>
                <a:uLnTx/>
                <a:uFillTx/>
                <a:latin typeface="Arial" panose="020B0604020202020204"/>
                <a:ea typeface="+mn-ea"/>
                <a:cs typeface="+mn-cs"/>
              </a:rPr>
            </a:br>
            <a:r>
              <a:rPr kumimoji="0" lang="en-US" sz="1800" b="1" i="0" u="none" strike="noStrike" kern="1200" cap="none" spc="0" normalizeH="0" baseline="0" noProof="0" dirty="0">
                <a:ln>
                  <a:noFill/>
                </a:ln>
                <a:solidFill>
                  <a:srgbClr val="3C3C3C"/>
                </a:solidFill>
                <a:effectLst/>
                <a:uLnTx/>
                <a:uFillTx/>
                <a:latin typeface="Arial" panose="020B0604020202020204"/>
                <a:ea typeface="+mn-ea"/>
                <a:cs typeface="+mn-cs"/>
              </a:rPr>
              <a:t>Research Center (UARC)</a:t>
            </a:r>
          </a:p>
          <a:p>
            <a:pPr marL="557177" marR="0" lvl="1" indent="-214300" algn="l" defTabSz="3428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C3C3C"/>
                </a:solidFill>
                <a:effectLst/>
                <a:uLnTx/>
                <a:uFillTx/>
                <a:latin typeface="Arial" panose="020B0604020202020204"/>
                <a:ea typeface="+mn-ea"/>
                <a:cs typeface="+mn-cs"/>
              </a:rPr>
              <a:t>Second largest of 14 UARCs</a:t>
            </a:r>
          </a:p>
          <a:p>
            <a:pPr marL="557177" marR="0" lvl="1" indent="-214300" algn="l" defTabSz="3428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C3C3C"/>
                </a:solidFill>
                <a:effectLst/>
                <a:uLnTx/>
                <a:uFillTx/>
                <a:latin typeface="Arial" panose="020B0604020202020204"/>
                <a:ea typeface="+mn-ea"/>
                <a:cs typeface="+mn-cs"/>
              </a:rPr>
              <a:t>Operates under Federal Acquisition Regulation (FAR) 31.2</a:t>
            </a:r>
          </a:p>
          <a:p>
            <a:pPr marL="857195" marR="0" lvl="2" indent="-171439" algn="l" defTabSz="3428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C3C3C"/>
                </a:solidFill>
                <a:effectLst/>
                <a:uLnTx/>
                <a:uFillTx/>
                <a:latin typeface="Arial" panose="020B0604020202020204"/>
                <a:ea typeface="+mn-ea"/>
                <a:cs typeface="+mn-cs"/>
              </a:rPr>
              <a:t>Non-profit electing to operate under cost principles for commercial organizations where fee is collected</a:t>
            </a:r>
          </a:p>
        </p:txBody>
      </p:sp>
      <p:graphicFrame>
        <p:nvGraphicFramePr>
          <p:cNvPr id="12" name="Table 4">
            <a:extLst>
              <a:ext uri="{FF2B5EF4-FFF2-40B4-BE49-F238E27FC236}">
                <a16:creationId xmlns:a16="http://schemas.microsoft.com/office/drawing/2014/main" id="{D968EEB0-CC0F-48A9-ABE9-91C2DE3D6FC9}"/>
              </a:ext>
            </a:extLst>
          </p:cNvPr>
          <p:cNvGraphicFramePr>
            <a:graphicFrameLocks noGrp="1"/>
          </p:cNvGraphicFramePr>
          <p:nvPr/>
        </p:nvGraphicFramePr>
        <p:xfrm>
          <a:off x="6623556" y="1065149"/>
          <a:ext cx="4998331" cy="2480902"/>
        </p:xfrm>
        <a:graphic>
          <a:graphicData uri="http://schemas.openxmlformats.org/drawingml/2006/table">
            <a:tbl>
              <a:tblPr firstRow="1" bandRow="1"/>
              <a:tblGrid>
                <a:gridCol w="2564937">
                  <a:extLst>
                    <a:ext uri="{9D8B030D-6E8A-4147-A177-3AD203B41FA5}">
                      <a16:colId xmlns:a16="http://schemas.microsoft.com/office/drawing/2014/main" val="2853351959"/>
                    </a:ext>
                  </a:extLst>
                </a:gridCol>
                <a:gridCol w="1227905">
                  <a:extLst>
                    <a:ext uri="{9D8B030D-6E8A-4147-A177-3AD203B41FA5}">
                      <a16:colId xmlns:a16="http://schemas.microsoft.com/office/drawing/2014/main" val="639418358"/>
                    </a:ext>
                  </a:extLst>
                </a:gridCol>
                <a:gridCol w="1205489">
                  <a:extLst>
                    <a:ext uri="{9D8B030D-6E8A-4147-A177-3AD203B41FA5}">
                      <a16:colId xmlns:a16="http://schemas.microsoft.com/office/drawing/2014/main" val="896257309"/>
                    </a:ext>
                  </a:extLst>
                </a:gridCol>
              </a:tblGrid>
              <a:tr h="500545">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a:endParaRPr lang="en-US" sz="1050" dirty="0"/>
                    </a:p>
                  </a:txBody>
                  <a:tcPr anchor="ctr">
                    <a:lnL w="3175" cap="flat" cmpd="sng" algn="ctr">
                      <a:noFill/>
                      <a:prstDash val="solid"/>
                      <a:round/>
                      <a:headEnd type="none" w="med" len="med"/>
                      <a:tailEnd type="none" w="med" len="med"/>
                    </a:lnL>
                    <a:lnR w="28575" cap="flat" cmpd="sng" algn="ctr">
                      <a:solidFill>
                        <a:srgbClr val="B6A269">
                          <a:lumMod val="60000"/>
                          <a:lumOff val="40000"/>
                        </a:srgbClr>
                      </a:solidFill>
                      <a:prstDash val="solid"/>
                      <a:round/>
                      <a:headEnd type="none" w="med" len="med"/>
                      <a:tailEnd type="none" w="med" len="med"/>
                    </a:lnR>
                    <a:lnT w="3175" cap="flat" cmpd="sng" algn="ctr">
                      <a:noFill/>
                      <a:prstDash val="solid"/>
                      <a:round/>
                      <a:headEnd type="none" w="med" len="med"/>
                      <a:tailEnd type="none" w="med" len="med"/>
                    </a:lnT>
                    <a:lnB w="19050" cap="flat" cmpd="sng" algn="ctr">
                      <a:solidFill>
                        <a:srgbClr val="B6A269">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97280" rtl="0" eaLnBrk="1" latinLnBrk="0" hangingPunct="1">
                        <a:defRPr sz="2160" b="1" kern="1200">
                          <a:solidFill>
                            <a:schemeClr val="lt1"/>
                          </a:solidFill>
                          <a:latin typeface="Tahoma"/>
                        </a:defRPr>
                      </a:lvl1pPr>
                      <a:lvl2pPr marL="548640" algn="l" defTabSz="1097280" rtl="0" eaLnBrk="1" latinLnBrk="0" hangingPunct="1">
                        <a:defRPr sz="2160" b="1" kern="1200">
                          <a:solidFill>
                            <a:schemeClr val="lt1"/>
                          </a:solidFill>
                          <a:latin typeface="Tahoma"/>
                        </a:defRPr>
                      </a:lvl2pPr>
                      <a:lvl3pPr marL="1097280" algn="l" defTabSz="1097280" rtl="0" eaLnBrk="1" latinLnBrk="0" hangingPunct="1">
                        <a:defRPr sz="2160" b="1" kern="1200">
                          <a:solidFill>
                            <a:schemeClr val="lt1"/>
                          </a:solidFill>
                          <a:latin typeface="Tahoma"/>
                        </a:defRPr>
                      </a:lvl3pPr>
                      <a:lvl4pPr marL="1645920" algn="l" defTabSz="1097280" rtl="0" eaLnBrk="1" latinLnBrk="0" hangingPunct="1">
                        <a:defRPr sz="2160" b="1" kern="1200">
                          <a:solidFill>
                            <a:schemeClr val="lt1"/>
                          </a:solidFill>
                          <a:latin typeface="Tahoma"/>
                        </a:defRPr>
                      </a:lvl4pPr>
                      <a:lvl5pPr marL="2194560" algn="l" defTabSz="1097280" rtl="0" eaLnBrk="1" latinLnBrk="0" hangingPunct="1">
                        <a:defRPr sz="2160" b="1" kern="1200">
                          <a:solidFill>
                            <a:schemeClr val="lt1"/>
                          </a:solidFill>
                          <a:latin typeface="Tahoma"/>
                        </a:defRPr>
                      </a:lvl5pPr>
                      <a:lvl6pPr marL="2743200" algn="l" defTabSz="1097280" rtl="0" eaLnBrk="1" latinLnBrk="0" hangingPunct="1">
                        <a:defRPr sz="2160" b="1" kern="1200">
                          <a:solidFill>
                            <a:schemeClr val="lt1"/>
                          </a:solidFill>
                          <a:latin typeface="Tahoma"/>
                        </a:defRPr>
                      </a:lvl6pPr>
                      <a:lvl7pPr marL="3291840" algn="l" defTabSz="1097280" rtl="0" eaLnBrk="1" latinLnBrk="0" hangingPunct="1">
                        <a:defRPr sz="2160" b="1" kern="1200">
                          <a:solidFill>
                            <a:schemeClr val="lt1"/>
                          </a:solidFill>
                          <a:latin typeface="Tahoma"/>
                        </a:defRPr>
                      </a:lvl7pPr>
                      <a:lvl8pPr marL="3840480" algn="l" defTabSz="1097280" rtl="0" eaLnBrk="1" latinLnBrk="0" hangingPunct="1">
                        <a:defRPr sz="2160" b="1" kern="1200">
                          <a:solidFill>
                            <a:schemeClr val="lt1"/>
                          </a:solidFill>
                          <a:latin typeface="Tahoma"/>
                        </a:defRPr>
                      </a:lvl8pPr>
                      <a:lvl9pPr marL="4389120" algn="l" defTabSz="1097280" rtl="0" eaLnBrk="1" latinLnBrk="0" hangingPunct="1">
                        <a:defRPr sz="2160" b="1" kern="1200">
                          <a:solidFill>
                            <a:schemeClr val="lt1"/>
                          </a:solidFill>
                          <a:latin typeface="Tahoma"/>
                        </a:defRPr>
                      </a:lvl9pPr>
                    </a:lstStyle>
                    <a:p>
                      <a:pPr algn="ctr"/>
                      <a:r>
                        <a:rPr lang="en-US" sz="1600" b="0" i="0" dirty="0">
                          <a:effectLst>
                            <a:outerShdw blurRad="50800" dist="38100" dir="2700000" algn="tl" rotWithShape="0">
                              <a:prstClr val="black">
                                <a:alpha val="40000"/>
                              </a:prstClr>
                            </a:outerShdw>
                          </a:effectLst>
                          <a:latin typeface="DIN Next Slab Pro Medium" panose="02080504020205020204" pitchFamily="18" charset="77"/>
                          <a:ea typeface="Roboto Slab" pitchFamily="2" charset="0"/>
                          <a:cs typeface="Arial" panose="020B0604020202020204" pitchFamily="34" charset="0"/>
                        </a:rPr>
                        <a:t>GT</a:t>
                      </a:r>
                    </a:p>
                    <a:p>
                      <a:pPr algn="ctr"/>
                      <a:r>
                        <a:rPr lang="en-US" sz="1600" b="0" i="0" dirty="0">
                          <a:effectLst>
                            <a:outerShdw blurRad="50800" dist="38100" dir="2700000" algn="tl" rotWithShape="0">
                              <a:prstClr val="black">
                                <a:alpha val="40000"/>
                              </a:prstClr>
                            </a:outerShdw>
                          </a:effectLst>
                          <a:latin typeface="DIN Next Slab Pro Medium" panose="02080504020205020204" pitchFamily="18" charset="77"/>
                          <a:ea typeface="Roboto Slab" pitchFamily="2" charset="0"/>
                          <a:cs typeface="Arial" panose="020B0604020202020204" pitchFamily="34" charset="0"/>
                        </a:rPr>
                        <a:t>FY23</a:t>
                      </a:r>
                    </a:p>
                  </a:txBody>
                  <a:tcPr marL="45720" marR="45720" anchor="ctr">
                    <a:lnL w="28575" cap="flat" cmpd="sng" algn="ctr">
                      <a:solidFill>
                        <a:srgbClr val="B6A269">
                          <a:lumMod val="60000"/>
                          <a:lumOff val="40000"/>
                        </a:srgbClr>
                      </a:solidFill>
                      <a:prstDash val="solid"/>
                      <a:round/>
                      <a:headEnd type="none" w="med" len="med"/>
                      <a:tailEnd type="none" w="med" len="med"/>
                    </a:lnL>
                    <a:lnR w="28575" cap="flat" cmpd="sng" algn="ctr">
                      <a:solidFill>
                        <a:srgbClr val="B6A269">
                          <a:lumMod val="60000"/>
                          <a:lumOff val="40000"/>
                        </a:srgbClr>
                      </a:solidFill>
                      <a:prstDash val="solid"/>
                      <a:round/>
                      <a:headEnd type="none" w="med" len="med"/>
                      <a:tailEnd type="none" w="med" len="med"/>
                    </a:lnR>
                    <a:lnT w="3175" cap="flat" cmpd="sng" algn="ctr">
                      <a:noFill/>
                      <a:prstDash val="solid"/>
                      <a:round/>
                      <a:headEnd type="none" w="med" len="med"/>
                      <a:tailEnd type="none" w="med" len="med"/>
                    </a:lnT>
                    <a:lnB w="19050" cap="flat" cmpd="sng" algn="ctr">
                      <a:solidFill>
                        <a:srgbClr val="B6A269">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003057">
                        <a:lumMod val="50000"/>
                      </a:srgbClr>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algn="ctr" defTabSz="1097280" rtl="0" eaLnBrk="1" latinLnBrk="0" hangingPunct="1"/>
                      <a:r>
                        <a:rPr lang="en-US" sz="1600" b="0" i="0" kern="1200" dirty="0">
                          <a:solidFill>
                            <a:schemeClr val="lt1"/>
                          </a:solidFill>
                          <a:effectLst>
                            <a:outerShdw blurRad="50800" dist="38100" dir="2700000" algn="tl" rotWithShape="0">
                              <a:prstClr val="black">
                                <a:alpha val="40000"/>
                              </a:prstClr>
                            </a:outerShdw>
                          </a:effectLst>
                          <a:latin typeface="DIN Next Slab Pro Medium" panose="02080504020205020204" pitchFamily="18" charset="77"/>
                          <a:ea typeface="Roboto Slab" pitchFamily="2" charset="0"/>
                          <a:cs typeface="Arial" panose="020B0604020202020204" pitchFamily="34" charset="0"/>
                        </a:rPr>
                        <a:t>GTRI </a:t>
                      </a:r>
                    </a:p>
                    <a:p>
                      <a:pPr marL="0" algn="ctr" defTabSz="1097280" rtl="0" eaLnBrk="1" latinLnBrk="0" hangingPunct="1"/>
                      <a:r>
                        <a:rPr lang="en-US" sz="1600" b="0" i="0" kern="1200" dirty="0">
                          <a:solidFill>
                            <a:schemeClr val="lt1"/>
                          </a:solidFill>
                          <a:effectLst>
                            <a:outerShdw blurRad="50800" dist="38100" dir="2700000" algn="tl" rotWithShape="0">
                              <a:prstClr val="black">
                                <a:alpha val="40000"/>
                              </a:prstClr>
                            </a:outerShdw>
                          </a:effectLst>
                          <a:latin typeface="DIN Next Slab Pro Medium" panose="02080504020205020204" pitchFamily="18" charset="77"/>
                          <a:ea typeface="Roboto Slab" pitchFamily="2" charset="0"/>
                          <a:cs typeface="Arial" panose="020B0604020202020204" pitchFamily="34" charset="0"/>
                        </a:rPr>
                        <a:t>FY23</a:t>
                      </a:r>
                    </a:p>
                  </a:txBody>
                  <a:tcPr marL="45720" marR="45720" anchor="ctr">
                    <a:lnL w="28575" cap="flat" cmpd="sng" algn="ctr">
                      <a:solidFill>
                        <a:srgbClr val="B6A269">
                          <a:lumMod val="60000"/>
                          <a:lumOff val="40000"/>
                        </a:srgb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9050" cap="flat" cmpd="sng" algn="ctr">
                      <a:solidFill>
                        <a:srgbClr val="B6A269">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003057">
                        <a:lumMod val="50000"/>
                      </a:srgbClr>
                    </a:solidFill>
                  </a:tcPr>
                </a:tc>
                <a:extLst>
                  <a:ext uri="{0D108BD9-81ED-4DB2-BD59-A6C34878D82A}">
                    <a16:rowId xmlns:a16="http://schemas.microsoft.com/office/drawing/2014/main" val="4123275700"/>
                  </a:ext>
                </a:extLst>
              </a:tr>
              <a:tr h="559433">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r" defTabSz="342877" rtl="0" eaLnBrk="1" fontAlgn="auto" latinLnBrk="0" hangingPunct="1">
                        <a:lnSpc>
                          <a:spcPct val="100000"/>
                        </a:lnSpc>
                        <a:spcBef>
                          <a:spcPts val="0"/>
                        </a:spcBef>
                        <a:spcAft>
                          <a:spcPts val="0"/>
                        </a:spcAft>
                        <a:buClrTx/>
                        <a:buSzTx/>
                        <a:buFontTx/>
                        <a:buNone/>
                        <a:tabLst/>
                        <a:defRPr/>
                      </a:pPr>
                      <a:r>
                        <a:rPr lang="en-US" sz="1600" dirty="0">
                          <a:latin typeface="+mn-lt"/>
                        </a:rPr>
                        <a:t>Sponsored Research Awards</a:t>
                      </a:r>
                      <a:endParaRPr lang="en-US" sz="1600" dirty="0">
                        <a:latin typeface="+mn-lt"/>
                        <a:ea typeface="Roboto" pitchFamily="2" charset="0"/>
                      </a:endParaRPr>
                    </a:p>
                  </a:txBody>
                  <a:tcPr anchor="ctr">
                    <a:lnL w="3175" cap="flat" cmpd="sng" algn="ctr">
                      <a:noFill/>
                      <a:prstDash val="solid"/>
                      <a:round/>
                      <a:headEnd type="none" w="med" len="med"/>
                      <a:tailEnd type="none" w="med" len="med"/>
                    </a:lnL>
                    <a:lnR w="28575" cap="flat" cmpd="sng" algn="ctr">
                      <a:solidFill>
                        <a:srgbClr val="B6A269">
                          <a:lumMod val="60000"/>
                          <a:lumOff val="40000"/>
                        </a:srgbClr>
                      </a:solidFill>
                      <a:prstDash val="solid"/>
                      <a:round/>
                      <a:headEnd type="none" w="med" len="med"/>
                      <a:tailEnd type="none" w="med" len="med"/>
                    </a:lnR>
                    <a:lnT w="19050" cap="flat" cmpd="sng" algn="ctr">
                      <a:solidFill>
                        <a:srgbClr val="B6A269">
                          <a:lumMod val="60000"/>
                          <a:lumOff val="40000"/>
                        </a:srgbClr>
                      </a:solidFill>
                      <a:prstDash val="solid"/>
                      <a:round/>
                      <a:headEnd type="none" w="med" len="med"/>
                      <a:tailEnd type="none" w="med" len="med"/>
                    </a:lnT>
                    <a:lnB w="19050" cap="flat" cmpd="sng" algn="ctr">
                      <a:solidFill>
                        <a:srgbClr val="B6A269">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97280" rtl="0" eaLnBrk="1" latinLnBrk="0" hangingPunct="1">
                        <a:defRPr sz="2160" kern="1200">
                          <a:solidFill>
                            <a:schemeClr val="dk1"/>
                          </a:solidFill>
                          <a:latin typeface="Tahoma"/>
                        </a:defRPr>
                      </a:lvl1pPr>
                      <a:lvl2pPr marL="548640" algn="l" defTabSz="1097280" rtl="0" eaLnBrk="1" latinLnBrk="0" hangingPunct="1">
                        <a:defRPr sz="2160" kern="1200">
                          <a:solidFill>
                            <a:schemeClr val="dk1"/>
                          </a:solidFill>
                          <a:latin typeface="Tahoma"/>
                        </a:defRPr>
                      </a:lvl2pPr>
                      <a:lvl3pPr marL="1097280" algn="l" defTabSz="1097280" rtl="0" eaLnBrk="1" latinLnBrk="0" hangingPunct="1">
                        <a:defRPr sz="2160" kern="1200">
                          <a:solidFill>
                            <a:schemeClr val="dk1"/>
                          </a:solidFill>
                          <a:latin typeface="Tahoma"/>
                        </a:defRPr>
                      </a:lvl3pPr>
                      <a:lvl4pPr marL="1645920" algn="l" defTabSz="1097280" rtl="0" eaLnBrk="1" latinLnBrk="0" hangingPunct="1">
                        <a:defRPr sz="2160" kern="1200">
                          <a:solidFill>
                            <a:schemeClr val="dk1"/>
                          </a:solidFill>
                          <a:latin typeface="Tahoma"/>
                        </a:defRPr>
                      </a:lvl4pPr>
                      <a:lvl5pPr marL="2194560" algn="l" defTabSz="1097280" rtl="0" eaLnBrk="1" latinLnBrk="0" hangingPunct="1">
                        <a:defRPr sz="2160" kern="1200">
                          <a:solidFill>
                            <a:schemeClr val="dk1"/>
                          </a:solidFill>
                          <a:latin typeface="Tahoma"/>
                        </a:defRPr>
                      </a:lvl5pPr>
                      <a:lvl6pPr marL="2743200" algn="l" defTabSz="1097280" rtl="0" eaLnBrk="1" latinLnBrk="0" hangingPunct="1">
                        <a:defRPr sz="2160" kern="1200">
                          <a:solidFill>
                            <a:schemeClr val="dk1"/>
                          </a:solidFill>
                          <a:latin typeface="Tahoma"/>
                        </a:defRPr>
                      </a:lvl6pPr>
                      <a:lvl7pPr marL="3291840" algn="l" defTabSz="1097280" rtl="0" eaLnBrk="1" latinLnBrk="0" hangingPunct="1">
                        <a:defRPr sz="2160" kern="1200">
                          <a:solidFill>
                            <a:schemeClr val="dk1"/>
                          </a:solidFill>
                          <a:latin typeface="Tahoma"/>
                        </a:defRPr>
                      </a:lvl7pPr>
                      <a:lvl8pPr marL="3840480" algn="l" defTabSz="1097280" rtl="0" eaLnBrk="1" latinLnBrk="0" hangingPunct="1">
                        <a:defRPr sz="2160" kern="1200">
                          <a:solidFill>
                            <a:schemeClr val="dk1"/>
                          </a:solidFill>
                          <a:latin typeface="Tahoma"/>
                        </a:defRPr>
                      </a:lvl8pPr>
                      <a:lvl9pPr marL="4389120" algn="l" defTabSz="1097280" rtl="0" eaLnBrk="1" latinLnBrk="0" hangingPunct="1">
                        <a:defRPr sz="216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$1.42B</a:t>
                      </a:r>
                    </a:p>
                  </a:txBody>
                  <a:tcPr marL="45720" marR="45720" anchor="ctr" anchorCtr="1">
                    <a:lnL w="28575" cap="flat" cmpd="sng" algn="ctr">
                      <a:solidFill>
                        <a:srgbClr val="B6A269">
                          <a:lumMod val="60000"/>
                          <a:lumOff val="40000"/>
                        </a:srgbClr>
                      </a:solidFill>
                      <a:prstDash val="solid"/>
                      <a:round/>
                      <a:headEnd type="none" w="med" len="med"/>
                      <a:tailEnd type="none" w="med" len="med"/>
                    </a:lnL>
                    <a:lnR w="28575" cap="flat" cmpd="sng" algn="ctr">
                      <a:solidFill>
                        <a:srgbClr val="B6A269">
                          <a:lumMod val="60000"/>
                          <a:lumOff val="40000"/>
                        </a:srgbClr>
                      </a:solidFill>
                      <a:prstDash val="solid"/>
                      <a:round/>
                      <a:headEnd type="none" w="med" len="med"/>
                      <a:tailEnd type="none" w="med" len="med"/>
                    </a:lnR>
                    <a:lnT w="19050" cap="flat" cmpd="sng" algn="ctr">
                      <a:solidFill>
                        <a:srgbClr val="B6A269">
                          <a:lumMod val="60000"/>
                          <a:lumOff val="40000"/>
                        </a:srgbClr>
                      </a:solidFill>
                      <a:prstDash val="solid"/>
                      <a:round/>
                      <a:headEnd type="none" w="med" len="med"/>
                      <a:tailEnd type="none" w="med" len="med"/>
                    </a:lnT>
                    <a:lnB w="19050" cap="flat" cmpd="sng" algn="ctr">
                      <a:solidFill>
                        <a:srgbClr val="B6A269">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rPr>
                        <a:t>$941M</a:t>
                      </a:r>
                      <a:endParaRPr lang="en-US" sz="1600" kern="1200" dirty="0">
                        <a:solidFill>
                          <a:schemeClr val="dk1"/>
                        </a:solidFill>
                        <a:latin typeface="+mn-lt"/>
                        <a:ea typeface="Roboto" pitchFamily="2" charset="0"/>
                        <a:cs typeface="+mn-cs"/>
                      </a:endParaRPr>
                    </a:p>
                  </a:txBody>
                  <a:tcPr marL="45720" marR="45720" anchor="ctr" anchorCtr="1">
                    <a:lnL w="28575" cap="flat" cmpd="sng" algn="ctr">
                      <a:solidFill>
                        <a:srgbClr val="B6A269">
                          <a:lumMod val="60000"/>
                          <a:lumOff val="40000"/>
                        </a:srgbClr>
                      </a:solidFill>
                      <a:prstDash val="solid"/>
                      <a:round/>
                      <a:headEnd type="none" w="med" len="med"/>
                      <a:tailEnd type="none" w="med" len="med"/>
                    </a:lnL>
                    <a:lnR w="3175" cap="flat" cmpd="sng" algn="ctr">
                      <a:noFill/>
                      <a:prstDash val="solid"/>
                      <a:round/>
                      <a:headEnd type="none" w="med" len="med"/>
                      <a:tailEnd type="none" w="med" len="med"/>
                    </a:lnR>
                    <a:lnT w="19050" cap="flat" cmpd="sng" algn="ctr">
                      <a:solidFill>
                        <a:srgbClr val="B6A269">
                          <a:lumMod val="60000"/>
                          <a:lumOff val="40000"/>
                        </a:srgbClr>
                      </a:solidFill>
                      <a:prstDash val="solid"/>
                      <a:round/>
                      <a:headEnd type="none" w="med" len="med"/>
                      <a:tailEnd type="none" w="med" len="med"/>
                    </a:lnT>
                    <a:lnB w="19050" cap="flat" cmpd="sng" algn="ctr">
                      <a:solidFill>
                        <a:srgbClr val="B6A269">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8327481"/>
                  </a:ext>
                </a:extLst>
              </a:tr>
              <a:tr h="402251">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r" defTabSz="342877" rtl="0" eaLnBrk="1" fontAlgn="auto" latinLnBrk="0" hangingPunct="1">
                        <a:lnSpc>
                          <a:spcPct val="100000"/>
                        </a:lnSpc>
                        <a:spcBef>
                          <a:spcPts val="0"/>
                        </a:spcBef>
                        <a:spcAft>
                          <a:spcPts val="0"/>
                        </a:spcAft>
                        <a:buClrTx/>
                        <a:buSzTx/>
                        <a:buFontTx/>
                        <a:buNone/>
                        <a:tabLst/>
                        <a:defRPr/>
                      </a:pPr>
                      <a:r>
                        <a:rPr lang="en-US" sz="1600" dirty="0">
                          <a:latin typeface="+mn-lt"/>
                        </a:rPr>
                        <a:t>Economic Impact to State</a:t>
                      </a:r>
                      <a:endParaRPr lang="en-US" sz="1600" dirty="0">
                        <a:latin typeface="+mn-lt"/>
                        <a:ea typeface="Roboto" pitchFamily="2" charset="0"/>
                      </a:endParaRPr>
                    </a:p>
                  </a:txBody>
                  <a:tcPr anchor="ctr">
                    <a:lnL w="3175" cap="flat" cmpd="sng" algn="ctr">
                      <a:noFill/>
                      <a:prstDash val="solid"/>
                      <a:round/>
                      <a:headEnd type="none" w="med" len="med"/>
                      <a:tailEnd type="none" w="med" len="med"/>
                    </a:lnL>
                    <a:lnR w="28575" cap="flat" cmpd="sng" algn="ctr">
                      <a:solidFill>
                        <a:srgbClr val="B6A269">
                          <a:lumMod val="60000"/>
                          <a:lumOff val="40000"/>
                        </a:srgbClr>
                      </a:solidFill>
                      <a:prstDash val="solid"/>
                      <a:round/>
                      <a:headEnd type="none" w="med" len="med"/>
                      <a:tailEnd type="none" w="med" len="med"/>
                    </a:lnR>
                    <a:lnT w="19050" cap="flat" cmpd="sng" algn="ctr">
                      <a:solidFill>
                        <a:srgbClr val="B6A269">
                          <a:lumMod val="60000"/>
                          <a:lumOff val="40000"/>
                        </a:srgbClr>
                      </a:solidFill>
                      <a:prstDash val="solid"/>
                      <a:round/>
                      <a:headEnd type="none" w="med" len="med"/>
                      <a:tailEnd type="none" w="med" len="med"/>
                    </a:lnT>
                    <a:lnB w="19050" cap="flat" cmpd="sng" algn="ctr">
                      <a:solidFill>
                        <a:srgbClr val="B6A269">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97280" rtl="0" eaLnBrk="1" latinLnBrk="0" hangingPunct="1">
                        <a:defRPr sz="2160" kern="1200">
                          <a:solidFill>
                            <a:schemeClr val="dk1"/>
                          </a:solidFill>
                          <a:latin typeface="Tahoma"/>
                        </a:defRPr>
                      </a:lvl1pPr>
                      <a:lvl2pPr marL="548640" algn="l" defTabSz="1097280" rtl="0" eaLnBrk="1" latinLnBrk="0" hangingPunct="1">
                        <a:defRPr sz="2160" kern="1200">
                          <a:solidFill>
                            <a:schemeClr val="dk1"/>
                          </a:solidFill>
                          <a:latin typeface="Tahoma"/>
                        </a:defRPr>
                      </a:lvl2pPr>
                      <a:lvl3pPr marL="1097280" algn="l" defTabSz="1097280" rtl="0" eaLnBrk="1" latinLnBrk="0" hangingPunct="1">
                        <a:defRPr sz="2160" kern="1200">
                          <a:solidFill>
                            <a:schemeClr val="dk1"/>
                          </a:solidFill>
                          <a:latin typeface="Tahoma"/>
                        </a:defRPr>
                      </a:lvl3pPr>
                      <a:lvl4pPr marL="1645920" algn="l" defTabSz="1097280" rtl="0" eaLnBrk="1" latinLnBrk="0" hangingPunct="1">
                        <a:defRPr sz="2160" kern="1200">
                          <a:solidFill>
                            <a:schemeClr val="dk1"/>
                          </a:solidFill>
                          <a:latin typeface="Tahoma"/>
                        </a:defRPr>
                      </a:lvl4pPr>
                      <a:lvl5pPr marL="2194560" algn="l" defTabSz="1097280" rtl="0" eaLnBrk="1" latinLnBrk="0" hangingPunct="1">
                        <a:defRPr sz="2160" kern="1200">
                          <a:solidFill>
                            <a:schemeClr val="dk1"/>
                          </a:solidFill>
                          <a:latin typeface="Tahoma"/>
                        </a:defRPr>
                      </a:lvl5pPr>
                      <a:lvl6pPr marL="2743200" algn="l" defTabSz="1097280" rtl="0" eaLnBrk="1" latinLnBrk="0" hangingPunct="1">
                        <a:defRPr sz="2160" kern="1200">
                          <a:solidFill>
                            <a:schemeClr val="dk1"/>
                          </a:solidFill>
                          <a:latin typeface="Tahoma"/>
                        </a:defRPr>
                      </a:lvl6pPr>
                      <a:lvl7pPr marL="3291840" algn="l" defTabSz="1097280" rtl="0" eaLnBrk="1" latinLnBrk="0" hangingPunct="1">
                        <a:defRPr sz="2160" kern="1200">
                          <a:solidFill>
                            <a:schemeClr val="dk1"/>
                          </a:solidFill>
                          <a:latin typeface="Tahoma"/>
                        </a:defRPr>
                      </a:lvl7pPr>
                      <a:lvl8pPr marL="3840480" algn="l" defTabSz="1097280" rtl="0" eaLnBrk="1" latinLnBrk="0" hangingPunct="1">
                        <a:defRPr sz="2160" kern="1200">
                          <a:solidFill>
                            <a:schemeClr val="dk1"/>
                          </a:solidFill>
                          <a:latin typeface="Tahoma"/>
                        </a:defRPr>
                      </a:lvl8pPr>
                      <a:lvl9pPr marL="4389120" algn="l" defTabSz="1097280" rtl="0" eaLnBrk="1" latinLnBrk="0" hangingPunct="1">
                        <a:defRPr sz="216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Tahoma"/>
                          <a:ea typeface="+mn-ea"/>
                          <a:cs typeface="+mn-cs"/>
                        </a:rPr>
                        <a:t>FY22</a:t>
                      </a:r>
                      <a:endParaRPr lang="en-US" sz="1200" dirty="0">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mn-lt"/>
                        </a:rPr>
                        <a:t>$4.2B</a:t>
                      </a:r>
                      <a:endParaRPr lang="en-US" sz="1600" dirty="0">
                        <a:latin typeface="+mn-lt"/>
                        <a:ea typeface="Roboto" pitchFamily="2" charset="0"/>
                      </a:endParaRPr>
                    </a:p>
                  </a:txBody>
                  <a:tcPr marL="45720" marR="45720" anchor="ctr" anchorCtr="1">
                    <a:lnL w="28575" cap="flat" cmpd="sng" algn="ctr">
                      <a:solidFill>
                        <a:srgbClr val="B6A269">
                          <a:lumMod val="60000"/>
                          <a:lumOff val="40000"/>
                        </a:srgbClr>
                      </a:solidFill>
                      <a:prstDash val="solid"/>
                      <a:round/>
                      <a:headEnd type="none" w="med" len="med"/>
                      <a:tailEnd type="none" w="med" len="med"/>
                    </a:lnL>
                    <a:lnR w="28575" cap="flat" cmpd="sng" algn="ctr">
                      <a:solidFill>
                        <a:srgbClr val="B6A269">
                          <a:lumMod val="60000"/>
                          <a:lumOff val="40000"/>
                        </a:srgbClr>
                      </a:solidFill>
                      <a:prstDash val="solid"/>
                      <a:round/>
                      <a:headEnd type="none" w="med" len="med"/>
                      <a:tailEnd type="none" w="med" len="med"/>
                    </a:lnR>
                    <a:lnT w="19050" cap="flat" cmpd="sng" algn="ctr">
                      <a:solidFill>
                        <a:srgbClr val="B6A269">
                          <a:lumMod val="60000"/>
                          <a:lumOff val="40000"/>
                        </a:srgbClr>
                      </a:solidFill>
                      <a:prstDash val="solid"/>
                      <a:round/>
                      <a:headEnd type="none" w="med" len="med"/>
                      <a:tailEnd type="none" w="med" len="med"/>
                    </a:lnT>
                    <a:lnB w="19050" cap="flat" cmpd="sng" algn="ctr">
                      <a:solidFill>
                        <a:srgbClr val="B6A269">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latin typeface="Tahoma"/>
                          <a:ea typeface="+mn-ea"/>
                          <a:cs typeface="+mn-cs"/>
                        </a:rPr>
                        <a:t>FY22</a:t>
                      </a:r>
                      <a:endParaRPr lang="en-US" sz="1600" kern="1200" dirty="0">
                        <a:solidFill>
                          <a:schemeClr val="dk1"/>
                        </a:solidFill>
                        <a:latin typeface="Tahom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rPr>
                        <a:t>$2.1B</a:t>
                      </a:r>
                      <a:endParaRPr lang="en-US" sz="1600" kern="1200" dirty="0">
                        <a:solidFill>
                          <a:schemeClr val="dk1"/>
                        </a:solidFill>
                        <a:latin typeface="+mn-lt"/>
                        <a:ea typeface="Roboto" pitchFamily="2" charset="0"/>
                        <a:cs typeface="+mn-cs"/>
                      </a:endParaRPr>
                    </a:p>
                  </a:txBody>
                  <a:tcPr marL="45720" marR="45720" anchor="ctr" anchorCtr="1">
                    <a:lnL w="28575" cap="flat" cmpd="sng" algn="ctr">
                      <a:solidFill>
                        <a:srgbClr val="B6A269">
                          <a:lumMod val="60000"/>
                          <a:lumOff val="40000"/>
                        </a:srgbClr>
                      </a:solidFill>
                      <a:prstDash val="solid"/>
                      <a:round/>
                      <a:headEnd type="none" w="med" len="med"/>
                      <a:tailEnd type="none" w="med" len="med"/>
                    </a:lnL>
                    <a:lnR w="3175" cap="flat" cmpd="sng" algn="ctr">
                      <a:noFill/>
                      <a:prstDash val="solid"/>
                      <a:round/>
                      <a:headEnd type="none" w="med" len="med"/>
                      <a:tailEnd type="none" w="med" len="med"/>
                    </a:lnR>
                    <a:lnT w="19050" cap="flat" cmpd="sng" algn="ctr">
                      <a:solidFill>
                        <a:srgbClr val="B6A269">
                          <a:lumMod val="60000"/>
                          <a:lumOff val="40000"/>
                        </a:srgbClr>
                      </a:solidFill>
                      <a:prstDash val="solid"/>
                      <a:round/>
                      <a:headEnd type="none" w="med" len="med"/>
                      <a:tailEnd type="none" w="med" len="med"/>
                    </a:lnT>
                    <a:lnB w="19050" cap="flat" cmpd="sng" algn="ctr">
                      <a:solidFill>
                        <a:srgbClr val="B6A269">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1299983"/>
                  </a:ext>
                </a:extLst>
              </a:tr>
              <a:tr h="402251">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r" defTabSz="342877" rtl="0" eaLnBrk="1" fontAlgn="auto" latinLnBrk="0" hangingPunct="1">
                        <a:lnSpc>
                          <a:spcPct val="100000"/>
                        </a:lnSpc>
                        <a:spcBef>
                          <a:spcPts val="0"/>
                        </a:spcBef>
                        <a:spcAft>
                          <a:spcPts val="0"/>
                        </a:spcAft>
                        <a:buClrTx/>
                        <a:buSzTx/>
                        <a:buFontTx/>
                        <a:buNone/>
                        <a:tabLst/>
                        <a:defRPr/>
                      </a:pPr>
                      <a:r>
                        <a:rPr lang="en-US" sz="1600" dirty="0">
                          <a:latin typeface="+mn-lt"/>
                        </a:rPr>
                        <a:t>Full-time Faculty and Staff</a:t>
                      </a:r>
                      <a:endParaRPr lang="en-US" sz="1600" dirty="0">
                        <a:latin typeface="+mn-lt"/>
                        <a:ea typeface="Roboto" pitchFamily="2" charset="0"/>
                      </a:endParaRPr>
                    </a:p>
                  </a:txBody>
                  <a:tcPr anchor="ctr">
                    <a:lnL w="3175" cap="flat" cmpd="sng" algn="ctr">
                      <a:noFill/>
                      <a:prstDash val="solid"/>
                      <a:round/>
                      <a:headEnd type="none" w="med" len="med"/>
                      <a:tailEnd type="none" w="med" len="med"/>
                    </a:lnL>
                    <a:lnR w="28575" cap="flat" cmpd="sng" algn="ctr">
                      <a:solidFill>
                        <a:srgbClr val="B6A269">
                          <a:lumMod val="60000"/>
                          <a:lumOff val="40000"/>
                        </a:srgbClr>
                      </a:solidFill>
                      <a:prstDash val="solid"/>
                      <a:round/>
                      <a:headEnd type="none" w="med" len="med"/>
                      <a:tailEnd type="none" w="med" len="med"/>
                    </a:lnR>
                    <a:lnT w="19050" cap="flat" cmpd="sng" algn="ctr">
                      <a:solidFill>
                        <a:srgbClr val="B6A269">
                          <a:lumMod val="60000"/>
                          <a:lumOff val="40000"/>
                        </a:srgbClr>
                      </a:solidFill>
                      <a:prstDash val="solid"/>
                      <a:round/>
                      <a:headEnd type="none" w="med" len="med"/>
                      <a:tailEnd type="none" w="med" len="med"/>
                    </a:lnT>
                    <a:lnB w="19050" cap="flat" cmpd="sng" algn="ctr">
                      <a:solidFill>
                        <a:srgbClr val="B6A269">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97280" rtl="0" eaLnBrk="1" latinLnBrk="0" hangingPunct="1">
                        <a:defRPr sz="2160" kern="1200">
                          <a:solidFill>
                            <a:schemeClr val="dk1"/>
                          </a:solidFill>
                          <a:latin typeface="Tahoma"/>
                        </a:defRPr>
                      </a:lvl1pPr>
                      <a:lvl2pPr marL="548640" algn="l" defTabSz="1097280" rtl="0" eaLnBrk="1" latinLnBrk="0" hangingPunct="1">
                        <a:defRPr sz="2160" kern="1200">
                          <a:solidFill>
                            <a:schemeClr val="dk1"/>
                          </a:solidFill>
                          <a:latin typeface="Tahoma"/>
                        </a:defRPr>
                      </a:lvl2pPr>
                      <a:lvl3pPr marL="1097280" algn="l" defTabSz="1097280" rtl="0" eaLnBrk="1" latinLnBrk="0" hangingPunct="1">
                        <a:defRPr sz="2160" kern="1200">
                          <a:solidFill>
                            <a:schemeClr val="dk1"/>
                          </a:solidFill>
                          <a:latin typeface="Tahoma"/>
                        </a:defRPr>
                      </a:lvl3pPr>
                      <a:lvl4pPr marL="1645920" algn="l" defTabSz="1097280" rtl="0" eaLnBrk="1" latinLnBrk="0" hangingPunct="1">
                        <a:defRPr sz="2160" kern="1200">
                          <a:solidFill>
                            <a:schemeClr val="dk1"/>
                          </a:solidFill>
                          <a:latin typeface="Tahoma"/>
                        </a:defRPr>
                      </a:lvl4pPr>
                      <a:lvl5pPr marL="2194560" algn="l" defTabSz="1097280" rtl="0" eaLnBrk="1" latinLnBrk="0" hangingPunct="1">
                        <a:defRPr sz="2160" kern="1200">
                          <a:solidFill>
                            <a:schemeClr val="dk1"/>
                          </a:solidFill>
                          <a:latin typeface="Tahoma"/>
                        </a:defRPr>
                      </a:lvl5pPr>
                      <a:lvl6pPr marL="2743200" algn="l" defTabSz="1097280" rtl="0" eaLnBrk="1" latinLnBrk="0" hangingPunct="1">
                        <a:defRPr sz="2160" kern="1200">
                          <a:solidFill>
                            <a:schemeClr val="dk1"/>
                          </a:solidFill>
                          <a:latin typeface="Tahoma"/>
                        </a:defRPr>
                      </a:lvl6pPr>
                      <a:lvl7pPr marL="3291840" algn="l" defTabSz="1097280" rtl="0" eaLnBrk="1" latinLnBrk="0" hangingPunct="1">
                        <a:defRPr sz="2160" kern="1200">
                          <a:solidFill>
                            <a:schemeClr val="dk1"/>
                          </a:solidFill>
                          <a:latin typeface="Tahoma"/>
                        </a:defRPr>
                      </a:lvl7pPr>
                      <a:lvl8pPr marL="3840480" algn="l" defTabSz="1097280" rtl="0" eaLnBrk="1" latinLnBrk="0" hangingPunct="1">
                        <a:defRPr sz="2160" kern="1200">
                          <a:solidFill>
                            <a:schemeClr val="dk1"/>
                          </a:solidFill>
                          <a:latin typeface="Tahoma"/>
                        </a:defRPr>
                      </a:lvl8pPr>
                      <a:lvl9pPr marL="4389120" algn="l" defTabSz="1097280" rtl="0" eaLnBrk="1" latinLnBrk="0" hangingPunct="1">
                        <a:defRPr sz="216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9,659</a:t>
                      </a:r>
                    </a:p>
                  </a:txBody>
                  <a:tcPr marL="45720" marR="45720" anchor="ctr" anchorCtr="1">
                    <a:lnL w="28575" cap="flat" cmpd="sng" algn="ctr">
                      <a:solidFill>
                        <a:srgbClr val="B6A269">
                          <a:lumMod val="60000"/>
                          <a:lumOff val="40000"/>
                        </a:srgbClr>
                      </a:solidFill>
                      <a:prstDash val="solid"/>
                      <a:round/>
                      <a:headEnd type="none" w="med" len="med"/>
                      <a:tailEnd type="none" w="med" len="med"/>
                    </a:lnL>
                    <a:lnR w="28575" cap="flat" cmpd="sng" algn="ctr">
                      <a:solidFill>
                        <a:srgbClr val="B6A269">
                          <a:lumMod val="60000"/>
                          <a:lumOff val="40000"/>
                        </a:srgbClr>
                      </a:solidFill>
                      <a:prstDash val="solid"/>
                      <a:round/>
                      <a:headEnd type="none" w="med" len="med"/>
                      <a:tailEnd type="none" w="med" len="med"/>
                    </a:lnR>
                    <a:lnT w="19050" cap="flat" cmpd="sng" algn="ctr">
                      <a:solidFill>
                        <a:srgbClr val="B6A269">
                          <a:lumMod val="60000"/>
                          <a:lumOff val="40000"/>
                        </a:srgbClr>
                      </a:solidFill>
                      <a:prstDash val="solid"/>
                      <a:round/>
                      <a:headEnd type="none" w="med" len="med"/>
                      <a:tailEnd type="none" w="med" len="med"/>
                    </a:lnT>
                    <a:lnB w="19050" cap="flat" cmpd="sng" algn="ctr">
                      <a:solidFill>
                        <a:srgbClr val="B6A269">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a:solidFill>
                            <a:schemeClr val="dk1"/>
                          </a:solidFill>
                          <a:latin typeface="+mn-lt"/>
                        </a:rPr>
                        <a:t>2,479</a:t>
                      </a:r>
                      <a:endParaRPr lang="en-US" sz="1600" kern="1200" dirty="0">
                        <a:solidFill>
                          <a:schemeClr val="dk1"/>
                        </a:solidFill>
                        <a:latin typeface="+mn-lt"/>
                        <a:ea typeface="Roboto" pitchFamily="2" charset="0"/>
                        <a:cs typeface="+mn-cs"/>
                      </a:endParaRPr>
                    </a:p>
                  </a:txBody>
                  <a:tcPr marL="45720" marR="45720" anchor="ctr" anchorCtr="1">
                    <a:lnL w="28575" cap="flat" cmpd="sng" algn="ctr">
                      <a:solidFill>
                        <a:srgbClr val="B6A269">
                          <a:lumMod val="60000"/>
                          <a:lumOff val="40000"/>
                        </a:srgbClr>
                      </a:solidFill>
                      <a:prstDash val="solid"/>
                      <a:round/>
                      <a:headEnd type="none" w="med" len="med"/>
                      <a:tailEnd type="none" w="med" len="med"/>
                    </a:lnL>
                    <a:lnR w="3175" cap="flat" cmpd="sng" algn="ctr">
                      <a:noFill/>
                      <a:prstDash val="solid"/>
                      <a:round/>
                      <a:headEnd type="none" w="med" len="med"/>
                      <a:tailEnd type="none" w="med" len="med"/>
                    </a:lnR>
                    <a:lnT w="19050" cap="flat" cmpd="sng" algn="ctr">
                      <a:solidFill>
                        <a:srgbClr val="B6A269">
                          <a:lumMod val="60000"/>
                          <a:lumOff val="40000"/>
                        </a:srgbClr>
                      </a:solidFill>
                      <a:prstDash val="solid"/>
                      <a:round/>
                      <a:headEnd type="none" w="med" len="med"/>
                      <a:tailEnd type="none" w="med" len="med"/>
                    </a:lnT>
                    <a:lnB w="19050" cap="flat" cmpd="sng" algn="ctr">
                      <a:solidFill>
                        <a:srgbClr val="B6A269">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1478895"/>
                  </a:ext>
                </a:extLst>
              </a:tr>
              <a:tr h="402251">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algn="r"/>
                      <a:r>
                        <a:rPr lang="en-US" sz="1600" dirty="0">
                          <a:latin typeface="+mn-lt"/>
                        </a:rPr>
                        <a:t>Total Faculty</a:t>
                      </a:r>
                      <a:endParaRPr lang="en-US" sz="1600" dirty="0"/>
                    </a:p>
                  </a:txBody>
                  <a:tcPr anchor="ctr">
                    <a:lnL w="3175" cap="flat" cmpd="sng" algn="ctr">
                      <a:noFill/>
                      <a:prstDash val="solid"/>
                      <a:round/>
                      <a:headEnd type="none" w="med" len="med"/>
                      <a:tailEnd type="none" w="med" len="med"/>
                    </a:lnL>
                    <a:lnR w="28575" cap="flat" cmpd="sng" algn="ctr">
                      <a:solidFill>
                        <a:srgbClr val="B6A269">
                          <a:lumMod val="60000"/>
                          <a:lumOff val="40000"/>
                        </a:srgbClr>
                      </a:solidFill>
                      <a:prstDash val="solid"/>
                      <a:round/>
                      <a:headEnd type="none" w="med" len="med"/>
                      <a:tailEnd type="none" w="med" len="med"/>
                    </a:lnR>
                    <a:lnT w="19050" cap="flat" cmpd="sng" algn="ctr">
                      <a:solidFill>
                        <a:srgbClr val="B6A269">
                          <a:lumMod val="60000"/>
                          <a:lumOff val="40000"/>
                        </a:srgbClr>
                      </a:solidFill>
                      <a:prstDash val="solid"/>
                      <a:round/>
                      <a:headEnd type="none" w="med" len="med"/>
                      <a:tailEnd type="none" w="med" len="med"/>
                    </a:lnT>
                    <a:lnB w="19050" cap="flat" cmpd="sng" algn="ctr">
                      <a:solidFill>
                        <a:srgbClr val="B6A269">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97280" rtl="0" eaLnBrk="1" latinLnBrk="0" hangingPunct="1">
                        <a:defRPr sz="2160" kern="1200">
                          <a:solidFill>
                            <a:schemeClr val="dk1"/>
                          </a:solidFill>
                          <a:latin typeface="Tahoma"/>
                        </a:defRPr>
                      </a:lvl1pPr>
                      <a:lvl2pPr marL="548640" algn="l" defTabSz="1097280" rtl="0" eaLnBrk="1" latinLnBrk="0" hangingPunct="1">
                        <a:defRPr sz="2160" kern="1200">
                          <a:solidFill>
                            <a:schemeClr val="dk1"/>
                          </a:solidFill>
                          <a:latin typeface="Tahoma"/>
                        </a:defRPr>
                      </a:lvl2pPr>
                      <a:lvl3pPr marL="1097280" algn="l" defTabSz="1097280" rtl="0" eaLnBrk="1" latinLnBrk="0" hangingPunct="1">
                        <a:defRPr sz="2160" kern="1200">
                          <a:solidFill>
                            <a:schemeClr val="dk1"/>
                          </a:solidFill>
                          <a:latin typeface="Tahoma"/>
                        </a:defRPr>
                      </a:lvl3pPr>
                      <a:lvl4pPr marL="1645920" algn="l" defTabSz="1097280" rtl="0" eaLnBrk="1" latinLnBrk="0" hangingPunct="1">
                        <a:defRPr sz="2160" kern="1200">
                          <a:solidFill>
                            <a:schemeClr val="dk1"/>
                          </a:solidFill>
                          <a:latin typeface="Tahoma"/>
                        </a:defRPr>
                      </a:lvl4pPr>
                      <a:lvl5pPr marL="2194560" algn="l" defTabSz="1097280" rtl="0" eaLnBrk="1" latinLnBrk="0" hangingPunct="1">
                        <a:defRPr sz="2160" kern="1200">
                          <a:solidFill>
                            <a:schemeClr val="dk1"/>
                          </a:solidFill>
                          <a:latin typeface="Tahoma"/>
                        </a:defRPr>
                      </a:lvl5pPr>
                      <a:lvl6pPr marL="2743200" algn="l" defTabSz="1097280" rtl="0" eaLnBrk="1" latinLnBrk="0" hangingPunct="1">
                        <a:defRPr sz="2160" kern="1200">
                          <a:solidFill>
                            <a:schemeClr val="dk1"/>
                          </a:solidFill>
                          <a:latin typeface="Tahoma"/>
                        </a:defRPr>
                      </a:lvl6pPr>
                      <a:lvl7pPr marL="3291840" algn="l" defTabSz="1097280" rtl="0" eaLnBrk="1" latinLnBrk="0" hangingPunct="1">
                        <a:defRPr sz="2160" kern="1200">
                          <a:solidFill>
                            <a:schemeClr val="dk1"/>
                          </a:solidFill>
                          <a:latin typeface="Tahoma"/>
                        </a:defRPr>
                      </a:lvl7pPr>
                      <a:lvl8pPr marL="3840480" algn="l" defTabSz="1097280" rtl="0" eaLnBrk="1" latinLnBrk="0" hangingPunct="1">
                        <a:defRPr sz="2160" kern="1200">
                          <a:solidFill>
                            <a:schemeClr val="dk1"/>
                          </a:solidFill>
                          <a:latin typeface="Tahoma"/>
                        </a:defRPr>
                      </a:lvl8pPr>
                      <a:lvl9pPr marL="4389120" algn="l" defTabSz="1097280" rtl="0" eaLnBrk="1" latinLnBrk="0" hangingPunct="1">
                        <a:defRPr sz="2160" kern="1200">
                          <a:solidFill>
                            <a:schemeClr val="dk1"/>
                          </a:solidFill>
                          <a:latin typeface="Tahoma"/>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ea typeface="+mn-ea"/>
                          <a:cs typeface="+mn-cs"/>
                        </a:rPr>
                        <a:t>4,658</a:t>
                      </a:r>
                    </a:p>
                  </a:txBody>
                  <a:tcPr marL="45720" marR="45720" anchor="ctr" anchorCtr="1">
                    <a:lnL w="28575" cap="flat" cmpd="sng" algn="ctr">
                      <a:solidFill>
                        <a:srgbClr val="B6A269">
                          <a:lumMod val="60000"/>
                          <a:lumOff val="40000"/>
                        </a:srgbClr>
                      </a:solidFill>
                      <a:prstDash val="solid"/>
                      <a:round/>
                      <a:headEnd type="none" w="med" len="med"/>
                      <a:tailEnd type="none" w="med" len="med"/>
                    </a:lnL>
                    <a:lnR w="28575" cap="flat" cmpd="sng" algn="ctr">
                      <a:solidFill>
                        <a:srgbClr val="B6A269">
                          <a:lumMod val="60000"/>
                          <a:lumOff val="40000"/>
                        </a:srgbClr>
                      </a:solidFill>
                      <a:prstDash val="solid"/>
                      <a:round/>
                      <a:headEnd type="none" w="med" len="med"/>
                      <a:tailEnd type="none" w="med" len="med"/>
                    </a:lnR>
                    <a:lnT w="19050" cap="flat" cmpd="sng" algn="ctr">
                      <a:solidFill>
                        <a:srgbClr val="B6A269">
                          <a:lumMod val="60000"/>
                          <a:lumOff val="40000"/>
                        </a:srgbClr>
                      </a:solidFill>
                      <a:prstDash val="solid"/>
                      <a:round/>
                      <a:headEnd type="none" w="med" len="med"/>
                      <a:tailEnd type="none" w="med" len="med"/>
                    </a:lnT>
                    <a:lnB w="19050" cap="flat" cmpd="sng" algn="ctr">
                      <a:solidFill>
                        <a:srgbClr val="B6A269">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latin typeface="+mn-lt"/>
                        </a:rPr>
                        <a:t>1,851</a:t>
                      </a:r>
                      <a:endParaRPr lang="en-US" sz="1600" kern="1200" dirty="0">
                        <a:solidFill>
                          <a:schemeClr val="dk1"/>
                        </a:solidFill>
                        <a:latin typeface="+mn-lt"/>
                        <a:ea typeface="Roboto" pitchFamily="2" charset="0"/>
                        <a:cs typeface="+mn-cs"/>
                      </a:endParaRPr>
                    </a:p>
                  </a:txBody>
                  <a:tcPr marL="45720" marR="45720" anchor="ctr" anchorCtr="1">
                    <a:lnL w="28575" cap="flat" cmpd="sng" algn="ctr">
                      <a:solidFill>
                        <a:srgbClr val="B6A269">
                          <a:lumMod val="60000"/>
                          <a:lumOff val="40000"/>
                        </a:srgbClr>
                      </a:solidFill>
                      <a:prstDash val="solid"/>
                      <a:round/>
                      <a:headEnd type="none" w="med" len="med"/>
                      <a:tailEnd type="none" w="med" len="med"/>
                    </a:lnL>
                    <a:lnR w="3175" cap="flat" cmpd="sng" algn="ctr">
                      <a:noFill/>
                      <a:prstDash val="solid"/>
                      <a:round/>
                      <a:headEnd type="none" w="med" len="med"/>
                      <a:tailEnd type="none" w="med" len="med"/>
                    </a:lnR>
                    <a:lnT w="19050" cap="flat" cmpd="sng" algn="ctr">
                      <a:solidFill>
                        <a:srgbClr val="B6A269">
                          <a:lumMod val="60000"/>
                          <a:lumOff val="40000"/>
                        </a:srgbClr>
                      </a:solidFill>
                      <a:prstDash val="solid"/>
                      <a:round/>
                      <a:headEnd type="none" w="med" len="med"/>
                      <a:tailEnd type="none" w="med" len="med"/>
                    </a:lnT>
                    <a:lnB w="19050" cap="flat" cmpd="sng" algn="ctr">
                      <a:solidFill>
                        <a:srgbClr val="B6A269">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70431992"/>
                  </a:ext>
                </a:extLst>
              </a:tr>
            </a:tbl>
          </a:graphicData>
        </a:graphic>
      </p:graphicFrame>
      <p:sp>
        <p:nvSpPr>
          <p:cNvPr id="13" name="TextBox 12">
            <a:extLst>
              <a:ext uri="{FF2B5EF4-FFF2-40B4-BE49-F238E27FC236}">
                <a16:creationId xmlns:a16="http://schemas.microsoft.com/office/drawing/2014/main" id="{B3B71DA3-F400-4E1A-A0DD-803E0B949637}"/>
              </a:ext>
            </a:extLst>
          </p:cNvPr>
          <p:cNvSpPr txBox="1"/>
          <p:nvPr/>
        </p:nvSpPr>
        <p:spPr>
          <a:xfrm>
            <a:off x="1741414" y="4883499"/>
            <a:ext cx="2304789"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B6A269"/>
                </a:solidFill>
                <a:effectLst/>
                <a:uLnTx/>
                <a:uFillTx/>
              </a:rPr>
              <a:t>GTRI Sponsors</a:t>
            </a:r>
          </a:p>
        </p:txBody>
      </p:sp>
      <p:graphicFrame>
        <p:nvGraphicFramePr>
          <p:cNvPr id="14" name="Chart 13">
            <a:extLst>
              <a:ext uri="{FF2B5EF4-FFF2-40B4-BE49-F238E27FC236}">
                <a16:creationId xmlns:a16="http://schemas.microsoft.com/office/drawing/2014/main" id="{6A8DA4FD-BBAA-4C3D-B008-825EB7DDEC1A}"/>
              </a:ext>
            </a:extLst>
          </p:cNvPr>
          <p:cNvGraphicFramePr>
            <a:graphicFrameLocks noGrp="1"/>
          </p:cNvGraphicFramePr>
          <p:nvPr/>
        </p:nvGraphicFramePr>
        <p:xfrm>
          <a:off x="55673" y="1065149"/>
          <a:ext cx="5187444" cy="3402105"/>
        </p:xfrm>
        <a:graphic>
          <a:graphicData uri="http://schemas.openxmlformats.org/drawingml/2006/chart">
            <c:chart xmlns:c="http://schemas.openxmlformats.org/drawingml/2006/chart" xmlns:r="http://schemas.openxmlformats.org/officeDocument/2006/relationships" r:id="rId3"/>
          </a:graphicData>
        </a:graphic>
      </p:graphicFrame>
      <p:sp>
        <p:nvSpPr>
          <p:cNvPr id="15" name="Triangle 7">
            <a:extLst>
              <a:ext uri="{FF2B5EF4-FFF2-40B4-BE49-F238E27FC236}">
                <a16:creationId xmlns:a16="http://schemas.microsoft.com/office/drawing/2014/main" id="{E07BEB07-ECAC-44D9-996B-52ED44456EED}"/>
              </a:ext>
            </a:extLst>
          </p:cNvPr>
          <p:cNvSpPr/>
          <p:nvPr/>
        </p:nvSpPr>
        <p:spPr>
          <a:xfrm rot="16200000">
            <a:off x="5110482" y="1549127"/>
            <a:ext cx="316005" cy="260817"/>
          </a:xfrm>
          <a:prstGeom prst="triangle">
            <a:avLst/>
          </a:prstGeom>
          <a:gradFill flip="none" rotWithShape="1">
            <a:gsLst>
              <a:gs pos="17000">
                <a:srgbClr val="B6A269"/>
              </a:gs>
              <a:gs pos="100000">
                <a:srgbClr val="B6A269">
                  <a:lumMod val="40000"/>
                  <a:lumOff val="60000"/>
                </a:srgbClr>
              </a:gs>
            </a:gsLst>
            <a:lin ang="10800000" scaled="0"/>
            <a:tileRect/>
          </a:gradFill>
          <a:ln w="6350" cap="flat" cmpd="sng" algn="ctr">
            <a:no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5F5F5"/>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D7F905B2-A5BA-406C-9CE7-79244EE18100}"/>
              </a:ext>
            </a:extLst>
          </p:cNvPr>
          <p:cNvSpPr txBox="1"/>
          <p:nvPr/>
        </p:nvSpPr>
        <p:spPr>
          <a:xfrm>
            <a:off x="5479508" y="1148269"/>
            <a:ext cx="876458" cy="107721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3C3C3C"/>
                </a:solidFill>
                <a:effectLst/>
                <a:uLnTx/>
                <a:uFillTx/>
              </a:rPr>
              <a:t>2023</a:t>
            </a:r>
            <a:endParaRPr kumimoji="0" lang="en-US" sz="1800" b="0" i="0" u="none" strike="noStrike" kern="0" cap="none" spc="0" normalizeH="0" baseline="0" noProof="0" dirty="0">
              <a:ln>
                <a:noFill/>
              </a:ln>
              <a:solidFill>
                <a:srgbClr val="3C3C3C"/>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A7934B"/>
                </a:solidFill>
                <a:effectLst/>
                <a:uLnTx/>
                <a:uFillTx/>
              </a:rPr>
              <a:t>941</a:t>
            </a:r>
            <a:endParaRPr kumimoji="0" lang="en-US" sz="1800" b="1" i="0" u="none" strike="noStrike" kern="0" cap="none" spc="0" normalizeH="0" baseline="0" noProof="0" dirty="0">
              <a:ln>
                <a:noFill/>
              </a:ln>
              <a:solidFill>
                <a:srgbClr val="A7934B"/>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3C3C3C"/>
                </a:solidFill>
                <a:effectLst/>
                <a:uLnTx/>
                <a:uFillTx/>
              </a:rPr>
              <a:t>MILLION</a:t>
            </a:r>
          </a:p>
        </p:txBody>
      </p:sp>
      <p:grpSp>
        <p:nvGrpSpPr>
          <p:cNvPr id="17" name="Group 16">
            <a:extLst>
              <a:ext uri="{FF2B5EF4-FFF2-40B4-BE49-F238E27FC236}">
                <a16:creationId xmlns:a16="http://schemas.microsoft.com/office/drawing/2014/main" id="{2DE444E6-0705-44AE-89FE-1740BEA900E0}"/>
              </a:ext>
            </a:extLst>
          </p:cNvPr>
          <p:cNvGrpSpPr/>
          <p:nvPr/>
        </p:nvGrpSpPr>
        <p:grpSpPr>
          <a:xfrm>
            <a:off x="130489" y="4861744"/>
            <a:ext cx="8869112" cy="1862214"/>
            <a:chOff x="408285" y="1782914"/>
            <a:chExt cx="8869112" cy="1862214"/>
          </a:xfrm>
        </p:grpSpPr>
        <p:sp>
          <p:nvSpPr>
            <p:cNvPr id="18" name="Oval 17">
              <a:extLst>
                <a:ext uri="{FF2B5EF4-FFF2-40B4-BE49-F238E27FC236}">
                  <a16:creationId xmlns:a16="http://schemas.microsoft.com/office/drawing/2014/main" id="{A4E0BB81-96A2-4426-89FB-69AAC3B2E612}"/>
                </a:ext>
              </a:extLst>
            </p:cNvPr>
            <p:cNvSpPr/>
            <p:nvPr/>
          </p:nvSpPr>
          <p:spPr>
            <a:xfrm>
              <a:off x="408285" y="1782914"/>
              <a:ext cx="1791093" cy="1791093"/>
            </a:xfrm>
            <a:prstGeom prst="ellipse">
              <a:avLst/>
            </a:prstGeom>
            <a:solidFill>
              <a:srgbClr val="1176AF"/>
            </a:solidFill>
            <a:ln w="12700" cap="flat" cmpd="sng" algn="ctr">
              <a:noFill/>
              <a:prstDash val="solid"/>
              <a:miter lim="800000"/>
            </a:ln>
            <a:effectLst>
              <a:outerShdw blurRad="76200" dir="18900000" sy="23000" kx="-1200000" algn="bl" rotWithShape="0">
                <a:prstClr val="black">
                  <a:alpha val="6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5F5F5"/>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897749CE-6379-4445-B776-48FF16321764}"/>
                </a:ext>
              </a:extLst>
            </p:cNvPr>
            <p:cNvSpPr/>
            <p:nvPr/>
          </p:nvSpPr>
          <p:spPr>
            <a:xfrm>
              <a:off x="1779885" y="2380124"/>
              <a:ext cx="1193883" cy="1193883"/>
            </a:xfrm>
            <a:prstGeom prst="ellipse">
              <a:avLst/>
            </a:prstGeom>
            <a:solidFill>
              <a:srgbClr val="567B41"/>
            </a:solidFill>
            <a:ln w="12700" cap="flat" cmpd="sng" algn="ctr">
              <a:noFill/>
              <a:prstDash val="solid"/>
              <a:miter lim="800000"/>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5F5F5"/>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2392B8A1-C980-410B-94D0-22653386C8B1}"/>
                </a:ext>
              </a:extLst>
            </p:cNvPr>
            <p:cNvSpPr txBox="1"/>
            <p:nvPr/>
          </p:nvSpPr>
          <p:spPr>
            <a:xfrm flipH="1">
              <a:off x="617610" y="2608132"/>
              <a:ext cx="111041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5F5F5"/>
                  </a:solidFill>
                  <a:effectLst/>
                  <a:uLnTx/>
                  <a:uFillTx/>
                  <a:latin typeface="Arial Narrow" panose="020B0606020202030204" pitchFamily="34" charset="0"/>
                </a:rPr>
                <a:t>Air Force</a:t>
              </a:r>
            </a:p>
          </p:txBody>
        </p:sp>
        <p:sp>
          <p:nvSpPr>
            <p:cNvPr id="21" name="TextBox 20">
              <a:extLst>
                <a:ext uri="{FF2B5EF4-FFF2-40B4-BE49-F238E27FC236}">
                  <a16:creationId xmlns:a16="http://schemas.microsoft.com/office/drawing/2014/main" id="{DC16EB8B-D5C1-43E6-98A6-CC3E85FC8A6D}"/>
                </a:ext>
              </a:extLst>
            </p:cNvPr>
            <p:cNvSpPr txBox="1"/>
            <p:nvPr/>
          </p:nvSpPr>
          <p:spPr>
            <a:xfrm flipH="1">
              <a:off x="617610" y="2220048"/>
              <a:ext cx="1110416" cy="5539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dirty="0">
                  <a:ln>
                    <a:noFill/>
                  </a:ln>
                  <a:solidFill>
                    <a:srgbClr val="F5F5F5"/>
                  </a:solidFill>
                  <a:effectLst/>
                  <a:uLnTx/>
                  <a:uFillTx/>
                  <a:latin typeface="Arial Narrow" panose="020B0606020202030204" pitchFamily="34" charset="0"/>
                </a:rPr>
                <a:t>30%</a:t>
              </a:r>
            </a:p>
          </p:txBody>
        </p:sp>
        <p:sp>
          <p:nvSpPr>
            <p:cNvPr id="22" name="TextBox 21">
              <a:extLst>
                <a:ext uri="{FF2B5EF4-FFF2-40B4-BE49-F238E27FC236}">
                  <a16:creationId xmlns:a16="http://schemas.microsoft.com/office/drawing/2014/main" id="{EAD6F67F-4800-4992-B71E-F2BBC3BD2C09}"/>
                </a:ext>
              </a:extLst>
            </p:cNvPr>
            <p:cNvSpPr txBox="1"/>
            <p:nvPr/>
          </p:nvSpPr>
          <p:spPr>
            <a:xfrm flipH="1">
              <a:off x="2019210" y="2976765"/>
              <a:ext cx="111041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5F5F5"/>
                  </a:solidFill>
                  <a:effectLst/>
                  <a:uLnTx/>
                  <a:uFillTx/>
                  <a:latin typeface="Arial Narrow" panose="020B0606020202030204" pitchFamily="34" charset="0"/>
                </a:rPr>
                <a:t>Army</a:t>
              </a:r>
            </a:p>
          </p:txBody>
        </p:sp>
        <p:sp>
          <p:nvSpPr>
            <p:cNvPr id="23" name="TextBox 22">
              <a:extLst>
                <a:ext uri="{FF2B5EF4-FFF2-40B4-BE49-F238E27FC236}">
                  <a16:creationId xmlns:a16="http://schemas.microsoft.com/office/drawing/2014/main" id="{CD53ECBF-113B-4D91-BD1A-2B5625CB09D4}"/>
                </a:ext>
              </a:extLst>
            </p:cNvPr>
            <p:cNvSpPr txBox="1"/>
            <p:nvPr/>
          </p:nvSpPr>
          <p:spPr>
            <a:xfrm flipH="1">
              <a:off x="2019210" y="2582843"/>
              <a:ext cx="1110416" cy="4770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500" b="0" i="0" u="none" strike="noStrike" kern="0" cap="none" spc="0" normalizeH="0" baseline="0" noProof="0" dirty="0">
                  <a:ln>
                    <a:noFill/>
                  </a:ln>
                  <a:solidFill>
                    <a:srgbClr val="F5F5F5"/>
                  </a:solidFill>
                  <a:effectLst/>
                  <a:uLnTx/>
                  <a:uFillTx/>
                  <a:latin typeface="Arial Narrow" panose="020B0606020202030204" pitchFamily="34" charset="0"/>
                </a:rPr>
                <a:t>17%</a:t>
              </a:r>
            </a:p>
          </p:txBody>
        </p:sp>
        <p:sp>
          <p:nvSpPr>
            <p:cNvPr id="24" name="Oval 23">
              <a:extLst>
                <a:ext uri="{FF2B5EF4-FFF2-40B4-BE49-F238E27FC236}">
                  <a16:creationId xmlns:a16="http://schemas.microsoft.com/office/drawing/2014/main" id="{B497D299-36B1-4273-8D57-B1FD73220360}"/>
                </a:ext>
              </a:extLst>
            </p:cNvPr>
            <p:cNvSpPr/>
            <p:nvPr/>
          </p:nvSpPr>
          <p:spPr>
            <a:xfrm>
              <a:off x="2724255" y="2410288"/>
              <a:ext cx="1193883" cy="1193883"/>
            </a:xfrm>
            <a:prstGeom prst="ellipse">
              <a:avLst/>
            </a:prstGeom>
            <a:solidFill>
              <a:srgbClr val="084F7D"/>
            </a:solidFill>
            <a:ln w="12700" cap="flat" cmpd="sng" algn="ctr">
              <a:noFill/>
              <a:prstDash val="solid"/>
              <a:miter lim="800000"/>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5F5F5"/>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C336A7D5-66E9-493C-BA70-9F3163539D61}"/>
                </a:ext>
              </a:extLst>
            </p:cNvPr>
            <p:cNvSpPr txBox="1"/>
            <p:nvPr/>
          </p:nvSpPr>
          <p:spPr>
            <a:xfrm flipH="1">
              <a:off x="2955238" y="2976765"/>
              <a:ext cx="111041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5F5F5"/>
                  </a:solidFill>
                  <a:effectLst/>
                  <a:uLnTx/>
                  <a:uFillTx/>
                  <a:latin typeface="Arial Narrow" panose="020B0606020202030204" pitchFamily="34" charset="0"/>
                </a:rPr>
                <a:t>Navy</a:t>
              </a:r>
            </a:p>
          </p:txBody>
        </p:sp>
        <p:sp>
          <p:nvSpPr>
            <p:cNvPr id="26" name="TextBox 25">
              <a:extLst>
                <a:ext uri="{FF2B5EF4-FFF2-40B4-BE49-F238E27FC236}">
                  <a16:creationId xmlns:a16="http://schemas.microsoft.com/office/drawing/2014/main" id="{EFE1E1ED-7B50-4102-8D53-1C89990638A5}"/>
                </a:ext>
              </a:extLst>
            </p:cNvPr>
            <p:cNvSpPr txBox="1"/>
            <p:nvPr/>
          </p:nvSpPr>
          <p:spPr>
            <a:xfrm flipH="1">
              <a:off x="2955238" y="2582843"/>
              <a:ext cx="1110416" cy="4770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500" b="0" i="0" u="none" strike="noStrike" kern="0" cap="none" spc="0" normalizeH="0" baseline="0" noProof="0" dirty="0">
                  <a:ln>
                    <a:noFill/>
                  </a:ln>
                  <a:solidFill>
                    <a:srgbClr val="F5F5F5"/>
                  </a:solidFill>
                  <a:effectLst/>
                  <a:uLnTx/>
                  <a:uFillTx/>
                  <a:latin typeface="Arial Narrow" panose="020B0606020202030204" pitchFamily="34" charset="0"/>
                </a:rPr>
                <a:t>17%</a:t>
              </a:r>
            </a:p>
          </p:txBody>
        </p:sp>
        <p:sp>
          <p:nvSpPr>
            <p:cNvPr id="27" name="Oval 26">
              <a:extLst>
                <a:ext uri="{FF2B5EF4-FFF2-40B4-BE49-F238E27FC236}">
                  <a16:creationId xmlns:a16="http://schemas.microsoft.com/office/drawing/2014/main" id="{8D8715F6-F747-4426-A92B-5B7676133330}"/>
                </a:ext>
              </a:extLst>
            </p:cNvPr>
            <p:cNvSpPr/>
            <p:nvPr/>
          </p:nvSpPr>
          <p:spPr>
            <a:xfrm>
              <a:off x="3738880" y="2375874"/>
              <a:ext cx="1334406" cy="1269254"/>
            </a:xfrm>
            <a:prstGeom prst="ellipse">
              <a:avLst/>
            </a:prstGeom>
            <a:solidFill>
              <a:srgbClr val="808890"/>
            </a:solidFill>
            <a:ln w="12700" cap="flat" cmpd="sng" algn="ctr">
              <a:noFill/>
              <a:prstDash val="solid"/>
              <a:miter lim="800000"/>
            </a:ln>
            <a:effectLst>
              <a:outerShdw blurRad="50800" dist="38100" dir="10800000" algn="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5F5F5"/>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7C40F7F2-C7A4-45F9-9A3F-920758F9FC35}"/>
                </a:ext>
              </a:extLst>
            </p:cNvPr>
            <p:cNvSpPr txBox="1"/>
            <p:nvPr/>
          </p:nvSpPr>
          <p:spPr>
            <a:xfrm flipH="1">
              <a:off x="3847831" y="3008580"/>
              <a:ext cx="1110416"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5F5F5"/>
                  </a:solidFill>
                  <a:effectLst/>
                  <a:uLnTx/>
                  <a:uFillTx/>
                  <a:latin typeface="Arial Narrow" panose="020B0606020202030204" pitchFamily="34" charset="0"/>
                </a:rPr>
                <a:t>Other DoD</a:t>
              </a:r>
            </a:p>
          </p:txBody>
        </p:sp>
        <p:sp>
          <p:nvSpPr>
            <p:cNvPr id="29" name="TextBox 28">
              <a:extLst>
                <a:ext uri="{FF2B5EF4-FFF2-40B4-BE49-F238E27FC236}">
                  <a16:creationId xmlns:a16="http://schemas.microsoft.com/office/drawing/2014/main" id="{653E5608-E51C-4695-BCF2-4905EBA74BA5}"/>
                </a:ext>
              </a:extLst>
            </p:cNvPr>
            <p:cNvSpPr txBox="1"/>
            <p:nvPr/>
          </p:nvSpPr>
          <p:spPr>
            <a:xfrm flipH="1">
              <a:off x="4093158" y="2633643"/>
              <a:ext cx="1110416" cy="4770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500" b="0" i="0" u="none" strike="noStrike" kern="0" cap="none" spc="0" normalizeH="0" baseline="0" noProof="0" dirty="0">
                  <a:ln>
                    <a:noFill/>
                  </a:ln>
                  <a:solidFill>
                    <a:srgbClr val="F5F5F5"/>
                  </a:solidFill>
                  <a:effectLst/>
                  <a:uLnTx/>
                  <a:uFillTx/>
                  <a:latin typeface="Arial Narrow" panose="020B0606020202030204" pitchFamily="34" charset="0"/>
                </a:rPr>
                <a:t>19%</a:t>
              </a:r>
            </a:p>
          </p:txBody>
        </p:sp>
        <p:sp>
          <p:nvSpPr>
            <p:cNvPr id="30" name="Oval 29">
              <a:extLst>
                <a:ext uri="{FF2B5EF4-FFF2-40B4-BE49-F238E27FC236}">
                  <a16:creationId xmlns:a16="http://schemas.microsoft.com/office/drawing/2014/main" id="{617900EB-C538-4C42-A8FD-75078D93B723}"/>
                </a:ext>
              </a:extLst>
            </p:cNvPr>
            <p:cNvSpPr/>
            <p:nvPr/>
          </p:nvSpPr>
          <p:spPr>
            <a:xfrm>
              <a:off x="4915132" y="2926492"/>
              <a:ext cx="743367" cy="707072"/>
            </a:xfrm>
            <a:prstGeom prst="ellipse">
              <a:avLst/>
            </a:prstGeom>
            <a:solidFill>
              <a:srgbClr val="3C3C3C">
                <a:lumMod val="65000"/>
                <a:lumOff val="35000"/>
              </a:srgbClr>
            </a:solidFill>
            <a:ln w="12700" cap="flat" cmpd="sng" algn="ctr">
              <a:noFill/>
              <a:prstDash val="solid"/>
              <a:miter lim="800000"/>
            </a:ln>
            <a:effectLst>
              <a:outerShdw blurRad="50800" dist="38100" dir="10800000" algn="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5F5F5"/>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83EF990C-5A11-4369-9997-408F731C44AC}"/>
                </a:ext>
              </a:extLst>
            </p:cNvPr>
            <p:cNvSpPr txBox="1"/>
            <p:nvPr/>
          </p:nvSpPr>
          <p:spPr>
            <a:xfrm flipH="1">
              <a:off x="4901170" y="3274479"/>
              <a:ext cx="111041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F5F5F5"/>
                  </a:solidFill>
                  <a:effectLst/>
                  <a:uLnTx/>
                  <a:uFillTx/>
                  <a:latin typeface="Arial Narrow" panose="020B0606020202030204" pitchFamily="34" charset="0"/>
                </a:rPr>
                <a:t>Space Force</a:t>
              </a:r>
            </a:p>
          </p:txBody>
        </p:sp>
        <p:sp>
          <p:nvSpPr>
            <p:cNvPr id="32" name="TextBox 31">
              <a:extLst>
                <a:ext uri="{FF2B5EF4-FFF2-40B4-BE49-F238E27FC236}">
                  <a16:creationId xmlns:a16="http://schemas.microsoft.com/office/drawing/2014/main" id="{F23ABBD4-F9FA-4D65-A7E7-C80CD3911FD7}"/>
                </a:ext>
              </a:extLst>
            </p:cNvPr>
            <p:cNvSpPr txBox="1"/>
            <p:nvPr/>
          </p:nvSpPr>
          <p:spPr>
            <a:xfrm flipH="1">
              <a:off x="5043055" y="2965822"/>
              <a:ext cx="111041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200" b="0" i="0" u="none" strike="noStrike" kern="0" cap="none" spc="0" normalizeH="0" baseline="0" noProof="0" dirty="0">
                  <a:ln>
                    <a:noFill/>
                  </a:ln>
                  <a:solidFill>
                    <a:srgbClr val="F5F5F5"/>
                  </a:solidFill>
                  <a:effectLst/>
                  <a:uLnTx/>
                  <a:uFillTx/>
                  <a:latin typeface="Arial Narrow" panose="020B0606020202030204" pitchFamily="34" charset="0"/>
                </a:rPr>
                <a:t>5%</a:t>
              </a:r>
            </a:p>
          </p:txBody>
        </p:sp>
        <p:cxnSp>
          <p:nvCxnSpPr>
            <p:cNvPr id="41" name="Straight Connector 40">
              <a:extLst>
                <a:ext uri="{FF2B5EF4-FFF2-40B4-BE49-F238E27FC236}">
                  <a16:creationId xmlns:a16="http://schemas.microsoft.com/office/drawing/2014/main" id="{C56777CD-0209-4904-82C1-11F76C41BE8F}"/>
                </a:ext>
              </a:extLst>
            </p:cNvPr>
            <p:cNvCxnSpPr>
              <a:cxnSpLocks/>
            </p:cNvCxnSpPr>
            <p:nvPr/>
          </p:nvCxnSpPr>
          <p:spPr>
            <a:xfrm flipV="1">
              <a:off x="6096228" y="3172991"/>
              <a:ext cx="1797" cy="274320"/>
            </a:xfrm>
            <a:prstGeom prst="line">
              <a:avLst/>
            </a:prstGeom>
            <a:noFill/>
            <a:ln w="6350" cap="flat" cmpd="sng" algn="ctr">
              <a:solidFill>
                <a:srgbClr val="3C3C3C"/>
              </a:solidFill>
              <a:prstDash val="solid"/>
              <a:miter lim="800000"/>
            </a:ln>
            <a:effectLst/>
          </p:spPr>
        </p:cxnSp>
        <p:cxnSp>
          <p:nvCxnSpPr>
            <p:cNvPr id="42" name="Straight Connector 41">
              <a:extLst>
                <a:ext uri="{FF2B5EF4-FFF2-40B4-BE49-F238E27FC236}">
                  <a16:creationId xmlns:a16="http://schemas.microsoft.com/office/drawing/2014/main" id="{68F31928-1356-43CB-A109-6F05680BBED3}"/>
                </a:ext>
              </a:extLst>
            </p:cNvPr>
            <p:cNvCxnSpPr>
              <a:cxnSpLocks/>
            </p:cNvCxnSpPr>
            <p:nvPr/>
          </p:nvCxnSpPr>
          <p:spPr>
            <a:xfrm flipV="1">
              <a:off x="5976709" y="2831474"/>
              <a:ext cx="1797" cy="566116"/>
            </a:xfrm>
            <a:prstGeom prst="line">
              <a:avLst/>
            </a:prstGeom>
            <a:noFill/>
            <a:ln w="6350" cap="flat" cmpd="sng" algn="ctr">
              <a:solidFill>
                <a:srgbClr val="3C3C3C"/>
              </a:solidFill>
              <a:prstDash val="solid"/>
              <a:miter lim="800000"/>
            </a:ln>
            <a:effectLst/>
          </p:spPr>
        </p:cxnSp>
        <p:cxnSp>
          <p:nvCxnSpPr>
            <p:cNvPr id="43" name="Straight Connector 42">
              <a:extLst>
                <a:ext uri="{FF2B5EF4-FFF2-40B4-BE49-F238E27FC236}">
                  <a16:creationId xmlns:a16="http://schemas.microsoft.com/office/drawing/2014/main" id="{3814E271-3222-4264-A021-E2AED5FB0B83}"/>
                </a:ext>
              </a:extLst>
            </p:cNvPr>
            <p:cNvCxnSpPr>
              <a:cxnSpLocks/>
            </p:cNvCxnSpPr>
            <p:nvPr/>
          </p:nvCxnSpPr>
          <p:spPr>
            <a:xfrm flipH="1" flipV="1">
              <a:off x="5794414" y="2419994"/>
              <a:ext cx="9932" cy="822960"/>
            </a:xfrm>
            <a:prstGeom prst="line">
              <a:avLst/>
            </a:prstGeom>
            <a:noFill/>
            <a:ln w="6350" cap="flat" cmpd="sng" algn="ctr">
              <a:solidFill>
                <a:srgbClr val="3C3C3C"/>
              </a:solidFill>
              <a:prstDash val="solid"/>
              <a:miter lim="800000"/>
            </a:ln>
            <a:effectLst/>
          </p:spPr>
        </p:cxnSp>
        <p:cxnSp>
          <p:nvCxnSpPr>
            <p:cNvPr id="44" name="Straight Connector 43">
              <a:extLst>
                <a:ext uri="{FF2B5EF4-FFF2-40B4-BE49-F238E27FC236}">
                  <a16:creationId xmlns:a16="http://schemas.microsoft.com/office/drawing/2014/main" id="{AF118C91-430F-4018-BC05-54455DF2C010}"/>
                </a:ext>
              </a:extLst>
            </p:cNvPr>
            <p:cNvCxnSpPr>
              <a:cxnSpLocks/>
            </p:cNvCxnSpPr>
            <p:nvPr/>
          </p:nvCxnSpPr>
          <p:spPr>
            <a:xfrm flipH="1">
              <a:off x="6096228" y="3172991"/>
              <a:ext cx="285567" cy="0"/>
            </a:xfrm>
            <a:prstGeom prst="line">
              <a:avLst/>
            </a:prstGeom>
            <a:noFill/>
            <a:ln w="6350" cap="flat" cmpd="sng" algn="ctr">
              <a:solidFill>
                <a:srgbClr val="3C3C3C"/>
              </a:solidFill>
              <a:prstDash val="solid"/>
              <a:miter lim="800000"/>
            </a:ln>
            <a:effectLst/>
          </p:spPr>
        </p:cxnSp>
        <p:cxnSp>
          <p:nvCxnSpPr>
            <p:cNvPr id="45" name="Straight Connector 44">
              <a:extLst>
                <a:ext uri="{FF2B5EF4-FFF2-40B4-BE49-F238E27FC236}">
                  <a16:creationId xmlns:a16="http://schemas.microsoft.com/office/drawing/2014/main" id="{6FFDDD93-FD9A-4648-8C96-6E3FA2C7929F}"/>
                </a:ext>
              </a:extLst>
            </p:cNvPr>
            <p:cNvCxnSpPr>
              <a:cxnSpLocks/>
            </p:cNvCxnSpPr>
            <p:nvPr/>
          </p:nvCxnSpPr>
          <p:spPr>
            <a:xfrm flipH="1">
              <a:off x="5976709" y="2831474"/>
              <a:ext cx="285567" cy="0"/>
            </a:xfrm>
            <a:prstGeom prst="line">
              <a:avLst/>
            </a:prstGeom>
            <a:noFill/>
            <a:ln w="6350" cap="flat" cmpd="sng" algn="ctr">
              <a:solidFill>
                <a:srgbClr val="3C3C3C"/>
              </a:solidFill>
              <a:prstDash val="solid"/>
              <a:miter lim="800000"/>
            </a:ln>
            <a:effectLst/>
          </p:spPr>
        </p:cxnSp>
        <p:cxnSp>
          <p:nvCxnSpPr>
            <p:cNvPr id="46" name="Straight Connector 45">
              <a:extLst>
                <a:ext uri="{FF2B5EF4-FFF2-40B4-BE49-F238E27FC236}">
                  <a16:creationId xmlns:a16="http://schemas.microsoft.com/office/drawing/2014/main" id="{1643EFF8-3466-4359-AE3D-731740A402A1}"/>
                </a:ext>
              </a:extLst>
            </p:cNvPr>
            <p:cNvCxnSpPr>
              <a:cxnSpLocks/>
            </p:cNvCxnSpPr>
            <p:nvPr/>
          </p:nvCxnSpPr>
          <p:spPr>
            <a:xfrm flipH="1">
              <a:off x="5786525" y="2419994"/>
              <a:ext cx="285567" cy="0"/>
            </a:xfrm>
            <a:prstGeom prst="line">
              <a:avLst/>
            </a:prstGeom>
            <a:noFill/>
            <a:ln w="6350" cap="flat" cmpd="sng" algn="ctr">
              <a:solidFill>
                <a:srgbClr val="3C3C3C"/>
              </a:solidFill>
              <a:prstDash val="solid"/>
              <a:miter lim="800000"/>
            </a:ln>
            <a:effectLst/>
          </p:spPr>
        </p:cxnSp>
        <p:sp>
          <p:nvSpPr>
            <p:cNvPr id="47" name="TextBox 46">
              <a:extLst>
                <a:ext uri="{FF2B5EF4-FFF2-40B4-BE49-F238E27FC236}">
                  <a16:creationId xmlns:a16="http://schemas.microsoft.com/office/drawing/2014/main" id="{B829BA8C-68EF-470F-ABDE-7B221DF12663}"/>
                </a:ext>
              </a:extLst>
            </p:cNvPr>
            <p:cNvSpPr txBox="1"/>
            <p:nvPr/>
          </p:nvSpPr>
          <p:spPr>
            <a:xfrm flipH="1">
              <a:off x="6381795" y="3011408"/>
              <a:ext cx="2895602" cy="3231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3C3C3C"/>
                  </a:solidFill>
                  <a:effectLst/>
                  <a:uLnTx/>
                  <a:uFillTx/>
                  <a:latin typeface="Arial Narrow" panose="020B0606020202030204" pitchFamily="34" charset="0"/>
                </a:rPr>
                <a:t>3% Private Industry</a:t>
              </a:r>
            </a:p>
          </p:txBody>
        </p:sp>
        <p:sp>
          <p:nvSpPr>
            <p:cNvPr id="48" name="TextBox 47">
              <a:extLst>
                <a:ext uri="{FF2B5EF4-FFF2-40B4-BE49-F238E27FC236}">
                  <a16:creationId xmlns:a16="http://schemas.microsoft.com/office/drawing/2014/main" id="{5696FF88-18DF-4EC5-AF85-D03D7486C3B5}"/>
                </a:ext>
              </a:extLst>
            </p:cNvPr>
            <p:cNvSpPr txBox="1"/>
            <p:nvPr/>
          </p:nvSpPr>
          <p:spPr>
            <a:xfrm flipH="1">
              <a:off x="6209144" y="2664287"/>
              <a:ext cx="2895602" cy="3231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3C3C3C"/>
                  </a:solidFill>
                  <a:effectLst/>
                  <a:uLnTx/>
                  <a:uFillTx/>
                  <a:latin typeface="Arial Narrow" panose="020B0606020202030204" pitchFamily="34" charset="0"/>
                </a:rPr>
                <a:t>3 % State and Local</a:t>
              </a:r>
            </a:p>
          </p:txBody>
        </p:sp>
        <p:sp>
          <p:nvSpPr>
            <p:cNvPr id="49" name="TextBox 48">
              <a:extLst>
                <a:ext uri="{FF2B5EF4-FFF2-40B4-BE49-F238E27FC236}">
                  <a16:creationId xmlns:a16="http://schemas.microsoft.com/office/drawing/2014/main" id="{CFEE0224-99B9-43AB-AED6-943BEEDC41DF}"/>
                </a:ext>
              </a:extLst>
            </p:cNvPr>
            <p:cNvSpPr txBox="1"/>
            <p:nvPr/>
          </p:nvSpPr>
          <p:spPr>
            <a:xfrm flipH="1">
              <a:off x="6068258" y="2260691"/>
              <a:ext cx="2895602" cy="3231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srgbClr val="3C3C3C"/>
                  </a:solidFill>
                  <a:effectLst/>
                  <a:uLnTx/>
                  <a:uFillTx/>
                  <a:latin typeface="Arial Narrow" panose="020B0606020202030204" pitchFamily="34" charset="0"/>
                </a:rPr>
                <a:t>4% Other Federal</a:t>
              </a:r>
            </a:p>
          </p:txBody>
        </p:sp>
        <p:sp>
          <p:nvSpPr>
            <p:cNvPr id="50" name="Oval 49">
              <a:extLst>
                <a:ext uri="{FF2B5EF4-FFF2-40B4-BE49-F238E27FC236}">
                  <a16:creationId xmlns:a16="http://schemas.microsoft.com/office/drawing/2014/main" id="{4C971C18-96E7-4B43-8272-9FFC2B72D1B8}"/>
                </a:ext>
              </a:extLst>
            </p:cNvPr>
            <p:cNvSpPr/>
            <p:nvPr/>
          </p:nvSpPr>
          <p:spPr>
            <a:xfrm>
              <a:off x="5616304" y="3250187"/>
              <a:ext cx="340442" cy="323820"/>
            </a:xfrm>
            <a:prstGeom prst="ellipse">
              <a:avLst/>
            </a:prstGeom>
            <a:solidFill>
              <a:srgbClr val="F49231"/>
            </a:solidFill>
            <a:ln w="12700" cap="flat" cmpd="sng" algn="ctr">
              <a:noFill/>
              <a:prstDash val="solid"/>
              <a:miter lim="800000"/>
            </a:ln>
            <a:effectLst>
              <a:outerShdw blurRad="50800" dist="38100" dir="10800000" algn="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5F5F5"/>
                </a:solidFill>
                <a:effectLst/>
                <a:uLnTx/>
                <a:uFillTx/>
                <a:latin typeface="Arial" panose="020B0604020202020204"/>
                <a:ea typeface="+mn-ea"/>
                <a:cs typeface="+mn-cs"/>
              </a:endParaRPr>
            </a:p>
          </p:txBody>
        </p:sp>
        <p:sp>
          <p:nvSpPr>
            <p:cNvPr id="51" name="Oval 50">
              <a:extLst>
                <a:ext uri="{FF2B5EF4-FFF2-40B4-BE49-F238E27FC236}">
                  <a16:creationId xmlns:a16="http://schemas.microsoft.com/office/drawing/2014/main" id="{3850FF1A-EF2C-4173-8EB7-5FBBBF0CC946}"/>
                </a:ext>
              </a:extLst>
            </p:cNvPr>
            <p:cNvSpPr/>
            <p:nvPr/>
          </p:nvSpPr>
          <p:spPr>
            <a:xfrm>
              <a:off x="5867805" y="3363414"/>
              <a:ext cx="221403" cy="210593"/>
            </a:xfrm>
            <a:prstGeom prst="ellipse">
              <a:avLst/>
            </a:prstGeom>
            <a:solidFill>
              <a:srgbClr val="ECB211"/>
            </a:solidFill>
            <a:ln w="12700" cap="flat" cmpd="sng" algn="ctr">
              <a:noFill/>
              <a:prstDash val="solid"/>
              <a:miter lim="800000"/>
            </a:ln>
            <a:effectLst>
              <a:outerShdw blurRad="50800" dist="38100" dir="10800000" algn="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5F5F5"/>
                </a:solidFill>
                <a:effectLst/>
                <a:uLnTx/>
                <a:uFillTx/>
                <a:latin typeface="Arial" panose="020B0604020202020204"/>
                <a:ea typeface="+mn-ea"/>
                <a:cs typeface="+mn-cs"/>
              </a:endParaRPr>
            </a:p>
          </p:txBody>
        </p:sp>
        <p:sp>
          <p:nvSpPr>
            <p:cNvPr id="52" name="Oval 51">
              <a:extLst>
                <a:ext uri="{FF2B5EF4-FFF2-40B4-BE49-F238E27FC236}">
                  <a16:creationId xmlns:a16="http://schemas.microsoft.com/office/drawing/2014/main" id="{11569259-11B6-4236-B62C-D0201A383019}"/>
                </a:ext>
              </a:extLst>
            </p:cNvPr>
            <p:cNvSpPr/>
            <p:nvPr/>
          </p:nvSpPr>
          <p:spPr>
            <a:xfrm>
              <a:off x="6030365" y="3373574"/>
              <a:ext cx="221403" cy="210593"/>
            </a:xfrm>
            <a:prstGeom prst="ellipse">
              <a:avLst/>
            </a:prstGeom>
            <a:solidFill>
              <a:srgbClr val="E9212D"/>
            </a:solidFill>
            <a:ln w="12700" cap="flat" cmpd="sng" algn="ctr">
              <a:noFill/>
              <a:prstDash val="solid"/>
              <a:miter lim="800000"/>
            </a:ln>
            <a:effectLst>
              <a:outerShdw blurRad="50800" dist="38100" dir="10800000" algn="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5F5F5"/>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729872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a:extLst>
              <a:ext uri="{FF2B5EF4-FFF2-40B4-BE49-F238E27FC236}">
                <a16:creationId xmlns:a16="http://schemas.microsoft.com/office/drawing/2014/main" id="{9B373E67-BD3A-F944-A6F9-A13AAE483123}"/>
              </a:ext>
            </a:extLst>
          </p:cNvPr>
          <p:cNvGrpSpPr/>
          <p:nvPr/>
        </p:nvGrpSpPr>
        <p:grpSpPr>
          <a:xfrm>
            <a:off x="2332242" y="648018"/>
            <a:ext cx="9790277" cy="6167176"/>
            <a:chOff x="2332242" y="648018"/>
            <a:chExt cx="9790277" cy="6167176"/>
          </a:xfrm>
        </p:grpSpPr>
        <p:sp>
          <p:nvSpPr>
            <p:cNvPr id="14" name="Rectangle 13"/>
            <p:cNvSpPr/>
            <p:nvPr/>
          </p:nvSpPr>
          <p:spPr>
            <a:xfrm>
              <a:off x="9926604" y="6197738"/>
              <a:ext cx="2036788" cy="6174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F5F5"/>
                </a:solidFill>
                <a:effectLst/>
                <a:uLnTx/>
                <a:uFillTx/>
                <a:latin typeface="Arial" panose="020B0604020202020204"/>
                <a:ea typeface="+mn-ea"/>
                <a:cs typeface="+mn-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21181" y="771321"/>
              <a:ext cx="9437401" cy="5997427"/>
            </a:xfrm>
            <a:prstGeom prst="rect">
              <a:avLst/>
            </a:prstGeom>
          </p:spPr>
        </p:pic>
        <p:sp>
          <p:nvSpPr>
            <p:cNvPr id="2" name="Rounded Rectangle 1"/>
            <p:cNvSpPr/>
            <p:nvPr/>
          </p:nvSpPr>
          <p:spPr>
            <a:xfrm>
              <a:off x="10123917" y="2872186"/>
              <a:ext cx="1096907" cy="2264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C3C3C"/>
                  </a:solidFill>
                  <a:effectLst/>
                  <a:uLnTx/>
                  <a:uFillTx/>
                  <a:latin typeface="Arial" panose="020B0604020202020204"/>
                  <a:ea typeface="+mn-ea"/>
                  <a:cs typeface="+mn-cs"/>
                </a:rPr>
                <a:t>Aberdeen, MD</a:t>
              </a:r>
            </a:p>
          </p:txBody>
        </p:sp>
        <p:sp>
          <p:nvSpPr>
            <p:cNvPr id="9" name="Rounded Rectangle 8"/>
            <p:cNvSpPr/>
            <p:nvPr/>
          </p:nvSpPr>
          <p:spPr>
            <a:xfrm>
              <a:off x="9559363" y="3027858"/>
              <a:ext cx="981078" cy="2659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C3C3C"/>
                  </a:solidFill>
                  <a:effectLst/>
                  <a:uLnTx/>
                  <a:uFillTx/>
                  <a:latin typeface="Arial" panose="020B0604020202020204"/>
                  <a:ea typeface="+mn-ea"/>
                  <a:cs typeface="+mn-cs"/>
                </a:rPr>
                <a:t>Arlington, VA</a:t>
              </a:r>
            </a:p>
          </p:txBody>
        </p:sp>
        <p:graphicFrame>
          <p:nvGraphicFramePr>
            <p:cNvPr id="11" name="Chart 10"/>
            <p:cNvGraphicFramePr>
              <a:graphicFrameLocks/>
            </p:cNvGraphicFramePr>
            <p:nvPr/>
          </p:nvGraphicFramePr>
          <p:xfrm>
            <a:off x="5268847" y="3376960"/>
            <a:ext cx="865200" cy="56229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a:graphicFrameLocks/>
            </p:cNvGraphicFramePr>
            <p:nvPr/>
          </p:nvGraphicFramePr>
          <p:xfrm>
            <a:off x="10326428" y="2942843"/>
            <a:ext cx="558267" cy="44626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p:cNvGraphicFramePr>
              <a:graphicFrameLocks/>
            </p:cNvGraphicFramePr>
            <p:nvPr/>
          </p:nvGraphicFramePr>
          <p:xfrm>
            <a:off x="10098216" y="3084247"/>
            <a:ext cx="684521" cy="609489"/>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Chart 19"/>
            <p:cNvGraphicFramePr>
              <a:graphicFrameLocks/>
            </p:cNvGraphicFramePr>
            <p:nvPr/>
          </p:nvGraphicFramePr>
          <p:xfrm>
            <a:off x="8070386" y="3908700"/>
            <a:ext cx="1844095" cy="133880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Chart 21"/>
            <p:cNvGraphicFramePr>
              <a:graphicFrameLocks/>
            </p:cNvGraphicFramePr>
            <p:nvPr/>
          </p:nvGraphicFramePr>
          <p:xfrm>
            <a:off x="8794382" y="2888825"/>
            <a:ext cx="944602" cy="1040159"/>
          </p:xfrm>
          <a:graphic>
            <a:graphicData uri="http://schemas.openxmlformats.org/drawingml/2006/chart">
              <c:chart xmlns:c="http://schemas.openxmlformats.org/drawingml/2006/chart" xmlns:r="http://schemas.openxmlformats.org/officeDocument/2006/relationships" r:id="rId8"/>
            </a:graphicData>
          </a:graphic>
        </p:graphicFrame>
        <p:sp>
          <p:nvSpPr>
            <p:cNvPr id="30" name="Rounded Rectangle 29"/>
            <p:cNvSpPr/>
            <p:nvPr/>
          </p:nvSpPr>
          <p:spPr>
            <a:xfrm>
              <a:off x="10913984" y="2049009"/>
              <a:ext cx="914147" cy="2264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C3C3C"/>
                  </a:solidFill>
                  <a:effectLst/>
                  <a:uLnTx/>
                  <a:uFillTx/>
                  <a:latin typeface="Arial" panose="020B0604020202020204"/>
                  <a:ea typeface="+mn-ea"/>
                  <a:cs typeface="+mn-cs"/>
                </a:rPr>
                <a:t>Lincoln, MA</a:t>
              </a:r>
            </a:p>
          </p:txBody>
        </p:sp>
        <p:sp>
          <p:nvSpPr>
            <p:cNvPr id="31" name="Rounded Rectangle 30"/>
            <p:cNvSpPr/>
            <p:nvPr/>
          </p:nvSpPr>
          <p:spPr>
            <a:xfrm>
              <a:off x="10934618" y="3048960"/>
              <a:ext cx="963857" cy="2264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C3C3C"/>
                  </a:solidFill>
                  <a:effectLst/>
                  <a:uLnTx/>
                  <a:uFillTx/>
                  <a:latin typeface="Arial" panose="020B0604020202020204"/>
                  <a:ea typeface="+mn-ea"/>
                  <a:cs typeface="+mn-cs"/>
                </a:rPr>
                <a:t>Quantico, VA</a:t>
              </a:r>
            </a:p>
          </p:txBody>
        </p:sp>
        <p:sp>
          <p:nvSpPr>
            <p:cNvPr id="32" name="Rounded Rectangle 31"/>
            <p:cNvSpPr/>
            <p:nvPr/>
          </p:nvSpPr>
          <p:spPr>
            <a:xfrm>
              <a:off x="10806659" y="3360717"/>
              <a:ext cx="1315860" cy="2264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C3C3C"/>
                  </a:solidFill>
                  <a:effectLst/>
                  <a:uLnTx/>
                  <a:uFillTx/>
                  <a:latin typeface="Arial" panose="020B0604020202020204"/>
                  <a:ea typeface="+mn-ea"/>
                  <a:cs typeface="+mn-cs"/>
                </a:rPr>
                <a:t>Patuxent River, MD</a:t>
              </a:r>
            </a:p>
          </p:txBody>
        </p:sp>
        <p:sp>
          <p:nvSpPr>
            <p:cNvPr id="35" name="Rounded Rectangle 34"/>
            <p:cNvSpPr/>
            <p:nvPr/>
          </p:nvSpPr>
          <p:spPr>
            <a:xfrm>
              <a:off x="4509121" y="4865489"/>
              <a:ext cx="906954" cy="2264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C3C3C"/>
                  </a:solidFill>
                  <a:effectLst/>
                  <a:uLnTx/>
                  <a:uFillTx/>
                  <a:latin typeface="Arial" panose="020B0604020202020204"/>
                  <a:ea typeface="+mn-ea"/>
                  <a:cs typeface="+mn-cs"/>
                </a:rPr>
                <a:t>Tucson, AZ</a:t>
              </a:r>
            </a:p>
          </p:txBody>
        </p:sp>
        <p:sp>
          <p:nvSpPr>
            <p:cNvPr id="36" name="Rounded Rectangle 35"/>
            <p:cNvSpPr/>
            <p:nvPr/>
          </p:nvSpPr>
          <p:spPr>
            <a:xfrm>
              <a:off x="2563364" y="3984385"/>
              <a:ext cx="1047172" cy="2264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C3C3C"/>
                  </a:solidFill>
                  <a:effectLst/>
                  <a:uLnTx/>
                  <a:uFillTx/>
                  <a:latin typeface="Arial" panose="020B0604020202020204"/>
                  <a:ea typeface="+mn-ea"/>
                  <a:cs typeface="+mn-cs"/>
                </a:rPr>
                <a:t>San Diego, CA</a:t>
              </a:r>
            </a:p>
          </p:txBody>
        </p:sp>
        <p:sp>
          <p:nvSpPr>
            <p:cNvPr id="37" name="Rounded Rectangle 36"/>
            <p:cNvSpPr/>
            <p:nvPr/>
          </p:nvSpPr>
          <p:spPr>
            <a:xfrm>
              <a:off x="4331440" y="4554545"/>
              <a:ext cx="950901" cy="2264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C3C3C"/>
                  </a:solidFill>
                  <a:effectLst/>
                  <a:uLnTx/>
                  <a:uFillTx/>
                  <a:latin typeface="Arial" panose="020B0604020202020204"/>
                  <a:ea typeface="+mn-ea"/>
                  <a:cs typeface="+mn-cs"/>
                </a:rPr>
                <a:t>Phoenix, AZ</a:t>
              </a:r>
            </a:p>
          </p:txBody>
        </p:sp>
        <p:sp>
          <p:nvSpPr>
            <p:cNvPr id="38" name="Rounded Rectangle 37"/>
            <p:cNvSpPr/>
            <p:nvPr/>
          </p:nvSpPr>
          <p:spPr>
            <a:xfrm>
              <a:off x="8153940" y="5226400"/>
              <a:ext cx="1028997" cy="2264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C3C3C"/>
                  </a:solidFill>
                  <a:effectLst/>
                  <a:uLnTx/>
                  <a:uFillTx/>
                  <a:latin typeface="Arial" panose="020B0604020202020204"/>
                  <a:ea typeface="+mn-ea"/>
                  <a:cs typeface="+mn-cs"/>
                </a:rPr>
                <a:t>Shalimar, FL</a:t>
              </a:r>
            </a:p>
          </p:txBody>
        </p:sp>
        <p:sp>
          <p:nvSpPr>
            <p:cNvPr id="39" name="Rounded Rectangle 38"/>
            <p:cNvSpPr/>
            <p:nvPr/>
          </p:nvSpPr>
          <p:spPr>
            <a:xfrm>
              <a:off x="8212371" y="5687590"/>
              <a:ext cx="1147134" cy="2264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C3C3C"/>
                  </a:solidFill>
                  <a:effectLst/>
                  <a:uLnTx/>
                  <a:uFillTx/>
                  <a:latin typeface="Arial" panose="020B0604020202020204"/>
                  <a:ea typeface="+mn-ea"/>
                  <a:cs typeface="+mn-cs"/>
                </a:rPr>
                <a:t>Panama City, FL</a:t>
              </a:r>
            </a:p>
          </p:txBody>
        </p:sp>
        <p:sp>
          <p:nvSpPr>
            <p:cNvPr id="40" name="Rounded Rectangle 39"/>
            <p:cNvSpPr/>
            <p:nvPr/>
          </p:nvSpPr>
          <p:spPr>
            <a:xfrm>
              <a:off x="9924714" y="4814962"/>
              <a:ext cx="1315860" cy="2264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C3C3C"/>
                  </a:solidFill>
                  <a:effectLst/>
                  <a:uLnTx/>
                  <a:uFillTx/>
                  <a:latin typeface="Arial" panose="020B0604020202020204"/>
                  <a:ea typeface="+mn-ea"/>
                  <a:cs typeface="+mn-cs"/>
                </a:rPr>
                <a:t>Warner Robins, GA</a:t>
              </a:r>
            </a:p>
          </p:txBody>
        </p:sp>
        <p:sp>
          <p:nvSpPr>
            <p:cNvPr id="41" name="Rounded Rectangle 40"/>
            <p:cNvSpPr/>
            <p:nvPr/>
          </p:nvSpPr>
          <p:spPr>
            <a:xfrm>
              <a:off x="8231680" y="2954124"/>
              <a:ext cx="944602" cy="2264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C3C3C"/>
                  </a:solidFill>
                  <a:effectLst/>
                  <a:uLnTx/>
                  <a:uFillTx/>
                  <a:latin typeface="Arial" panose="020B0604020202020204"/>
                  <a:ea typeface="+mn-ea"/>
                  <a:cs typeface="+mn-cs"/>
                </a:rPr>
                <a:t>Dayton, OH</a:t>
              </a:r>
            </a:p>
          </p:txBody>
        </p:sp>
        <p:sp>
          <p:nvSpPr>
            <p:cNvPr id="43" name="Rounded Rectangle 42"/>
            <p:cNvSpPr/>
            <p:nvPr/>
          </p:nvSpPr>
          <p:spPr>
            <a:xfrm>
              <a:off x="5788583" y="3569030"/>
              <a:ext cx="1969762" cy="2264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C3C3C"/>
                  </a:solidFill>
                  <a:effectLst/>
                  <a:uLnTx/>
                  <a:uFillTx/>
                  <a:latin typeface="Arial" panose="020B0604020202020204"/>
                  <a:ea typeface="+mn-ea"/>
                  <a:cs typeface="+mn-cs"/>
                </a:rPr>
                <a:t>* Colorado Springs, CO</a:t>
              </a:r>
            </a:p>
          </p:txBody>
        </p:sp>
        <p:sp>
          <p:nvSpPr>
            <p:cNvPr id="45" name="Rounded Rectangle 44"/>
            <p:cNvSpPr/>
            <p:nvPr/>
          </p:nvSpPr>
          <p:spPr>
            <a:xfrm>
              <a:off x="8257842" y="3828411"/>
              <a:ext cx="1603135" cy="2264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C3C3C"/>
                  </a:solidFill>
                  <a:effectLst/>
                  <a:uLnTx/>
                  <a:uFillTx/>
                  <a:latin typeface="Arial" panose="020B0604020202020204"/>
                  <a:ea typeface="+mn-ea"/>
                  <a:cs typeface="+mn-cs"/>
                </a:rPr>
                <a:t>Huntsville, AL</a:t>
              </a:r>
            </a:p>
          </p:txBody>
        </p:sp>
        <p:sp>
          <p:nvSpPr>
            <p:cNvPr id="46" name="Rounded Rectangle 45"/>
            <p:cNvSpPr/>
            <p:nvPr/>
          </p:nvSpPr>
          <p:spPr>
            <a:xfrm>
              <a:off x="10267597" y="5636558"/>
              <a:ext cx="911319" cy="2264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C3C3C"/>
                  </a:solidFill>
                  <a:effectLst/>
                  <a:uLnTx/>
                  <a:uFillTx/>
                  <a:latin typeface="Arial" panose="020B0604020202020204"/>
                  <a:ea typeface="+mn-ea"/>
                  <a:cs typeface="+mn-cs"/>
                </a:rPr>
                <a:t>Orlando, FL</a:t>
              </a:r>
            </a:p>
          </p:txBody>
        </p:sp>
        <p:graphicFrame>
          <p:nvGraphicFramePr>
            <p:cNvPr id="50" name="Chart 49"/>
            <p:cNvGraphicFramePr>
              <a:graphicFrameLocks noChangeAspect="1"/>
            </p:cNvGraphicFramePr>
            <p:nvPr/>
          </p:nvGraphicFramePr>
          <p:xfrm>
            <a:off x="10286380" y="3240141"/>
            <a:ext cx="892537" cy="53552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2" name="Chart 51"/>
            <p:cNvGraphicFramePr>
              <a:graphicFrameLocks noChangeAspect="1"/>
            </p:cNvGraphicFramePr>
            <p:nvPr/>
          </p:nvGraphicFramePr>
          <p:xfrm>
            <a:off x="10892248" y="2117024"/>
            <a:ext cx="892537" cy="535522"/>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54" name="Chart 53"/>
            <p:cNvGraphicFramePr>
              <a:graphicFrameLocks noChangeAspect="1"/>
            </p:cNvGraphicFramePr>
            <p:nvPr/>
          </p:nvGraphicFramePr>
          <p:xfrm>
            <a:off x="9702219" y="5539481"/>
            <a:ext cx="892537" cy="53552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0" name="Chart 59"/>
            <p:cNvGraphicFramePr>
              <a:graphicFrameLocks noChangeAspect="1"/>
            </p:cNvGraphicFramePr>
            <p:nvPr/>
          </p:nvGraphicFramePr>
          <p:xfrm>
            <a:off x="10363793" y="2957170"/>
            <a:ext cx="966915" cy="580149"/>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64" name="Chart 63"/>
            <p:cNvGraphicFramePr>
              <a:graphicFrameLocks noChangeAspect="1"/>
            </p:cNvGraphicFramePr>
            <p:nvPr/>
          </p:nvGraphicFramePr>
          <p:xfrm>
            <a:off x="8575952" y="5236399"/>
            <a:ext cx="966915" cy="580149"/>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68" name="Chart 67"/>
            <p:cNvGraphicFramePr>
              <a:graphicFrameLocks noChangeAspect="1"/>
            </p:cNvGraphicFramePr>
            <p:nvPr/>
          </p:nvGraphicFramePr>
          <p:xfrm>
            <a:off x="8694930" y="4428536"/>
            <a:ext cx="1785075" cy="1071045"/>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56" name="Chart 55"/>
            <p:cNvGraphicFramePr>
              <a:graphicFrameLocks noChangeAspect="1"/>
            </p:cNvGraphicFramePr>
            <p:nvPr/>
          </p:nvGraphicFramePr>
          <p:xfrm>
            <a:off x="8847033" y="5316890"/>
            <a:ext cx="818159" cy="490896"/>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58" name="Chart 57"/>
            <p:cNvGraphicFramePr>
              <a:graphicFrameLocks noChangeAspect="1"/>
            </p:cNvGraphicFramePr>
            <p:nvPr/>
          </p:nvGraphicFramePr>
          <p:xfrm>
            <a:off x="3888126" y="4675262"/>
            <a:ext cx="1011542" cy="606925"/>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66" name="Chart 65"/>
            <p:cNvGraphicFramePr>
              <a:graphicFrameLocks noChangeAspect="1"/>
            </p:cNvGraphicFramePr>
            <p:nvPr/>
          </p:nvGraphicFramePr>
          <p:xfrm>
            <a:off x="3759792" y="4395073"/>
            <a:ext cx="937164" cy="562298"/>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62" name="Chart 61"/>
            <p:cNvGraphicFramePr>
              <a:graphicFrameLocks noChangeAspect="1"/>
            </p:cNvGraphicFramePr>
            <p:nvPr/>
          </p:nvGraphicFramePr>
          <p:xfrm>
            <a:off x="2332242" y="4079178"/>
            <a:ext cx="1859453" cy="1115672"/>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44" name="Chart 43"/>
            <p:cNvGraphicFramePr>
              <a:graphicFrameLocks noChangeAspect="1"/>
            </p:cNvGraphicFramePr>
            <p:nvPr/>
          </p:nvGraphicFramePr>
          <p:xfrm>
            <a:off x="3994614" y="2736880"/>
            <a:ext cx="1066800" cy="640080"/>
          </p:xfrm>
          <a:graphic>
            <a:graphicData uri="http://schemas.openxmlformats.org/drawingml/2006/chart">
              <c:chart xmlns:c="http://schemas.openxmlformats.org/drawingml/2006/chart" xmlns:r="http://schemas.openxmlformats.org/officeDocument/2006/relationships" r:id="rId19"/>
            </a:graphicData>
          </a:graphic>
        </p:graphicFrame>
        <p:sp>
          <p:nvSpPr>
            <p:cNvPr id="47" name="Rounded Rectangle 46"/>
            <p:cNvSpPr/>
            <p:nvPr/>
          </p:nvSpPr>
          <p:spPr>
            <a:xfrm>
              <a:off x="4696956" y="2948025"/>
              <a:ext cx="1240301" cy="22646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C3C3C"/>
                  </a:solidFill>
                  <a:effectLst/>
                  <a:uLnTx/>
                  <a:uFillTx/>
                  <a:latin typeface="Arial" panose="020B0604020202020204"/>
                  <a:ea typeface="+mn-ea"/>
                  <a:cs typeface="+mn-cs"/>
                </a:rPr>
                <a:t>Salt Lake City, UT</a:t>
              </a:r>
            </a:p>
          </p:txBody>
        </p:sp>
        <p:sp>
          <p:nvSpPr>
            <p:cNvPr id="7" name="Rectangle 6"/>
            <p:cNvSpPr/>
            <p:nvPr/>
          </p:nvSpPr>
          <p:spPr>
            <a:xfrm>
              <a:off x="5937257" y="3775663"/>
              <a:ext cx="1522260" cy="264013"/>
            </a:xfrm>
            <a:prstGeom prst="rect">
              <a:avLst/>
            </a:prstGeom>
            <a:solidFill>
              <a:schemeClr val="tx1">
                <a:lumMod val="20000"/>
                <a:lumOff val="8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1" u="none" strike="noStrike" kern="1200" cap="none" spc="0" normalizeH="0" baseline="0" noProof="0" dirty="0">
                  <a:ln>
                    <a:noFill/>
                  </a:ln>
                  <a:solidFill>
                    <a:srgbClr val="3C3C3C"/>
                  </a:solidFill>
                  <a:effectLst/>
                  <a:uLnTx/>
                  <a:uFillTx/>
                  <a:latin typeface="Arial" panose="020B0604020202020204"/>
                  <a:ea typeface="+mn-ea"/>
                  <a:cs typeface="+mn-cs"/>
                </a:rPr>
                <a:t>*</a:t>
              </a:r>
              <a:r>
                <a:rPr kumimoji="0" lang="en-US" sz="800" b="0" i="1" u="none" strike="noStrike" kern="1200" cap="none" spc="0" normalizeH="0" baseline="0" noProof="0" dirty="0">
                  <a:ln>
                    <a:noFill/>
                  </a:ln>
                  <a:solidFill>
                    <a:srgbClr val="3C3C3C"/>
                  </a:solidFill>
                  <a:effectLst/>
                  <a:uLnTx/>
                  <a:uFillTx/>
                  <a:latin typeface="Arial" panose="020B0604020202020204"/>
                  <a:ea typeface="+mn-ea"/>
                  <a:cs typeface="+mn-cs"/>
                </a:rPr>
                <a:t> New Lease in Colorado Springs to 12,000 ASF</a:t>
              </a:r>
            </a:p>
          </p:txBody>
        </p:sp>
        <p:pic>
          <p:nvPicPr>
            <p:cNvPr id="23" name="Picture 22">
              <a:extLst>
                <a:ext uri="{FF2B5EF4-FFF2-40B4-BE49-F238E27FC236}">
                  <a16:creationId xmlns:a16="http://schemas.microsoft.com/office/drawing/2014/main" id="{6D2D15F9-BF88-A940-9FF3-55FC70F342A7}"/>
                </a:ext>
              </a:extLst>
            </p:cNvPr>
            <p:cNvPicPr>
              <a:picLocks noChangeAspect="1"/>
            </p:cNvPicPr>
            <p:nvPr/>
          </p:nvPicPr>
          <p:blipFill>
            <a:blip r:embed="rId20" cstate="print">
              <a:extLst>
                <a:ext uri="{28A0092B-C50C-407E-A947-70E740481C1C}">
                  <a14:useLocalDpi xmlns:a14="http://schemas.microsoft.com/office/drawing/2010/main"/>
                </a:ext>
              </a:extLst>
            </a:blip>
            <a:srcRect/>
            <a:stretch/>
          </p:blipFill>
          <p:spPr>
            <a:xfrm>
              <a:off x="2462113" y="5388867"/>
              <a:ext cx="2026029" cy="1307115"/>
            </a:xfrm>
            <a:prstGeom prst="rect">
              <a:avLst/>
            </a:prstGeom>
          </p:spPr>
        </p:pic>
        <p:sp>
          <p:nvSpPr>
            <p:cNvPr id="59" name="Diamond 58">
              <a:extLst>
                <a:ext uri="{FF2B5EF4-FFF2-40B4-BE49-F238E27FC236}">
                  <a16:creationId xmlns:a16="http://schemas.microsoft.com/office/drawing/2014/main" id="{A8847D9D-51EF-B542-B021-CBA9C74399ED}"/>
                </a:ext>
              </a:extLst>
            </p:cNvPr>
            <p:cNvSpPr>
              <a:spLocks noChangeAspect="1"/>
            </p:cNvSpPr>
            <p:nvPr/>
          </p:nvSpPr>
          <p:spPr>
            <a:xfrm>
              <a:off x="3213187" y="5542961"/>
              <a:ext cx="182880" cy="182880"/>
            </a:xfrm>
            <a:prstGeom prst="diamond">
              <a:avLst/>
            </a:prstGeom>
            <a:ln>
              <a:noFill/>
            </a:ln>
            <a:effectLst>
              <a:outerShdw blurRad="50800" dist="25400" dir="2700000" algn="tl" rotWithShape="0">
                <a:prstClr val="black">
                  <a:alpha val="40000"/>
                </a:prstClr>
              </a:outerShdw>
              <a:softEdge rad="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1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D5EC4677-EF49-A441-A166-E7E987BC8C37}"/>
                </a:ext>
              </a:extLst>
            </p:cNvPr>
            <p:cNvSpPr/>
            <p:nvPr/>
          </p:nvSpPr>
          <p:spPr>
            <a:xfrm>
              <a:off x="3330924" y="5436281"/>
              <a:ext cx="642633"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26473"/>
                  </a:solidFill>
                  <a:effectLst/>
                  <a:uLnTx/>
                  <a:uFillTx/>
                  <a:latin typeface="Arial" panose="020B0604020202020204"/>
                  <a:ea typeface="+mn-ea"/>
                  <a:cs typeface="+mn-cs"/>
                </a:rPr>
                <a:t>Oahu HI</a:t>
              </a:r>
            </a:p>
          </p:txBody>
        </p:sp>
        <p:sp>
          <p:nvSpPr>
            <p:cNvPr id="61" name="Diamond 60">
              <a:extLst>
                <a:ext uri="{FF2B5EF4-FFF2-40B4-BE49-F238E27FC236}">
                  <a16:creationId xmlns:a16="http://schemas.microsoft.com/office/drawing/2014/main" id="{4114BA73-AAC9-034F-8CE5-419178FF53ED}"/>
                </a:ext>
              </a:extLst>
            </p:cNvPr>
            <p:cNvSpPr>
              <a:spLocks noChangeAspect="1"/>
            </p:cNvSpPr>
            <p:nvPr/>
          </p:nvSpPr>
          <p:spPr>
            <a:xfrm>
              <a:off x="3845199" y="3794843"/>
              <a:ext cx="182880" cy="182880"/>
            </a:xfrm>
            <a:prstGeom prst="diamond">
              <a:avLst/>
            </a:prstGeom>
            <a:ln>
              <a:noFill/>
            </a:ln>
            <a:effectLst>
              <a:outerShdw blurRad="50800" dist="25400" dir="2700000" algn="tl" rotWithShape="0">
                <a:prstClr val="black">
                  <a:alpha val="40000"/>
                </a:prstClr>
              </a:outerShdw>
              <a:softEdge rad="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1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63" name="Rectangle 62">
              <a:extLst>
                <a:ext uri="{FF2B5EF4-FFF2-40B4-BE49-F238E27FC236}">
                  <a16:creationId xmlns:a16="http://schemas.microsoft.com/office/drawing/2014/main" id="{F235E2FC-02FA-504F-908A-26E124BE85B2}"/>
                </a:ext>
              </a:extLst>
            </p:cNvPr>
            <p:cNvSpPr/>
            <p:nvPr/>
          </p:nvSpPr>
          <p:spPr>
            <a:xfrm>
              <a:off x="4012691" y="3781951"/>
              <a:ext cx="950901"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err="1">
                  <a:ln>
                    <a:noFill/>
                  </a:ln>
                  <a:solidFill>
                    <a:srgbClr val="326473"/>
                  </a:solidFill>
                  <a:effectLst/>
                  <a:uLnTx/>
                  <a:uFillTx/>
                  <a:latin typeface="Arial" panose="020B0604020202020204"/>
                  <a:ea typeface="+mn-ea"/>
                  <a:cs typeface="+mn-cs"/>
                </a:rPr>
                <a:t>Nellis</a:t>
              </a:r>
              <a:r>
                <a:rPr kumimoji="0" lang="en-US" sz="1000" b="1" i="1" u="none" strike="noStrike" kern="1200" cap="none" spc="0" normalizeH="0" baseline="0" noProof="0" dirty="0">
                  <a:ln>
                    <a:noFill/>
                  </a:ln>
                  <a:solidFill>
                    <a:srgbClr val="326473"/>
                  </a:solidFill>
                  <a:effectLst/>
                  <a:uLnTx/>
                  <a:uFillTx/>
                  <a:latin typeface="Arial" panose="020B0604020202020204"/>
                  <a:ea typeface="+mn-ea"/>
                  <a:cs typeface="+mn-cs"/>
                </a:rPr>
                <a:t> AFB, NV</a:t>
              </a:r>
            </a:p>
          </p:txBody>
        </p:sp>
        <p:sp>
          <p:nvSpPr>
            <p:cNvPr id="65" name="Diamond 64">
              <a:extLst>
                <a:ext uri="{FF2B5EF4-FFF2-40B4-BE49-F238E27FC236}">
                  <a16:creationId xmlns:a16="http://schemas.microsoft.com/office/drawing/2014/main" id="{C8227C4A-BF2D-5C49-AF4D-66DD906D1AA3}"/>
                </a:ext>
              </a:extLst>
            </p:cNvPr>
            <p:cNvSpPr>
              <a:spLocks noChangeAspect="1"/>
            </p:cNvSpPr>
            <p:nvPr/>
          </p:nvSpPr>
          <p:spPr>
            <a:xfrm>
              <a:off x="5163011" y="4238596"/>
              <a:ext cx="182880" cy="182880"/>
            </a:xfrm>
            <a:prstGeom prst="diamond">
              <a:avLst/>
            </a:prstGeom>
            <a:ln>
              <a:noFill/>
            </a:ln>
            <a:effectLst>
              <a:outerShdw blurRad="50800" dist="25400" dir="2700000" algn="tl" rotWithShape="0">
                <a:prstClr val="black">
                  <a:alpha val="40000"/>
                </a:prstClr>
              </a:outerShdw>
              <a:softEdge rad="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1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67" name="Rectangle 66">
              <a:extLst>
                <a:ext uri="{FF2B5EF4-FFF2-40B4-BE49-F238E27FC236}">
                  <a16:creationId xmlns:a16="http://schemas.microsoft.com/office/drawing/2014/main" id="{C66C73DD-052B-634B-B8C3-A3F2BA3F5CA4}"/>
                </a:ext>
              </a:extLst>
            </p:cNvPr>
            <p:cNvSpPr/>
            <p:nvPr/>
          </p:nvSpPr>
          <p:spPr>
            <a:xfrm>
              <a:off x="5330503" y="4218980"/>
              <a:ext cx="111278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26473"/>
                  </a:solidFill>
                  <a:effectLst/>
                  <a:uLnTx/>
                  <a:uFillTx/>
                  <a:latin typeface="Arial" panose="020B0604020202020204"/>
                  <a:ea typeface="+mn-ea"/>
                  <a:cs typeface="+mn-cs"/>
                </a:rPr>
                <a:t>Albuquerque NM</a:t>
              </a:r>
            </a:p>
          </p:txBody>
        </p:sp>
        <p:sp>
          <p:nvSpPr>
            <p:cNvPr id="69" name="Diamond 68">
              <a:extLst>
                <a:ext uri="{FF2B5EF4-FFF2-40B4-BE49-F238E27FC236}">
                  <a16:creationId xmlns:a16="http://schemas.microsoft.com/office/drawing/2014/main" id="{AD14FE7E-1D83-B347-9641-2E3DB7D79515}"/>
                </a:ext>
              </a:extLst>
            </p:cNvPr>
            <p:cNvSpPr>
              <a:spLocks noChangeAspect="1"/>
            </p:cNvSpPr>
            <p:nvPr/>
          </p:nvSpPr>
          <p:spPr>
            <a:xfrm>
              <a:off x="6648911" y="5637090"/>
              <a:ext cx="182880" cy="182880"/>
            </a:xfrm>
            <a:prstGeom prst="diamond">
              <a:avLst/>
            </a:prstGeom>
            <a:ln>
              <a:noFill/>
            </a:ln>
            <a:effectLst>
              <a:outerShdw blurRad="50800" dist="25400" dir="2700000" algn="tl" rotWithShape="0">
                <a:prstClr val="black">
                  <a:alpha val="40000"/>
                </a:prstClr>
              </a:outerShdw>
              <a:softEdge rad="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1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70" name="Rectangle 69">
              <a:extLst>
                <a:ext uri="{FF2B5EF4-FFF2-40B4-BE49-F238E27FC236}">
                  <a16:creationId xmlns:a16="http://schemas.microsoft.com/office/drawing/2014/main" id="{76F10973-C4C8-4B43-8578-10B55F1A5210}"/>
                </a:ext>
              </a:extLst>
            </p:cNvPr>
            <p:cNvSpPr/>
            <p:nvPr/>
          </p:nvSpPr>
          <p:spPr>
            <a:xfrm>
              <a:off x="6816403" y="5610750"/>
              <a:ext cx="111278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26473"/>
                  </a:solidFill>
                  <a:effectLst/>
                  <a:uLnTx/>
                  <a:uFillTx/>
                  <a:latin typeface="Arial" panose="020B0604020202020204"/>
                  <a:ea typeface="+mn-ea"/>
                  <a:cs typeface="+mn-cs"/>
                </a:rPr>
                <a:t>San Antonio, TX</a:t>
              </a:r>
            </a:p>
          </p:txBody>
        </p:sp>
        <p:sp>
          <p:nvSpPr>
            <p:cNvPr id="73" name="Diamond 72">
              <a:extLst>
                <a:ext uri="{FF2B5EF4-FFF2-40B4-BE49-F238E27FC236}">
                  <a16:creationId xmlns:a16="http://schemas.microsoft.com/office/drawing/2014/main" id="{CE9BB5CD-9FBA-7642-BD49-067127D59FB2}"/>
                </a:ext>
              </a:extLst>
            </p:cNvPr>
            <p:cNvSpPr>
              <a:spLocks noChangeAspect="1"/>
            </p:cNvSpPr>
            <p:nvPr/>
          </p:nvSpPr>
          <p:spPr>
            <a:xfrm>
              <a:off x="7397538" y="3390808"/>
              <a:ext cx="182880" cy="182880"/>
            </a:xfrm>
            <a:prstGeom prst="diamond">
              <a:avLst/>
            </a:prstGeom>
            <a:ln>
              <a:noFill/>
            </a:ln>
            <a:effectLst>
              <a:outerShdw blurRad="50800" dist="25400" dir="2700000" algn="tl" rotWithShape="0">
                <a:prstClr val="black">
                  <a:alpha val="40000"/>
                </a:prstClr>
              </a:outerShdw>
              <a:softEdge rad="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1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75" name="Rectangle 74">
              <a:extLst>
                <a:ext uri="{FF2B5EF4-FFF2-40B4-BE49-F238E27FC236}">
                  <a16:creationId xmlns:a16="http://schemas.microsoft.com/office/drawing/2014/main" id="{6FE23CFA-68B8-8A43-B053-592628CFB574}"/>
                </a:ext>
              </a:extLst>
            </p:cNvPr>
            <p:cNvSpPr/>
            <p:nvPr/>
          </p:nvSpPr>
          <p:spPr>
            <a:xfrm>
              <a:off x="7613134" y="3368851"/>
              <a:ext cx="98005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26473"/>
                  </a:solidFill>
                  <a:effectLst/>
                  <a:uLnTx/>
                  <a:uFillTx/>
                  <a:latin typeface="Arial" panose="020B0604020202020204"/>
                  <a:ea typeface="+mn-ea"/>
                  <a:cs typeface="+mn-cs"/>
                </a:rPr>
                <a:t>St. Joseph, MO</a:t>
              </a:r>
            </a:p>
          </p:txBody>
        </p:sp>
        <p:sp>
          <p:nvSpPr>
            <p:cNvPr id="76" name="Diamond 75">
              <a:extLst>
                <a:ext uri="{FF2B5EF4-FFF2-40B4-BE49-F238E27FC236}">
                  <a16:creationId xmlns:a16="http://schemas.microsoft.com/office/drawing/2014/main" id="{A579B8B4-A122-9C45-AE2F-C26234A738E9}"/>
                </a:ext>
              </a:extLst>
            </p:cNvPr>
            <p:cNvSpPr>
              <a:spLocks noChangeAspect="1"/>
            </p:cNvSpPr>
            <p:nvPr/>
          </p:nvSpPr>
          <p:spPr>
            <a:xfrm>
              <a:off x="9840227" y="5933816"/>
              <a:ext cx="182880" cy="182880"/>
            </a:xfrm>
            <a:prstGeom prst="diamond">
              <a:avLst/>
            </a:prstGeom>
            <a:ln>
              <a:noFill/>
            </a:ln>
            <a:effectLst>
              <a:outerShdw blurRad="50800" dist="25400" dir="2700000" algn="tl" rotWithShape="0">
                <a:prstClr val="black">
                  <a:alpha val="40000"/>
                </a:prstClr>
              </a:outerShdw>
              <a:softEdge rad="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1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77" name="Rectangle 76">
              <a:extLst>
                <a:ext uri="{FF2B5EF4-FFF2-40B4-BE49-F238E27FC236}">
                  <a16:creationId xmlns:a16="http://schemas.microsoft.com/office/drawing/2014/main" id="{10BD9537-7911-6E48-824C-AC108F129739}"/>
                </a:ext>
              </a:extLst>
            </p:cNvPr>
            <p:cNvSpPr/>
            <p:nvPr/>
          </p:nvSpPr>
          <p:spPr>
            <a:xfrm>
              <a:off x="9151639" y="5906229"/>
              <a:ext cx="692525" cy="249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26473"/>
                  </a:solidFill>
                  <a:effectLst/>
                  <a:uLnTx/>
                  <a:uFillTx/>
                  <a:latin typeface="Arial" panose="020B0604020202020204"/>
                  <a:ea typeface="+mn-ea"/>
                  <a:cs typeface="+mn-cs"/>
                </a:rPr>
                <a:t>Tampa, FL</a:t>
              </a:r>
            </a:p>
          </p:txBody>
        </p:sp>
        <p:sp>
          <p:nvSpPr>
            <p:cNvPr id="72" name="Rectangle 71">
              <a:extLst>
                <a:ext uri="{FF2B5EF4-FFF2-40B4-BE49-F238E27FC236}">
                  <a16:creationId xmlns:a16="http://schemas.microsoft.com/office/drawing/2014/main" id="{1A92AAE9-076C-B34F-851D-AC56EB1E3F8B}"/>
                </a:ext>
              </a:extLst>
            </p:cNvPr>
            <p:cNvSpPr/>
            <p:nvPr/>
          </p:nvSpPr>
          <p:spPr>
            <a:xfrm>
              <a:off x="11046441" y="3582304"/>
              <a:ext cx="1076078" cy="693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80000"/>
                </a:lnSpc>
                <a:spcBef>
                  <a:spcPts val="600"/>
                </a:spcBef>
                <a:spcAft>
                  <a:spcPts val="0"/>
                </a:spcAft>
                <a:buClrTx/>
                <a:buSzTx/>
                <a:buFontTx/>
                <a:buNone/>
                <a:tabLst/>
                <a:defRPr/>
              </a:pPr>
              <a:r>
                <a:rPr kumimoji="0" lang="en-US" sz="1000" b="1" i="1" u="none" strike="noStrike" kern="1200" cap="none" spc="0" normalizeH="0" baseline="0" noProof="0" dirty="0">
                  <a:ln>
                    <a:noFill/>
                  </a:ln>
                  <a:solidFill>
                    <a:srgbClr val="326473"/>
                  </a:solidFill>
                  <a:effectLst/>
                  <a:uLnTx/>
                  <a:uFillTx/>
                  <a:latin typeface="Arial" panose="020B0604020202020204"/>
                  <a:ea typeface="+mn-ea"/>
                  <a:cs typeface="+mn-cs"/>
                </a:rPr>
                <a:t>Langley AFB, VA</a:t>
              </a:r>
            </a:p>
            <a:p>
              <a:pPr marL="0" marR="0" lvl="0" indent="0" algn="l" defTabSz="457200" rtl="0" eaLnBrk="1" fontAlgn="auto" latinLnBrk="0" hangingPunct="1">
                <a:lnSpc>
                  <a:spcPct val="80000"/>
                </a:lnSpc>
                <a:spcBef>
                  <a:spcPts val="600"/>
                </a:spcBef>
                <a:spcAft>
                  <a:spcPts val="0"/>
                </a:spcAft>
                <a:buClrTx/>
                <a:buSzTx/>
                <a:buFontTx/>
                <a:buNone/>
                <a:tabLst/>
                <a:defRPr/>
              </a:pPr>
              <a:r>
                <a:rPr kumimoji="0" lang="en-US" sz="1000" b="1" i="1" u="none" strike="noStrike" kern="1200" cap="none" spc="0" normalizeH="0" baseline="0" noProof="0" dirty="0">
                  <a:ln>
                    <a:noFill/>
                  </a:ln>
                  <a:solidFill>
                    <a:srgbClr val="326473"/>
                  </a:solidFill>
                  <a:effectLst/>
                  <a:uLnTx/>
                  <a:uFillTx/>
                  <a:latin typeface="Arial" panose="020B0604020202020204"/>
                  <a:ea typeface="+mn-ea"/>
                  <a:cs typeface="+mn-cs"/>
                </a:rPr>
                <a:t>Norfolk VA</a:t>
              </a:r>
            </a:p>
            <a:p>
              <a:pPr marL="0" marR="0" lvl="0" indent="0" algn="l" defTabSz="457200" rtl="0" eaLnBrk="1" fontAlgn="auto" latinLnBrk="0" hangingPunct="1">
                <a:lnSpc>
                  <a:spcPct val="80000"/>
                </a:lnSpc>
                <a:spcBef>
                  <a:spcPts val="600"/>
                </a:spcBef>
                <a:spcAft>
                  <a:spcPts val="0"/>
                </a:spcAft>
                <a:buClrTx/>
                <a:buSzTx/>
                <a:buFontTx/>
                <a:buNone/>
                <a:tabLst/>
                <a:defRPr/>
              </a:pPr>
              <a:r>
                <a:rPr kumimoji="0" lang="en-US" sz="1000" b="1" i="1" u="none" strike="noStrike" kern="1200" cap="none" spc="0" normalizeH="0" baseline="0" noProof="0" dirty="0">
                  <a:ln>
                    <a:noFill/>
                  </a:ln>
                  <a:solidFill>
                    <a:srgbClr val="326473"/>
                  </a:solidFill>
                  <a:effectLst/>
                  <a:uLnTx/>
                  <a:uFillTx/>
                  <a:latin typeface="Arial" panose="020B0604020202020204"/>
                  <a:ea typeface="+mn-ea"/>
                  <a:cs typeface="+mn-cs"/>
                </a:rPr>
                <a:t>Pentagon</a:t>
              </a:r>
              <a:br>
                <a:rPr kumimoji="0" lang="en-US" sz="1000" b="1" i="1" u="none" strike="noStrike" kern="1200" cap="none" spc="0" normalizeH="0" baseline="0" noProof="0" dirty="0">
                  <a:ln>
                    <a:noFill/>
                  </a:ln>
                  <a:solidFill>
                    <a:srgbClr val="326473"/>
                  </a:solidFill>
                  <a:effectLst/>
                  <a:uLnTx/>
                  <a:uFillTx/>
                  <a:latin typeface="Arial" panose="020B0604020202020204"/>
                  <a:ea typeface="+mn-ea"/>
                  <a:cs typeface="+mn-cs"/>
                </a:rPr>
              </a:br>
              <a:r>
                <a:rPr kumimoji="0" lang="en-US" sz="1000" b="1" i="1" u="none" strike="noStrike" kern="1200" cap="none" spc="0" normalizeH="0" baseline="0" noProof="0" dirty="0">
                  <a:ln>
                    <a:noFill/>
                  </a:ln>
                  <a:solidFill>
                    <a:srgbClr val="326473"/>
                  </a:solidFill>
                  <a:effectLst/>
                  <a:uLnTx/>
                  <a:uFillTx/>
                  <a:latin typeface="Arial" panose="020B0604020202020204"/>
                  <a:ea typeface="+mn-ea"/>
                  <a:cs typeface="+mn-cs"/>
                </a:rPr>
                <a:t>Washington, DC </a:t>
              </a:r>
            </a:p>
          </p:txBody>
        </p:sp>
        <p:sp>
          <p:nvSpPr>
            <p:cNvPr id="71" name="Diamond 70">
              <a:extLst>
                <a:ext uri="{FF2B5EF4-FFF2-40B4-BE49-F238E27FC236}">
                  <a16:creationId xmlns:a16="http://schemas.microsoft.com/office/drawing/2014/main" id="{780C4D0B-8869-B34D-BCA4-D7F026CD6BD5}"/>
                </a:ext>
              </a:extLst>
            </p:cNvPr>
            <p:cNvSpPr>
              <a:spLocks noChangeAspect="1"/>
            </p:cNvSpPr>
            <p:nvPr/>
          </p:nvSpPr>
          <p:spPr>
            <a:xfrm>
              <a:off x="10826853" y="3565233"/>
              <a:ext cx="182880" cy="182880"/>
            </a:xfrm>
            <a:prstGeom prst="diamond">
              <a:avLst/>
            </a:prstGeom>
            <a:ln>
              <a:noFill/>
            </a:ln>
            <a:effectLst>
              <a:outerShdw blurRad="50800" dist="25400" dir="2700000" algn="tl" rotWithShape="0">
                <a:prstClr val="black">
                  <a:alpha val="40000"/>
                </a:prstClr>
              </a:outerShdw>
              <a:softEdge rad="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1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grpSp>
          <p:nvGrpSpPr>
            <p:cNvPr id="80" name="Group 79">
              <a:extLst>
                <a:ext uri="{FF2B5EF4-FFF2-40B4-BE49-F238E27FC236}">
                  <a16:creationId xmlns:a16="http://schemas.microsoft.com/office/drawing/2014/main" id="{913F0AF8-E141-7F4C-9F28-9136291B4530}"/>
                </a:ext>
              </a:extLst>
            </p:cNvPr>
            <p:cNvGrpSpPr/>
            <p:nvPr/>
          </p:nvGrpSpPr>
          <p:grpSpPr>
            <a:xfrm>
              <a:off x="9139918" y="720436"/>
              <a:ext cx="1569592" cy="405878"/>
              <a:chOff x="10880194" y="3691845"/>
              <a:chExt cx="1569592" cy="405878"/>
            </a:xfrm>
          </p:grpSpPr>
          <p:sp>
            <p:nvSpPr>
              <p:cNvPr id="81" name="Rectangle 80">
                <a:extLst>
                  <a:ext uri="{FF2B5EF4-FFF2-40B4-BE49-F238E27FC236}">
                    <a16:creationId xmlns:a16="http://schemas.microsoft.com/office/drawing/2014/main" id="{66C2680E-EF0D-7346-8150-55F8155B8BC1}"/>
                  </a:ext>
                </a:extLst>
              </p:cNvPr>
              <p:cNvSpPr/>
              <p:nvPr/>
            </p:nvSpPr>
            <p:spPr>
              <a:xfrm>
                <a:off x="11099781" y="3708916"/>
                <a:ext cx="1350005" cy="375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000" b="1" i="1" u="none" strike="noStrike" kern="1200" cap="none" spc="0" normalizeH="0" baseline="0" noProof="0" dirty="0">
                    <a:ln>
                      <a:noFill/>
                    </a:ln>
                    <a:solidFill>
                      <a:srgbClr val="326473"/>
                    </a:solidFill>
                    <a:effectLst/>
                    <a:uLnTx/>
                    <a:uFillTx/>
                    <a:latin typeface="Arial" panose="020B0604020202020204"/>
                    <a:ea typeface="+mn-ea"/>
                    <a:cs typeface="+mn-cs"/>
                  </a:rPr>
                  <a:t>Stuttgart, Germany</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en-US" sz="1000" b="1" i="1" u="none" strike="noStrike" kern="1200" cap="none" spc="0" normalizeH="0" baseline="0" noProof="0" dirty="0">
                    <a:ln>
                      <a:noFill/>
                    </a:ln>
                    <a:solidFill>
                      <a:srgbClr val="326473"/>
                    </a:solidFill>
                    <a:effectLst/>
                    <a:uLnTx/>
                    <a:uFillTx/>
                    <a:latin typeface="Arial" panose="020B0604020202020204"/>
                    <a:ea typeface="+mn-ea"/>
                    <a:cs typeface="+mn-cs"/>
                  </a:rPr>
                  <a:t>Wiesbaden, Germany</a:t>
                </a:r>
              </a:p>
            </p:txBody>
          </p:sp>
          <p:sp>
            <p:nvSpPr>
              <p:cNvPr id="82" name="Diamond 81">
                <a:extLst>
                  <a:ext uri="{FF2B5EF4-FFF2-40B4-BE49-F238E27FC236}">
                    <a16:creationId xmlns:a16="http://schemas.microsoft.com/office/drawing/2014/main" id="{5E3E34D9-EB26-864F-9CE7-B62B16FD8F63}"/>
                  </a:ext>
                </a:extLst>
              </p:cNvPr>
              <p:cNvSpPr>
                <a:spLocks noChangeAspect="1"/>
              </p:cNvSpPr>
              <p:nvPr/>
            </p:nvSpPr>
            <p:spPr>
              <a:xfrm>
                <a:off x="10880194" y="3691845"/>
                <a:ext cx="182880" cy="182880"/>
              </a:xfrm>
              <a:prstGeom prst="diamond">
                <a:avLst/>
              </a:prstGeom>
              <a:ln>
                <a:noFill/>
              </a:ln>
              <a:effectLst>
                <a:outerShdw blurRad="50800" dist="25400" dir="2700000" algn="tl" rotWithShape="0">
                  <a:prstClr val="black">
                    <a:alpha val="40000"/>
                  </a:prstClr>
                </a:outerShdw>
                <a:softEdge rad="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1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83" name="Diamond 82">
                <a:extLst>
                  <a:ext uri="{FF2B5EF4-FFF2-40B4-BE49-F238E27FC236}">
                    <a16:creationId xmlns:a16="http://schemas.microsoft.com/office/drawing/2014/main" id="{3FCBDFB9-759A-284C-A503-DC166280598E}"/>
                  </a:ext>
                </a:extLst>
              </p:cNvPr>
              <p:cNvSpPr>
                <a:spLocks noChangeAspect="1"/>
              </p:cNvSpPr>
              <p:nvPr/>
            </p:nvSpPr>
            <p:spPr>
              <a:xfrm>
                <a:off x="10880194" y="3914843"/>
                <a:ext cx="182880" cy="182880"/>
              </a:xfrm>
              <a:prstGeom prst="diamond">
                <a:avLst/>
              </a:prstGeom>
              <a:ln>
                <a:noFill/>
              </a:ln>
              <a:effectLst>
                <a:outerShdw blurRad="50800" dist="25400" dir="2700000" algn="tl" rotWithShape="0">
                  <a:prstClr val="black">
                    <a:alpha val="40000"/>
                  </a:prstClr>
                </a:outerShdw>
                <a:softEdge rad="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1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grpSp>
        <p:sp>
          <p:nvSpPr>
            <p:cNvPr id="28" name="Rectangle 27">
              <a:extLst>
                <a:ext uri="{FF2B5EF4-FFF2-40B4-BE49-F238E27FC236}">
                  <a16:creationId xmlns:a16="http://schemas.microsoft.com/office/drawing/2014/main" id="{5E28285C-F048-4C49-B1B8-E7D296D81749}"/>
                </a:ext>
              </a:extLst>
            </p:cNvPr>
            <p:cNvSpPr/>
            <p:nvPr/>
          </p:nvSpPr>
          <p:spPr>
            <a:xfrm>
              <a:off x="9078413" y="648018"/>
              <a:ext cx="1593958" cy="523875"/>
            </a:xfrm>
            <a:prstGeom prst="rect">
              <a:avLst/>
            </a:prstGeom>
            <a:noFill/>
            <a:ln w="12700">
              <a:solidFill>
                <a:schemeClr val="accent1">
                  <a:shade val="50000"/>
                  <a:alpha val="7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F5F5"/>
                </a:solidFill>
                <a:effectLst/>
                <a:uLnTx/>
                <a:uFillTx/>
                <a:latin typeface="Arial" panose="020B0604020202020204"/>
                <a:ea typeface="+mn-ea"/>
                <a:cs typeface="+mn-cs"/>
              </a:endParaRPr>
            </a:p>
          </p:txBody>
        </p:sp>
      </p:grpSp>
      <p:graphicFrame>
        <p:nvGraphicFramePr>
          <p:cNvPr id="21" name="Table 20"/>
          <p:cNvGraphicFramePr>
            <a:graphicFrameLocks noGrp="1"/>
          </p:cNvGraphicFramePr>
          <p:nvPr/>
        </p:nvGraphicFramePr>
        <p:xfrm>
          <a:off x="336697" y="1054395"/>
          <a:ext cx="1979492" cy="4538592"/>
        </p:xfrm>
        <a:graphic>
          <a:graphicData uri="http://schemas.openxmlformats.org/drawingml/2006/table">
            <a:tbl>
              <a:tblPr firstRow="1" bandRow="1">
                <a:tableStyleId>{7DF18680-E054-41AD-8BC1-D1AEF772440D}</a:tableStyleId>
              </a:tblPr>
              <a:tblGrid>
                <a:gridCol w="1463696">
                  <a:extLst>
                    <a:ext uri="{9D8B030D-6E8A-4147-A177-3AD203B41FA5}">
                      <a16:colId xmlns:a16="http://schemas.microsoft.com/office/drawing/2014/main" val="794731606"/>
                    </a:ext>
                  </a:extLst>
                </a:gridCol>
                <a:gridCol w="515796">
                  <a:extLst>
                    <a:ext uri="{9D8B030D-6E8A-4147-A177-3AD203B41FA5}">
                      <a16:colId xmlns:a16="http://schemas.microsoft.com/office/drawing/2014/main" val="3957393749"/>
                    </a:ext>
                  </a:extLst>
                </a:gridCol>
              </a:tblGrid>
              <a:tr h="258897">
                <a:tc>
                  <a:txBody>
                    <a:bodyPr/>
                    <a:lstStyle/>
                    <a:p>
                      <a:pPr algn="ctr"/>
                      <a:r>
                        <a:rPr lang="en-US" sz="1000" dirty="0">
                          <a:latin typeface="Roboto"/>
                        </a:rPr>
                        <a:t>Field Offices</a:t>
                      </a:r>
                      <a:br>
                        <a:rPr lang="en-US" sz="1000" dirty="0">
                          <a:latin typeface="Roboto"/>
                        </a:rPr>
                      </a:br>
                      <a:r>
                        <a:rPr lang="en-US" sz="1000" b="0" dirty="0">
                          <a:latin typeface="Roboto"/>
                        </a:rPr>
                        <a:t>(# of occupants)</a:t>
                      </a:r>
                    </a:p>
                  </a:txBody>
                  <a:tcPr marL="0" marR="0"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US" sz="1000" dirty="0">
                          <a:latin typeface="Roboto"/>
                        </a:rPr>
                        <a:t>Total ASF</a:t>
                      </a:r>
                    </a:p>
                  </a:txBody>
                  <a:tcPr marL="64008" marR="64008" anchor="ctr">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314932"/>
                  </a:ext>
                </a:extLst>
              </a:tr>
              <a:tr h="258897">
                <a:tc>
                  <a:txBody>
                    <a:bodyPr/>
                    <a:lstStyle/>
                    <a:p>
                      <a:pPr algn="l" fontAlgn="b"/>
                      <a:r>
                        <a:rPr lang="en-US" sz="1000" u="none" strike="noStrike" dirty="0">
                          <a:solidFill>
                            <a:srgbClr val="002060"/>
                          </a:solidFill>
                          <a:effectLst/>
                          <a:latin typeface="Roboto"/>
                        </a:rPr>
                        <a:t>Aberdeen, MD (2)</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u="none" strike="noStrike" dirty="0">
                          <a:solidFill>
                            <a:srgbClr val="002060"/>
                          </a:solidFill>
                          <a:effectLst/>
                          <a:latin typeface="Roboto"/>
                        </a:rPr>
                        <a:t>1,711</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5353832"/>
                  </a:ext>
                </a:extLst>
              </a:tr>
              <a:tr h="258897">
                <a:tc>
                  <a:txBody>
                    <a:bodyPr/>
                    <a:lstStyle/>
                    <a:p>
                      <a:pPr algn="l" fontAlgn="b"/>
                      <a:r>
                        <a:rPr lang="en-US" sz="1000" u="none" strike="noStrike" dirty="0">
                          <a:solidFill>
                            <a:srgbClr val="002060"/>
                          </a:solidFill>
                          <a:effectLst/>
                          <a:latin typeface="Roboto"/>
                        </a:rPr>
                        <a:t>Arlington, VA (13)</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u="none" strike="noStrike" dirty="0">
                          <a:solidFill>
                            <a:srgbClr val="002060"/>
                          </a:solidFill>
                          <a:effectLst/>
                          <a:latin typeface="Roboto"/>
                        </a:rPr>
                        <a:t>7,308</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269970"/>
                  </a:ext>
                </a:extLst>
              </a:tr>
              <a:tr h="258897">
                <a:tc>
                  <a:txBody>
                    <a:bodyPr/>
                    <a:lstStyle/>
                    <a:p>
                      <a:pPr algn="l" fontAlgn="b"/>
                      <a:r>
                        <a:rPr lang="en-US" sz="1000" u="none" strike="noStrike" dirty="0">
                          <a:solidFill>
                            <a:srgbClr val="002060"/>
                          </a:solidFill>
                          <a:effectLst/>
                          <a:latin typeface="Roboto"/>
                        </a:rPr>
                        <a:t>Colorado, CO (21)</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u="none" strike="noStrike" dirty="0">
                          <a:solidFill>
                            <a:srgbClr val="002060"/>
                          </a:solidFill>
                          <a:effectLst/>
                          <a:latin typeface="Roboto"/>
                        </a:rPr>
                        <a:t>5,347</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4200947"/>
                  </a:ext>
                </a:extLst>
              </a:tr>
              <a:tr h="258897">
                <a:tc>
                  <a:txBody>
                    <a:bodyPr/>
                    <a:lstStyle/>
                    <a:p>
                      <a:pPr algn="l" fontAlgn="b"/>
                      <a:r>
                        <a:rPr lang="en-US" sz="1000" u="none" strike="noStrike" dirty="0">
                          <a:solidFill>
                            <a:srgbClr val="002060"/>
                          </a:solidFill>
                          <a:effectLst/>
                          <a:latin typeface="Roboto"/>
                        </a:rPr>
                        <a:t>Dayton, OH (31)</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u="none" strike="noStrike" dirty="0">
                          <a:solidFill>
                            <a:srgbClr val="002060"/>
                          </a:solidFill>
                          <a:effectLst/>
                          <a:latin typeface="Roboto"/>
                        </a:rPr>
                        <a:t>16,347</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9343330"/>
                  </a:ext>
                </a:extLst>
              </a:tr>
              <a:tr h="258897">
                <a:tc>
                  <a:txBody>
                    <a:bodyPr/>
                    <a:lstStyle/>
                    <a:p>
                      <a:pPr algn="l" fontAlgn="b"/>
                      <a:r>
                        <a:rPr lang="en-US" sz="1000" u="none" strike="noStrike" dirty="0">
                          <a:solidFill>
                            <a:srgbClr val="002060"/>
                          </a:solidFill>
                          <a:effectLst/>
                          <a:latin typeface="Roboto"/>
                        </a:rPr>
                        <a:t>Huntsville, AL (107)</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u="none" strike="noStrike" dirty="0">
                          <a:solidFill>
                            <a:srgbClr val="002060"/>
                          </a:solidFill>
                          <a:effectLst/>
                          <a:latin typeface="Roboto"/>
                        </a:rPr>
                        <a:t>60,000</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9931713"/>
                  </a:ext>
                </a:extLst>
              </a:tr>
              <a:tr h="258897">
                <a:tc>
                  <a:txBody>
                    <a:bodyPr/>
                    <a:lstStyle/>
                    <a:p>
                      <a:pPr algn="l" fontAlgn="b"/>
                      <a:r>
                        <a:rPr lang="en-US" sz="1000" u="none" strike="noStrike" dirty="0">
                          <a:solidFill>
                            <a:srgbClr val="002060"/>
                          </a:solidFill>
                          <a:effectLst/>
                          <a:latin typeface="Roboto"/>
                        </a:rPr>
                        <a:t>Lincoln, MA (13)</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u="none" strike="noStrike" dirty="0">
                          <a:solidFill>
                            <a:srgbClr val="002060"/>
                          </a:solidFill>
                          <a:effectLst/>
                          <a:latin typeface="Roboto"/>
                        </a:rPr>
                        <a:t>6,596</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2963695"/>
                  </a:ext>
                </a:extLst>
              </a:tr>
              <a:tr h="258897">
                <a:tc>
                  <a:txBody>
                    <a:bodyPr/>
                    <a:lstStyle/>
                    <a:p>
                      <a:pPr algn="l" fontAlgn="b"/>
                      <a:r>
                        <a:rPr lang="en-US" sz="1000" u="none" strike="noStrike" dirty="0">
                          <a:solidFill>
                            <a:srgbClr val="002060"/>
                          </a:solidFill>
                          <a:effectLst/>
                          <a:latin typeface="Roboto"/>
                        </a:rPr>
                        <a:t>Orlando, FL (18)</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u="none" strike="noStrike" dirty="0">
                          <a:solidFill>
                            <a:srgbClr val="002060"/>
                          </a:solidFill>
                          <a:effectLst/>
                          <a:latin typeface="Roboto"/>
                        </a:rPr>
                        <a:t>3,361</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5609454"/>
                  </a:ext>
                </a:extLst>
              </a:tr>
              <a:tr h="258897">
                <a:tc>
                  <a:txBody>
                    <a:bodyPr/>
                    <a:lstStyle/>
                    <a:p>
                      <a:pPr algn="l" fontAlgn="b"/>
                      <a:r>
                        <a:rPr lang="en-US" sz="1000" u="none" strike="noStrike" dirty="0">
                          <a:solidFill>
                            <a:srgbClr val="002060"/>
                          </a:solidFill>
                          <a:effectLst/>
                          <a:latin typeface="Roboto"/>
                        </a:rPr>
                        <a:t>Panama City, FL (3)</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u="none" strike="noStrike" dirty="0">
                          <a:solidFill>
                            <a:srgbClr val="002060"/>
                          </a:solidFill>
                          <a:effectLst/>
                          <a:latin typeface="Roboto"/>
                        </a:rPr>
                        <a:t>2,016</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6132237"/>
                  </a:ext>
                </a:extLst>
              </a:tr>
              <a:tr h="258897">
                <a:tc>
                  <a:txBody>
                    <a:bodyPr/>
                    <a:lstStyle/>
                    <a:p>
                      <a:pPr lvl="0" algn="l">
                        <a:buNone/>
                      </a:pPr>
                      <a:r>
                        <a:rPr lang="en-US" sz="1000" b="0" i="0" u="none" strike="noStrike" noProof="0" dirty="0">
                          <a:solidFill>
                            <a:srgbClr val="002060"/>
                          </a:solidFill>
                          <a:effectLst/>
                        </a:rPr>
                        <a:t>Patuxent River, MD (8)</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r">
                        <a:lnSpc>
                          <a:spcPct val="100000"/>
                        </a:lnSpc>
                        <a:spcBef>
                          <a:spcPts val="0"/>
                        </a:spcBef>
                        <a:spcAft>
                          <a:spcPts val="0"/>
                        </a:spcAft>
                        <a:buNone/>
                      </a:pPr>
                      <a:r>
                        <a:rPr lang="en-US" sz="1000" b="0" i="0" u="none" strike="noStrike" noProof="0" dirty="0">
                          <a:solidFill>
                            <a:srgbClr val="002060"/>
                          </a:solidFill>
                          <a:effectLst/>
                        </a:rPr>
                        <a:t>6,355</a:t>
                      </a:r>
                      <a:endParaRPr lang="en-US" sz="1000" b="0" i="0" u="none" strike="noStrike" noProof="0" dirty="0">
                        <a:effectLst/>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1387822"/>
                  </a:ext>
                </a:extLst>
              </a:tr>
              <a:tr h="258897">
                <a:tc>
                  <a:txBody>
                    <a:bodyPr/>
                    <a:lstStyle/>
                    <a:p>
                      <a:pPr algn="l" fontAlgn="b"/>
                      <a:r>
                        <a:rPr lang="en-US" sz="1000" u="none" strike="noStrike" dirty="0">
                          <a:solidFill>
                            <a:srgbClr val="002060"/>
                          </a:solidFill>
                          <a:effectLst/>
                          <a:latin typeface="Roboto"/>
                        </a:rPr>
                        <a:t>Phoenix, AZ (15)</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u="none" strike="noStrike" dirty="0">
                          <a:solidFill>
                            <a:srgbClr val="002060"/>
                          </a:solidFill>
                          <a:effectLst/>
                          <a:latin typeface="Roboto"/>
                        </a:rPr>
                        <a:t>6,236</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4711234"/>
                  </a:ext>
                </a:extLst>
              </a:tr>
              <a:tr h="258897">
                <a:tc>
                  <a:txBody>
                    <a:bodyPr/>
                    <a:lstStyle/>
                    <a:p>
                      <a:pPr algn="l" fontAlgn="b"/>
                      <a:r>
                        <a:rPr lang="en-US" sz="1000" u="none" strike="noStrike" dirty="0">
                          <a:solidFill>
                            <a:srgbClr val="002060"/>
                          </a:solidFill>
                          <a:effectLst/>
                          <a:latin typeface="Roboto"/>
                        </a:rPr>
                        <a:t>Quantico, VA (7)</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u="none" strike="noStrike" dirty="0">
                          <a:solidFill>
                            <a:srgbClr val="002060"/>
                          </a:solidFill>
                          <a:effectLst/>
                          <a:latin typeface="Roboto"/>
                        </a:rPr>
                        <a:t>6,058</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2805421"/>
                  </a:ext>
                </a:extLst>
              </a:tr>
              <a:tr h="258897">
                <a:tc>
                  <a:txBody>
                    <a:bodyPr/>
                    <a:lstStyle/>
                    <a:p>
                      <a:pPr algn="l" fontAlgn="b"/>
                      <a:r>
                        <a:rPr lang="en-US" sz="1000" b="0" i="0" u="none" strike="noStrike" dirty="0">
                          <a:solidFill>
                            <a:srgbClr val="002060"/>
                          </a:solidFill>
                          <a:effectLst/>
                          <a:latin typeface="Roboto"/>
                        </a:rPr>
                        <a:t>Salt Lake City, UT (13)</a:t>
                      </a: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u="none" strike="noStrike" kern="1200" dirty="0">
                          <a:solidFill>
                            <a:srgbClr val="002060"/>
                          </a:solidFill>
                          <a:effectLst/>
                          <a:latin typeface="Roboto"/>
                          <a:ea typeface="+mn-ea"/>
                          <a:cs typeface="+mn-cs"/>
                        </a:rPr>
                        <a:t>11,300</a:t>
                      </a: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207131"/>
                  </a:ext>
                </a:extLst>
              </a:tr>
              <a:tr h="258897">
                <a:tc>
                  <a:txBody>
                    <a:bodyPr/>
                    <a:lstStyle/>
                    <a:p>
                      <a:pPr algn="l" fontAlgn="b"/>
                      <a:r>
                        <a:rPr lang="en-US" sz="1000" u="none" strike="noStrike" dirty="0">
                          <a:solidFill>
                            <a:srgbClr val="002060"/>
                          </a:solidFill>
                          <a:effectLst/>
                          <a:latin typeface="Roboto"/>
                        </a:rPr>
                        <a:t>San Diego, CA (75)</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u="none" strike="noStrike" dirty="0">
                          <a:solidFill>
                            <a:srgbClr val="002060"/>
                          </a:solidFill>
                          <a:effectLst/>
                          <a:latin typeface="Roboto"/>
                        </a:rPr>
                        <a:t>17,414</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4173513"/>
                  </a:ext>
                </a:extLst>
              </a:tr>
              <a:tr h="258897">
                <a:tc>
                  <a:txBody>
                    <a:bodyPr/>
                    <a:lstStyle/>
                    <a:p>
                      <a:pPr algn="l" fontAlgn="b"/>
                      <a:r>
                        <a:rPr lang="en-US" sz="1000" u="none" strike="noStrike" dirty="0">
                          <a:solidFill>
                            <a:srgbClr val="002060"/>
                          </a:solidFill>
                          <a:effectLst/>
                          <a:latin typeface="Roboto"/>
                        </a:rPr>
                        <a:t>Shalimar, FL (18)</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u="none" strike="noStrike" dirty="0">
                          <a:solidFill>
                            <a:srgbClr val="002060"/>
                          </a:solidFill>
                          <a:effectLst/>
                          <a:latin typeface="Roboto"/>
                        </a:rPr>
                        <a:t>5,992</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2186267"/>
                  </a:ext>
                </a:extLst>
              </a:tr>
              <a:tr h="258897">
                <a:tc>
                  <a:txBody>
                    <a:bodyPr/>
                    <a:lstStyle/>
                    <a:p>
                      <a:pPr algn="l" fontAlgn="b"/>
                      <a:r>
                        <a:rPr lang="en-US" sz="1000" u="none" strike="noStrike" dirty="0">
                          <a:solidFill>
                            <a:srgbClr val="002060"/>
                          </a:solidFill>
                          <a:effectLst/>
                          <a:latin typeface="Roboto"/>
                        </a:rPr>
                        <a:t>Tucson, AZ (21)</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u="none" strike="noStrike" dirty="0">
                          <a:solidFill>
                            <a:srgbClr val="002060"/>
                          </a:solidFill>
                          <a:effectLst/>
                          <a:latin typeface="Roboto"/>
                        </a:rPr>
                        <a:t>4,780</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9506412"/>
                  </a:ext>
                </a:extLst>
              </a:tr>
              <a:tr h="258897">
                <a:tc>
                  <a:txBody>
                    <a:bodyPr/>
                    <a:lstStyle/>
                    <a:p>
                      <a:pPr algn="l" fontAlgn="b"/>
                      <a:r>
                        <a:rPr lang="en-US" sz="1000" u="none" strike="noStrike" dirty="0">
                          <a:solidFill>
                            <a:srgbClr val="002060"/>
                          </a:solidFill>
                          <a:effectLst/>
                          <a:latin typeface="Roboto"/>
                        </a:rPr>
                        <a:t>Warner Robins (63)</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000" u="none" strike="noStrike" dirty="0">
                          <a:solidFill>
                            <a:srgbClr val="002060"/>
                          </a:solidFill>
                          <a:effectLst/>
                          <a:latin typeface="Roboto"/>
                        </a:rPr>
                        <a:t>19,832</a:t>
                      </a:r>
                      <a:endParaRPr lang="en-US" sz="1000" b="0" i="0" u="none" strike="noStrike" dirty="0">
                        <a:solidFill>
                          <a:srgbClr val="002060"/>
                        </a:solidFill>
                        <a:effectLst/>
                        <a:latin typeface="Roboto"/>
                      </a:endParaRPr>
                    </a:p>
                  </a:txBody>
                  <a:tcPr marL="64008" marR="64008" marT="762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56171332"/>
                  </a:ext>
                </a:extLst>
              </a:tr>
            </a:tbl>
          </a:graphicData>
        </a:graphic>
      </p:graphicFrame>
      <p:sp>
        <p:nvSpPr>
          <p:cNvPr id="74" name="Rectangle 73"/>
          <p:cNvSpPr/>
          <p:nvPr/>
        </p:nvSpPr>
        <p:spPr>
          <a:xfrm rot="16200000">
            <a:off x="41724" y="6010700"/>
            <a:ext cx="826151" cy="299109"/>
          </a:xfrm>
          <a:prstGeom prst="rect">
            <a:avLst/>
          </a:prstGeom>
          <a:solidFill>
            <a:schemeClr val="bg1">
              <a:lumMod val="90000"/>
            </a:schemeClr>
          </a:solidFill>
          <a:ln>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C3C3C"/>
                </a:solidFill>
                <a:effectLst/>
                <a:uLnTx/>
                <a:uFillTx/>
                <a:latin typeface="Roboto"/>
                <a:ea typeface="Roboto"/>
                <a:cs typeface="Roboto"/>
              </a:rPr>
              <a:t>Space Types</a:t>
            </a:r>
          </a:p>
        </p:txBody>
      </p:sp>
      <p:sp>
        <p:nvSpPr>
          <p:cNvPr id="10" name="TextBox 9">
            <a:extLst>
              <a:ext uri="{FF2B5EF4-FFF2-40B4-BE49-F238E27FC236}">
                <a16:creationId xmlns:a16="http://schemas.microsoft.com/office/drawing/2014/main" id="{EA15C721-DCB2-F043-BF82-0252BECB08A1}"/>
              </a:ext>
            </a:extLst>
          </p:cNvPr>
          <p:cNvSpPr txBox="1"/>
          <p:nvPr/>
        </p:nvSpPr>
        <p:spPr>
          <a:xfrm>
            <a:off x="787697" y="5700167"/>
            <a:ext cx="953818" cy="900246"/>
          </a:xfrm>
          <a:prstGeom prst="rect">
            <a:avLst/>
          </a:prstGeom>
          <a:noFill/>
        </p:spPr>
        <p:txBody>
          <a:bodyPr wrap="square" lIns="91440" tIns="45720" rIns="91440" bIns="45720" rtlCol="0" anchor="t">
            <a:spAutoFit/>
          </a:bodyPr>
          <a:lstStyle/>
          <a:p>
            <a:pPr marL="0" marR="0" lvl="0" indent="0" algn="l" defTabSz="457182"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Roboto"/>
                <a:ea typeface="Roboto"/>
                <a:cs typeface="Roboto"/>
              </a:rPr>
              <a:t>Office</a:t>
            </a:r>
          </a:p>
          <a:p>
            <a:pPr marL="0" marR="0" lvl="0" indent="0" algn="l" defTabSz="457182"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Roboto"/>
                <a:ea typeface="Roboto"/>
                <a:cs typeface="Roboto"/>
              </a:rPr>
              <a:t>Open Lab</a:t>
            </a:r>
          </a:p>
          <a:p>
            <a:pPr marL="0" marR="0" lvl="0" indent="0" algn="l" defTabSz="457182"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Roboto"/>
                <a:ea typeface="Roboto"/>
                <a:cs typeface="Roboto"/>
              </a:rPr>
              <a:t>High Bay</a:t>
            </a:r>
          </a:p>
          <a:p>
            <a:pPr marL="0" marR="0" lvl="0" indent="0" algn="l" defTabSz="457182" rtl="0" eaLnBrk="1" fontAlgn="auto" latinLnBrk="0" hangingPunct="1">
              <a:lnSpc>
                <a:spcPct val="15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2060"/>
                </a:solidFill>
                <a:effectLst/>
                <a:uLnTx/>
                <a:uFillTx/>
                <a:latin typeface="Roboto"/>
                <a:ea typeface="Roboto"/>
                <a:cs typeface="Roboto"/>
              </a:rPr>
              <a:t>Secure Space</a:t>
            </a:r>
          </a:p>
        </p:txBody>
      </p:sp>
      <p:sp>
        <p:nvSpPr>
          <p:cNvPr id="12" name="Rectangle 11">
            <a:extLst>
              <a:ext uri="{FF2B5EF4-FFF2-40B4-BE49-F238E27FC236}">
                <a16:creationId xmlns:a16="http://schemas.microsoft.com/office/drawing/2014/main" id="{98519D25-0FDF-FB4D-B63C-3EAC80AA1AEF}"/>
              </a:ext>
            </a:extLst>
          </p:cNvPr>
          <p:cNvSpPr/>
          <p:nvPr/>
        </p:nvSpPr>
        <p:spPr>
          <a:xfrm>
            <a:off x="670433" y="5763653"/>
            <a:ext cx="147918" cy="1479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1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Roboto"/>
              <a:ea typeface="Roboto"/>
              <a:cs typeface="Roboto"/>
            </a:endParaRPr>
          </a:p>
        </p:txBody>
      </p:sp>
      <p:sp>
        <p:nvSpPr>
          <p:cNvPr id="48" name="Rectangle 47">
            <a:extLst>
              <a:ext uri="{FF2B5EF4-FFF2-40B4-BE49-F238E27FC236}">
                <a16:creationId xmlns:a16="http://schemas.microsoft.com/office/drawing/2014/main" id="{A3C32E26-B89C-EC45-B46B-8016FE326EAE}"/>
              </a:ext>
            </a:extLst>
          </p:cNvPr>
          <p:cNvSpPr/>
          <p:nvPr/>
        </p:nvSpPr>
        <p:spPr>
          <a:xfrm>
            <a:off x="670433" y="5976565"/>
            <a:ext cx="147918" cy="147918"/>
          </a:xfrm>
          <a:prstGeom prst="rect">
            <a:avLst/>
          </a:prstGeom>
          <a:solidFill>
            <a:srgbClr val="7B96B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1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Roboto"/>
              <a:ea typeface="Roboto"/>
              <a:cs typeface="Roboto"/>
            </a:endParaRPr>
          </a:p>
        </p:txBody>
      </p:sp>
      <p:sp>
        <p:nvSpPr>
          <p:cNvPr id="51" name="Rectangle 50">
            <a:extLst>
              <a:ext uri="{FF2B5EF4-FFF2-40B4-BE49-F238E27FC236}">
                <a16:creationId xmlns:a16="http://schemas.microsoft.com/office/drawing/2014/main" id="{5D3CE346-446F-7C4A-A1AF-41E1232A0BCB}"/>
              </a:ext>
            </a:extLst>
          </p:cNvPr>
          <p:cNvSpPr/>
          <p:nvPr/>
        </p:nvSpPr>
        <p:spPr>
          <a:xfrm>
            <a:off x="670433" y="6183300"/>
            <a:ext cx="147918" cy="14791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1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Roboto"/>
              <a:ea typeface="Roboto"/>
              <a:cs typeface="Roboto"/>
            </a:endParaRPr>
          </a:p>
        </p:txBody>
      </p:sp>
      <p:sp>
        <p:nvSpPr>
          <p:cNvPr id="53" name="Diamond 52">
            <a:extLst>
              <a:ext uri="{FF2B5EF4-FFF2-40B4-BE49-F238E27FC236}">
                <a16:creationId xmlns:a16="http://schemas.microsoft.com/office/drawing/2014/main" id="{67638582-40ED-A44D-B85B-839A71D30C24}"/>
              </a:ext>
            </a:extLst>
          </p:cNvPr>
          <p:cNvSpPr>
            <a:spLocks noChangeAspect="1"/>
          </p:cNvSpPr>
          <p:nvPr/>
        </p:nvSpPr>
        <p:spPr>
          <a:xfrm>
            <a:off x="1957056" y="5951179"/>
            <a:ext cx="182880" cy="182880"/>
          </a:xfrm>
          <a:prstGeom prst="diamond">
            <a:avLst/>
          </a:prstGeom>
          <a:ln>
            <a:noFill/>
          </a:ln>
          <a:effectLst>
            <a:outerShdw blurRad="50800" dist="25400" dir="2700000" algn="tl" rotWithShape="0">
              <a:prstClr val="black">
                <a:alpha val="40000"/>
              </a:prstClr>
            </a:outerShdw>
            <a:softEdge rad="0"/>
          </a:effectLst>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ctr"/>
          <a:lstStyle/>
          <a:p>
            <a:pPr marL="0" marR="0" lvl="0" indent="0" algn="ctr" defTabSz="4571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Roboto"/>
              <a:ea typeface="Roboto"/>
              <a:cs typeface="Roboto"/>
            </a:endParaRPr>
          </a:p>
        </p:txBody>
      </p:sp>
      <p:sp>
        <p:nvSpPr>
          <p:cNvPr id="55" name="Rectangle 54">
            <a:extLst>
              <a:ext uri="{FF2B5EF4-FFF2-40B4-BE49-F238E27FC236}">
                <a16:creationId xmlns:a16="http://schemas.microsoft.com/office/drawing/2014/main" id="{D17592E3-C9FA-654C-AF44-0594CF113613}"/>
              </a:ext>
            </a:extLst>
          </p:cNvPr>
          <p:cNvSpPr/>
          <p:nvPr/>
        </p:nvSpPr>
        <p:spPr>
          <a:xfrm>
            <a:off x="1711307" y="6181488"/>
            <a:ext cx="689408" cy="2991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26473"/>
                </a:solidFill>
                <a:effectLst/>
                <a:uLnTx/>
                <a:uFillTx/>
                <a:latin typeface="Roboto"/>
                <a:ea typeface="Roboto"/>
                <a:cs typeface="Roboto"/>
              </a:rPr>
              <a:t>GTRI Presence</a:t>
            </a:r>
          </a:p>
        </p:txBody>
      </p:sp>
      <p:sp>
        <p:nvSpPr>
          <p:cNvPr id="6" name="Diamond 5">
            <a:extLst>
              <a:ext uri="{FF2B5EF4-FFF2-40B4-BE49-F238E27FC236}">
                <a16:creationId xmlns:a16="http://schemas.microsoft.com/office/drawing/2014/main" id="{B54DD7A1-D8ED-C41D-963C-8568ADDBE550}"/>
              </a:ext>
            </a:extLst>
          </p:cNvPr>
          <p:cNvSpPr>
            <a:spLocks noChangeAspect="1"/>
          </p:cNvSpPr>
          <p:nvPr/>
        </p:nvSpPr>
        <p:spPr>
          <a:xfrm>
            <a:off x="6889916" y="4389537"/>
            <a:ext cx="182880" cy="182880"/>
          </a:xfrm>
          <a:prstGeom prst="diamond">
            <a:avLst/>
          </a:prstGeom>
          <a:ln>
            <a:noFill/>
          </a:ln>
          <a:effectLst>
            <a:outerShdw blurRad="50800" dist="25400" dir="2700000" algn="tl" rotWithShape="0">
              <a:prstClr val="black">
                <a:alpha val="40000"/>
              </a:prstClr>
            </a:outerShdw>
            <a:softEdge rad="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1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1D0BF335-9520-30A8-5D33-F1B3EF5B80C5}"/>
              </a:ext>
            </a:extLst>
          </p:cNvPr>
          <p:cNvSpPr/>
          <p:nvPr/>
        </p:nvSpPr>
        <p:spPr>
          <a:xfrm>
            <a:off x="7066268" y="4372057"/>
            <a:ext cx="111278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26473"/>
                </a:solidFill>
                <a:effectLst/>
                <a:uLnTx/>
                <a:uFillTx/>
                <a:latin typeface="Arial" panose="020B0604020202020204"/>
                <a:ea typeface="+mn-ea"/>
                <a:cs typeface="+mn-cs"/>
              </a:rPr>
              <a:t>Tinker, OK</a:t>
            </a:r>
          </a:p>
        </p:txBody>
      </p:sp>
      <p:sp>
        <p:nvSpPr>
          <p:cNvPr id="24" name="Rectangle 23">
            <a:extLst>
              <a:ext uri="{FF2B5EF4-FFF2-40B4-BE49-F238E27FC236}">
                <a16:creationId xmlns:a16="http://schemas.microsoft.com/office/drawing/2014/main" id="{49D28DBE-FACD-213F-63AA-75E129D939E5}"/>
              </a:ext>
            </a:extLst>
          </p:cNvPr>
          <p:cNvSpPr/>
          <p:nvPr/>
        </p:nvSpPr>
        <p:spPr>
          <a:xfrm>
            <a:off x="10131989" y="5311266"/>
            <a:ext cx="111278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26473"/>
                </a:solidFill>
                <a:effectLst/>
                <a:uLnTx/>
                <a:uFillTx/>
                <a:latin typeface="Arial" panose="020B0604020202020204"/>
                <a:ea typeface="+mn-ea"/>
                <a:cs typeface="+mn-cs"/>
              </a:rPr>
              <a:t>Jacksonville, FL</a:t>
            </a:r>
          </a:p>
        </p:txBody>
      </p:sp>
      <p:sp>
        <p:nvSpPr>
          <p:cNvPr id="27" name="Diamond 26">
            <a:extLst>
              <a:ext uri="{FF2B5EF4-FFF2-40B4-BE49-F238E27FC236}">
                <a16:creationId xmlns:a16="http://schemas.microsoft.com/office/drawing/2014/main" id="{2B53BC5C-5084-CAB8-DB09-BEA25701152E}"/>
              </a:ext>
            </a:extLst>
          </p:cNvPr>
          <p:cNvSpPr>
            <a:spLocks noChangeAspect="1"/>
          </p:cNvSpPr>
          <p:nvPr/>
        </p:nvSpPr>
        <p:spPr>
          <a:xfrm>
            <a:off x="9921743" y="5350797"/>
            <a:ext cx="182880" cy="182880"/>
          </a:xfrm>
          <a:prstGeom prst="diamond">
            <a:avLst/>
          </a:prstGeom>
          <a:ln>
            <a:noFill/>
          </a:ln>
          <a:effectLst>
            <a:outerShdw blurRad="50800" dist="25400" dir="2700000" algn="tl" rotWithShape="0">
              <a:prstClr val="black">
                <a:alpha val="40000"/>
              </a:prstClr>
            </a:outerShdw>
            <a:softEdge rad="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1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34" name="Diamond 33">
            <a:extLst>
              <a:ext uri="{FF2B5EF4-FFF2-40B4-BE49-F238E27FC236}">
                <a16:creationId xmlns:a16="http://schemas.microsoft.com/office/drawing/2014/main" id="{AE7B4273-DA9F-6488-BF7A-3BABC9F3B0C3}"/>
              </a:ext>
            </a:extLst>
          </p:cNvPr>
          <p:cNvSpPr>
            <a:spLocks noChangeAspect="1"/>
          </p:cNvSpPr>
          <p:nvPr/>
        </p:nvSpPr>
        <p:spPr>
          <a:xfrm>
            <a:off x="10595139" y="2090146"/>
            <a:ext cx="182880" cy="182880"/>
          </a:xfrm>
          <a:prstGeom prst="diamond">
            <a:avLst/>
          </a:prstGeom>
          <a:ln>
            <a:noFill/>
          </a:ln>
          <a:effectLst>
            <a:outerShdw blurRad="50800" dist="25400" dir="2700000" algn="tl" rotWithShape="0">
              <a:prstClr val="black">
                <a:alpha val="40000"/>
              </a:prstClr>
            </a:outerShdw>
            <a:softEdge rad="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1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49" name="Rectangle 48">
            <a:extLst>
              <a:ext uri="{FF2B5EF4-FFF2-40B4-BE49-F238E27FC236}">
                <a16:creationId xmlns:a16="http://schemas.microsoft.com/office/drawing/2014/main" id="{1D1CF935-6FA9-D7F2-3C80-0EFA40CD4BFD}"/>
              </a:ext>
            </a:extLst>
          </p:cNvPr>
          <p:cNvSpPr/>
          <p:nvPr/>
        </p:nvSpPr>
        <p:spPr>
          <a:xfrm>
            <a:off x="9741418" y="2085856"/>
            <a:ext cx="98005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26473"/>
                </a:solidFill>
                <a:effectLst/>
                <a:uLnTx/>
                <a:uFillTx/>
                <a:latin typeface="Arial" panose="020B0604020202020204"/>
                <a:ea typeface="+mn-ea"/>
                <a:cs typeface="+mn-cs"/>
              </a:rPr>
              <a:t>Rome, NY</a:t>
            </a: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79" name="Title 2">
            <a:extLst>
              <a:ext uri="{FF2B5EF4-FFF2-40B4-BE49-F238E27FC236}">
                <a16:creationId xmlns:a16="http://schemas.microsoft.com/office/drawing/2014/main" id="{C206C6DF-359A-4A49-B8B4-B15F1E438CBB}"/>
              </a:ext>
            </a:extLst>
          </p:cNvPr>
          <p:cNvSpPr txBox="1">
            <a:spLocks/>
          </p:cNvSpPr>
          <p:nvPr/>
        </p:nvSpPr>
        <p:spPr>
          <a:xfrm>
            <a:off x="381000" y="200725"/>
            <a:ext cx="11430000" cy="1014761"/>
          </a:xfrm>
          <a:prstGeom prst="rect">
            <a:avLst/>
          </a:prstGeom>
        </p:spPr>
        <p:txBody>
          <a:bodyPr/>
          <a:lstStyle>
            <a:lvl1pPr algn="l" defTabSz="914340" rtl="0" eaLnBrk="1" latinLnBrk="0" hangingPunct="1">
              <a:lnSpc>
                <a:spcPct val="90000"/>
              </a:lnSpc>
              <a:spcBef>
                <a:spcPct val="0"/>
              </a:spcBef>
              <a:buNone/>
              <a:defRPr sz="3600" b="0" i="0" kern="1200" baseline="0">
                <a:solidFill>
                  <a:srgbClr val="A7934B"/>
                </a:solidFill>
                <a:latin typeface="Arial" panose="020B0604020202020204" pitchFamily="34" charset="0"/>
                <a:ea typeface="Roboto" panose="02000000000000000000" pitchFamily="2" charset="0"/>
                <a:cs typeface="Arial" panose="020B0604020202020204" pitchFamily="34" charset="0"/>
              </a:defRPr>
            </a:lvl1pPr>
          </a:lstStyle>
          <a:p>
            <a:pPr marL="0" marR="0" lvl="0" indent="0" algn="l" defTabSz="91434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A7934B"/>
                </a:solidFill>
                <a:effectLst/>
                <a:uLnTx/>
                <a:uFillTx/>
                <a:latin typeface="Arial" panose="020B0604020202020204" pitchFamily="34" charset="0"/>
                <a:ea typeface="Roboto" panose="02000000000000000000" pitchFamily="2" charset="0"/>
                <a:cs typeface="Arial" panose="020B0604020202020204" pitchFamily="34" charset="0"/>
              </a:rPr>
              <a:t>GTRI Field Offices/Presence</a:t>
            </a:r>
          </a:p>
        </p:txBody>
      </p:sp>
      <p:sp>
        <p:nvSpPr>
          <p:cNvPr id="78" name="Rectangle 77">
            <a:extLst>
              <a:ext uri="{FF2B5EF4-FFF2-40B4-BE49-F238E27FC236}">
                <a16:creationId xmlns:a16="http://schemas.microsoft.com/office/drawing/2014/main" id="{81F05518-6E98-4DD2-9F27-4F473ED2AC82}"/>
              </a:ext>
            </a:extLst>
          </p:cNvPr>
          <p:cNvSpPr/>
          <p:nvPr/>
        </p:nvSpPr>
        <p:spPr>
          <a:xfrm>
            <a:off x="671910" y="6397845"/>
            <a:ext cx="147918" cy="147918"/>
          </a:xfrm>
          <a:prstGeom prst="rect">
            <a:avLst/>
          </a:prstGeom>
          <a:solidFill>
            <a:srgbClr val="EEB21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1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Roboto"/>
              <a:ea typeface="Roboto"/>
              <a:cs typeface="Roboto"/>
            </a:endParaRPr>
          </a:p>
        </p:txBody>
      </p:sp>
      <p:sp>
        <p:nvSpPr>
          <p:cNvPr id="3" name="TextBox 2">
            <a:extLst>
              <a:ext uri="{FF2B5EF4-FFF2-40B4-BE49-F238E27FC236}">
                <a16:creationId xmlns:a16="http://schemas.microsoft.com/office/drawing/2014/main" id="{5B1C1488-2674-E967-3E7C-B29F82F2F06B}"/>
              </a:ext>
            </a:extLst>
          </p:cNvPr>
          <p:cNvSpPr txBox="1"/>
          <p:nvPr/>
        </p:nvSpPr>
        <p:spPr>
          <a:xfrm>
            <a:off x="12924263" y="3780263"/>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Arial" panose="020B0604020202020204"/>
              <a:ea typeface="+mn-ea"/>
              <a:cs typeface="+mn-cs"/>
            </a:endParaRPr>
          </a:p>
        </p:txBody>
      </p:sp>
      <p:sp>
        <p:nvSpPr>
          <p:cNvPr id="84" name="Diamond 83">
            <a:extLst>
              <a:ext uri="{FF2B5EF4-FFF2-40B4-BE49-F238E27FC236}">
                <a16:creationId xmlns:a16="http://schemas.microsoft.com/office/drawing/2014/main" id="{609F64AE-4CC1-470B-901E-FEC3EBBC7F01}"/>
              </a:ext>
            </a:extLst>
          </p:cNvPr>
          <p:cNvSpPr>
            <a:spLocks noChangeAspect="1"/>
          </p:cNvSpPr>
          <p:nvPr/>
        </p:nvSpPr>
        <p:spPr>
          <a:xfrm>
            <a:off x="9276490" y="2550519"/>
            <a:ext cx="182880" cy="182880"/>
          </a:xfrm>
          <a:prstGeom prst="diamond">
            <a:avLst/>
          </a:prstGeom>
          <a:ln>
            <a:noFill/>
          </a:ln>
          <a:effectLst>
            <a:outerShdw blurRad="50800" dist="25400" dir="2700000" algn="tl" rotWithShape="0">
              <a:prstClr val="black">
                <a:alpha val="40000"/>
              </a:prstClr>
            </a:outerShdw>
            <a:softEdge rad="0"/>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18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5F5F5"/>
              </a:solidFill>
              <a:effectLst/>
              <a:uLnTx/>
              <a:uFillTx/>
              <a:latin typeface="Arial" panose="020B0604020202020204"/>
              <a:ea typeface="+mn-ea"/>
              <a:cs typeface="+mn-cs"/>
            </a:endParaRPr>
          </a:p>
        </p:txBody>
      </p:sp>
      <p:sp>
        <p:nvSpPr>
          <p:cNvPr id="85" name="Rectangle 84">
            <a:extLst>
              <a:ext uri="{FF2B5EF4-FFF2-40B4-BE49-F238E27FC236}">
                <a16:creationId xmlns:a16="http://schemas.microsoft.com/office/drawing/2014/main" id="{D5E22E6D-61AA-4F31-9C8D-61D229CA0DD6}"/>
              </a:ext>
            </a:extLst>
          </p:cNvPr>
          <p:cNvSpPr/>
          <p:nvPr/>
        </p:nvSpPr>
        <p:spPr>
          <a:xfrm>
            <a:off x="8607408" y="2521075"/>
            <a:ext cx="980059"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326473"/>
                </a:solidFill>
                <a:effectLst/>
                <a:uLnTx/>
                <a:uFillTx/>
                <a:latin typeface="Arial" panose="020B0604020202020204"/>
                <a:ea typeface="+mn-ea"/>
                <a:cs typeface="+mn-cs"/>
              </a:rPr>
              <a:t>Detroit, MI</a:t>
            </a:r>
          </a:p>
        </p:txBody>
      </p:sp>
    </p:spTree>
    <p:extLst>
      <p:ext uri="{BB962C8B-B14F-4D97-AF65-F5344CB8AC3E}">
        <p14:creationId xmlns:p14="http://schemas.microsoft.com/office/powerpoint/2010/main" val="841621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0B40B1-9205-45D6-9A4F-9218DC1B2BB5}"/>
              </a:ext>
            </a:extLst>
          </p:cNvPr>
          <p:cNvSpPr>
            <a:spLocks noGrp="1"/>
          </p:cNvSpPr>
          <p:nvPr>
            <p:ph idx="1"/>
          </p:nvPr>
        </p:nvSpPr>
        <p:spPr>
          <a:xfrm>
            <a:off x="381000" y="1215485"/>
            <a:ext cx="11430000" cy="4301395"/>
          </a:xfrm>
        </p:spPr>
        <p:txBody>
          <a:bodyPr>
            <a:normAutofit fontScale="77500" lnSpcReduction="20000"/>
          </a:bodyPr>
          <a:lstStyle/>
          <a:p>
            <a:r>
              <a:rPr lang="en-US" sz="2600" dirty="0"/>
              <a:t>Measurements that describe a pulse</a:t>
            </a:r>
          </a:p>
          <a:p>
            <a:r>
              <a:rPr lang="en-US" sz="2600" dirty="0"/>
              <a:t>Generates pulse meta-data without requiring all of the I/Q to be stored. Real-time pulse analysis.</a:t>
            </a:r>
          </a:p>
          <a:p>
            <a:pPr lvl="1"/>
            <a:r>
              <a:rPr lang="en-US" sz="2600" dirty="0"/>
              <a:t>Considerable reduction in amount of data recorded</a:t>
            </a:r>
          </a:p>
          <a:p>
            <a:endParaRPr lang="en-US" sz="2600" dirty="0"/>
          </a:p>
          <a:p>
            <a:r>
              <a:rPr lang="en-US" sz="2600" dirty="0"/>
              <a:t>Measurements Can Include:</a:t>
            </a:r>
          </a:p>
          <a:p>
            <a:pPr lvl="1"/>
            <a:r>
              <a:rPr lang="en-US" sz="2600" dirty="0"/>
              <a:t>Pulse width</a:t>
            </a:r>
          </a:p>
          <a:p>
            <a:pPr lvl="1"/>
            <a:r>
              <a:rPr lang="en-US" sz="2600" dirty="0"/>
              <a:t>Pulse Power</a:t>
            </a:r>
          </a:p>
          <a:p>
            <a:pPr lvl="1"/>
            <a:r>
              <a:rPr lang="en-US" sz="2600" dirty="0"/>
              <a:t>Pulse Frequency</a:t>
            </a:r>
          </a:p>
          <a:p>
            <a:pPr lvl="1"/>
            <a:r>
              <a:rPr lang="en-US" sz="2600" dirty="0"/>
              <a:t>Modulation</a:t>
            </a:r>
          </a:p>
          <a:p>
            <a:pPr lvl="1"/>
            <a:r>
              <a:rPr lang="en-US" sz="2600" dirty="0"/>
              <a:t>Time of Arrival (</a:t>
            </a:r>
            <a:r>
              <a:rPr lang="en-US" sz="2600" dirty="0" err="1"/>
              <a:t>ToA</a:t>
            </a:r>
            <a:r>
              <a:rPr lang="en-US" sz="2600" dirty="0"/>
              <a:t>)</a:t>
            </a:r>
          </a:p>
          <a:p>
            <a:pPr lvl="1"/>
            <a:r>
              <a:rPr lang="en-US" sz="2600" dirty="0"/>
              <a:t>Pulse Repetition Interval</a:t>
            </a:r>
          </a:p>
          <a:p>
            <a:pPr lvl="1"/>
            <a:r>
              <a:rPr lang="en-US" sz="2600" dirty="0"/>
              <a:t>Polarization</a:t>
            </a:r>
          </a:p>
          <a:p>
            <a:pPr lvl="1"/>
            <a:r>
              <a:rPr lang="en-US" sz="2600" dirty="0"/>
              <a:t>Angle of Arrival</a:t>
            </a:r>
          </a:p>
          <a:p>
            <a:pPr lvl="1"/>
            <a:r>
              <a:rPr lang="en-US" sz="2600" dirty="0"/>
              <a:t>Many Others</a:t>
            </a:r>
          </a:p>
          <a:p>
            <a:endParaRPr lang="en-US" dirty="0"/>
          </a:p>
        </p:txBody>
      </p:sp>
      <p:sp>
        <p:nvSpPr>
          <p:cNvPr id="3" name="Title 2">
            <a:extLst>
              <a:ext uri="{FF2B5EF4-FFF2-40B4-BE49-F238E27FC236}">
                <a16:creationId xmlns:a16="http://schemas.microsoft.com/office/drawing/2014/main" id="{E2899855-08D7-4A90-8B7D-0D6BAAD206EA}"/>
              </a:ext>
            </a:extLst>
          </p:cNvPr>
          <p:cNvSpPr>
            <a:spLocks noGrp="1"/>
          </p:cNvSpPr>
          <p:nvPr>
            <p:ph type="title"/>
          </p:nvPr>
        </p:nvSpPr>
        <p:spPr/>
        <p:txBody>
          <a:bodyPr/>
          <a:lstStyle/>
          <a:p>
            <a:r>
              <a:rPr lang="en-US" dirty="0"/>
              <a:t>Pulse Descriptor Word (PDW)</a:t>
            </a:r>
          </a:p>
        </p:txBody>
      </p:sp>
      <p:pic>
        <p:nvPicPr>
          <p:cNvPr id="5" name="Content Placeholder 5">
            <a:extLst>
              <a:ext uri="{FF2B5EF4-FFF2-40B4-BE49-F238E27FC236}">
                <a16:creationId xmlns:a16="http://schemas.microsoft.com/office/drawing/2014/main" id="{50A2F08E-909B-6543-88C4-BDD771C97FCB}"/>
              </a:ext>
            </a:extLst>
          </p:cNvPr>
          <p:cNvPicPr>
            <a:picLocks noChangeAspect="1"/>
          </p:cNvPicPr>
          <p:nvPr/>
        </p:nvPicPr>
        <p:blipFill>
          <a:blip r:embed="rId2"/>
          <a:stretch>
            <a:fillRect/>
          </a:stretch>
        </p:blipFill>
        <p:spPr>
          <a:xfrm>
            <a:off x="6209147" y="2796019"/>
            <a:ext cx="4942884" cy="1485300"/>
          </a:xfrm>
          <a:prstGeom prst="rect">
            <a:avLst/>
          </a:prstGeom>
        </p:spPr>
      </p:pic>
      <p:sp>
        <p:nvSpPr>
          <p:cNvPr id="6" name="Rounded Rectangle 5">
            <a:extLst>
              <a:ext uri="{FF2B5EF4-FFF2-40B4-BE49-F238E27FC236}">
                <a16:creationId xmlns:a16="http://schemas.microsoft.com/office/drawing/2014/main" id="{94262083-2B05-2A64-D918-AF0832451512}"/>
              </a:ext>
            </a:extLst>
          </p:cNvPr>
          <p:cNvSpPr/>
          <p:nvPr/>
        </p:nvSpPr>
        <p:spPr>
          <a:xfrm>
            <a:off x="4422117" y="5402377"/>
            <a:ext cx="989350" cy="9293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IQ</a:t>
            </a:r>
          </a:p>
        </p:txBody>
      </p:sp>
      <p:sp>
        <p:nvSpPr>
          <p:cNvPr id="7" name="Rounded Rectangle 6">
            <a:extLst>
              <a:ext uri="{FF2B5EF4-FFF2-40B4-BE49-F238E27FC236}">
                <a16:creationId xmlns:a16="http://schemas.microsoft.com/office/drawing/2014/main" id="{2DACD35B-ADA1-FFE1-4B3E-79988686A8FE}"/>
              </a:ext>
            </a:extLst>
          </p:cNvPr>
          <p:cNvSpPr/>
          <p:nvPr/>
        </p:nvSpPr>
        <p:spPr>
          <a:xfrm>
            <a:off x="2305367" y="5402377"/>
            <a:ext cx="1351614" cy="9293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SDR</a:t>
            </a:r>
          </a:p>
        </p:txBody>
      </p:sp>
      <p:sp>
        <p:nvSpPr>
          <p:cNvPr id="8" name="Rounded Rectangle 7">
            <a:extLst>
              <a:ext uri="{FF2B5EF4-FFF2-40B4-BE49-F238E27FC236}">
                <a16:creationId xmlns:a16="http://schemas.microsoft.com/office/drawing/2014/main" id="{266260E2-B31A-6593-8E66-DAEF7E06934D}"/>
              </a:ext>
            </a:extLst>
          </p:cNvPr>
          <p:cNvSpPr/>
          <p:nvPr/>
        </p:nvSpPr>
        <p:spPr>
          <a:xfrm>
            <a:off x="6176603" y="5402377"/>
            <a:ext cx="1796944" cy="9293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gr-</a:t>
            </a:r>
            <a:r>
              <a:rPr lang="en-US" sz="3200" dirty="0" err="1"/>
              <a:t>pdw</a:t>
            </a:r>
            <a:endParaRPr lang="en-US" sz="3200" dirty="0"/>
          </a:p>
        </p:txBody>
      </p:sp>
      <p:sp>
        <p:nvSpPr>
          <p:cNvPr id="9" name="Rounded Rectangle 8">
            <a:extLst>
              <a:ext uri="{FF2B5EF4-FFF2-40B4-BE49-F238E27FC236}">
                <a16:creationId xmlns:a16="http://schemas.microsoft.com/office/drawing/2014/main" id="{5CC9F81C-9C04-C211-9DD4-3BE3452BF0D1}"/>
              </a:ext>
            </a:extLst>
          </p:cNvPr>
          <p:cNvSpPr/>
          <p:nvPr/>
        </p:nvSpPr>
        <p:spPr>
          <a:xfrm>
            <a:off x="8738683" y="5397157"/>
            <a:ext cx="1094868" cy="92939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t>pdw</a:t>
            </a:r>
            <a:endParaRPr lang="en-US" sz="3200" dirty="0"/>
          </a:p>
        </p:txBody>
      </p:sp>
      <p:cxnSp>
        <p:nvCxnSpPr>
          <p:cNvPr id="11" name="Straight Arrow Connector 10">
            <a:extLst>
              <a:ext uri="{FF2B5EF4-FFF2-40B4-BE49-F238E27FC236}">
                <a16:creationId xmlns:a16="http://schemas.microsoft.com/office/drawing/2014/main" id="{BDA4A16F-0952-8CE2-2430-DF38A3BEEB70}"/>
              </a:ext>
            </a:extLst>
          </p:cNvPr>
          <p:cNvCxnSpPr>
            <a:stCxn id="7" idx="3"/>
            <a:endCxn id="6" idx="1"/>
          </p:cNvCxnSpPr>
          <p:nvPr/>
        </p:nvCxnSpPr>
        <p:spPr>
          <a:xfrm>
            <a:off x="3656981" y="5867073"/>
            <a:ext cx="76513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D46DFB6-9807-B4BC-972C-EC17167F7595}"/>
              </a:ext>
            </a:extLst>
          </p:cNvPr>
          <p:cNvCxnSpPr>
            <a:cxnSpLocks/>
            <a:stCxn id="6" idx="3"/>
            <a:endCxn id="8" idx="1"/>
          </p:cNvCxnSpPr>
          <p:nvPr/>
        </p:nvCxnSpPr>
        <p:spPr>
          <a:xfrm>
            <a:off x="5411467" y="5867073"/>
            <a:ext cx="76513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E9454B3-261A-7DCB-7B0B-01FC68444B1C}"/>
              </a:ext>
            </a:extLst>
          </p:cNvPr>
          <p:cNvCxnSpPr>
            <a:cxnSpLocks/>
            <a:stCxn id="8" idx="3"/>
            <a:endCxn id="9" idx="1"/>
          </p:cNvCxnSpPr>
          <p:nvPr/>
        </p:nvCxnSpPr>
        <p:spPr>
          <a:xfrm flipV="1">
            <a:off x="7973547" y="5861853"/>
            <a:ext cx="765136" cy="52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A02D434-559C-9AFB-DF78-566EECE8FE1B}"/>
              </a:ext>
            </a:extLst>
          </p:cNvPr>
          <p:cNvCxnSpPr>
            <a:cxnSpLocks/>
            <a:stCxn id="6" idx="0"/>
          </p:cNvCxnSpPr>
          <p:nvPr/>
        </p:nvCxnSpPr>
        <p:spPr>
          <a:xfrm flipV="1">
            <a:off x="4916792" y="4032354"/>
            <a:ext cx="1179208" cy="13700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0CB54C5-A316-5BB0-50AB-3AA58D1C4BC8}"/>
              </a:ext>
            </a:extLst>
          </p:cNvPr>
          <p:cNvSpPr txBox="1"/>
          <p:nvPr/>
        </p:nvSpPr>
        <p:spPr>
          <a:xfrm>
            <a:off x="4422117" y="4281319"/>
            <a:ext cx="1274145" cy="369332"/>
          </a:xfrm>
          <a:prstGeom prst="rect">
            <a:avLst/>
          </a:prstGeom>
          <a:noFill/>
        </p:spPr>
        <p:txBody>
          <a:bodyPr wrap="square" rtlCol="0">
            <a:spAutoFit/>
          </a:bodyPr>
          <a:lstStyle/>
          <a:p>
            <a:pPr algn="ctr"/>
            <a:r>
              <a:rPr lang="en-US" dirty="0"/>
              <a:t>240MB</a:t>
            </a:r>
          </a:p>
        </p:txBody>
      </p:sp>
      <p:cxnSp>
        <p:nvCxnSpPr>
          <p:cNvPr id="23" name="Curved Connector 22">
            <a:extLst>
              <a:ext uri="{FF2B5EF4-FFF2-40B4-BE49-F238E27FC236}">
                <a16:creationId xmlns:a16="http://schemas.microsoft.com/office/drawing/2014/main" id="{44A6F90C-E302-6383-23EA-5CFE1DC7A749}"/>
              </a:ext>
            </a:extLst>
          </p:cNvPr>
          <p:cNvCxnSpPr>
            <a:cxnSpLocks/>
            <a:stCxn id="9" idx="3"/>
            <a:endCxn id="5" idx="3"/>
          </p:cNvCxnSpPr>
          <p:nvPr/>
        </p:nvCxnSpPr>
        <p:spPr>
          <a:xfrm flipV="1">
            <a:off x="9833551" y="3538669"/>
            <a:ext cx="1318480" cy="2323184"/>
          </a:xfrm>
          <a:prstGeom prst="curvedConnector3">
            <a:avLst>
              <a:gd name="adj1" fmla="val 117338"/>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A2D2DCB-DB5B-AF95-A25C-FB0B2B9B4414}"/>
              </a:ext>
            </a:extLst>
          </p:cNvPr>
          <p:cNvSpPr txBox="1"/>
          <p:nvPr/>
        </p:nvSpPr>
        <p:spPr>
          <a:xfrm>
            <a:off x="9940102" y="4974462"/>
            <a:ext cx="1274145" cy="369332"/>
          </a:xfrm>
          <a:prstGeom prst="rect">
            <a:avLst/>
          </a:prstGeom>
          <a:noFill/>
        </p:spPr>
        <p:txBody>
          <a:bodyPr wrap="square" rtlCol="0">
            <a:spAutoFit/>
          </a:bodyPr>
          <a:lstStyle/>
          <a:p>
            <a:pPr algn="ctr"/>
            <a:r>
              <a:rPr lang="en-US" dirty="0"/>
              <a:t>1.0MB</a:t>
            </a:r>
          </a:p>
        </p:txBody>
      </p:sp>
      <p:sp>
        <p:nvSpPr>
          <p:cNvPr id="28" name="TextBox 27">
            <a:extLst>
              <a:ext uri="{FF2B5EF4-FFF2-40B4-BE49-F238E27FC236}">
                <a16:creationId xmlns:a16="http://schemas.microsoft.com/office/drawing/2014/main" id="{83E47179-3F57-05A0-C92B-13718E25F0DB}"/>
              </a:ext>
            </a:extLst>
          </p:cNvPr>
          <p:cNvSpPr txBox="1"/>
          <p:nvPr/>
        </p:nvSpPr>
        <p:spPr>
          <a:xfrm>
            <a:off x="5918086" y="4465985"/>
            <a:ext cx="3955477" cy="646331"/>
          </a:xfrm>
          <a:prstGeom prst="rect">
            <a:avLst/>
          </a:prstGeom>
          <a:noFill/>
        </p:spPr>
        <p:txBody>
          <a:bodyPr wrap="square" rtlCol="0">
            <a:spAutoFit/>
          </a:bodyPr>
          <a:lstStyle/>
          <a:p>
            <a:pPr marL="285750" indent="-285750">
              <a:buFont typeface="Arial" panose="020B0604020202020204" pitchFamily="34" charset="0"/>
              <a:buChar char="•"/>
            </a:pPr>
            <a:r>
              <a:rPr lang="en-US" dirty="0"/>
              <a:t>30 seconds of data at 1 MSPS</a:t>
            </a:r>
          </a:p>
          <a:p>
            <a:pPr marL="285750" indent="-285750" algn="just">
              <a:buFont typeface="Arial" panose="020B0604020202020204" pitchFamily="34" charset="0"/>
              <a:buChar char="•"/>
            </a:pPr>
            <a:r>
              <a:rPr lang="en-US" dirty="0"/>
              <a:t>5us Pulse, 1kHz PRI</a:t>
            </a:r>
          </a:p>
        </p:txBody>
      </p:sp>
    </p:spTree>
    <p:extLst>
      <p:ext uri="{BB962C8B-B14F-4D97-AF65-F5344CB8AC3E}">
        <p14:creationId xmlns:p14="http://schemas.microsoft.com/office/powerpoint/2010/main" val="308704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AB52C7-6FB1-4623-BF60-5CE2273D6583}"/>
              </a:ext>
            </a:extLst>
          </p:cNvPr>
          <p:cNvSpPr>
            <a:spLocks noGrp="1"/>
          </p:cNvSpPr>
          <p:nvPr>
            <p:ph type="title"/>
          </p:nvPr>
        </p:nvSpPr>
        <p:spPr/>
        <p:txBody>
          <a:bodyPr>
            <a:normAutofit/>
          </a:bodyPr>
          <a:lstStyle/>
          <a:p>
            <a:r>
              <a:rPr lang="en-US" dirty="0">
                <a:latin typeface="Roboto" panose="02000000000000000000" pitchFamily="2" charset="0"/>
              </a:rPr>
              <a:t>Motivation</a:t>
            </a:r>
            <a:endParaRPr lang="en-US" dirty="0"/>
          </a:p>
        </p:txBody>
      </p:sp>
      <p:sp>
        <p:nvSpPr>
          <p:cNvPr id="2" name="Content Placeholder 1">
            <a:extLst>
              <a:ext uri="{FF2B5EF4-FFF2-40B4-BE49-F238E27FC236}">
                <a16:creationId xmlns:a16="http://schemas.microsoft.com/office/drawing/2014/main" id="{334FA54D-0588-4F19-AF42-A81B2DB4639A}"/>
              </a:ext>
            </a:extLst>
          </p:cNvPr>
          <p:cNvSpPr>
            <a:spLocks noGrp="1"/>
          </p:cNvSpPr>
          <p:nvPr>
            <p:ph sz="half" idx="1"/>
          </p:nvPr>
        </p:nvSpPr>
        <p:spPr/>
        <p:txBody>
          <a:bodyPr>
            <a:normAutofit fontScale="92500" lnSpcReduction="20000"/>
          </a:bodyPr>
          <a:lstStyle/>
          <a:p>
            <a:r>
              <a:rPr lang="en-US" dirty="0"/>
              <a:t>Field Tests / Exercises / Lab</a:t>
            </a:r>
          </a:p>
          <a:p>
            <a:r>
              <a:rPr lang="en-US" dirty="0"/>
              <a:t>Signal externals are often used to characterize pulse emissions (radar, digital communications) but this capability is typically limited to:</a:t>
            </a:r>
          </a:p>
          <a:p>
            <a:pPr lvl="1"/>
            <a:r>
              <a:rPr lang="en-US" dirty="0"/>
              <a:t>Custom hardware / firmware:</a:t>
            </a:r>
          </a:p>
          <a:p>
            <a:pPr lvl="2"/>
            <a:r>
              <a:rPr lang="en-US" dirty="0"/>
              <a:t>Very cost prohibitive</a:t>
            </a:r>
          </a:p>
          <a:p>
            <a:pPr lvl="2"/>
            <a:r>
              <a:rPr lang="en-US" dirty="0"/>
              <a:t>Often has mission critical tasks</a:t>
            </a:r>
          </a:p>
          <a:p>
            <a:pPr lvl="1"/>
            <a:r>
              <a:rPr lang="en-US" dirty="0"/>
              <a:t>COTS Test Equipment:</a:t>
            </a:r>
          </a:p>
          <a:p>
            <a:pPr lvl="2"/>
            <a:r>
              <a:rPr lang="en-US" dirty="0"/>
              <a:t>Very cost prohibitive (Hardware and software)</a:t>
            </a:r>
          </a:p>
          <a:p>
            <a:pPr lvl="2"/>
            <a:r>
              <a:rPr lang="en-US" dirty="0"/>
              <a:t>Not suitable for rugged environments (temperature, dust, fast maneuvers)</a:t>
            </a:r>
          </a:p>
          <a:p>
            <a:pPr lvl="2"/>
            <a:r>
              <a:rPr lang="en-US" dirty="0"/>
              <a:t>Difficult to move around</a:t>
            </a:r>
          </a:p>
          <a:p>
            <a:endParaRPr lang="en-US" dirty="0"/>
          </a:p>
        </p:txBody>
      </p:sp>
      <p:pic>
        <p:nvPicPr>
          <p:cNvPr id="6" name="Picture 5">
            <a:extLst>
              <a:ext uri="{FF2B5EF4-FFF2-40B4-BE49-F238E27FC236}">
                <a16:creationId xmlns:a16="http://schemas.microsoft.com/office/drawing/2014/main" id="{CF41F8A2-05EB-F530-2034-A9C58DF460EF}"/>
              </a:ext>
            </a:extLst>
          </p:cNvPr>
          <p:cNvPicPr>
            <a:picLocks noChangeAspect="1"/>
          </p:cNvPicPr>
          <p:nvPr/>
        </p:nvPicPr>
        <p:blipFill>
          <a:blip r:embed="rId2"/>
          <a:stretch>
            <a:fillRect/>
          </a:stretch>
        </p:blipFill>
        <p:spPr>
          <a:xfrm>
            <a:off x="6959600" y="420756"/>
            <a:ext cx="3886200" cy="2725825"/>
          </a:xfrm>
          <a:prstGeom prst="rect">
            <a:avLst/>
          </a:prstGeom>
        </p:spPr>
      </p:pic>
      <p:pic>
        <p:nvPicPr>
          <p:cNvPr id="7" name="Picture 6">
            <a:extLst>
              <a:ext uri="{FF2B5EF4-FFF2-40B4-BE49-F238E27FC236}">
                <a16:creationId xmlns:a16="http://schemas.microsoft.com/office/drawing/2014/main" id="{6D2986FC-ACD4-FDE4-362E-7393C948F312}"/>
              </a:ext>
            </a:extLst>
          </p:cNvPr>
          <p:cNvPicPr>
            <a:picLocks noChangeAspect="1"/>
          </p:cNvPicPr>
          <p:nvPr/>
        </p:nvPicPr>
        <p:blipFill>
          <a:blip r:embed="rId3"/>
          <a:stretch>
            <a:fillRect/>
          </a:stretch>
        </p:blipFill>
        <p:spPr>
          <a:xfrm>
            <a:off x="8529983" y="3328309"/>
            <a:ext cx="3281017" cy="2306621"/>
          </a:xfrm>
          <a:prstGeom prst="rect">
            <a:avLst/>
          </a:prstGeom>
        </p:spPr>
      </p:pic>
    </p:spTree>
    <p:extLst>
      <p:ext uri="{BB962C8B-B14F-4D97-AF65-F5344CB8AC3E}">
        <p14:creationId xmlns:p14="http://schemas.microsoft.com/office/powerpoint/2010/main" val="200890932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GATech_PPTtemplate_2021_wide" id="{E85096BA-033B-D848-B268-A76C8AE5D2A4}" vid="{1C4A0A5B-2267-F04A-B00C-3FCDF7CFA02E}"/>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Tech_PPTtemplate_2021_wide" id="{E85096BA-033B-D848-B268-A76C8AE5D2A4}" vid="{C86BDF43-62E5-5C4C-BBB8-C9F548430792}"/>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ATech_PPTtemplate_2021_wide" id="{E85096BA-033B-D848-B268-A76C8AE5D2A4}" vid="{C86BDF43-62E5-5C4C-BBB8-C9F54843079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3C3C3C"/>
    </a:dk1>
    <a:lt1>
      <a:srgbClr val="F5F5F5"/>
    </a:lt1>
    <a:dk2>
      <a:srgbClr val="808080"/>
    </a:dk2>
    <a:lt2>
      <a:srgbClr val="B6A269"/>
    </a:lt2>
    <a:accent1>
      <a:srgbClr val="003057"/>
    </a:accent1>
    <a:accent2>
      <a:srgbClr val="407741"/>
    </a:accent2>
    <a:accent3>
      <a:srgbClr val="326473"/>
    </a:accent3>
    <a:accent4>
      <a:srgbClr val="051D49"/>
    </a:accent4>
    <a:accent5>
      <a:srgbClr val="999082"/>
    </a:accent5>
    <a:accent6>
      <a:srgbClr val="EEB100"/>
    </a:accent6>
    <a:hlink>
      <a:srgbClr val="3B557C"/>
    </a:hlink>
    <a:folHlink>
      <a:srgbClr val="808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GTRI Roadmap 2021">
    <a:dk1>
      <a:sysClr val="windowText" lastClr="000000"/>
    </a:dk1>
    <a:lt1>
      <a:sysClr val="window" lastClr="FFFFFF"/>
    </a:lt1>
    <a:dk2>
      <a:srgbClr val="44546A"/>
    </a:dk2>
    <a:lt2>
      <a:srgbClr val="E7E6E6"/>
    </a:lt2>
    <a:accent1>
      <a:srgbClr val="06265A"/>
    </a:accent1>
    <a:accent2>
      <a:srgbClr val="3C557C"/>
    </a:accent2>
    <a:accent3>
      <a:srgbClr val="EEB211"/>
    </a:accent3>
    <a:accent4>
      <a:srgbClr val="999082"/>
    </a:accent4>
    <a:accent5>
      <a:srgbClr val="B6A269"/>
    </a:accent5>
    <a:accent6>
      <a:srgbClr val="2F9946"/>
    </a:accent6>
    <a:hlink>
      <a:srgbClr val="7030A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GTRI Roadmap 2021">
    <a:dk1>
      <a:sysClr val="windowText" lastClr="000000"/>
    </a:dk1>
    <a:lt1>
      <a:sysClr val="window" lastClr="FFFFFF"/>
    </a:lt1>
    <a:dk2>
      <a:srgbClr val="44546A"/>
    </a:dk2>
    <a:lt2>
      <a:srgbClr val="E7E6E6"/>
    </a:lt2>
    <a:accent1>
      <a:srgbClr val="06265A"/>
    </a:accent1>
    <a:accent2>
      <a:srgbClr val="3C557C"/>
    </a:accent2>
    <a:accent3>
      <a:srgbClr val="EEB211"/>
    </a:accent3>
    <a:accent4>
      <a:srgbClr val="999082"/>
    </a:accent4>
    <a:accent5>
      <a:srgbClr val="B6A269"/>
    </a:accent5>
    <a:accent6>
      <a:srgbClr val="2F9946"/>
    </a:accent6>
    <a:hlink>
      <a:srgbClr val="7030A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GTRI Roadmap 2021">
    <a:dk1>
      <a:sysClr val="windowText" lastClr="000000"/>
    </a:dk1>
    <a:lt1>
      <a:sysClr val="window" lastClr="FFFFFF"/>
    </a:lt1>
    <a:dk2>
      <a:srgbClr val="44546A"/>
    </a:dk2>
    <a:lt2>
      <a:srgbClr val="E7E6E6"/>
    </a:lt2>
    <a:accent1>
      <a:srgbClr val="06265A"/>
    </a:accent1>
    <a:accent2>
      <a:srgbClr val="3C557C"/>
    </a:accent2>
    <a:accent3>
      <a:srgbClr val="EEB211"/>
    </a:accent3>
    <a:accent4>
      <a:srgbClr val="999082"/>
    </a:accent4>
    <a:accent5>
      <a:srgbClr val="B6A269"/>
    </a:accent5>
    <a:accent6>
      <a:srgbClr val="2F9946"/>
    </a:accent6>
    <a:hlink>
      <a:srgbClr val="7030A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GTRI Roadmap 2021">
    <a:dk1>
      <a:sysClr val="windowText" lastClr="000000"/>
    </a:dk1>
    <a:lt1>
      <a:sysClr val="window" lastClr="FFFFFF"/>
    </a:lt1>
    <a:dk2>
      <a:srgbClr val="44546A"/>
    </a:dk2>
    <a:lt2>
      <a:srgbClr val="E7E6E6"/>
    </a:lt2>
    <a:accent1>
      <a:srgbClr val="06265A"/>
    </a:accent1>
    <a:accent2>
      <a:srgbClr val="3C557C"/>
    </a:accent2>
    <a:accent3>
      <a:srgbClr val="EEB211"/>
    </a:accent3>
    <a:accent4>
      <a:srgbClr val="999082"/>
    </a:accent4>
    <a:accent5>
      <a:srgbClr val="B6A269"/>
    </a:accent5>
    <a:accent6>
      <a:srgbClr val="2F9946"/>
    </a:accent6>
    <a:hlink>
      <a:srgbClr val="7030A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GTRI Roadmap 2021">
    <a:dk1>
      <a:sysClr val="windowText" lastClr="000000"/>
    </a:dk1>
    <a:lt1>
      <a:sysClr val="window" lastClr="FFFFFF"/>
    </a:lt1>
    <a:dk2>
      <a:srgbClr val="44546A"/>
    </a:dk2>
    <a:lt2>
      <a:srgbClr val="E7E6E6"/>
    </a:lt2>
    <a:accent1>
      <a:srgbClr val="06265A"/>
    </a:accent1>
    <a:accent2>
      <a:srgbClr val="3C557C"/>
    </a:accent2>
    <a:accent3>
      <a:srgbClr val="EEB211"/>
    </a:accent3>
    <a:accent4>
      <a:srgbClr val="999082"/>
    </a:accent4>
    <a:accent5>
      <a:srgbClr val="B6A269"/>
    </a:accent5>
    <a:accent6>
      <a:srgbClr val="2F9946"/>
    </a:accent6>
    <a:hlink>
      <a:srgbClr val="7030A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GTRI Roadmap 2021">
    <a:dk1>
      <a:sysClr val="windowText" lastClr="000000"/>
    </a:dk1>
    <a:lt1>
      <a:sysClr val="window" lastClr="FFFFFF"/>
    </a:lt1>
    <a:dk2>
      <a:srgbClr val="44546A"/>
    </a:dk2>
    <a:lt2>
      <a:srgbClr val="E7E6E6"/>
    </a:lt2>
    <a:accent1>
      <a:srgbClr val="06265A"/>
    </a:accent1>
    <a:accent2>
      <a:srgbClr val="3C557C"/>
    </a:accent2>
    <a:accent3>
      <a:srgbClr val="EEB211"/>
    </a:accent3>
    <a:accent4>
      <a:srgbClr val="999082"/>
    </a:accent4>
    <a:accent5>
      <a:srgbClr val="B6A269"/>
    </a:accent5>
    <a:accent6>
      <a:srgbClr val="2F9946"/>
    </a:accent6>
    <a:hlink>
      <a:srgbClr val="7030A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GTRI Roadmap 2021">
    <a:dk1>
      <a:sysClr val="windowText" lastClr="000000"/>
    </a:dk1>
    <a:lt1>
      <a:sysClr val="window" lastClr="FFFFFF"/>
    </a:lt1>
    <a:dk2>
      <a:srgbClr val="44546A"/>
    </a:dk2>
    <a:lt2>
      <a:srgbClr val="E7E6E6"/>
    </a:lt2>
    <a:accent1>
      <a:srgbClr val="06265A"/>
    </a:accent1>
    <a:accent2>
      <a:srgbClr val="3C557C"/>
    </a:accent2>
    <a:accent3>
      <a:srgbClr val="EEB211"/>
    </a:accent3>
    <a:accent4>
      <a:srgbClr val="999082"/>
    </a:accent4>
    <a:accent5>
      <a:srgbClr val="B6A269"/>
    </a:accent5>
    <a:accent6>
      <a:srgbClr val="2F9946"/>
    </a:accent6>
    <a:hlink>
      <a:srgbClr val="7030A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GTRI Roadmap 2021">
    <a:dk1>
      <a:sysClr val="windowText" lastClr="000000"/>
    </a:dk1>
    <a:lt1>
      <a:sysClr val="window" lastClr="FFFFFF"/>
    </a:lt1>
    <a:dk2>
      <a:srgbClr val="44546A"/>
    </a:dk2>
    <a:lt2>
      <a:srgbClr val="E7E6E6"/>
    </a:lt2>
    <a:accent1>
      <a:srgbClr val="06265A"/>
    </a:accent1>
    <a:accent2>
      <a:srgbClr val="3C557C"/>
    </a:accent2>
    <a:accent3>
      <a:srgbClr val="EEB211"/>
    </a:accent3>
    <a:accent4>
      <a:srgbClr val="999082"/>
    </a:accent4>
    <a:accent5>
      <a:srgbClr val="B6A269"/>
    </a:accent5>
    <a:accent6>
      <a:srgbClr val="2F9946"/>
    </a:accent6>
    <a:hlink>
      <a:srgbClr val="7030A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GTRI Roadmap 2021">
    <a:dk1>
      <a:sysClr val="windowText" lastClr="000000"/>
    </a:dk1>
    <a:lt1>
      <a:sysClr val="window" lastClr="FFFFFF"/>
    </a:lt1>
    <a:dk2>
      <a:srgbClr val="44546A"/>
    </a:dk2>
    <a:lt2>
      <a:srgbClr val="E7E6E6"/>
    </a:lt2>
    <a:accent1>
      <a:srgbClr val="06265A"/>
    </a:accent1>
    <a:accent2>
      <a:srgbClr val="3C557C"/>
    </a:accent2>
    <a:accent3>
      <a:srgbClr val="EEB211"/>
    </a:accent3>
    <a:accent4>
      <a:srgbClr val="999082"/>
    </a:accent4>
    <a:accent5>
      <a:srgbClr val="B6A269"/>
    </a:accent5>
    <a:accent6>
      <a:srgbClr val="2F9946"/>
    </a:accent6>
    <a:hlink>
      <a:srgbClr val="7030A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GTRI Roadmap 2021">
    <a:dk1>
      <a:sysClr val="windowText" lastClr="000000"/>
    </a:dk1>
    <a:lt1>
      <a:sysClr val="window" lastClr="FFFFFF"/>
    </a:lt1>
    <a:dk2>
      <a:srgbClr val="44546A"/>
    </a:dk2>
    <a:lt2>
      <a:srgbClr val="E7E6E6"/>
    </a:lt2>
    <a:accent1>
      <a:srgbClr val="06265A"/>
    </a:accent1>
    <a:accent2>
      <a:srgbClr val="3C557C"/>
    </a:accent2>
    <a:accent3>
      <a:srgbClr val="EEB211"/>
    </a:accent3>
    <a:accent4>
      <a:srgbClr val="999082"/>
    </a:accent4>
    <a:accent5>
      <a:srgbClr val="B6A269"/>
    </a:accent5>
    <a:accent6>
      <a:srgbClr val="2F9946"/>
    </a:accent6>
    <a:hlink>
      <a:srgbClr val="7030A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GTRI Roadmap 2021">
    <a:dk1>
      <a:sysClr val="windowText" lastClr="000000"/>
    </a:dk1>
    <a:lt1>
      <a:sysClr val="window" lastClr="FFFFFF"/>
    </a:lt1>
    <a:dk2>
      <a:srgbClr val="44546A"/>
    </a:dk2>
    <a:lt2>
      <a:srgbClr val="E7E6E6"/>
    </a:lt2>
    <a:accent1>
      <a:srgbClr val="06265A"/>
    </a:accent1>
    <a:accent2>
      <a:srgbClr val="3C557C"/>
    </a:accent2>
    <a:accent3>
      <a:srgbClr val="EEB211"/>
    </a:accent3>
    <a:accent4>
      <a:srgbClr val="999082"/>
    </a:accent4>
    <a:accent5>
      <a:srgbClr val="B6A269"/>
    </a:accent5>
    <a:accent6>
      <a:srgbClr val="2F9946"/>
    </a:accent6>
    <a:hlink>
      <a:srgbClr val="7030A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ustom 3">
    <a:dk1>
      <a:sysClr val="windowText" lastClr="000000"/>
    </a:dk1>
    <a:lt1>
      <a:sysClr val="window" lastClr="FFFFFF"/>
    </a:lt1>
    <a:dk2>
      <a:srgbClr val="44546A"/>
    </a:dk2>
    <a:lt2>
      <a:srgbClr val="E7E6E6"/>
    </a:lt2>
    <a:accent1>
      <a:srgbClr val="06265A"/>
    </a:accent1>
    <a:accent2>
      <a:srgbClr val="3C557C"/>
    </a:accent2>
    <a:accent3>
      <a:srgbClr val="EEB211"/>
    </a:accent3>
    <a:accent4>
      <a:srgbClr val="999082"/>
    </a:accent4>
    <a:accent5>
      <a:srgbClr val="B6A269"/>
    </a:accent5>
    <a:accent6>
      <a:srgbClr val="2F9946"/>
    </a:accent6>
    <a:hlink>
      <a:srgbClr val="7030A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ustom 3">
    <a:dk1>
      <a:sysClr val="windowText" lastClr="000000"/>
    </a:dk1>
    <a:lt1>
      <a:sysClr val="window" lastClr="FFFFFF"/>
    </a:lt1>
    <a:dk2>
      <a:srgbClr val="44546A"/>
    </a:dk2>
    <a:lt2>
      <a:srgbClr val="E7E6E6"/>
    </a:lt2>
    <a:accent1>
      <a:srgbClr val="06265A"/>
    </a:accent1>
    <a:accent2>
      <a:srgbClr val="3C557C"/>
    </a:accent2>
    <a:accent3>
      <a:srgbClr val="EEB211"/>
    </a:accent3>
    <a:accent4>
      <a:srgbClr val="999082"/>
    </a:accent4>
    <a:accent5>
      <a:srgbClr val="B6A269"/>
    </a:accent5>
    <a:accent6>
      <a:srgbClr val="2F9946"/>
    </a:accent6>
    <a:hlink>
      <a:srgbClr val="7030A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GTRI Roadmap 2021">
    <a:dk1>
      <a:sysClr val="windowText" lastClr="000000"/>
    </a:dk1>
    <a:lt1>
      <a:sysClr val="window" lastClr="FFFFFF"/>
    </a:lt1>
    <a:dk2>
      <a:srgbClr val="44546A"/>
    </a:dk2>
    <a:lt2>
      <a:srgbClr val="E7E6E6"/>
    </a:lt2>
    <a:accent1>
      <a:srgbClr val="06265A"/>
    </a:accent1>
    <a:accent2>
      <a:srgbClr val="3C557C"/>
    </a:accent2>
    <a:accent3>
      <a:srgbClr val="EEB211"/>
    </a:accent3>
    <a:accent4>
      <a:srgbClr val="999082"/>
    </a:accent4>
    <a:accent5>
      <a:srgbClr val="B6A269"/>
    </a:accent5>
    <a:accent6>
      <a:srgbClr val="2F9946"/>
    </a:accent6>
    <a:hlink>
      <a:srgbClr val="7030A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GTRI Roadmap 2021">
    <a:dk1>
      <a:sysClr val="windowText" lastClr="000000"/>
    </a:dk1>
    <a:lt1>
      <a:sysClr val="window" lastClr="FFFFFF"/>
    </a:lt1>
    <a:dk2>
      <a:srgbClr val="44546A"/>
    </a:dk2>
    <a:lt2>
      <a:srgbClr val="E7E6E6"/>
    </a:lt2>
    <a:accent1>
      <a:srgbClr val="06265A"/>
    </a:accent1>
    <a:accent2>
      <a:srgbClr val="3C557C"/>
    </a:accent2>
    <a:accent3>
      <a:srgbClr val="EEB211"/>
    </a:accent3>
    <a:accent4>
      <a:srgbClr val="999082"/>
    </a:accent4>
    <a:accent5>
      <a:srgbClr val="B6A269"/>
    </a:accent5>
    <a:accent6>
      <a:srgbClr val="2F9946"/>
    </a:accent6>
    <a:hlink>
      <a:srgbClr val="7030A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GTRI Roadmap 2021">
    <a:dk1>
      <a:sysClr val="windowText" lastClr="000000"/>
    </a:dk1>
    <a:lt1>
      <a:sysClr val="window" lastClr="FFFFFF"/>
    </a:lt1>
    <a:dk2>
      <a:srgbClr val="44546A"/>
    </a:dk2>
    <a:lt2>
      <a:srgbClr val="E7E6E6"/>
    </a:lt2>
    <a:accent1>
      <a:srgbClr val="06265A"/>
    </a:accent1>
    <a:accent2>
      <a:srgbClr val="3C557C"/>
    </a:accent2>
    <a:accent3>
      <a:srgbClr val="EEB211"/>
    </a:accent3>
    <a:accent4>
      <a:srgbClr val="999082"/>
    </a:accent4>
    <a:accent5>
      <a:srgbClr val="B6A269"/>
    </a:accent5>
    <a:accent6>
      <a:srgbClr val="2F9946"/>
    </a:accent6>
    <a:hlink>
      <a:srgbClr val="7030A0"/>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GATech_PPTtemplate_2021_wide</Template>
  <TotalTime>1448</TotalTime>
  <Words>2108</Words>
  <Application>Microsoft Macintosh PowerPoint</Application>
  <PresentationFormat>Widescreen</PresentationFormat>
  <Paragraphs>368</Paragraphs>
  <Slides>26</Slides>
  <Notes>6</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Arial</vt:lpstr>
      <vt:lpstr>Arial Black</vt:lpstr>
      <vt:lpstr>Arial Narrow</vt:lpstr>
      <vt:lpstr>Calibri</vt:lpstr>
      <vt:lpstr>DIN Next Slab Pro Medium</vt:lpstr>
      <vt:lpstr>Helvetica</vt:lpstr>
      <vt:lpstr>Roboto</vt:lpstr>
      <vt:lpstr>Tahoma</vt:lpstr>
      <vt:lpstr>Custom Design</vt:lpstr>
      <vt:lpstr>1_Custom Design</vt:lpstr>
      <vt:lpstr>2_Custom Design</vt:lpstr>
      <vt:lpstr>gr-pdw</vt:lpstr>
      <vt:lpstr>PowerPoint Presentation</vt:lpstr>
      <vt:lpstr>History of Service to the State and Nation </vt:lpstr>
      <vt:lpstr>GTRI Laboratories</vt:lpstr>
      <vt:lpstr>GTRI Research Portfolio Groups</vt:lpstr>
      <vt:lpstr>GTRI by the Numbers</vt:lpstr>
      <vt:lpstr>PowerPoint Presentation</vt:lpstr>
      <vt:lpstr>Pulse Descriptor Word (PDW)</vt:lpstr>
      <vt:lpstr>Motivation</vt:lpstr>
      <vt:lpstr>Rugged Environments?</vt:lpstr>
      <vt:lpstr>gr-pdw</vt:lpstr>
      <vt:lpstr>Typical Flowgraph</vt:lpstr>
      <vt:lpstr>Block: Pulse Detection</vt:lpstr>
      <vt:lpstr>Block: Pulse Extraction</vt:lpstr>
      <vt:lpstr>Block: PDW to File</vt:lpstr>
      <vt:lpstr>Block: PDW Plot</vt:lpstr>
      <vt:lpstr>Block: Calibration Tables</vt:lpstr>
      <vt:lpstr>Extras: pulses.grc</vt:lpstr>
      <vt:lpstr>Example Flowgraph: Virtual Mode</vt:lpstr>
      <vt:lpstr>Example Flowgraph: USRP</vt:lpstr>
      <vt:lpstr>Demo (Video)</vt:lpstr>
      <vt:lpstr>Demo: Test Setup</vt:lpstr>
      <vt:lpstr>Demo: Wireless PDW Measurements</vt:lpstr>
      <vt:lpstr>gr-pdw: Available on GitHub</vt:lpstr>
      <vt:lpstr>Future Plans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Here</dc:title>
  <dc:creator>Gowdy, Michelle D</dc:creator>
  <cp:lastModifiedBy>Microsoft Office User</cp:lastModifiedBy>
  <cp:revision>84</cp:revision>
  <dcterms:created xsi:type="dcterms:W3CDTF">2021-11-16T14:03:36Z</dcterms:created>
  <dcterms:modified xsi:type="dcterms:W3CDTF">2024-09-18T01:41:01Z</dcterms:modified>
</cp:coreProperties>
</file>