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648" r:id="rId2"/>
    <p:sldId id="262" r:id="rId3"/>
    <p:sldId id="656" r:id="rId4"/>
    <p:sldId id="650" r:id="rId5"/>
    <p:sldId id="651" r:id="rId6"/>
    <p:sldId id="657" r:id="rId7"/>
    <p:sldId id="643" r:id="rId8"/>
    <p:sldId id="647" r:id="rId9"/>
    <p:sldId id="620" r:id="rId10"/>
    <p:sldId id="653" r:id="rId11"/>
    <p:sldId id="638" r:id="rId12"/>
    <p:sldId id="658" r:id="rId13"/>
    <p:sldId id="659" r:id="rId14"/>
    <p:sldId id="660" r:id="rId15"/>
    <p:sldId id="661" r:id="rId16"/>
    <p:sldId id="662" r:id="rId17"/>
    <p:sldId id="663" r:id="rId18"/>
    <p:sldId id="666" r:id="rId19"/>
    <p:sldId id="664" r:id="rId20"/>
    <p:sldId id="667" r:id="rId21"/>
    <p:sldId id="669" r:id="rId22"/>
    <p:sldId id="670" r:id="rId23"/>
    <p:sldId id="644" r:id="rId24"/>
    <p:sldId id="635" r:id="rId25"/>
    <p:sldId id="668" r:id="rId26"/>
    <p:sldId id="267" r:id="rId27"/>
    <p:sldId id="674" r:id="rId28"/>
    <p:sldId id="671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ry, Michael [DE]" initials="PM[" lastIdx="1" clrIdx="0">
    <p:extLst>
      <p:ext uri="{19B8F6BF-5375-455C-9EA6-DF929625EA0E}">
        <p15:presenceInfo xmlns:p15="http://schemas.microsoft.com/office/powerpoint/2012/main" userId="S-1-5-21-3620167753-925983401-547404873-4268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8B4"/>
    <a:srgbClr val="00E3DE"/>
    <a:srgbClr val="00FFFF"/>
    <a:srgbClr val="82CEFF"/>
    <a:srgbClr val="0070B9"/>
    <a:srgbClr val="0372BA"/>
    <a:srgbClr val="00B949"/>
    <a:srgbClr val="F47D81"/>
    <a:srgbClr val="FDE5E6"/>
    <a:srgbClr val="8B8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4007" autoAdjust="0"/>
  </p:normalViewPr>
  <p:slideViewPr>
    <p:cSldViewPr snapToGrid="0">
      <p:cViewPr varScale="1">
        <p:scale>
          <a:sx n="60" d="100"/>
          <a:sy n="60" d="100"/>
        </p:scale>
        <p:origin x="100" y="52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8AFDB-2C40-4F3E-8EB6-956F250CD9CA}" type="datetimeFigureOut">
              <a:rPr lang="de-DE" smtClean="0"/>
              <a:t>18.09.2024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7AA91-F254-49B7-9EE1-0AB93EA160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4713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47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7526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7AA91-F254-49B7-9EE1-0AB93EA160B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035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Split </a:t>
            </a:r>
            <a:r>
              <a:rPr lang="de-DE" dirty="0" err="1"/>
              <a:t>the</a:t>
            </a:r>
            <a:r>
              <a:rPr lang="de-DE" dirty="0"/>
              <a:t> Base </a:t>
            </a:r>
            <a:r>
              <a:rPr lang="de-DE" dirty="0" err="1"/>
              <a:t>station</a:t>
            </a:r>
            <a:r>
              <a:rPr lang="de-DE" dirty="0"/>
              <a:t> in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Serve</a:t>
            </a:r>
            <a:r>
              <a:rPr lang="de-DE" dirty="0"/>
              <a:t> multiple </a:t>
            </a:r>
            <a:r>
              <a:rPr lang="de-DE" dirty="0" err="1"/>
              <a:t>locations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1 </a:t>
            </a:r>
            <a:r>
              <a:rPr lang="de-DE" dirty="0" err="1"/>
              <a:t>gNB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7AA91-F254-49B7-9EE1-0AB93EA160B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87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7AA91-F254-49B7-9EE1-0AB93EA160B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3002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7AA91-F254-49B7-9EE1-0AB93EA160BB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0072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7AA91-F254-49B7-9EE1-0AB93EA160BB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209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LEO Transparent:</a:t>
            </a:r>
          </a:p>
          <a:p>
            <a:r>
              <a:rPr lang="de-DE" dirty="0" err="1"/>
              <a:t>ue</a:t>
            </a:r>
            <a:r>
              <a:rPr lang="de-DE" dirty="0"/>
              <a:t> - gnb1: 2: 2x 25.77</a:t>
            </a:r>
          </a:p>
          <a:p>
            <a:r>
              <a:rPr lang="de-DE" dirty="0" err="1"/>
              <a:t>ue</a:t>
            </a:r>
            <a:r>
              <a:rPr lang="de-DE" dirty="0"/>
              <a:t> - gnb2: 1: 1x 25.77</a:t>
            </a:r>
          </a:p>
          <a:p>
            <a:r>
              <a:rPr lang="de-DE" dirty="0"/>
              <a:t>gnb1-core: 4: 4x 5? </a:t>
            </a:r>
            <a:r>
              <a:rPr lang="de-DE" dirty="0" err="1"/>
              <a:t>ms</a:t>
            </a:r>
            <a:endParaRPr lang="de-DE" dirty="0"/>
          </a:p>
          <a:p>
            <a:r>
              <a:rPr lang="de-DE" dirty="0"/>
              <a:t>gnb2-core: 3: 3x 5? </a:t>
            </a:r>
            <a:r>
              <a:rPr lang="de-DE" dirty="0" err="1"/>
              <a:t>ms</a:t>
            </a:r>
            <a:endParaRPr lang="de-DE" dirty="0"/>
          </a:p>
          <a:p>
            <a:r>
              <a:rPr lang="de-DE" dirty="0"/>
              <a:t>Total: 112</a:t>
            </a:r>
          </a:p>
          <a:p>
            <a:endParaRPr lang="de-DE" dirty="0"/>
          </a:p>
          <a:p>
            <a:r>
              <a:rPr lang="de-DE" dirty="0"/>
              <a:t>LEO Regen:</a:t>
            </a:r>
          </a:p>
          <a:p>
            <a:r>
              <a:rPr lang="de-DE" dirty="0" err="1"/>
              <a:t>ue</a:t>
            </a:r>
            <a:r>
              <a:rPr lang="de-DE" dirty="0"/>
              <a:t> - gnb1: 2: 2x 12.89</a:t>
            </a:r>
          </a:p>
          <a:p>
            <a:r>
              <a:rPr lang="de-DE" dirty="0" err="1"/>
              <a:t>ue</a:t>
            </a:r>
            <a:r>
              <a:rPr lang="de-DE" dirty="0"/>
              <a:t> - gnb2: 1: 1x 12.89</a:t>
            </a:r>
          </a:p>
          <a:p>
            <a:r>
              <a:rPr lang="de-DE" dirty="0"/>
              <a:t>gnb1-core: 4: 4x 12.89 + 5?</a:t>
            </a:r>
          </a:p>
          <a:p>
            <a:r>
              <a:rPr lang="de-DE" dirty="0"/>
              <a:t>gnb2-core: 3: 3x 12.89 + 5? </a:t>
            </a:r>
          </a:p>
          <a:p>
            <a:r>
              <a:rPr lang="de-DE" dirty="0"/>
              <a:t>Total: 163,9 (</a:t>
            </a:r>
            <a:r>
              <a:rPr lang="de-DE" dirty="0" err="1"/>
              <a:t>Factor</a:t>
            </a:r>
            <a:r>
              <a:rPr lang="de-DE" dirty="0"/>
              <a:t> 1,4633928571428571428571428571429 </a:t>
            </a:r>
            <a:r>
              <a:rPr lang="de-DE" dirty="0" err="1"/>
              <a:t>worse</a:t>
            </a:r>
            <a:r>
              <a:rPr lang="de-DE" dirty="0"/>
              <a:t>)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GEO Transparent:</a:t>
            </a:r>
          </a:p>
          <a:p>
            <a:r>
              <a:rPr lang="de-DE" dirty="0" err="1"/>
              <a:t>ue</a:t>
            </a:r>
            <a:r>
              <a:rPr lang="de-DE" dirty="0"/>
              <a:t> - gnb1: 2: 2x 541.46 </a:t>
            </a:r>
            <a:r>
              <a:rPr lang="de-DE" dirty="0" err="1"/>
              <a:t>ms</a:t>
            </a:r>
            <a:endParaRPr lang="de-DE" dirty="0"/>
          </a:p>
          <a:p>
            <a:r>
              <a:rPr lang="de-DE" dirty="0" err="1"/>
              <a:t>ue</a:t>
            </a:r>
            <a:r>
              <a:rPr lang="de-DE" dirty="0"/>
              <a:t> - gnb2: 1: 1x 541.46 </a:t>
            </a:r>
            <a:r>
              <a:rPr lang="de-DE" dirty="0" err="1"/>
              <a:t>ms</a:t>
            </a:r>
            <a:endParaRPr lang="de-DE" dirty="0"/>
          </a:p>
          <a:p>
            <a:r>
              <a:rPr lang="de-DE" dirty="0"/>
              <a:t>gnb1-core: 4: 4x 5? </a:t>
            </a:r>
            <a:r>
              <a:rPr lang="de-DE" dirty="0" err="1"/>
              <a:t>ms</a:t>
            </a:r>
            <a:endParaRPr lang="de-DE" dirty="0"/>
          </a:p>
          <a:p>
            <a:r>
              <a:rPr lang="de-DE" dirty="0"/>
              <a:t>gnb2-core: 3: 3x 5? </a:t>
            </a:r>
            <a:r>
              <a:rPr lang="de-DE" dirty="0" err="1"/>
              <a:t>ms</a:t>
            </a:r>
            <a:endParaRPr lang="de-DE" dirty="0"/>
          </a:p>
          <a:p>
            <a:r>
              <a:rPr lang="de-DE" dirty="0"/>
              <a:t>Total: 1659,38 </a:t>
            </a:r>
            <a:r>
              <a:rPr lang="de-DE" dirty="0" err="1"/>
              <a:t>ms</a:t>
            </a:r>
            <a:endParaRPr lang="de-DE" dirty="0"/>
          </a:p>
          <a:p>
            <a:endParaRPr lang="de-DE" dirty="0"/>
          </a:p>
          <a:p>
            <a:r>
              <a:rPr lang="de-DE" dirty="0"/>
              <a:t>GEO Regen:</a:t>
            </a:r>
          </a:p>
          <a:p>
            <a:r>
              <a:rPr lang="de-DE" dirty="0" err="1"/>
              <a:t>ue</a:t>
            </a:r>
            <a:r>
              <a:rPr lang="de-DE" dirty="0"/>
              <a:t> - gnb1: 2: 2x 270.73 </a:t>
            </a:r>
            <a:r>
              <a:rPr lang="de-DE" dirty="0" err="1"/>
              <a:t>ms</a:t>
            </a:r>
            <a:endParaRPr lang="de-DE" dirty="0"/>
          </a:p>
          <a:p>
            <a:r>
              <a:rPr lang="de-DE" dirty="0" err="1"/>
              <a:t>ue</a:t>
            </a:r>
            <a:r>
              <a:rPr lang="de-DE" dirty="0"/>
              <a:t> - gnb2: 1: 1x 270.73 </a:t>
            </a:r>
            <a:r>
              <a:rPr lang="de-DE" dirty="0" err="1"/>
              <a:t>ms</a:t>
            </a:r>
            <a:endParaRPr lang="de-DE" dirty="0"/>
          </a:p>
          <a:p>
            <a:r>
              <a:rPr lang="de-DE" dirty="0"/>
              <a:t>gnb1-core: 4: 4x 270.73 + 5? </a:t>
            </a:r>
            <a:r>
              <a:rPr lang="de-DE" dirty="0" err="1"/>
              <a:t>ms</a:t>
            </a:r>
            <a:endParaRPr lang="de-DE" dirty="0"/>
          </a:p>
          <a:p>
            <a:r>
              <a:rPr lang="de-DE" dirty="0"/>
              <a:t>gnb2-core: 3: 3x 270.73 + 5? </a:t>
            </a:r>
            <a:r>
              <a:rPr lang="de-DE" dirty="0" err="1"/>
              <a:t>ms</a:t>
            </a:r>
            <a:endParaRPr lang="de-DE" dirty="0"/>
          </a:p>
          <a:p>
            <a:r>
              <a:rPr lang="de-DE" dirty="0"/>
              <a:t>Total: 2742,3 </a:t>
            </a:r>
            <a:r>
              <a:rPr lang="de-DE" dirty="0" err="1"/>
              <a:t>ms</a:t>
            </a:r>
            <a:r>
              <a:rPr lang="de-DE" dirty="0"/>
              <a:t> (</a:t>
            </a:r>
            <a:r>
              <a:rPr lang="de-DE" dirty="0" err="1"/>
              <a:t>Factor</a:t>
            </a:r>
            <a:r>
              <a:rPr lang="de-DE" dirty="0"/>
              <a:t> 1,6526051898901999541997613566513 </a:t>
            </a:r>
            <a:r>
              <a:rPr lang="de-DE" dirty="0" err="1"/>
              <a:t>worse</a:t>
            </a:r>
            <a:r>
              <a:rPr lang="de-DE" dirty="0"/>
              <a:t>)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LEO Regen (</a:t>
            </a:r>
            <a:r>
              <a:rPr lang="de-DE" dirty="0" err="1"/>
              <a:t>with</a:t>
            </a:r>
            <a:r>
              <a:rPr lang="de-DE" dirty="0"/>
              <a:t> ISL):</a:t>
            </a:r>
          </a:p>
          <a:p>
            <a:r>
              <a:rPr lang="de-DE" dirty="0" err="1"/>
              <a:t>ue</a:t>
            </a:r>
            <a:r>
              <a:rPr lang="de-DE" dirty="0"/>
              <a:t> - gnb1: 2x 12.89</a:t>
            </a:r>
          </a:p>
          <a:p>
            <a:r>
              <a:rPr lang="de-DE" dirty="0" err="1"/>
              <a:t>ue</a:t>
            </a:r>
            <a:r>
              <a:rPr lang="de-DE" dirty="0"/>
              <a:t> - gnb2: 1x 12.89</a:t>
            </a:r>
          </a:p>
          <a:p>
            <a:r>
              <a:rPr lang="de-DE" dirty="0"/>
              <a:t>gnb1-gnb2: 3x 10ms</a:t>
            </a:r>
          </a:p>
          <a:p>
            <a:r>
              <a:rPr lang="de-DE" dirty="0"/>
              <a:t>gnb1-core: 0</a:t>
            </a:r>
          </a:p>
          <a:p>
            <a:r>
              <a:rPr lang="de-DE" dirty="0"/>
              <a:t>gnb2-core: 2x 12.89 +5</a:t>
            </a:r>
          </a:p>
          <a:p>
            <a:r>
              <a:rPr lang="de-DE" dirty="0"/>
              <a:t>Total: 104,45 </a:t>
            </a:r>
            <a:r>
              <a:rPr lang="de-DE" dirty="0" err="1"/>
              <a:t>ms</a:t>
            </a:r>
            <a:endParaRPr lang="de-DE" dirty="0"/>
          </a:p>
          <a:p>
            <a:endParaRPr lang="de-DE" dirty="0"/>
          </a:p>
          <a:p>
            <a:r>
              <a:rPr lang="de-DE" dirty="0"/>
              <a:t>GEO Regen (</a:t>
            </a:r>
            <a:r>
              <a:rPr lang="de-DE" dirty="0" err="1"/>
              <a:t>with</a:t>
            </a:r>
            <a:r>
              <a:rPr lang="de-DE" dirty="0"/>
              <a:t> ISL):</a:t>
            </a:r>
          </a:p>
          <a:p>
            <a:r>
              <a:rPr lang="de-DE" dirty="0" err="1"/>
              <a:t>ue</a:t>
            </a:r>
            <a:r>
              <a:rPr lang="de-DE" dirty="0"/>
              <a:t> - gnb1: 2x 270.73 </a:t>
            </a:r>
            <a:r>
              <a:rPr lang="de-DE" dirty="0" err="1"/>
              <a:t>ms</a:t>
            </a:r>
            <a:endParaRPr lang="de-DE" dirty="0"/>
          </a:p>
          <a:p>
            <a:r>
              <a:rPr lang="de-DE" dirty="0" err="1"/>
              <a:t>ue</a:t>
            </a:r>
            <a:r>
              <a:rPr lang="de-DE" dirty="0"/>
              <a:t> - gnb2: 1x 270.73 </a:t>
            </a:r>
            <a:r>
              <a:rPr lang="de-DE" dirty="0" err="1"/>
              <a:t>ms</a:t>
            </a:r>
            <a:endParaRPr lang="de-DE" dirty="0"/>
          </a:p>
          <a:p>
            <a:r>
              <a:rPr lang="de-DE" dirty="0"/>
              <a:t>gnb1-gnb2: 3x 100ms</a:t>
            </a:r>
          </a:p>
          <a:p>
            <a:r>
              <a:rPr lang="de-DE" dirty="0"/>
              <a:t>gnb1-core: 0</a:t>
            </a:r>
          </a:p>
          <a:p>
            <a:r>
              <a:rPr lang="de-DE" dirty="0"/>
              <a:t>gnb2-core: 2x 270.73 </a:t>
            </a:r>
            <a:r>
              <a:rPr lang="de-DE" dirty="0" err="1"/>
              <a:t>ms</a:t>
            </a:r>
            <a:r>
              <a:rPr lang="de-DE" dirty="0"/>
              <a:t> +5</a:t>
            </a:r>
          </a:p>
          <a:p>
            <a:r>
              <a:rPr lang="de-DE" dirty="0"/>
              <a:t>Total: 1663,65 </a:t>
            </a:r>
            <a:r>
              <a:rPr lang="de-DE" dirty="0" err="1"/>
              <a:t>ms</a:t>
            </a:r>
            <a:endParaRPr lang="de-DE" dirty="0"/>
          </a:p>
          <a:p>
            <a:endParaRPr lang="de-DE" dirty="0"/>
          </a:p>
          <a:p>
            <a:r>
              <a:rPr lang="de-DE" dirty="0"/>
              <a:t>More </a:t>
            </a:r>
            <a:r>
              <a:rPr lang="de-DE" dirty="0" err="1"/>
              <a:t>info</a:t>
            </a:r>
            <a:r>
              <a:rPr lang="de-DE" dirty="0"/>
              <a:t>:</a:t>
            </a:r>
          </a:p>
          <a:p>
            <a:r>
              <a:rPr lang="de-DE" dirty="0"/>
              <a:t>https://www.tetcos.com/pdf/Performance-analysis-of-5G-Handovers-using-NetSim.pdf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7AA91-F254-49B7-9EE1-0AB93EA160B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84438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7AA91-F254-49B7-9EE1-0AB93EA160BB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4493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7AA91-F254-49B7-9EE1-0AB93EA160BB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47501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567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7AA91-F254-49B7-9EE1-0AB93EA160B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9915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7AA91-F254-49B7-9EE1-0AB93EA160BB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68024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7AA91-F254-49B7-9EE1-0AB93EA160BB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35215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7AA91-F254-49B7-9EE1-0AB93EA160BB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6438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Eine kleine Intro zu den Komponenten (high-level) die ein neuer, ML-tauglicher Telekom-Satellit-Prozessor hat. Auch </a:t>
            </a:r>
            <a:r>
              <a:rPr lang="de-DE" dirty="0" err="1"/>
              <a:t>intro</a:t>
            </a:r>
            <a:r>
              <a:rPr lang="de-DE" dirty="0"/>
              <a:t> zu den typischen RF </a:t>
            </a:r>
            <a:r>
              <a:rPr lang="de-DE" dirty="0" err="1"/>
              <a:t>use-cases</a:t>
            </a:r>
            <a:r>
              <a:rPr lang="de-DE" dirty="0"/>
              <a:t>: Transparent (d.h., </a:t>
            </a:r>
            <a:r>
              <a:rPr lang="de-DE" dirty="0" err="1"/>
              <a:t>signal</a:t>
            </a:r>
            <a:r>
              <a:rPr lang="de-DE" dirty="0"/>
              <a:t> quasi nur empfangen, und verstärkt in eine andere Richtung abstrahlen), Re-Gen (Regeneration) (d.h., Signal wirklich demodulieren und decodieren und frisch neu generieren, damit gewinnt man ein paar dB, dafür ist es aufwendiger), und neu RF mit ML </a:t>
            </a:r>
            <a:r>
              <a:rPr lang="de-DE" dirty="0" err="1"/>
              <a:t>capabilities</a:t>
            </a:r>
            <a:r>
              <a:rPr lang="de-DE" dirty="0"/>
              <a:t> (z.B. für 5G/6G, allgemein gehalten)</a:t>
            </a:r>
          </a:p>
          <a:p>
            <a:r>
              <a:rPr lang="de-DE" dirty="0"/>
              <a:t>Kleine Infos zu den verschiedenen Slices: Control (selbsterklärend), RF-Frontend (1.5 GHz </a:t>
            </a:r>
            <a:r>
              <a:rPr lang="de-DE" dirty="0" err="1"/>
              <a:t>bandbreite</a:t>
            </a:r>
            <a:r>
              <a:rPr lang="de-DE" dirty="0"/>
              <a:t> 4 ADC+4DAC, bis 28 GHz), Re-Gen (mit </a:t>
            </a:r>
            <a:r>
              <a:rPr lang="de-DE" dirty="0" err="1"/>
              <a:t>proprietary</a:t>
            </a:r>
            <a:r>
              <a:rPr lang="de-DE" dirty="0"/>
              <a:t> ASIC DVB-S2 </a:t>
            </a:r>
            <a:r>
              <a:rPr lang="de-DE" dirty="0" err="1"/>
              <a:t>standard</a:t>
            </a:r>
            <a:r>
              <a:rPr lang="de-DE" dirty="0"/>
              <a:t>), US-FPGA (Versal) ist speziell für AI optimiert (siehe später).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50A03-736E-6E48-B8DA-99783D037C0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1842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7AA91-F254-49B7-9EE1-0AB93EA160BB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17033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814388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5000"/>
              <a:buFont typeface="Wingdings 3" panose="05040102010807070707" pitchFamily="18" charset="2"/>
              <a:buNone/>
              <a:tabLst/>
              <a:defRPr/>
            </a:pPr>
            <a:r>
              <a:rPr lang="en-US" dirty="0"/>
              <a:t>This slide shows proof of this product’s strengths.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B8651-D313-4300-801F-83656702695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850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7AA91-F254-49B7-9EE1-0AB93EA160BB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68833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7AA91-F254-49B7-9EE1-0AB93EA160BB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4976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7AA91-F254-49B7-9EE1-0AB93EA160B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5821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7AA91-F254-49B7-9EE1-0AB93EA160B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209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6585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7AA91-F254-49B7-9EE1-0AB93EA160B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2697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7AA91-F254-49B7-9EE1-0AB93EA160B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8325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7AA91-F254-49B7-9EE1-0AB93EA160B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2769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7AA91-F254-49B7-9EE1-0AB93EA160BB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2652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5CCED9-DCD0-46D8-8D05-E5FD24629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C5B0B2-E81D-4B36-915E-6A18100789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DA64B9-2D1C-41E8-A09D-7F830993C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A4CF7-22C7-4905-BA78-2C2DB14C4A56}" type="datetime1">
              <a:rPr lang="de-DE" smtClean="0"/>
              <a:t>18.09.2024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37E7419-14DB-4FD3-B744-EBBE270FE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87014E-6122-48A9-A2E6-55F602AB2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9852F-3B30-42F2-87BD-9B6A04E984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1784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0C7920-8830-456D-A2C4-7F76853CE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2E37987-EB56-4482-9B4A-2EF2D048FE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5D84CC-DE1D-4E3A-AC73-994627FEE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F5ED0-1692-4B4E-A173-E2265D6B7A8E}" type="datetime1">
              <a:rPr lang="de-DE" smtClean="0"/>
              <a:t>18.09.2024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0C6B42-6C57-47DA-8C83-25859E8B8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18BAA1-D79A-4114-A4BC-B69946BED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9852F-3B30-42F2-87BD-9B6A04E984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2938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6DEE7AA-6A66-49D4-9B12-E0CDB417D7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1953409-F531-4022-83C0-12EE2D54F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84938A-2209-4194-BA5E-07A035A16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8690F-6484-4B6C-AAAD-F7B50F89708F}" type="datetime1">
              <a:rPr lang="de-DE" smtClean="0"/>
              <a:t>18.09.2024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B9C559-985B-462B-B3E5-36E8D2DF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44E4D2-CB5E-48BC-819B-7D00A9B30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9852F-3B30-42F2-87BD-9B6A04E984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7218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721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dditional Content, One Column with Image">
    <p:bg>
      <p:bgPr>
        <a:blipFill dpi="0" rotWithShape="1">
          <a:blip r:embed="rId3" cstate="screen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5601" y="1762126"/>
            <a:ext cx="5558367" cy="4638674"/>
          </a:xfrm>
        </p:spPr>
        <p:txBody>
          <a:bodyPr lIns="0" tIns="0" rIns="0" bIns="0" numCol="1" anchor="t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55600" y="1381125"/>
            <a:ext cx="5558368" cy="381000"/>
          </a:xfrm>
        </p:spPr>
        <p:txBody>
          <a:bodyPr tIns="0" bIns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buClr>
                <a:srgbClr val="1E4056"/>
              </a:buClr>
              <a:buSzPct val="75000"/>
              <a:buFont typeface="Barlow"/>
              <a:buNone/>
              <a:defRPr lang="en-US" sz="18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Heading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69038" y="1381125"/>
            <a:ext cx="5567361" cy="50196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vert="horz" anchor="ctr" anchorCtr="1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  <a:highlight>
                  <a:srgbClr val="3DDCE6"/>
                </a:highlight>
              </a:defRPr>
            </a:lvl1pPr>
          </a:lstStyle>
          <a:p>
            <a:r>
              <a:rPr lang="en-US" dirty="0"/>
              <a:t>Click to Insert Figure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5BD065C0-FAB3-4F4D-9FC7-2305CBD20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19456"/>
            <a:ext cx="10287000" cy="563231"/>
          </a:xfrm>
          <a:prstGeom prst="callout1">
            <a:avLst>
              <a:gd name="adj1" fmla="val 103511"/>
              <a:gd name="adj2" fmla="val 100069"/>
              <a:gd name="adj3" fmla="val 103502"/>
              <a:gd name="adj4" fmla="val -3408"/>
            </a:avLst>
          </a:prstGeom>
          <a:noFill/>
          <a:ln w="50800"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vert="horz" wrap="square" lIns="0" tIns="0" rIns="0" bIns="118872" rtlCol="0" anchor="t" anchorCtr="0">
            <a:sp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i="0" kern="1200" baseline="0" dirty="0">
                <a:solidFill>
                  <a:schemeClr val="accent2"/>
                </a:solidFill>
                <a:latin typeface="Barlow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B6770951-9BA4-D444-B67B-549F63526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2900" y="6616018"/>
            <a:ext cx="8059640" cy="241982"/>
          </a:xfrm>
          <a:prstGeom prst="rect">
            <a:avLst/>
          </a:prstGeom>
          <a:noFill/>
        </p:spPr>
        <p:txBody>
          <a:bodyPr vert="horz" lIns="0" tIns="91440" rIns="91440" bIns="91440" rtlCol="0" anchor="ctr" anchorCtr="0">
            <a:noAutofit/>
          </a:bodyPr>
          <a:lstStyle>
            <a:lvl1pPr>
              <a:lnSpc>
                <a:spcPct val="80000"/>
              </a:lnSpc>
              <a:defRPr lang="en-US" sz="900" b="0" i="0" smtClean="0">
                <a:solidFill>
                  <a:schemeClr val="bg1"/>
                </a:solidFill>
                <a:latin typeface="Barlow" pitchFamily="2" charset="77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©2022 Analog Devices, Inc. All rights reserved.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53B743C6-BF30-BD46-AE38-D6BB54916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2541" y="6616018"/>
            <a:ext cx="2227359" cy="241982"/>
          </a:xfrm>
          <a:prstGeom prst="rect">
            <a:avLst/>
          </a:prstGeom>
        </p:spPr>
        <p:txBody>
          <a:bodyPr lIns="0" tIns="0" rIns="182880" bIns="0" anchor="ctr" anchorCtr="0"/>
          <a:lstStyle>
            <a:lvl1pPr algn="r">
              <a:lnSpc>
                <a:spcPct val="80000"/>
              </a:lnSpc>
              <a:defRPr lang="en-US" sz="1000" b="0" i="0" kern="1200" smtClean="0">
                <a:solidFill>
                  <a:schemeClr val="bg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fld id="{AD5A8121-405C-468C-AA42-57689BFDE953}" type="datetime3">
              <a:rPr lang="en-US" smtClean="0"/>
              <a:t>18 September 2024</a:t>
            </a:fld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BD588F84-E402-304F-B3B0-56C4E402E0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9901" y="6613018"/>
            <a:ext cx="789939" cy="251230"/>
          </a:xfrm>
          <a:prstGeom prst="rect">
            <a:avLst/>
          </a:prstGeom>
        </p:spPr>
        <p:txBody>
          <a:bodyPr vert="horz" lIns="91440" tIns="91440" rIns="0" bIns="91440" rtlCol="0" anchor="ctr" anchorCtr="0"/>
          <a:lstStyle>
            <a:lvl1pPr algn="r">
              <a:lnSpc>
                <a:spcPct val="80000"/>
              </a:lnSpc>
              <a:defRPr kumimoji="0" lang="en-US" sz="1000" b="1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Barlow" pitchFamily="2" charset="77"/>
              </a:defRPr>
            </a:lvl1pPr>
          </a:lstStyle>
          <a:p>
            <a:pPr algn="l">
              <a:defRPr/>
            </a:pPr>
            <a:fld id="{A9CE67A1-BA7F-A74E-B5D7-615746DEEC2B}" type="slidenum">
              <a:rPr lang="en-US" smtClean="0"/>
              <a:pPr algn="l">
                <a:defRPr/>
              </a:pPr>
              <a:t>‹Nr.›</a:t>
            </a:fld>
            <a:endParaRPr lang="en-US" baseline="-11000" dirty="0"/>
          </a:p>
        </p:txBody>
      </p:sp>
    </p:spTree>
    <p:extLst>
      <p:ext uri="{BB962C8B-B14F-4D97-AF65-F5344CB8AC3E}">
        <p14:creationId xmlns:p14="http://schemas.microsoft.com/office/powerpoint/2010/main" val="157526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BD0728-2F93-45F7-9B16-3C18AAA14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155F34-2788-49A5-8814-4244780F4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AD2150-EC1B-4FE7-AE7B-6B49F5F46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6CD9-1FA6-4297-9A48-5C6BDBBFAFFC}" type="datetime1">
              <a:rPr lang="de-DE" smtClean="0"/>
              <a:t>18.09.2024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745526E-F7D6-48D1-8B8D-0CCB915B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6BA0CF0-F441-44AB-A327-7D5DB798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9852F-3B30-42F2-87BD-9B6A04E984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6760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0FCFF8-186C-4E1B-A2CD-170CF3DF6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D4E75A6-3A68-4DB5-A997-6E30F7918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61D2E92-5115-4852-B3F0-46A19F9B0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5384B-DFA0-4DA7-AF5B-1D5891CF203B}" type="datetime1">
              <a:rPr lang="de-DE" smtClean="0"/>
              <a:t>18.09.2024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E31AC9E-277A-47C1-97C6-BC9053D3C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3F2F32-681E-490A-97BB-DF580FB79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9852F-3B30-42F2-87BD-9B6A04E984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8628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F8B496-3CC2-4D54-A75F-7E21B49ED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B55213F-3A5B-4FA6-AC78-BB37FB294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0764ADA-9BA5-48CC-BDB5-A5FCD1E075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BA083DE-804A-40CC-822F-E1801C676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4B83-D1F3-40A7-B520-E4848B65DA88}" type="datetime1">
              <a:rPr lang="de-DE" smtClean="0"/>
              <a:t>18.09.2024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D5050CE-80D1-48AD-8455-68545127D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4FD8165-919C-456B-82AF-EDC657BB0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9852F-3B30-42F2-87BD-9B6A04E984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171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D1BBDA-08A2-41B9-8A51-7377A4564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5D73C49-15A8-40D0-9C41-E3C7CADD5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F6550BE-F463-47CA-A726-FB49D8967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B961F4-F271-47B2-8158-F75E6D3E05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0B9099E-8CCE-4669-8037-A5306A3AAF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B0B587C-ADAC-46DE-A363-74E0B6604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A984-6565-4272-A8D3-B4EBA0BE93E5}" type="datetime1">
              <a:rPr lang="de-DE" smtClean="0"/>
              <a:t>18.09.2024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8F754C6-21D6-4FD7-B35E-C9E76C14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F3D4D0E-AE33-42D6-A86D-EF1E1C48A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9852F-3B30-42F2-87BD-9B6A04E984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6225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49BD92-CA18-4473-88C6-3D92A492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1B1DE9B-7D36-4385-B80C-2249CF3DD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1969C-5566-450B-BB15-382E8B529F64}" type="datetime1">
              <a:rPr lang="de-DE" smtClean="0"/>
              <a:t>18.09.2024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FA7AE56-57FA-472E-9D54-3C605C955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136165F-7AFD-4531-9C7F-8E0797CD4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9852F-3B30-42F2-87BD-9B6A04E984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6239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B700C00-A1ED-4E06-AD43-2932418EC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7F8D3-566C-4E42-9AAF-E1E16A08BB4A}" type="datetime1">
              <a:rPr lang="de-DE" smtClean="0"/>
              <a:t>18.09.2024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E24A918-3757-426B-9D47-1B2D96EFD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0506EAF-37DA-4670-BDB6-5FCE57C5B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9852F-3B30-42F2-87BD-9B6A04E984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8250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8FA8D0-76C3-402F-B66E-47A986B44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5E67A4A-C00A-4B7F-ADAA-55B8BC1DF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648B68B-1AA9-4165-AB7F-2AD30AB6E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24C6D28-34F5-41B0-9017-4677FF208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A18E5-3559-4128-8939-CE0FBEE6F35F}" type="datetime1">
              <a:rPr lang="de-DE" smtClean="0"/>
              <a:t>18.09.2024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74A2F1E-35F7-4BBD-9A91-8D5236742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8BA3C9A-FB8C-4639-8A4D-1A277AC5C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9852F-3B30-42F2-87BD-9B6A04E984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7511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33BE46-540B-40F3-A988-30CAE990B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C146F34-C89A-4C97-B7E5-779134369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54B2ED1-BB24-4065-B437-EEFF4DF89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0A05C37-039A-43C0-A53B-D7A591819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01A7-FF86-468F-A778-9681CCDCD83D}" type="datetime1">
              <a:rPr lang="de-DE" smtClean="0"/>
              <a:t>18.09.2024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A17F07C-8B03-471F-BCAE-419273B53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87231D1-06DE-4BD5-88A1-EE163493D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9852F-3B30-42F2-87BD-9B6A04E984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481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DC82F3D-9215-4CAF-9C25-608F07F98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D4900A3-21B2-47B4-9FCD-F3E7DFA06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E0AA2E-17C4-4444-A765-8D25772662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0EC23-95C8-49A8-87E4-23029E3A0CCD}" type="datetime1">
              <a:rPr lang="de-DE" smtClean="0"/>
              <a:t>18.09.2024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D8CDC4-B89B-4DBC-A5CA-8D784A8AFB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27DBC58-B17B-47F8-A5FA-15FA8D66E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9852F-3B30-42F2-87BD-9B6A04E984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6719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3gpp.org/ftp/Specs/archive/22_series/22.261/22261-j70.zip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image" Target="../media/image11.sv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3.png"/><Relationship Id="rId4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0.png"/><Relationship Id="rId7" Type="http://schemas.openxmlformats.org/officeDocument/2006/relationships/hyperlink" Target="https://openairinterface.org/wp-content/uploads/2022/11/4-GTRI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image" Target="../media/image11.sv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6.png"/><Relationship Id="rId4" Type="http://schemas.openxmlformats.org/officeDocument/2006/relationships/image" Target="../media/image11.sv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jp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0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1.sv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1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62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11.svg"/><Relationship Id="rId10" Type="http://schemas.openxmlformats.org/officeDocument/2006/relationships/image" Target="../media/image65.svg"/><Relationship Id="rId4" Type="http://schemas.openxmlformats.org/officeDocument/2006/relationships/image" Target="../media/image10.png"/><Relationship Id="rId9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70.sv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1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5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hyperlink" Target="https://apps.fcc.gov/eas/GetApplicationAttachment.html?id=6097414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 descr="AdobeStock_224247699.jpeg">
            <a:extLst>
              <a:ext uri="{FF2B5EF4-FFF2-40B4-BE49-F238E27FC236}">
                <a16:creationId xmlns:a16="http://schemas.microsoft.com/office/drawing/2014/main" id="{EC4B3B89-330D-44ED-B254-A5EBA97ACB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59654BDF-58B2-4E01-8DA7-E8B806414011}"/>
              </a:ext>
            </a:extLst>
          </p:cNvPr>
          <p:cNvSpPr/>
          <p:nvPr/>
        </p:nvSpPr>
        <p:spPr>
          <a:xfrm>
            <a:off x="0" y="-6351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"/>
                </a:schemeClr>
              </a:gs>
              <a:gs pos="31000">
                <a:schemeClr val="bg1">
                  <a:alpha val="97000"/>
                </a:schemeClr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89952" y="4503758"/>
            <a:ext cx="952262" cy="38090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189952" y="1090407"/>
            <a:ext cx="7259092" cy="27532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r>
              <a:rPr lang="en-US" sz="36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5G Base-Station with Hardware Acceleration for Non-Terrestrial Networks on a Space-Grade </a:t>
            </a:r>
            <a:br>
              <a:rPr lang="en-US" sz="36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36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System-on-Chip</a:t>
            </a:r>
            <a:endParaRPr lang="en-US" sz="1050" dirty="0"/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558798" y="272230"/>
            <a:ext cx="1819707" cy="348637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641692" y="278936"/>
            <a:ext cx="658323" cy="341932"/>
          </a:xfrm>
          <a:prstGeom prst="rect">
            <a:avLst/>
          </a:prstGeom>
        </p:spPr>
      </p:pic>
      <p:sp>
        <p:nvSpPr>
          <p:cNvPr id="11" name="Object 10"/>
          <p:cNvSpPr/>
          <p:nvPr/>
        </p:nvSpPr>
        <p:spPr>
          <a:xfrm>
            <a:off x="4189951" y="5172530"/>
            <a:ext cx="7573423" cy="11704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512"/>
              </a:lnSpc>
              <a:buNone/>
            </a:pPr>
            <a:r>
              <a:rPr lang="en-US" sz="2000" u="sng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Michael Petry</a:t>
            </a:r>
            <a:r>
              <a:rPr lang="en-US" sz="20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000" baseline="300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1,2</a:t>
            </a:r>
            <a:r>
              <a:rPr lang="en-US" sz="20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           Michael Hennerich </a:t>
            </a:r>
            <a:r>
              <a:rPr lang="en-US" sz="2000" baseline="300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r>
              <a:rPr lang="en-US" sz="20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             Raphael Mayr </a:t>
            </a:r>
            <a:r>
              <a:rPr lang="en-US" sz="2000" baseline="300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3200" baseline="30000" dirty="0"/>
          </a:p>
        </p:txBody>
      </p:sp>
      <p:sp>
        <p:nvSpPr>
          <p:cNvPr id="12" name="Object 11"/>
          <p:cNvSpPr/>
          <p:nvPr/>
        </p:nvSpPr>
        <p:spPr>
          <a:xfrm>
            <a:off x="4189952" y="5529277"/>
            <a:ext cx="2566448" cy="9682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428"/>
              </a:lnSpc>
              <a:spcBef>
                <a:spcPts val="203"/>
              </a:spcBef>
            </a:pPr>
            <a:r>
              <a:rPr lang="en-US" sz="14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PhD Student   </a:t>
            </a:r>
          </a:p>
          <a:p>
            <a:pPr>
              <a:lnSpc>
                <a:spcPts val="1428"/>
              </a:lnSpc>
              <a:spcBef>
                <a:spcPts val="203"/>
              </a:spcBef>
            </a:pPr>
            <a:r>
              <a:rPr lang="en-US" sz="14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Michael.petry@airbus.com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D2C11D0-3F7D-48A7-A129-0EBF9EECC2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6723" y="-1915767"/>
            <a:ext cx="1801953" cy="1801953"/>
          </a:xfrm>
          <a:prstGeom prst="rect">
            <a:avLst/>
          </a:prstGeom>
        </p:spPr>
      </p:pic>
      <p:pic>
        <p:nvPicPr>
          <p:cNvPr id="1030" name="Picture 6" descr="GNU Radio Conference 2024 (16-20 September 2024): Overview · GNU Radio  Events (Indico)">
            <a:extLst>
              <a:ext uri="{FF2B5EF4-FFF2-40B4-BE49-F238E27FC236}">
                <a16:creationId xmlns:a16="http://schemas.microsoft.com/office/drawing/2014/main" id="{95DD13A1-F7D7-4631-B2EB-47868A4E5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952" y="-896413"/>
            <a:ext cx="55340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bject 3">
            <a:extLst>
              <a:ext uri="{FF2B5EF4-FFF2-40B4-BE49-F238E27FC236}">
                <a16:creationId xmlns:a16="http://schemas.microsoft.com/office/drawing/2014/main" id="{39C3ECF6-852E-4F35-9128-BA0C029FFFBD}"/>
              </a:ext>
            </a:extLst>
          </p:cNvPr>
          <p:cNvSpPr/>
          <p:nvPr/>
        </p:nvSpPr>
        <p:spPr>
          <a:xfrm>
            <a:off x="4189952" y="4661810"/>
            <a:ext cx="7742152" cy="28776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68"/>
              </a:lnSpc>
              <a:spcBef>
                <a:spcPts val="2647"/>
              </a:spcBef>
              <a:buNone/>
            </a:pPr>
            <a:r>
              <a:rPr lang="en-US" sz="1620" dirty="0">
                <a:solidFill>
                  <a:srgbClr val="F26522"/>
                </a:solidFill>
                <a:latin typeface="Montserrat" pitchFamily="34" charset="0"/>
              </a:rPr>
              <a:t>Gnu Radio Conference 2024, 18</a:t>
            </a:r>
            <a:r>
              <a:rPr lang="en-US" sz="1620" baseline="30000" dirty="0">
                <a:solidFill>
                  <a:srgbClr val="F26522"/>
                </a:solidFill>
                <a:latin typeface="Montserrat" pitchFamily="34" charset="0"/>
              </a:rPr>
              <a:t>th</a:t>
            </a:r>
            <a:r>
              <a:rPr lang="en-US" sz="1620" dirty="0">
                <a:solidFill>
                  <a:srgbClr val="F26522"/>
                </a:solidFill>
                <a:latin typeface="Montserrat" pitchFamily="34" charset="0"/>
              </a:rPr>
              <a:t> of September, 2024</a:t>
            </a:r>
            <a:endParaRPr lang="en-US" dirty="0">
              <a:solidFill>
                <a:srgbClr val="F26522"/>
              </a:solidFill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CE0861D9-D89B-4581-8991-C933063D4E2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962" t="28505" r="17748" b="42133"/>
          <a:stretch/>
        </p:blipFill>
        <p:spPr>
          <a:xfrm>
            <a:off x="10599753" y="272231"/>
            <a:ext cx="1279969" cy="363374"/>
          </a:xfrm>
          <a:prstGeom prst="rect">
            <a:avLst/>
          </a:prstGeom>
        </p:spPr>
      </p:pic>
      <p:sp>
        <p:nvSpPr>
          <p:cNvPr id="28" name="Object 11">
            <a:extLst>
              <a:ext uri="{FF2B5EF4-FFF2-40B4-BE49-F238E27FC236}">
                <a16:creationId xmlns:a16="http://schemas.microsoft.com/office/drawing/2014/main" id="{6DC881B4-F5F2-4D76-B16C-76F45CD50A50}"/>
              </a:ext>
            </a:extLst>
          </p:cNvPr>
          <p:cNvSpPr/>
          <p:nvPr/>
        </p:nvSpPr>
        <p:spPr>
          <a:xfrm>
            <a:off x="9620206" y="5529276"/>
            <a:ext cx="2783154" cy="23831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428"/>
              </a:lnSpc>
              <a:spcBef>
                <a:spcPts val="203"/>
              </a:spcBef>
            </a:pPr>
            <a:r>
              <a:rPr lang="en-US" sz="14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FPGA Engineer</a:t>
            </a:r>
          </a:p>
          <a:p>
            <a:pPr>
              <a:lnSpc>
                <a:spcPts val="1428"/>
              </a:lnSpc>
              <a:spcBef>
                <a:spcPts val="203"/>
              </a:spcBef>
            </a:pPr>
            <a:r>
              <a:rPr lang="en-US" sz="14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Raphael.mayr@airbus.com</a:t>
            </a:r>
          </a:p>
          <a:p>
            <a:pPr>
              <a:lnSpc>
                <a:spcPts val="1428"/>
              </a:lnSpc>
              <a:spcBef>
                <a:spcPts val="203"/>
              </a:spcBef>
            </a:pPr>
            <a:endParaRPr lang="en-US" sz="1400" dirty="0">
              <a:solidFill>
                <a:srgbClr val="5A5A4C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739BF07F-7A34-42B8-8C9C-10EE2AB52A0B}"/>
              </a:ext>
            </a:extLst>
          </p:cNvPr>
          <p:cNvSpPr txBox="1"/>
          <p:nvPr/>
        </p:nvSpPr>
        <p:spPr>
          <a:xfrm>
            <a:off x="7414336" y="185310"/>
            <a:ext cx="2889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aseline="30000" dirty="0">
                <a:solidFill>
                  <a:srgbClr val="2A2921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de-DE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230B7825-6311-4455-A80E-A305F57FC453}"/>
              </a:ext>
            </a:extLst>
          </p:cNvPr>
          <p:cNvSpPr txBox="1"/>
          <p:nvPr/>
        </p:nvSpPr>
        <p:spPr>
          <a:xfrm>
            <a:off x="9388971" y="155220"/>
            <a:ext cx="2889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aseline="30000" dirty="0">
                <a:solidFill>
                  <a:srgbClr val="2A2921"/>
                </a:solidFill>
                <a:latin typeface="Montserrat" pitchFamily="34" charset="0"/>
              </a:rPr>
              <a:t>2</a:t>
            </a:r>
            <a:endParaRPr lang="de-DE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320CA442-BB30-43E2-8644-0BF1ECDA72D2}"/>
              </a:ext>
            </a:extLst>
          </p:cNvPr>
          <p:cNvSpPr txBox="1"/>
          <p:nvPr/>
        </p:nvSpPr>
        <p:spPr>
          <a:xfrm>
            <a:off x="10383236" y="156322"/>
            <a:ext cx="2889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aseline="30000" dirty="0">
                <a:solidFill>
                  <a:srgbClr val="2A2921"/>
                </a:solidFill>
                <a:latin typeface="Montserrat" pitchFamily="34" charset="0"/>
              </a:rPr>
              <a:t>3</a:t>
            </a:r>
            <a:endParaRPr lang="de-DE" dirty="0"/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B65F6035-2680-4A85-88F8-46798DC7B817}"/>
              </a:ext>
            </a:extLst>
          </p:cNvPr>
          <p:cNvSpPr/>
          <p:nvPr/>
        </p:nvSpPr>
        <p:spPr>
          <a:xfrm>
            <a:off x="6670357" y="5524194"/>
            <a:ext cx="2783154" cy="23831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428"/>
              </a:lnSpc>
              <a:spcBef>
                <a:spcPts val="203"/>
              </a:spcBef>
            </a:pPr>
            <a:r>
              <a:rPr lang="en-US" sz="14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Sr. Director, ADI Fellow</a:t>
            </a:r>
          </a:p>
          <a:p>
            <a:pPr>
              <a:lnSpc>
                <a:spcPts val="1428"/>
              </a:lnSpc>
              <a:spcBef>
                <a:spcPts val="203"/>
              </a:spcBef>
            </a:pPr>
            <a:r>
              <a:rPr lang="en-US" sz="1400" dirty="0">
                <a:solidFill>
                  <a:srgbClr val="5A5A4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michael.hennerich@analog.com</a:t>
            </a:r>
          </a:p>
          <a:p>
            <a:pPr>
              <a:lnSpc>
                <a:spcPts val="1428"/>
              </a:lnSpc>
              <a:spcBef>
                <a:spcPts val="203"/>
              </a:spcBef>
            </a:pPr>
            <a:endParaRPr lang="en-US" sz="1400" dirty="0">
              <a:solidFill>
                <a:srgbClr val="5A5A4C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2050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25E1407A-F01E-4119-B58E-304471215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8570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4E157D59-90AD-4E24-8B90-01E1DA98798E}"/>
              </a:ext>
            </a:extLst>
          </p:cNvPr>
          <p:cNvSpPr txBox="1">
            <a:spLocks/>
          </p:cNvSpPr>
          <p:nvPr/>
        </p:nvSpPr>
        <p:spPr>
          <a:xfrm>
            <a:off x="152400" y="23710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5G NTN Performance Goals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BB7082C-D117-413C-A333-B4E1937D2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49" y="1065306"/>
            <a:ext cx="11572875" cy="529397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65AAD68-816E-48A8-A11A-A456FBAB88E1}"/>
              </a:ext>
            </a:extLst>
          </p:cNvPr>
          <p:cNvSpPr txBox="1"/>
          <p:nvPr/>
        </p:nvSpPr>
        <p:spPr>
          <a:xfrm>
            <a:off x="3533775" y="6359281"/>
            <a:ext cx="82518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Source: 3GPP TR22.261 (</a:t>
            </a:r>
            <a:r>
              <a:rPr lang="de-DE" sz="1100" b="0" i="0" dirty="0">
                <a:solidFill>
                  <a:srgbClr val="000000"/>
                </a:solidFill>
                <a:effectLst/>
                <a:hlinkClick r:id="rId6" tooltip="Click to download this version"/>
              </a:rPr>
              <a:t>19.7.0</a:t>
            </a:r>
            <a:r>
              <a:rPr lang="de-DE" sz="1100" b="0" i="0" dirty="0">
                <a:solidFill>
                  <a:srgbClr val="000000"/>
                </a:solidFill>
                <a:effectLst/>
              </a:rPr>
              <a:t>) „</a:t>
            </a:r>
            <a:r>
              <a:rPr lang="en-US" sz="1100" b="0" i="0" dirty="0">
                <a:solidFill>
                  <a:srgbClr val="000000"/>
                </a:solidFill>
                <a:effectLst/>
              </a:rPr>
              <a:t>Service requirements for the 5G system; Stage 1”</a:t>
            </a:r>
            <a:r>
              <a:rPr lang="de-DE" sz="1100" b="0" i="0" dirty="0">
                <a:solidFill>
                  <a:srgbClr val="000000"/>
                </a:solidFill>
                <a:effectLst/>
              </a:rPr>
              <a:t> Table 7.4.2-1. </a:t>
            </a:r>
            <a:r>
              <a:rPr lang="de-DE" sz="1100" b="0" i="0" dirty="0" err="1">
                <a:solidFill>
                  <a:srgbClr val="000000"/>
                </a:solidFill>
                <a:effectLst/>
              </a:rPr>
              <a:t>Example</a:t>
            </a:r>
            <a:r>
              <a:rPr lang="de-DE" sz="1100" b="0" i="0" dirty="0">
                <a:solidFill>
                  <a:srgbClr val="000000"/>
                </a:solidFill>
                <a:effectLst/>
              </a:rPr>
              <a:t> </a:t>
            </a:r>
            <a:r>
              <a:rPr lang="de-DE" sz="1100" b="0" i="0" dirty="0" err="1">
                <a:solidFill>
                  <a:srgbClr val="000000"/>
                </a:solidFill>
                <a:effectLst/>
              </a:rPr>
              <a:t>Calculations</a:t>
            </a:r>
            <a:r>
              <a:rPr lang="de-DE" sz="1100" b="0" i="0" dirty="0">
                <a:solidFill>
                  <a:srgbClr val="000000"/>
                </a:solidFill>
                <a:effectLst/>
              </a:rPr>
              <a:t> </a:t>
            </a:r>
            <a:r>
              <a:rPr lang="de-DE" sz="1100" b="0" i="0" dirty="0" err="1">
                <a:solidFill>
                  <a:srgbClr val="000000"/>
                </a:solidFill>
                <a:effectLst/>
              </a:rPr>
              <a:t>based</a:t>
            </a:r>
            <a:r>
              <a:rPr lang="de-DE" sz="1100" b="0" i="0" dirty="0">
                <a:solidFill>
                  <a:srgbClr val="000000"/>
                </a:solidFill>
                <a:effectLst/>
              </a:rPr>
              <a:t> on SC4 and SC9</a:t>
            </a:r>
            <a:endParaRPr lang="de-DE" sz="110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48DD787-5889-49DE-AD82-9C0AE14E96AF}"/>
              </a:ext>
            </a:extLst>
          </p:cNvPr>
          <p:cNvSpPr/>
          <p:nvPr/>
        </p:nvSpPr>
        <p:spPr>
          <a:xfrm>
            <a:off x="1774826" y="1999855"/>
            <a:ext cx="911224" cy="249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700" dirty="0">
                <a:solidFill>
                  <a:schemeClr val="tx1"/>
                </a:solidFill>
                <a:highlight>
                  <a:srgbClr val="00FFFF"/>
                </a:highlight>
              </a:rPr>
              <a:t>[1] Mbit/s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87DA9D4-44A2-4A67-9B8C-AE0229F7F98E}"/>
              </a:ext>
            </a:extLst>
          </p:cNvPr>
          <p:cNvSpPr/>
          <p:nvPr/>
        </p:nvSpPr>
        <p:spPr>
          <a:xfrm>
            <a:off x="2974975" y="2003846"/>
            <a:ext cx="1082675" cy="249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700" dirty="0">
                <a:solidFill>
                  <a:schemeClr val="tx1"/>
                </a:solidFill>
                <a:highlight>
                  <a:srgbClr val="00FFFF"/>
                </a:highlight>
              </a:rPr>
              <a:t>[100] Kbit/s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8EDBDDA-C304-434F-8B69-0805C4A64199}"/>
              </a:ext>
            </a:extLst>
          </p:cNvPr>
          <p:cNvSpPr/>
          <p:nvPr/>
        </p:nvSpPr>
        <p:spPr>
          <a:xfrm>
            <a:off x="10699750" y="2001155"/>
            <a:ext cx="996949" cy="249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700" dirty="0">
                <a:solidFill>
                  <a:schemeClr val="tx1"/>
                </a:solidFill>
                <a:highlight>
                  <a:srgbClr val="00FFFF"/>
                </a:highlight>
              </a:rPr>
              <a:t>Handheld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646A4B8-A53C-446C-BF10-0B74BE5B13AA}"/>
              </a:ext>
            </a:extLst>
          </p:cNvPr>
          <p:cNvSpPr/>
          <p:nvPr/>
        </p:nvSpPr>
        <p:spPr>
          <a:xfrm>
            <a:off x="1746251" y="2744298"/>
            <a:ext cx="987424" cy="249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700" dirty="0">
                <a:solidFill>
                  <a:schemeClr val="tx1"/>
                </a:solidFill>
                <a:highlight>
                  <a:srgbClr val="00FFFF"/>
                </a:highlight>
              </a:rPr>
              <a:t>50 Mbit/s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06564D1-9CD9-45DD-B970-4EBBF269AFD4}"/>
              </a:ext>
            </a:extLst>
          </p:cNvPr>
          <p:cNvSpPr/>
          <p:nvPr/>
        </p:nvSpPr>
        <p:spPr>
          <a:xfrm>
            <a:off x="3079750" y="2744298"/>
            <a:ext cx="987424" cy="249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700" dirty="0">
                <a:solidFill>
                  <a:schemeClr val="tx1"/>
                </a:solidFill>
                <a:highlight>
                  <a:srgbClr val="00FFFF"/>
                </a:highlight>
              </a:rPr>
              <a:t>25 Mbit/s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F2B8AAC-3504-4AEA-A9B4-8B25EFE62C59}"/>
              </a:ext>
            </a:extLst>
          </p:cNvPr>
          <p:cNvSpPr/>
          <p:nvPr/>
        </p:nvSpPr>
        <p:spPr>
          <a:xfrm>
            <a:off x="10690224" y="2791923"/>
            <a:ext cx="996949" cy="410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700" dirty="0">
                <a:solidFill>
                  <a:schemeClr val="tx1"/>
                </a:solidFill>
                <a:highlight>
                  <a:srgbClr val="00FFFF"/>
                </a:highlight>
              </a:rPr>
              <a:t>Vehicle</a:t>
            </a:r>
          </a:p>
          <a:p>
            <a:pPr algn="ctr"/>
            <a:r>
              <a:rPr lang="de-DE" sz="1700" dirty="0">
                <a:solidFill>
                  <a:schemeClr val="tx1"/>
                </a:solidFill>
                <a:highlight>
                  <a:srgbClr val="00FFFF"/>
                </a:highlight>
              </a:rPr>
              <a:t>mounted</a:t>
            </a:r>
          </a:p>
        </p:txBody>
      </p:sp>
      <p:sp>
        <p:nvSpPr>
          <p:cNvPr id="15" name="Legende: Linie 14">
            <a:extLst>
              <a:ext uri="{FF2B5EF4-FFF2-40B4-BE49-F238E27FC236}">
                <a16:creationId xmlns:a16="http://schemas.microsoft.com/office/drawing/2014/main" id="{FD3EEEF8-E117-46D1-BF89-F5518778B695}"/>
              </a:ext>
            </a:extLst>
          </p:cNvPr>
          <p:cNvSpPr/>
          <p:nvPr/>
        </p:nvSpPr>
        <p:spPr>
          <a:xfrm rot="16200000" flipH="1">
            <a:off x="1752602" y="2000254"/>
            <a:ext cx="2800349" cy="5657848"/>
          </a:xfrm>
          <a:prstGeom prst="borderCallout1">
            <a:avLst>
              <a:gd name="adj1" fmla="val 16089"/>
              <a:gd name="adj2" fmla="val 1069"/>
              <a:gd name="adj3" fmla="val 25914"/>
              <a:gd name="adj4" fmla="val -42519"/>
            </a:avLst>
          </a:prstGeom>
          <a:solidFill>
            <a:schemeClr val="bg1">
              <a:alpha val="96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r>
              <a:rPr lang="de-DE" dirty="0" err="1">
                <a:solidFill>
                  <a:schemeClr val="tx1"/>
                </a:solidFill>
              </a:rPr>
              <a:t>Downlink</a:t>
            </a:r>
            <a:r>
              <a:rPr lang="de-DE" dirty="0">
                <a:solidFill>
                  <a:schemeClr val="tx1"/>
                </a:solidFill>
              </a:rPr>
              <a:t> Link-Budget</a:t>
            </a:r>
          </a:p>
          <a:p>
            <a:endParaRPr lang="de-DE" b="1" dirty="0">
              <a:solidFill>
                <a:schemeClr val="tx1"/>
              </a:solidFill>
            </a:endParaRPr>
          </a:p>
          <a:p>
            <a:endParaRPr lang="de-DE" b="1" dirty="0">
              <a:solidFill>
                <a:schemeClr val="tx1"/>
              </a:solidFill>
            </a:endParaRPr>
          </a:p>
          <a:p>
            <a:endParaRPr lang="de-DE" b="1" dirty="0">
              <a:solidFill>
                <a:schemeClr val="tx1"/>
              </a:solidFill>
            </a:endParaRPr>
          </a:p>
          <a:p>
            <a:endParaRPr lang="de-DE" b="1" dirty="0">
              <a:solidFill>
                <a:schemeClr val="tx1"/>
              </a:solidFill>
            </a:endParaRPr>
          </a:p>
          <a:p>
            <a:endParaRPr lang="de-DE" b="1" dirty="0">
              <a:solidFill>
                <a:schemeClr val="tx1"/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  <a:p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6" name="Legende: Linie 15">
            <a:extLst>
              <a:ext uri="{FF2B5EF4-FFF2-40B4-BE49-F238E27FC236}">
                <a16:creationId xmlns:a16="http://schemas.microsoft.com/office/drawing/2014/main" id="{3409F2C0-0017-473C-9AAD-A4C297AF316E}"/>
              </a:ext>
            </a:extLst>
          </p:cNvPr>
          <p:cNvSpPr/>
          <p:nvPr/>
        </p:nvSpPr>
        <p:spPr>
          <a:xfrm rot="16200000" flipH="1">
            <a:off x="7535866" y="2017713"/>
            <a:ext cx="2800348" cy="5622925"/>
          </a:xfrm>
          <a:prstGeom prst="borderCallout1">
            <a:avLst>
              <a:gd name="adj1" fmla="val 18843"/>
              <a:gd name="adj2" fmla="val 1069"/>
              <a:gd name="adj3" fmla="val -37253"/>
              <a:gd name="adj4" fmla="val -42366"/>
            </a:avLst>
          </a:prstGeom>
          <a:solidFill>
            <a:schemeClr val="bg1">
              <a:alpha val="96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t"/>
          <a:lstStyle/>
          <a:p>
            <a:r>
              <a:rPr lang="de-DE" dirty="0">
                <a:solidFill>
                  <a:schemeClr val="tx1"/>
                </a:solidFill>
              </a:rPr>
              <a:t>Uplink Link-Budget</a:t>
            </a:r>
          </a:p>
          <a:p>
            <a:r>
              <a:rPr lang="de-DE" b="1" dirty="0">
                <a:solidFill>
                  <a:schemeClr val="tx1"/>
                </a:solidFill>
              </a:rPr>
              <a:t> </a:t>
            </a:r>
            <a:endParaRPr lang="de-DE" dirty="0"/>
          </a:p>
          <a:p>
            <a:endParaRPr lang="de-DE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Tabelle 17">
            <a:extLst>
              <a:ext uri="{FF2B5EF4-FFF2-40B4-BE49-F238E27FC236}">
                <a16:creationId xmlns:a16="http://schemas.microsoft.com/office/drawing/2014/main" id="{73766B67-B281-420A-9B5E-143145D1A4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755849"/>
              </p:ext>
            </p:extLst>
          </p:nvPr>
        </p:nvGraphicFramePr>
        <p:xfrm>
          <a:off x="385763" y="3931663"/>
          <a:ext cx="5386388" cy="124717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76237">
                  <a:extLst>
                    <a:ext uri="{9D8B030D-6E8A-4147-A177-3AD203B41FA5}">
                      <a16:colId xmlns:a16="http://schemas.microsoft.com/office/drawing/2014/main" val="2262046247"/>
                    </a:ext>
                  </a:extLst>
                </a:gridCol>
                <a:gridCol w="645886">
                  <a:extLst>
                    <a:ext uri="{9D8B030D-6E8A-4147-A177-3AD203B41FA5}">
                      <a16:colId xmlns:a16="http://schemas.microsoft.com/office/drawing/2014/main" val="2025545755"/>
                    </a:ext>
                  </a:extLst>
                </a:gridCol>
                <a:gridCol w="537028">
                  <a:extLst>
                    <a:ext uri="{9D8B030D-6E8A-4147-A177-3AD203B41FA5}">
                      <a16:colId xmlns:a16="http://schemas.microsoft.com/office/drawing/2014/main" val="2349099611"/>
                    </a:ext>
                  </a:extLst>
                </a:gridCol>
                <a:gridCol w="580572">
                  <a:extLst>
                    <a:ext uri="{9D8B030D-6E8A-4147-A177-3AD203B41FA5}">
                      <a16:colId xmlns:a16="http://schemas.microsoft.com/office/drawing/2014/main" val="361052963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1848581498"/>
                    </a:ext>
                  </a:extLst>
                </a:gridCol>
                <a:gridCol w="652689">
                  <a:extLst>
                    <a:ext uri="{9D8B030D-6E8A-4147-A177-3AD203B41FA5}">
                      <a16:colId xmlns:a16="http://schemas.microsoft.com/office/drawing/2014/main" val="4015934670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633238239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517238860"/>
                    </a:ext>
                  </a:extLst>
                </a:gridCol>
                <a:gridCol w="1114426">
                  <a:extLst>
                    <a:ext uri="{9D8B030D-6E8A-4147-A177-3AD203B41FA5}">
                      <a16:colId xmlns:a16="http://schemas.microsoft.com/office/drawing/2014/main" val="3365006348"/>
                    </a:ext>
                  </a:extLst>
                </a:gridCol>
              </a:tblGrid>
              <a:tr h="404708">
                <a:tc>
                  <a:txBody>
                    <a:bodyPr/>
                    <a:lstStyle/>
                    <a:p>
                      <a:pPr algn="ctr"/>
                      <a:endParaRPr lang="de-DE" sz="1200" b="0" dirty="0"/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err="1"/>
                        <a:t>Frequency</a:t>
                      </a:r>
                      <a:endParaRPr lang="de-DE" sz="1200" b="0" dirty="0"/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/>
                        <a:t>TX: EIRP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/>
                        <a:t>[</a:t>
                      </a:r>
                      <a:r>
                        <a:rPr lang="de-DE" sz="1200" b="0" dirty="0" err="1"/>
                        <a:t>dBm</a:t>
                      </a:r>
                      <a:r>
                        <a:rPr lang="de-DE" sz="1200" b="0" dirty="0"/>
                        <a:t>]</a:t>
                      </a: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/>
                        <a:t>RX: G/T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/>
                        <a:t>[dB/T]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/>
                        <a:t>BW</a:t>
                      </a:r>
                    </a:p>
                    <a:p>
                      <a:pPr algn="ctr"/>
                      <a:r>
                        <a:rPr lang="de-DE" sz="1200" b="0" dirty="0"/>
                        <a:t>[MHz]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/>
                        <a:t>Path Loss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/>
                        <a:t>[dB]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/>
                        <a:t>Add. L.</a:t>
                      </a:r>
                    </a:p>
                    <a:p>
                      <a:pPr algn="ctr"/>
                      <a:r>
                        <a:rPr lang="de-DE" sz="1200" b="0" dirty="0"/>
                        <a:t>[dB]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/>
                        <a:t>CNR</a:t>
                      </a:r>
                    </a:p>
                    <a:p>
                      <a:pPr algn="ctr"/>
                      <a:r>
                        <a:rPr lang="de-DE" sz="1200" b="0" dirty="0"/>
                        <a:t>[dB]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/>
                        <a:t>Shannon-Limit</a:t>
                      </a:r>
                    </a:p>
                    <a:p>
                      <a:pPr algn="ctr"/>
                      <a:r>
                        <a:rPr lang="de-DE" sz="1200" b="0" dirty="0"/>
                        <a:t>Data-Rate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3814262428"/>
                  </a:ext>
                </a:extLst>
              </a:tr>
              <a:tr h="404708"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/>
                        <a:t>LEO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/>
                        <a:t>S-Band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/>
                        <a:t>78.8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/>
                        <a:t>-31.6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/>
                        <a:t>30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/>
                        <a:t>159.1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/>
                        <a:t>5.3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6.6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22.37 Mbit/s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3389644215"/>
                  </a:ext>
                </a:extLst>
              </a:tr>
              <a:tr h="404708"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/>
                        <a:t>GEO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/>
                        <a:t>S-Band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/>
                        <a:t>103.8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/>
                        <a:t>-31.6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/>
                        <a:t>30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/>
                        <a:t>190.6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/>
                        <a:t>5.3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0.0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9.03 Mbit/s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val="1291074067"/>
                  </a:ext>
                </a:extLst>
              </a:tr>
            </a:tbl>
          </a:graphicData>
        </a:graphic>
      </p:graphicFrame>
      <p:graphicFrame>
        <p:nvGraphicFramePr>
          <p:cNvPr id="18" name="Tabelle 17">
            <a:extLst>
              <a:ext uri="{FF2B5EF4-FFF2-40B4-BE49-F238E27FC236}">
                <a16:creationId xmlns:a16="http://schemas.microsoft.com/office/drawing/2014/main" id="{ADBCF40B-01DC-400B-8F7A-9A3E292119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807272"/>
              </p:ext>
            </p:extLst>
          </p:nvPr>
        </p:nvGraphicFramePr>
        <p:xfrm>
          <a:off x="6165846" y="3923153"/>
          <a:ext cx="5534029" cy="124717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96879">
                  <a:extLst>
                    <a:ext uri="{9D8B030D-6E8A-4147-A177-3AD203B41FA5}">
                      <a16:colId xmlns:a16="http://schemas.microsoft.com/office/drawing/2014/main" val="2262046247"/>
                    </a:ext>
                  </a:extLst>
                </a:gridCol>
                <a:gridCol w="650875">
                  <a:extLst>
                    <a:ext uri="{9D8B030D-6E8A-4147-A177-3AD203B41FA5}">
                      <a16:colId xmlns:a16="http://schemas.microsoft.com/office/drawing/2014/main" val="2025545755"/>
                    </a:ext>
                  </a:extLst>
                </a:gridCol>
                <a:gridCol w="520700">
                  <a:extLst>
                    <a:ext uri="{9D8B030D-6E8A-4147-A177-3AD203B41FA5}">
                      <a16:colId xmlns:a16="http://schemas.microsoft.com/office/drawing/2014/main" val="2349099611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610529630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1848581498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4015934670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633238239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2517238860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864230640"/>
                    </a:ext>
                  </a:extLst>
                </a:gridCol>
              </a:tblGrid>
              <a:tr h="404708">
                <a:tc>
                  <a:txBody>
                    <a:bodyPr/>
                    <a:lstStyle/>
                    <a:p>
                      <a:pPr algn="ctr"/>
                      <a:endParaRPr lang="de-DE" sz="1200" b="0" dirty="0"/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 err="1"/>
                        <a:t>Frequency</a:t>
                      </a:r>
                      <a:endParaRPr lang="de-DE" sz="1200" b="0" dirty="0"/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/>
                        <a:t>TX: EIRP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/>
                        <a:t>[</a:t>
                      </a:r>
                      <a:r>
                        <a:rPr lang="de-DE" sz="1200" b="0" dirty="0" err="1"/>
                        <a:t>dBm</a:t>
                      </a:r>
                      <a:r>
                        <a:rPr lang="de-DE" sz="1200" b="0" dirty="0"/>
                        <a:t>]</a:t>
                      </a: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/>
                        <a:t>RX: G/T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/>
                        <a:t>[dB/T]</a:t>
                      </a: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/>
                        <a:t>BW</a:t>
                      </a:r>
                    </a:p>
                    <a:p>
                      <a:pPr algn="ctr"/>
                      <a:r>
                        <a:rPr lang="de-DE" sz="1200" b="0" dirty="0"/>
                        <a:t>[MHz]</a:t>
                      </a: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/>
                        <a:t>Path Loss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/>
                        <a:t>[dB]</a:t>
                      </a: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/>
                        <a:t>Add. </a:t>
                      </a:r>
                      <a:r>
                        <a:rPr lang="de-DE" sz="1200" b="0" dirty="0" err="1"/>
                        <a:t>Losses</a:t>
                      </a:r>
                      <a:endParaRPr lang="de-DE" sz="1200" b="0" dirty="0"/>
                    </a:p>
                    <a:p>
                      <a:pPr algn="ctr"/>
                      <a:r>
                        <a:rPr lang="de-DE" sz="1200" b="0" dirty="0"/>
                        <a:t>[dB]</a:t>
                      </a: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/>
                        <a:t>CNR</a:t>
                      </a:r>
                    </a:p>
                    <a:p>
                      <a:pPr algn="ctr"/>
                      <a:r>
                        <a:rPr lang="de-DE" sz="1200" b="0" dirty="0"/>
                        <a:t>[dB]</a:t>
                      </a: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dirty="0"/>
                        <a:t>Shannon-Limit</a:t>
                      </a:r>
                    </a:p>
                    <a:p>
                      <a:pPr algn="ctr"/>
                      <a:r>
                        <a:rPr lang="de-DE" sz="1100" b="0" dirty="0"/>
                        <a:t>Data-Rate</a:t>
                      </a:r>
                      <a:endParaRPr lang="de-DE" dirty="0"/>
                    </a:p>
                  </a:txBody>
                  <a:tcPr marL="0" marR="0" marT="36000" marB="36000"/>
                </a:tc>
                <a:extLst>
                  <a:ext uri="{0D108BD9-81ED-4DB2-BD59-A6C34878D82A}">
                    <a16:rowId xmlns:a16="http://schemas.microsoft.com/office/drawing/2014/main" val="3814262428"/>
                  </a:ext>
                </a:extLst>
              </a:tr>
              <a:tr h="404708"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/>
                        <a:t>LEO</a:t>
                      </a: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/>
                        <a:t>S-Band</a:t>
                      </a: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/>
                        <a:t>23</a:t>
                      </a: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/>
                        <a:t>1.1</a:t>
                      </a: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/>
                        <a:t>0.4</a:t>
                      </a: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/>
                        <a:t>159.1</a:t>
                      </a: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/>
                        <a:t>5.2</a:t>
                      </a: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2.8</a:t>
                      </a: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185.2 Kbit/s</a:t>
                      </a:r>
                    </a:p>
                  </a:txBody>
                  <a:tcPr marL="0" marR="0" marT="36000" marB="36000"/>
                </a:tc>
                <a:extLst>
                  <a:ext uri="{0D108BD9-81ED-4DB2-BD59-A6C34878D82A}">
                    <a16:rowId xmlns:a16="http://schemas.microsoft.com/office/drawing/2014/main" val="3389644215"/>
                  </a:ext>
                </a:extLst>
              </a:tr>
              <a:tr h="404708"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/>
                        <a:t>GEO</a:t>
                      </a: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/>
                        <a:t>S-Band</a:t>
                      </a: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/>
                        <a:t>23</a:t>
                      </a: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/>
                        <a:t>19</a:t>
                      </a: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/>
                        <a:t>0.4</a:t>
                      </a: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/>
                        <a:t>190.6</a:t>
                      </a: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0" dirty="0"/>
                        <a:t>5.4</a:t>
                      </a: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-10.9</a:t>
                      </a:r>
                    </a:p>
                  </a:txBody>
                  <a:tcPr marL="0" marR="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13.57 Kbit/s</a:t>
                      </a:r>
                    </a:p>
                  </a:txBody>
                  <a:tcPr marL="0" marR="0" marT="36000" marB="36000"/>
                </a:tc>
                <a:extLst>
                  <a:ext uri="{0D108BD9-81ED-4DB2-BD59-A6C34878D82A}">
                    <a16:rowId xmlns:a16="http://schemas.microsoft.com/office/drawing/2014/main" val="1291074067"/>
                  </a:ext>
                </a:extLst>
              </a:tr>
            </a:tbl>
          </a:graphicData>
        </a:graphic>
      </p:graphicFrame>
      <p:sp>
        <p:nvSpPr>
          <p:cNvPr id="19" name="Rechteck 18">
            <a:extLst>
              <a:ext uri="{FF2B5EF4-FFF2-40B4-BE49-F238E27FC236}">
                <a16:creationId xmlns:a16="http://schemas.microsoft.com/office/drawing/2014/main" id="{A008FDF2-618C-4BD1-8833-E59F7A13B5CF}"/>
              </a:ext>
            </a:extLst>
          </p:cNvPr>
          <p:cNvSpPr/>
          <p:nvPr/>
        </p:nvSpPr>
        <p:spPr>
          <a:xfrm>
            <a:off x="392112" y="5519881"/>
            <a:ext cx="11283948" cy="4540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>
                <a:solidFill>
                  <a:schemeClr val="tx1"/>
                </a:solidFill>
              </a:rPr>
              <a:t>Assumptions</a:t>
            </a:r>
            <a:r>
              <a:rPr lang="de-DE" dirty="0">
                <a:solidFill>
                  <a:schemeClr val="tx1"/>
                </a:solidFill>
              </a:rPr>
              <a:t>: </a:t>
            </a:r>
            <a:r>
              <a:rPr lang="de-DE" dirty="0" err="1">
                <a:solidFill>
                  <a:schemeClr val="tx1"/>
                </a:solidFill>
              </a:rPr>
              <a:t>Full</a:t>
            </a:r>
            <a:r>
              <a:rPr lang="de-DE" dirty="0">
                <a:solidFill>
                  <a:schemeClr val="tx1"/>
                </a:solidFill>
              </a:rPr>
              <a:t> Target </a:t>
            </a:r>
            <a:r>
              <a:rPr lang="de-DE" dirty="0" err="1">
                <a:solidFill>
                  <a:schemeClr val="tx1"/>
                </a:solidFill>
              </a:rPr>
              <a:t>Resource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Utilization</a:t>
            </a:r>
            <a:r>
              <a:rPr lang="de-DE" dirty="0">
                <a:solidFill>
                  <a:schemeClr val="tx1"/>
                </a:solidFill>
              </a:rPr>
              <a:t>, </a:t>
            </a:r>
            <a:r>
              <a:rPr lang="de-DE" dirty="0" err="1">
                <a:solidFill>
                  <a:schemeClr val="tx1"/>
                </a:solidFill>
              </a:rPr>
              <a:t>No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Interference</a:t>
            </a:r>
            <a:r>
              <a:rPr lang="de-DE" dirty="0">
                <a:solidFill>
                  <a:schemeClr val="tx1"/>
                </a:solidFill>
              </a:rPr>
              <a:t>, </a:t>
            </a:r>
            <a:r>
              <a:rPr lang="de-DE" dirty="0" err="1">
                <a:solidFill>
                  <a:schemeClr val="tx1"/>
                </a:solidFill>
              </a:rPr>
              <a:t>No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Frequency</a:t>
            </a:r>
            <a:r>
              <a:rPr lang="de-DE" dirty="0">
                <a:solidFill>
                  <a:schemeClr val="tx1"/>
                </a:solidFill>
              </a:rPr>
              <a:t> Re-Use, Ideal Channel </a:t>
            </a:r>
            <a:r>
              <a:rPr lang="de-DE" dirty="0" err="1">
                <a:solidFill>
                  <a:schemeClr val="tx1"/>
                </a:solidFill>
              </a:rPr>
              <a:t>Conditions</a:t>
            </a:r>
            <a:r>
              <a:rPr lang="de-DE" dirty="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0FCC2E88-6517-456D-8793-75634075B8EB}"/>
              </a:ext>
            </a:extLst>
          </p:cNvPr>
          <p:cNvGrpSpPr/>
          <p:nvPr/>
        </p:nvGrpSpPr>
        <p:grpSpPr>
          <a:xfrm>
            <a:off x="152400" y="6577499"/>
            <a:ext cx="11881945" cy="318821"/>
            <a:chOff x="152400" y="6577499"/>
            <a:chExt cx="11881945" cy="318821"/>
          </a:xfrm>
        </p:grpSpPr>
        <p:sp>
          <p:nvSpPr>
            <p:cNvPr id="21" name="Fußzeilenplatzhalter 15">
              <a:extLst>
                <a:ext uri="{FF2B5EF4-FFF2-40B4-BE49-F238E27FC236}">
                  <a16:creationId xmlns:a16="http://schemas.microsoft.com/office/drawing/2014/main" id="{40B14AC4-772A-4060-9AD7-6D233A44D1A7}"/>
                </a:ext>
              </a:extLst>
            </p:cNvPr>
            <p:cNvSpPr txBox="1">
              <a:spLocks/>
            </p:cNvSpPr>
            <p:nvPr/>
          </p:nvSpPr>
          <p:spPr>
            <a:xfrm>
              <a:off x="11089218" y="6577499"/>
              <a:ext cx="945127" cy="318821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10</a:t>
              </a:r>
            </a:p>
          </p:txBody>
        </p:sp>
        <p:sp>
          <p:nvSpPr>
            <p:cNvPr id="22" name="Fußzeilenplatzhalter 15">
              <a:extLst>
                <a:ext uri="{FF2B5EF4-FFF2-40B4-BE49-F238E27FC236}">
                  <a16:creationId xmlns:a16="http://schemas.microsoft.com/office/drawing/2014/main" id="{93DDC8FB-29C5-4FD4-873E-DF056CC0659A}"/>
                </a:ext>
              </a:extLst>
            </p:cNvPr>
            <p:cNvSpPr txBox="1">
              <a:spLocks/>
            </p:cNvSpPr>
            <p:nvPr/>
          </p:nvSpPr>
          <p:spPr>
            <a:xfrm>
              <a:off x="152400" y="6582761"/>
              <a:ext cx="3450343" cy="216000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GRCon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18</a:t>
              </a:r>
              <a:r>
                <a:rPr lang="en-US" sz="11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Sept. 2024, 5G NTN Presentation, M. Petry </a:t>
              </a:r>
              <a:endPara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708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 descr="AdobeStock_224247699.jpeg">
            <a:extLst>
              <a:ext uri="{FF2B5EF4-FFF2-40B4-BE49-F238E27FC236}">
                <a16:creationId xmlns:a16="http://schemas.microsoft.com/office/drawing/2014/main" id="{6D5D5B3A-2568-479B-9672-5B6582CD04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C78E05-013C-47A8-904C-9E7EAE95E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EA7243-79F3-495D-9021-741867AFA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B19C25C-0111-4971-BF2D-D522B7EA28AC}"/>
              </a:ext>
            </a:extLst>
          </p:cNvPr>
          <p:cNvSpPr/>
          <p:nvPr/>
        </p:nvSpPr>
        <p:spPr>
          <a:xfrm>
            <a:off x="1495231" y="1946484"/>
            <a:ext cx="9069049" cy="1356366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dirty="0">
                <a:solidFill>
                  <a:schemeClr val="tx1"/>
                </a:solidFill>
                <a:latin typeface="Montserrat" panose="020B0604020202020204" charset="0"/>
              </a:rPr>
              <a:t>5G </a:t>
            </a:r>
            <a:r>
              <a:rPr lang="de-DE" sz="4000" dirty="0" err="1">
                <a:solidFill>
                  <a:schemeClr val="tx1"/>
                </a:solidFill>
                <a:latin typeface="Montserrat" panose="020B0604020202020204" charset="0"/>
              </a:rPr>
              <a:t>Satellite</a:t>
            </a:r>
            <a:r>
              <a:rPr lang="de-DE" sz="4000" dirty="0">
                <a:solidFill>
                  <a:schemeClr val="tx1"/>
                </a:solidFill>
                <a:latin typeface="Montserrat" panose="020B0604020202020204" charset="0"/>
              </a:rPr>
              <a:t> Integration Architecture</a:t>
            </a:r>
          </a:p>
        </p:txBody>
      </p:sp>
      <p:pic>
        <p:nvPicPr>
          <p:cNvPr id="10" name="Object 1" descr="preencoded.png">
            <a:extLst>
              <a:ext uri="{FF2B5EF4-FFF2-40B4-BE49-F238E27FC236}">
                <a16:creationId xmlns:a16="http://schemas.microsoft.com/office/drawing/2014/main" id="{8881F345-B7BA-469C-B5ED-DA5FA493B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88952" cy="85704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CEECA6D-B3B6-445E-BBE7-5117ED4B3002}"/>
              </a:ext>
            </a:extLst>
          </p:cNvPr>
          <p:cNvGrpSpPr/>
          <p:nvPr/>
        </p:nvGrpSpPr>
        <p:grpSpPr>
          <a:xfrm>
            <a:off x="5766400" y="103058"/>
            <a:ext cx="663861" cy="660573"/>
            <a:chOff x="8837253" y="563756"/>
            <a:chExt cx="382431" cy="380537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257ABDE9-4D10-49CC-8953-661AD87BAC10}"/>
                </a:ext>
              </a:extLst>
            </p:cNvPr>
            <p:cNvSpPr/>
            <p:nvPr/>
          </p:nvSpPr>
          <p:spPr>
            <a:xfrm>
              <a:off x="8838541" y="563756"/>
              <a:ext cx="381143" cy="8221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283BD1D1-6EC0-49CE-B03B-D799C45A4F53}"/>
                </a:ext>
              </a:extLst>
            </p:cNvPr>
            <p:cNvSpPr/>
            <p:nvPr/>
          </p:nvSpPr>
          <p:spPr>
            <a:xfrm>
              <a:off x="8837253" y="862082"/>
              <a:ext cx="381143" cy="8221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0EC53606-54FE-45C4-9845-2E5E2761442A}"/>
                </a:ext>
              </a:extLst>
            </p:cNvPr>
            <p:cNvSpPr/>
            <p:nvPr/>
          </p:nvSpPr>
          <p:spPr>
            <a:xfrm>
              <a:off x="8895764" y="590083"/>
              <a:ext cx="264122" cy="31472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B4C8C59F-F1A0-4977-9AB4-ADA149AC22A8}"/>
              </a:ext>
            </a:extLst>
          </p:cNvPr>
          <p:cNvGrpSpPr/>
          <p:nvPr/>
        </p:nvGrpSpPr>
        <p:grpSpPr>
          <a:xfrm>
            <a:off x="152400" y="6577499"/>
            <a:ext cx="11881945" cy="318821"/>
            <a:chOff x="152400" y="6577499"/>
            <a:chExt cx="11881945" cy="318821"/>
          </a:xfrm>
        </p:grpSpPr>
        <p:sp>
          <p:nvSpPr>
            <p:cNvPr id="16" name="Fußzeilenplatzhalter 15">
              <a:extLst>
                <a:ext uri="{FF2B5EF4-FFF2-40B4-BE49-F238E27FC236}">
                  <a16:creationId xmlns:a16="http://schemas.microsoft.com/office/drawing/2014/main" id="{7F631DEA-7F7B-4733-87C2-6339C791A3B5}"/>
                </a:ext>
              </a:extLst>
            </p:cNvPr>
            <p:cNvSpPr txBox="1">
              <a:spLocks/>
            </p:cNvSpPr>
            <p:nvPr/>
          </p:nvSpPr>
          <p:spPr>
            <a:xfrm>
              <a:off x="11089218" y="6577499"/>
              <a:ext cx="945127" cy="318821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11</a:t>
              </a:r>
            </a:p>
          </p:txBody>
        </p:sp>
        <p:sp>
          <p:nvSpPr>
            <p:cNvPr id="17" name="Fußzeilenplatzhalter 15">
              <a:extLst>
                <a:ext uri="{FF2B5EF4-FFF2-40B4-BE49-F238E27FC236}">
                  <a16:creationId xmlns:a16="http://schemas.microsoft.com/office/drawing/2014/main" id="{3D643B8C-7A4D-47B6-BE0D-F3CDE64461AB}"/>
                </a:ext>
              </a:extLst>
            </p:cNvPr>
            <p:cNvSpPr txBox="1">
              <a:spLocks/>
            </p:cNvSpPr>
            <p:nvPr/>
          </p:nvSpPr>
          <p:spPr>
            <a:xfrm>
              <a:off x="152400" y="6582761"/>
              <a:ext cx="3450343" cy="216000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GRCon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18</a:t>
              </a:r>
              <a:r>
                <a:rPr lang="en-US" sz="11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Sept. 2024, 5G NTN Presentation, M. Petry </a:t>
              </a:r>
              <a:endPara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8009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25E1407A-F01E-4119-B58E-304471215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8570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4E157D59-90AD-4E24-8B90-01E1DA98798E}"/>
              </a:ext>
            </a:extLst>
          </p:cNvPr>
          <p:cNvSpPr txBox="1">
            <a:spLocks/>
          </p:cNvSpPr>
          <p:nvPr/>
        </p:nvSpPr>
        <p:spPr>
          <a:xfrm>
            <a:off x="152400" y="23710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5G – The Land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Abbreviations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E91F497-4904-4A0E-966E-B76D16861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66565"/>
            <a:ext cx="12188952" cy="5891435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08EAC8D-5F09-40B3-9487-B78E12B01F8E}"/>
              </a:ext>
            </a:extLst>
          </p:cNvPr>
          <p:cNvGrpSpPr/>
          <p:nvPr/>
        </p:nvGrpSpPr>
        <p:grpSpPr>
          <a:xfrm>
            <a:off x="152400" y="6577499"/>
            <a:ext cx="11881945" cy="318821"/>
            <a:chOff x="152400" y="6577499"/>
            <a:chExt cx="11881945" cy="318821"/>
          </a:xfrm>
        </p:grpSpPr>
        <p:sp>
          <p:nvSpPr>
            <p:cNvPr id="8" name="Fußzeilenplatzhalter 15">
              <a:extLst>
                <a:ext uri="{FF2B5EF4-FFF2-40B4-BE49-F238E27FC236}">
                  <a16:creationId xmlns:a16="http://schemas.microsoft.com/office/drawing/2014/main" id="{2AE93E25-5ABD-4F67-899C-CD2EC9846C83}"/>
                </a:ext>
              </a:extLst>
            </p:cNvPr>
            <p:cNvSpPr txBox="1">
              <a:spLocks/>
            </p:cNvSpPr>
            <p:nvPr/>
          </p:nvSpPr>
          <p:spPr>
            <a:xfrm>
              <a:off x="11089218" y="6577499"/>
              <a:ext cx="945127" cy="318821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12</a:t>
              </a:r>
            </a:p>
          </p:txBody>
        </p:sp>
        <p:sp>
          <p:nvSpPr>
            <p:cNvPr id="9" name="Fußzeilenplatzhalter 15">
              <a:extLst>
                <a:ext uri="{FF2B5EF4-FFF2-40B4-BE49-F238E27FC236}">
                  <a16:creationId xmlns:a16="http://schemas.microsoft.com/office/drawing/2014/main" id="{BC46557A-6F0C-4F01-BA54-32D6B364AED6}"/>
                </a:ext>
              </a:extLst>
            </p:cNvPr>
            <p:cNvSpPr txBox="1">
              <a:spLocks/>
            </p:cNvSpPr>
            <p:nvPr/>
          </p:nvSpPr>
          <p:spPr>
            <a:xfrm>
              <a:off x="152400" y="6582761"/>
              <a:ext cx="3450343" cy="216000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GRCon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18</a:t>
              </a:r>
              <a:r>
                <a:rPr lang="en-US" sz="11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Sept. 2024, 5G NTN Presentation, M. Petry </a:t>
              </a:r>
              <a:endPara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0890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18060BE9-C4A3-4E75-BBEF-96FB8A70ADF5}"/>
              </a:ext>
            </a:extLst>
          </p:cNvPr>
          <p:cNvGrpSpPr/>
          <p:nvPr/>
        </p:nvGrpSpPr>
        <p:grpSpPr>
          <a:xfrm>
            <a:off x="225045" y="899889"/>
            <a:ext cx="11648792" cy="5689989"/>
            <a:chOff x="225045" y="899889"/>
            <a:chExt cx="11648792" cy="5689989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278041D-A8E8-4070-8C83-13B1FA57FCAE}"/>
                </a:ext>
              </a:extLst>
            </p:cNvPr>
            <p:cNvSpPr/>
            <p:nvPr/>
          </p:nvSpPr>
          <p:spPr>
            <a:xfrm>
              <a:off x="225045" y="2264182"/>
              <a:ext cx="11648792" cy="432569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" name="Gleichschenkliges Dreieck 5">
              <a:extLst>
                <a:ext uri="{FF2B5EF4-FFF2-40B4-BE49-F238E27FC236}">
                  <a16:creationId xmlns:a16="http://schemas.microsoft.com/office/drawing/2014/main" id="{63197E18-0B6F-4F55-A4BB-00660892393A}"/>
                </a:ext>
              </a:extLst>
            </p:cNvPr>
            <p:cNvSpPr/>
            <p:nvPr/>
          </p:nvSpPr>
          <p:spPr>
            <a:xfrm>
              <a:off x="5428673" y="1958866"/>
              <a:ext cx="6349966" cy="312434"/>
            </a:xfrm>
            <a:prstGeom prst="triangle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1" name="Gleichschenkliges Dreieck 100">
              <a:extLst>
                <a:ext uri="{FF2B5EF4-FFF2-40B4-BE49-F238E27FC236}">
                  <a16:creationId xmlns:a16="http://schemas.microsoft.com/office/drawing/2014/main" id="{CE607F89-6292-460B-B989-66CAED4E04B3}"/>
                </a:ext>
              </a:extLst>
            </p:cNvPr>
            <p:cNvSpPr/>
            <p:nvPr/>
          </p:nvSpPr>
          <p:spPr>
            <a:xfrm flipH="1">
              <a:off x="225045" y="1951749"/>
              <a:ext cx="3532814" cy="312434"/>
            </a:xfrm>
            <a:prstGeom prst="triangle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80EEB70-7802-404C-A8E2-7AC6CDA6F5F2}"/>
                </a:ext>
              </a:extLst>
            </p:cNvPr>
            <p:cNvSpPr/>
            <p:nvPr/>
          </p:nvSpPr>
          <p:spPr>
            <a:xfrm>
              <a:off x="3757860" y="899889"/>
              <a:ext cx="1683698" cy="13642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25E1407A-F01E-4119-B58E-304471215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8570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4E157D59-90AD-4E24-8B90-01E1DA98798E}"/>
              </a:ext>
            </a:extLst>
          </p:cNvPr>
          <p:cNvSpPr txBox="1">
            <a:spLocks/>
          </p:cNvSpPr>
          <p:nvPr/>
        </p:nvSpPr>
        <p:spPr>
          <a:xfrm>
            <a:off x="152400" y="23710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5G Base Station Architecture Primer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6445C0C-7A6B-417B-B0AC-5930865900CA}"/>
              </a:ext>
            </a:extLst>
          </p:cNvPr>
          <p:cNvGrpSpPr/>
          <p:nvPr/>
        </p:nvGrpSpPr>
        <p:grpSpPr>
          <a:xfrm>
            <a:off x="5554758" y="1565847"/>
            <a:ext cx="1562765" cy="188155"/>
            <a:chOff x="5554758" y="1565847"/>
            <a:chExt cx="1562765" cy="188155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4525A8EB-CF9C-4822-9EF3-33FF47954C03}"/>
                </a:ext>
              </a:extLst>
            </p:cNvPr>
            <p:cNvCxnSpPr>
              <a:cxnSpLocks/>
            </p:cNvCxnSpPr>
            <p:nvPr/>
          </p:nvCxnSpPr>
          <p:spPr>
            <a:xfrm>
              <a:off x="5554758" y="1664271"/>
              <a:ext cx="156276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hteck: abgerundete Ecken 20">
              <a:extLst>
                <a:ext uri="{FF2B5EF4-FFF2-40B4-BE49-F238E27FC236}">
                  <a16:creationId xmlns:a16="http://schemas.microsoft.com/office/drawing/2014/main" id="{3AEEAE80-4BF4-4F82-9E42-116B68C39C52}"/>
                </a:ext>
              </a:extLst>
            </p:cNvPr>
            <p:cNvSpPr/>
            <p:nvPr/>
          </p:nvSpPr>
          <p:spPr>
            <a:xfrm>
              <a:off x="6179106" y="1565847"/>
              <a:ext cx="376237" cy="1881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NG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41DC887-00E1-4891-8F99-94DA8A54CA8D}"/>
              </a:ext>
            </a:extLst>
          </p:cNvPr>
          <p:cNvGrpSpPr/>
          <p:nvPr/>
        </p:nvGrpSpPr>
        <p:grpSpPr>
          <a:xfrm>
            <a:off x="571673" y="900470"/>
            <a:ext cx="1971887" cy="1080964"/>
            <a:chOff x="571673" y="900470"/>
            <a:chExt cx="1971887" cy="1080964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C436885C-B798-47D3-BF01-3C478AD64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8767" y="1215934"/>
              <a:ext cx="765500" cy="765500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76203968-53C3-48F2-B3C8-B6039538D5C4}"/>
                </a:ext>
              </a:extLst>
            </p:cNvPr>
            <p:cNvSpPr txBox="1"/>
            <p:nvPr/>
          </p:nvSpPr>
          <p:spPr>
            <a:xfrm>
              <a:off x="571673" y="900470"/>
              <a:ext cx="19718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b="1" dirty="0"/>
                <a:t>U</a:t>
              </a:r>
              <a:r>
                <a:rPr lang="de-DE" sz="1600" dirty="0"/>
                <a:t>ser-</a:t>
              </a:r>
              <a:r>
                <a:rPr lang="de-DE" sz="1600" b="1" dirty="0"/>
                <a:t>E</a:t>
              </a:r>
              <a:r>
                <a:rPr lang="de-DE" sz="1600" dirty="0"/>
                <a:t>quipment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B0D9A689-E280-4F82-823D-55A36305FC0A}"/>
              </a:ext>
            </a:extLst>
          </p:cNvPr>
          <p:cNvGrpSpPr/>
          <p:nvPr/>
        </p:nvGrpSpPr>
        <p:grpSpPr>
          <a:xfrm>
            <a:off x="3582924" y="900470"/>
            <a:ext cx="2013976" cy="1047353"/>
            <a:chOff x="3582924" y="900470"/>
            <a:chExt cx="2013976" cy="1047353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BACB597B-B33C-4B15-93C7-BFD0B7E714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3693" t="12907" r="24182" b="12419"/>
            <a:stretch/>
          </p:blipFill>
          <p:spPr>
            <a:xfrm>
              <a:off x="4333811" y="1270481"/>
              <a:ext cx="472806" cy="677342"/>
            </a:xfrm>
            <a:prstGeom prst="rect">
              <a:avLst/>
            </a:prstGeom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688CBB96-60AD-4E90-89AE-B79876140EBE}"/>
                </a:ext>
              </a:extLst>
            </p:cNvPr>
            <p:cNvSpPr txBox="1"/>
            <p:nvPr/>
          </p:nvSpPr>
          <p:spPr>
            <a:xfrm>
              <a:off x="3582924" y="900470"/>
              <a:ext cx="20139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/>
                <a:t>Base </a:t>
              </a:r>
              <a:r>
                <a:rPr lang="de-DE" sz="1600" dirty="0" err="1"/>
                <a:t>station</a:t>
              </a:r>
              <a:r>
                <a:rPr lang="de-DE" sz="1600" dirty="0"/>
                <a:t> (</a:t>
              </a:r>
              <a:r>
                <a:rPr lang="de-DE" sz="1600" dirty="0" err="1"/>
                <a:t>gNB</a:t>
              </a:r>
              <a:r>
                <a:rPr lang="de-DE" sz="1600" dirty="0"/>
                <a:t>)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47CD8B7A-9152-46F3-9526-212DDFC6CDC8}"/>
              </a:ext>
            </a:extLst>
          </p:cNvPr>
          <p:cNvGrpSpPr/>
          <p:nvPr/>
        </p:nvGrpSpPr>
        <p:grpSpPr>
          <a:xfrm>
            <a:off x="7216755" y="921031"/>
            <a:ext cx="2013976" cy="1029884"/>
            <a:chOff x="7216755" y="921031"/>
            <a:chExt cx="2013976" cy="1029884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83A9DDE5-D6D6-4A4F-B24B-BB4C702E45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5000" t="24444" r="16111" b="24167"/>
            <a:stretch/>
          </p:blipFill>
          <p:spPr>
            <a:xfrm>
              <a:off x="7637956" y="1220187"/>
              <a:ext cx="979571" cy="730728"/>
            </a:xfrm>
            <a:prstGeom prst="rect">
              <a:avLst/>
            </a:prstGeom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118CD247-3E27-4281-9F3C-1010B938B6C9}"/>
                </a:ext>
              </a:extLst>
            </p:cNvPr>
            <p:cNvSpPr txBox="1"/>
            <p:nvPr/>
          </p:nvSpPr>
          <p:spPr>
            <a:xfrm>
              <a:off x="7216755" y="921031"/>
              <a:ext cx="20139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b="1" dirty="0"/>
                <a:t>5G C</a:t>
              </a:r>
              <a:r>
                <a:rPr lang="de-DE" sz="1600" dirty="0"/>
                <a:t>ore </a:t>
              </a:r>
              <a:r>
                <a:rPr lang="de-DE" sz="1600" b="1" dirty="0"/>
                <a:t>N</a:t>
              </a:r>
              <a:r>
                <a:rPr lang="de-DE" sz="1600" dirty="0"/>
                <a:t>etwork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658375A-055C-4A60-A70C-750290E4E3A1}"/>
              </a:ext>
            </a:extLst>
          </p:cNvPr>
          <p:cNvGrpSpPr/>
          <p:nvPr/>
        </p:nvGrpSpPr>
        <p:grpSpPr>
          <a:xfrm>
            <a:off x="9057432" y="1550727"/>
            <a:ext cx="1135804" cy="188155"/>
            <a:chOff x="9057432" y="1550727"/>
            <a:chExt cx="1135804" cy="188155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DE1395CF-D7B1-4504-93F7-F06DC39DBB66}"/>
                </a:ext>
              </a:extLst>
            </p:cNvPr>
            <p:cNvCxnSpPr>
              <a:cxnSpLocks/>
            </p:cNvCxnSpPr>
            <p:nvPr/>
          </p:nvCxnSpPr>
          <p:spPr>
            <a:xfrm>
              <a:off x="9057432" y="1649151"/>
              <a:ext cx="1135804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hteck: abgerundete Ecken 25">
              <a:extLst>
                <a:ext uri="{FF2B5EF4-FFF2-40B4-BE49-F238E27FC236}">
                  <a16:creationId xmlns:a16="http://schemas.microsoft.com/office/drawing/2014/main" id="{1DE47D4A-9F7A-44A8-9966-4F0B06D4B94C}"/>
                </a:ext>
              </a:extLst>
            </p:cNvPr>
            <p:cNvSpPr/>
            <p:nvPr/>
          </p:nvSpPr>
          <p:spPr>
            <a:xfrm>
              <a:off x="9453180" y="1550727"/>
              <a:ext cx="376237" cy="1881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N6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1D4DDD5C-3425-4A4E-BDE9-6A63D576B387}"/>
              </a:ext>
            </a:extLst>
          </p:cNvPr>
          <p:cNvGrpSpPr/>
          <p:nvPr/>
        </p:nvGrpSpPr>
        <p:grpSpPr>
          <a:xfrm>
            <a:off x="9859861" y="900470"/>
            <a:ext cx="2013976" cy="1053486"/>
            <a:chOff x="9859861" y="900470"/>
            <a:chExt cx="2013976" cy="1053486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CEB071C2-B5BC-40A6-930A-A3E7F31F3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03299" y="1181255"/>
              <a:ext cx="772701" cy="772701"/>
            </a:xfrm>
            <a:prstGeom prst="rect">
              <a:avLst/>
            </a:prstGeom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0A22A208-9CF2-43F3-B20C-C6D43762DBCF}"/>
                </a:ext>
              </a:extLst>
            </p:cNvPr>
            <p:cNvSpPr txBox="1"/>
            <p:nvPr/>
          </p:nvSpPr>
          <p:spPr>
            <a:xfrm>
              <a:off x="9859861" y="900470"/>
              <a:ext cx="20139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b="1" dirty="0"/>
                <a:t>D</a:t>
              </a:r>
              <a:r>
                <a:rPr lang="de-DE" sz="1600" dirty="0"/>
                <a:t>ata </a:t>
              </a:r>
              <a:r>
                <a:rPr lang="de-DE" sz="1600" b="1" dirty="0"/>
                <a:t>N</a:t>
              </a:r>
              <a:r>
                <a:rPr lang="de-DE" sz="1600" dirty="0"/>
                <a:t>etwork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EC9115A3-2D1E-4D9B-B8F8-44C5587732D7}"/>
              </a:ext>
            </a:extLst>
          </p:cNvPr>
          <p:cNvGrpSpPr/>
          <p:nvPr/>
        </p:nvGrpSpPr>
        <p:grpSpPr>
          <a:xfrm>
            <a:off x="2063945" y="1580968"/>
            <a:ext cx="1562765" cy="157914"/>
            <a:chOff x="2063945" y="1580968"/>
            <a:chExt cx="1562765" cy="157914"/>
          </a:xfrm>
        </p:grpSpPr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07EECE9D-B4C8-485F-A88D-8227239B9589}"/>
                </a:ext>
              </a:extLst>
            </p:cNvPr>
            <p:cNvCxnSpPr>
              <a:cxnSpLocks/>
            </p:cNvCxnSpPr>
            <p:nvPr/>
          </p:nvCxnSpPr>
          <p:spPr>
            <a:xfrm>
              <a:off x="2063945" y="1664271"/>
              <a:ext cx="156276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hteck: abgerundete Ecken 28">
              <a:extLst>
                <a:ext uri="{FF2B5EF4-FFF2-40B4-BE49-F238E27FC236}">
                  <a16:creationId xmlns:a16="http://schemas.microsoft.com/office/drawing/2014/main" id="{7B9CDE2B-DC3F-4F6D-A2F5-17E9A2F38AAA}"/>
                </a:ext>
              </a:extLst>
            </p:cNvPr>
            <p:cNvSpPr/>
            <p:nvPr/>
          </p:nvSpPr>
          <p:spPr>
            <a:xfrm>
              <a:off x="2458247" y="1580968"/>
              <a:ext cx="779180" cy="1579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NR-</a:t>
              </a:r>
              <a:r>
                <a:rPr lang="de-DE" dirty="0" err="1">
                  <a:solidFill>
                    <a:schemeClr val="tx1"/>
                  </a:solidFill>
                </a:rPr>
                <a:t>Uu</a:t>
              </a:r>
              <a:endParaRPr lang="de-DE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2" name="Gruppieren 241">
            <a:extLst>
              <a:ext uri="{FF2B5EF4-FFF2-40B4-BE49-F238E27FC236}">
                <a16:creationId xmlns:a16="http://schemas.microsoft.com/office/drawing/2014/main" id="{FFD84331-7781-41E9-BB1E-84EAAD4F4CD9}"/>
              </a:ext>
            </a:extLst>
          </p:cNvPr>
          <p:cNvGrpSpPr/>
          <p:nvPr/>
        </p:nvGrpSpPr>
        <p:grpSpPr>
          <a:xfrm>
            <a:off x="406850" y="3276776"/>
            <a:ext cx="11270641" cy="1260976"/>
            <a:chOff x="406850" y="3276776"/>
            <a:chExt cx="11270641" cy="1260976"/>
          </a:xfrm>
        </p:grpSpPr>
        <p:sp>
          <p:nvSpPr>
            <p:cNvPr id="83" name="Rechteck 82">
              <a:extLst>
                <a:ext uri="{FF2B5EF4-FFF2-40B4-BE49-F238E27FC236}">
                  <a16:creationId xmlns:a16="http://schemas.microsoft.com/office/drawing/2014/main" id="{4D9C3450-047A-41DE-A4AD-7CDD9BB176F1}"/>
                </a:ext>
              </a:extLst>
            </p:cNvPr>
            <p:cNvSpPr/>
            <p:nvPr/>
          </p:nvSpPr>
          <p:spPr>
            <a:xfrm>
              <a:off x="406850" y="3276776"/>
              <a:ext cx="11270641" cy="126097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35" name="Gruppieren 234">
              <a:extLst>
                <a:ext uri="{FF2B5EF4-FFF2-40B4-BE49-F238E27FC236}">
                  <a16:creationId xmlns:a16="http://schemas.microsoft.com/office/drawing/2014/main" id="{C9128B1C-D62F-4595-86EB-A040368B088D}"/>
                </a:ext>
              </a:extLst>
            </p:cNvPr>
            <p:cNvGrpSpPr/>
            <p:nvPr/>
          </p:nvGrpSpPr>
          <p:grpSpPr>
            <a:xfrm>
              <a:off x="406850" y="3276776"/>
              <a:ext cx="11169041" cy="1256182"/>
              <a:chOff x="406850" y="3276776"/>
              <a:chExt cx="11169041" cy="1256182"/>
            </a:xfrm>
          </p:grpSpPr>
          <p:sp>
            <p:nvSpPr>
              <p:cNvPr id="19" name="Rechteck 18">
                <a:extLst>
                  <a:ext uri="{FF2B5EF4-FFF2-40B4-BE49-F238E27FC236}">
                    <a16:creationId xmlns:a16="http://schemas.microsoft.com/office/drawing/2014/main" id="{3CB69B18-E12D-44C9-ABE7-ECB266B71F21}"/>
                  </a:ext>
                </a:extLst>
              </p:cNvPr>
              <p:cNvSpPr/>
              <p:nvPr/>
            </p:nvSpPr>
            <p:spPr>
              <a:xfrm>
                <a:off x="406850" y="3276776"/>
                <a:ext cx="310503" cy="125618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de-DE" dirty="0" err="1"/>
                  <a:t>Downlink</a:t>
                </a:r>
                <a:endParaRPr lang="de-DE" dirty="0"/>
              </a:p>
            </p:txBody>
          </p:sp>
          <p:grpSp>
            <p:nvGrpSpPr>
              <p:cNvPr id="234" name="Gruppieren 233">
                <a:extLst>
                  <a:ext uri="{FF2B5EF4-FFF2-40B4-BE49-F238E27FC236}">
                    <a16:creationId xmlns:a16="http://schemas.microsoft.com/office/drawing/2014/main" id="{F6D1E260-6D38-4EA4-9ED0-6F92B34597DE}"/>
                  </a:ext>
                </a:extLst>
              </p:cNvPr>
              <p:cNvGrpSpPr/>
              <p:nvPr/>
            </p:nvGrpSpPr>
            <p:grpSpPr>
              <a:xfrm>
                <a:off x="717353" y="3371280"/>
                <a:ext cx="10858538" cy="1078259"/>
                <a:chOff x="717353" y="3371280"/>
                <a:chExt cx="10858538" cy="1078259"/>
              </a:xfrm>
            </p:grpSpPr>
            <p:grpSp>
              <p:nvGrpSpPr>
                <p:cNvPr id="114" name="Gruppieren 113">
                  <a:extLst>
                    <a:ext uri="{FF2B5EF4-FFF2-40B4-BE49-F238E27FC236}">
                      <a16:creationId xmlns:a16="http://schemas.microsoft.com/office/drawing/2014/main" id="{C94032D7-CAEA-484C-9496-4A0C54E7E775}"/>
                    </a:ext>
                  </a:extLst>
                </p:cNvPr>
                <p:cNvGrpSpPr/>
                <p:nvPr/>
              </p:nvGrpSpPr>
              <p:grpSpPr>
                <a:xfrm rot="10800000">
                  <a:off x="1032311" y="3371280"/>
                  <a:ext cx="10127377" cy="1078259"/>
                  <a:chOff x="3855902" y="2705099"/>
                  <a:chExt cx="1540005" cy="1628776"/>
                </a:xfrm>
              </p:grpSpPr>
              <p:sp>
                <p:nvSpPr>
                  <p:cNvPr id="115" name="Rechteck 114">
                    <a:extLst>
                      <a:ext uri="{FF2B5EF4-FFF2-40B4-BE49-F238E27FC236}">
                        <a16:creationId xmlns:a16="http://schemas.microsoft.com/office/drawing/2014/main" id="{C68671F4-3178-41A6-A2E4-9E6CA3CDB8FC}"/>
                      </a:ext>
                    </a:extLst>
                  </p:cNvPr>
                  <p:cNvSpPr/>
                  <p:nvPr/>
                </p:nvSpPr>
                <p:spPr>
                  <a:xfrm flipV="1">
                    <a:off x="3855902" y="2705101"/>
                    <a:ext cx="199872" cy="162108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rtlCol="0" anchor="ctr"/>
                  <a:lstStyle/>
                  <a:p>
                    <a:pPr algn="ctr"/>
                    <a:r>
                      <a:rPr lang="de-DE" dirty="0">
                        <a:solidFill>
                          <a:schemeClr val="tx1"/>
                        </a:solidFill>
                      </a:rPr>
                      <a:t>RF</a:t>
                    </a:r>
                  </a:p>
                </p:txBody>
              </p:sp>
              <p:sp>
                <p:nvSpPr>
                  <p:cNvPr id="116" name="Rechteck 115">
                    <a:extLst>
                      <a:ext uri="{FF2B5EF4-FFF2-40B4-BE49-F238E27FC236}">
                        <a16:creationId xmlns:a16="http://schemas.microsoft.com/office/drawing/2014/main" id="{7A118733-EB06-42E3-A237-E770F43662B2}"/>
                      </a:ext>
                    </a:extLst>
                  </p:cNvPr>
                  <p:cNvSpPr/>
                  <p:nvPr/>
                </p:nvSpPr>
                <p:spPr>
                  <a:xfrm flipV="1">
                    <a:off x="4133308" y="2705099"/>
                    <a:ext cx="182749" cy="1628774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rtlCol="0" anchor="ctr"/>
                  <a:lstStyle/>
                  <a:p>
                    <a:pPr algn="ctr"/>
                    <a:r>
                      <a:rPr lang="de-DE" dirty="0">
                        <a:solidFill>
                          <a:schemeClr val="tx1"/>
                        </a:solidFill>
                      </a:rPr>
                      <a:t>PHY</a:t>
                    </a:r>
                  </a:p>
                </p:txBody>
              </p:sp>
              <p:sp>
                <p:nvSpPr>
                  <p:cNvPr id="117" name="Rechteck 116">
                    <a:extLst>
                      <a:ext uri="{FF2B5EF4-FFF2-40B4-BE49-F238E27FC236}">
                        <a16:creationId xmlns:a16="http://schemas.microsoft.com/office/drawing/2014/main" id="{D35DA98B-62B7-436A-A135-1F475E19C2E1}"/>
                      </a:ext>
                    </a:extLst>
                  </p:cNvPr>
                  <p:cNvSpPr/>
                  <p:nvPr/>
                </p:nvSpPr>
                <p:spPr>
                  <a:xfrm flipV="1">
                    <a:off x="4392157" y="2705099"/>
                    <a:ext cx="182749" cy="162108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rtlCol="0" anchor="ctr"/>
                  <a:lstStyle/>
                  <a:p>
                    <a:pPr algn="ctr"/>
                    <a:r>
                      <a:rPr lang="de-DE" dirty="0">
                        <a:solidFill>
                          <a:schemeClr val="tx1"/>
                        </a:solidFill>
                      </a:rPr>
                      <a:t>MAC</a:t>
                    </a:r>
                  </a:p>
                </p:txBody>
              </p:sp>
              <p:sp>
                <p:nvSpPr>
                  <p:cNvPr id="118" name="Rechteck 117">
                    <a:extLst>
                      <a:ext uri="{FF2B5EF4-FFF2-40B4-BE49-F238E27FC236}">
                        <a16:creationId xmlns:a16="http://schemas.microsoft.com/office/drawing/2014/main" id="{DC61502B-C3A2-4DD6-B60A-26C315DC1E9C}"/>
                      </a:ext>
                    </a:extLst>
                  </p:cNvPr>
                  <p:cNvSpPr/>
                  <p:nvPr/>
                </p:nvSpPr>
                <p:spPr>
                  <a:xfrm flipV="1">
                    <a:off x="4661197" y="2705100"/>
                    <a:ext cx="190500" cy="1621082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rtlCol="0" anchor="ctr"/>
                  <a:lstStyle/>
                  <a:p>
                    <a:pPr algn="ctr"/>
                    <a:r>
                      <a:rPr lang="de-DE" dirty="0">
                        <a:solidFill>
                          <a:schemeClr val="tx1"/>
                        </a:solidFill>
                      </a:rPr>
                      <a:t>Radio Link Control</a:t>
                    </a:r>
                  </a:p>
                </p:txBody>
              </p:sp>
              <p:sp>
                <p:nvSpPr>
                  <p:cNvPr id="119" name="Rechteck 118">
                    <a:extLst>
                      <a:ext uri="{FF2B5EF4-FFF2-40B4-BE49-F238E27FC236}">
                        <a16:creationId xmlns:a16="http://schemas.microsoft.com/office/drawing/2014/main" id="{172716A2-E2A8-48DB-BD7B-5D809CDFCD48}"/>
                      </a:ext>
                    </a:extLst>
                  </p:cNvPr>
                  <p:cNvSpPr/>
                  <p:nvPr/>
                </p:nvSpPr>
                <p:spPr>
                  <a:xfrm flipV="1">
                    <a:off x="4928616" y="2712791"/>
                    <a:ext cx="190500" cy="1621083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lIns="0" tIns="0" rIns="0" bIns="0" rtlCol="0" anchor="ctr"/>
                  <a:lstStyle/>
                  <a:p>
                    <a:pPr algn="ctr"/>
                    <a:r>
                      <a:rPr lang="de-DE" dirty="0">
                        <a:solidFill>
                          <a:schemeClr val="tx1"/>
                        </a:solidFill>
                      </a:rPr>
                      <a:t>Packet Data </a:t>
                    </a:r>
                    <a:r>
                      <a:rPr lang="de-DE" dirty="0" err="1">
                        <a:solidFill>
                          <a:schemeClr val="tx1"/>
                        </a:solidFill>
                      </a:rPr>
                      <a:t>Convergence</a:t>
                    </a:r>
                    <a:endParaRPr lang="de-DE" dirty="0">
                      <a:solidFill>
                        <a:schemeClr val="tx1"/>
                      </a:solidFill>
                    </a:endParaRPr>
                  </a:p>
                  <a:p>
                    <a:pPr algn="ctr"/>
                    <a:r>
                      <a:rPr lang="de-DE" dirty="0">
                        <a:solidFill>
                          <a:schemeClr val="tx1"/>
                        </a:solidFill>
                      </a:rPr>
                      <a:t>Protocol</a:t>
                    </a:r>
                  </a:p>
                </p:txBody>
              </p:sp>
              <p:sp>
                <p:nvSpPr>
                  <p:cNvPr id="120" name="Rechteck 119">
                    <a:extLst>
                      <a:ext uri="{FF2B5EF4-FFF2-40B4-BE49-F238E27FC236}">
                        <a16:creationId xmlns:a16="http://schemas.microsoft.com/office/drawing/2014/main" id="{23EDB9F5-299E-4F97-BEB7-AE525799F50A}"/>
                      </a:ext>
                    </a:extLst>
                  </p:cNvPr>
                  <p:cNvSpPr/>
                  <p:nvPr/>
                </p:nvSpPr>
                <p:spPr>
                  <a:xfrm flipV="1">
                    <a:off x="5205407" y="2720528"/>
                    <a:ext cx="190500" cy="1613347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lIns="0" tIns="0" rIns="0" bIns="0" rtlCol="0" anchor="ctr"/>
                  <a:lstStyle/>
                  <a:p>
                    <a:pPr algn="ctr"/>
                    <a:r>
                      <a:rPr lang="de-DE" dirty="0">
                        <a:solidFill>
                          <a:schemeClr val="tx1"/>
                        </a:solidFill>
                      </a:rPr>
                      <a:t>Service Data Adaption Protocol</a:t>
                    </a:r>
                  </a:p>
                </p:txBody>
              </p:sp>
            </p:grpSp>
            <p:cxnSp>
              <p:nvCxnSpPr>
                <p:cNvPr id="30" name="Gerade Verbindung mit Pfeil 29">
                  <a:extLst>
                    <a:ext uri="{FF2B5EF4-FFF2-40B4-BE49-F238E27FC236}">
                      <a16:creationId xmlns:a16="http://schemas.microsoft.com/office/drawing/2014/main" id="{2FBB5F49-96E1-4070-AEC3-887FB8CC21F2}"/>
                    </a:ext>
                  </a:extLst>
                </p:cNvPr>
                <p:cNvCxnSpPr>
                  <a:stCxn id="120" idx="1"/>
                  <a:endCxn id="119" idx="3"/>
                </p:cNvCxnSpPr>
                <p:nvPr/>
              </p:nvCxnSpPr>
              <p:spPr>
                <a:xfrm>
                  <a:off x="2285076" y="3905302"/>
                  <a:ext cx="567466" cy="2562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Gerade Verbindung mit Pfeil 33">
                  <a:extLst>
                    <a:ext uri="{FF2B5EF4-FFF2-40B4-BE49-F238E27FC236}">
                      <a16:creationId xmlns:a16="http://schemas.microsoft.com/office/drawing/2014/main" id="{27AACB60-92A8-4D14-9426-47E3D1379F65}"/>
                    </a:ext>
                  </a:extLst>
                </p:cNvPr>
                <p:cNvCxnSpPr>
                  <a:stCxn id="119" idx="1"/>
                  <a:endCxn id="118" idx="3"/>
                </p:cNvCxnSpPr>
                <p:nvPr/>
              </p:nvCxnSpPr>
              <p:spPr>
                <a:xfrm>
                  <a:off x="4105308" y="3907864"/>
                  <a:ext cx="505835" cy="5092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 Verbindung mit Pfeil 39">
                  <a:extLst>
                    <a:ext uri="{FF2B5EF4-FFF2-40B4-BE49-F238E27FC236}">
                      <a16:creationId xmlns:a16="http://schemas.microsoft.com/office/drawing/2014/main" id="{99F6B9C0-05EC-40BA-BFFD-9CC971833173}"/>
                    </a:ext>
                  </a:extLst>
                </p:cNvPr>
                <p:cNvCxnSpPr>
                  <a:stCxn id="118" idx="1"/>
                  <a:endCxn id="117" idx="3"/>
                </p:cNvCxnSpPr>
                <p:nvPr/>
              </p:nvCxnSpPr>
              <p:spPr>
                <a:xfrm>
                  <a:off x="5863909" y="3912956"/>
                  <a:ext cx="567466" cy="1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Gerade Verbindung mit Pfeil 42">
                  <a:extLst>
                    <a:ext uri="{FF2B5EF4-FFF2-40B4-BE49-F238E27FC236}">
                      <a16:creationId xmlns:a16="http://schemas.microsoft.com/office/drawing/2014/main" id="{4A2CD493-6F0E-42E2-90D9-4E97448BC2DC}"/>
                    </a:ext>
                  </a:extLst>
                </p:cNvPr>
                <p:cNvCxnSpPr>
                  <a:stCxn id="117" idx="1"/>
                  <a:endCxn id="116" idx="3"/>
                </p:cNvCxnSpPr>
                <p:nvPr/>
              </p:nvCxnSpPr>
              <p:spPr>
                <a:xfrm flipV="1">
                  <a:off x="7633169" y="3910410"/>
                  <a:ext cx="500448" cy="2547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Gerade Verbindung mit Pfeil 44">
                  <a:extLst>
                    <a:ext uri="{FF2B5EF4-FFF2-40B4-BE49-F238E27FC236}">
                      <a16:creationId xmlns:a16="http://schemas.microsoft.com/office/drawing/2014/main" id="{567E24C1-6187-461F-A98C-BD99CC3C204C}"/>
                    </a:ext>
                  </a:extLst>
                </p:cNvPr>
                <p:cNvCxnSpPr>
                  <a:stCxn id="116" idx="1"/>
                  <a:endCxn id="115" idx="3"/>
                </p:cNvCxnSpPr>
                <p:nvPr/>
              </p:nvCxnSpPr>
              <p:spPr>
                <a:xfrm>
                  <a:off x="9335412" y="3910410"/>
                  <a:ext cx="509878" cy="2545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Gerade Verbindung mit Pfeil 50">
                  <a:extLst>
                    <a:ext uri="{FF2B5EF4-FFF2-40B4-BE49-F238E27FC236}">
                      <a16:creationId xmlns:a16="http://schemas.microsoft.com/office/drawing/2014/main" id="{0A154647-F26C-49DA-B1F8-1BBB0D956945}"/>
                    </a:ext>
                  </a:extLst>
                </p:cNvPr>
                <p:cNvCxnSpPr>
                  <a:cxnSpLocks/>
                  <a:stCxn id="115" idx="1"/>
                </p:cNvCxnSpPr>
                <p:nvPr/>
              </p:nvCxnSpPr>
              <p:spPr>
                <a:xfrm>
                  <a:off x="11159688" y="3912955"/>
                  <a:ext cx="416203" cy="1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Gerade Verbindung mit Pfeil 57">
                  <a:extLst>
                    <a:ext uri="{FF2B5EF4-FFF2-40B4-BE49-F238E27FC236}">
                      <a16:creationId xmlns:a16="http://schemas.microsoft.com/office/drawing/2014/main" id="{F4C3A612-0A48-4EAB-BD81-05AE16659DE9}"/>
                    </a:ext>
                  </a:extLst>
                </p:cNvPr>
                <p:cNvCxnSpPr>
                  <a:cxnSpLocks/>
                  <a:stCxn id="19" idx="3"/>
                  <a:endCxn id="120" idx="3"/>
                </p:cNvCxnSpPr>
                <p:nvPr/>
              </p:nvCxnSpPr>
              <p:spPr>
                <a:xfrm>
                  <a:off x="717353" y="3904867"/>
                  <a:ext cx="314958" cy="436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45" name="Gruppieren 244">
            <a:extLst>
              <a:ext uri="{FF2B5EF4-FFF2-40B4-BE49-F238E27FC236}">
                <a16:creationId xmlns:a16="http://schemas.microsoft.com/office/drawing/2014/main" id="{17DD599D-0084-4FA2-B1E3-CBB932E3CF5F}"/>
              </a:ext>
            </a:extLst>
          </p:cNvPr>
          <p:cNvGrpSpPr/>
          <p:nvPr/>
        </p:nvGrpSpPr>
        <p:grpSpPr>
          <a:xfrm>
            <a:off x="406850" y="4672139"/>
            <a:ext cx="11270641" cy="1260976"/>
            <a:chOff x="406850" y="4672139"/>
            <a:chExt cx="11270641" cy="1260976"/>
          </a:xfrm>
        </p:grpSpPr>
        <p:sp>
          <p:nvSpPr>
            <p:cNvPr id="217" name="Rechteck 216">
              <a:extLst>
                <a:ext uri="{FF2B5EF4-FFF2-40B4-BE49-F238E27FC236}">
                  <a16:creationId xmlns:a16="http://schemas.microsoft.com/office/drawing/2014/main" id="{B02054E2-99BB-4BB0-BD71-5D0BEF332565}"/>
                </a:ext>
              </a:extLst>
            </p:cNvPr>
            <p:cNvSpPr/>
            <p:nvPr/>
          </p:nvSpPr>
          <p:spPr>
            <a:xfrm>
              <a:off x="406850" y="4672139"/>
              <a:ext cx="11270641" cy="126097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18" name="Gruppieren 217">
              <a:extLst>
                <a:ext uri="{FF2B5EF4-FFF2-40B4-BE49-F238E27FC236}">
                  <a16:creationId xmlns:a16="http://schemas.microsoft.com/office/drawing/2014/main" id="{A1786BD8-42B6-44D6-AD18-6E1FDCB71C72}"/>
                </a:ext>
              </a:extLst>
            </p:cNvPr>
            <p:cNvGrpSpPr/>
            <p:nvPr/>
          </p:nvGrpSpPr>
          <p:grpSpPr>
            <a:xfrm rot="10800000">
              <a:off x="1032311" y="4766643"/>
              <a:ext cx="10127377" cy="1078259"/>
              <a:chOff x="3855902" y="2705099"/>
              <a:chExt cx="1540005" cy="1628776"/>
            </a:xfrm>
          </p:grpSpPr>
          <p:sp>
            <p:nvSpPr>
              <p:cNvPr id="219" name="Rechteck 218">
                <a:extLst>
                  <a:ext uri="{FF2B5EF4-FFF2-40B4-BE49-F238E27FC236}">
                    <a16:creationId xmlns:a16="http://schemas.microsoft.com/office/drawing/2014/main" id="{60250EE0-8BB2-404C-9408-389B5A410702}"/>
                  </a:ext>
                </a:extLst>
              </p:cNvPr>
              <p:cNvSpPr/>
              <p:nvPr/>
            </p:nvSpPr>
            <p:spPr>
              <a:xfrm flipV="1">
                <a:off x="3855902" y="2705101"/>
                <a:ext cx="199872" cy="162108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r>
                  <a:rPr lang="de-DE" dirty="0">
                    <a:solidFill>
                      <a:schemeClr val="tx1"/>
                    </a:solidFill>
                  </a:rPr>
                  <a:t>RF</a:t>
                </a:r>
              </a:p>
            </p:txBody>
          </p:sp>
          <p:sp>
            <p:nvSpPr>
              <p:cNvPr id="220" name="Rechteck 219">
                <a:extLst>
                  <a:ext uri="{FF2B5EF4-FFF2-40B4-BE49-F238E27FC236}">
                    <a16:creationId xmlns:a16="http://schemas.microsoft.com/office/drawing/2014/main" id="{55C8A0F3-C983-4639-9BCB-F3E60C45BA53}"/>
                  </a:ext>
                </a:extLst>
              </p:cNvPr>
              <p:cNvSpPr/>
              <p:nvPr/>
            </p:nvSpPr>
            <p:spPr>
              <a:xfrm flipV="1">
                <a:off x="4133308" y="2705099"/>
                <a:ext cx="182749" cy="162877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r>
                  <a:rPr lang="de-DE" dirty="0">
                    <a:solidFill>
                      <a:schemeClr val="tx1"/>
                    </a:solidFill>
                  </a:rPr>
                  <a:t>PHY</a:t>
                </a:r>
              </a:p>
            </p:txBody>
          </p:sp>
          <p:sp>
            <p:nvSpPr>
              <p:cNvPr id="221" name="Rechteck 220">
                <a:extLst>
                  <a:ext uri="{FF2B5EF4-FFF2-40B4-BE49-F238E27FC236}">
                    <a16:creationId xmlns:a16="http://schemas.microsoft.com/office/drawing/2014/main" id="{302CBEC2-0FD5-4121-ABD8-ED27EC153318}"/>
                  </a:ext>
                </a:extLst>
              </p:cNvPr>
              <p:cNvSpPr/>
              <p:nvPr/>
            </p:nvSpPr>
            <p:spPr>
              <a:xfrm flipV="1">
                <a:off x="4392157" y="2705099"/>
                <a:ext cx="182749" cy="162108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r>
                  <a:rPr lang="de-DE" dirty="0">
                    <a:solidFill>
                      <a:schemeClr val="tx1"/>
                    </a:solidFill>
                  </a:rPr>
                  <a:t>MAC</a:t>
                </a:r>
              </a:p>
            </p:txBody>
          </p:sp>
          <p:sp>
            <p:nvSpPr>
              <p:cNvPr id="222" name="Rechteck 221">
                <a:extLst>
                  <a:ext uri="{FF2B5EF4-FFF2-40B4-BE49-F238E27FC236}">
                    <a16:creationId xmlns:a16="http://schemas.microsoft.com/office/drawing/2014/main" id="{55829BE4-72D1-4DB0-A58B-EA8178C8C259}"/>
                  </a:ext>
                </a:extLst>
              </p:cNvPr>
              <p:cNvSpPr/>
              <p:nvPr/>
            </p:nvSpPr>
            <p:spPr>
              <a:xfrm flipV="1">
                <a:off x="4661197" y="2705100"/>
                <a:ext cx="190500" cy="162108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r>
                  <a:rPr lang="de-DE" dirty="0">
                    <a:solidFill>
                      <a:schemeClr val="tx1"/>
                    </a:solidFill>
                  </a:rPr>
                  <a:t>Radio Link Control</a:t>
                </a:r>
              </a:p>
            </p:txBody>
          </p:sp>
          <p:sp>
            <p:nvSpPr>
              <p:cNvPr id="223" name="Rechteck 222">
                <a:extLst>
                  <a:ext uri="{FF2B5EF4-FFF2-40B4-BE49-F238E27FC236}">
                    <a16:creationId xmlns:a16="http://schemas.microsoft.com/office/drawing/2014/main" id="{FA460B0C-E38E-46CB-85B9-7206853BC426}"/>
                  </a:ext>
                </a:extLst>
              </p:cNvPr>
              <p:cNvSpPr/>
              <p:nvPr/>
            </p:nvSpPr>
            <p:spPr>
              <a:xfrm flipV="1">
                <a:off x="4928616" y="2712791"/>
                <a:ext cx="190500" cy="162108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0" tIns="0" rIns="0" bIns="0" rtlCol="0" anchor="ctr"/>
              <a:lstStyle/>
              <a:p>
                <a:pPr algn="ctr"/>
                <a:r>
                  <a:rPr lang="de-DE" dirty="0">
                    <a:solidFill>
                      <a:schemeClr val="tx1"/>
                    </a:solidFill>
                  </a:rPr>
                  <a:t>Packet Data </a:t>
                </a:r>
                <a:r>
                  <a:rPr lang="de-DE" dirty="0" err="1">
                    <a:solidFill>
                      <a:schemeClr val="tx1"/>
                    </a:solidFill>
                  </a:rPr>
                  <a:t>Convergence</a:t>
                </a:r>
                <a:endParaRPr lang="de-DE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de-DE" dirty="0">
                    <a:solidFill>
                      <a:schemeClr val="tx1"/>
                    </a:solidFill>
                  </a:rPr>
                  <a:t>Protocol</a:t>
                </a:r>
              </a:p>
            </p:txBody>
          </p:sp>
          <p:sp>
            <p:nvSpPr>
              <p:cNvPr id="224" name="Rechteck 223">
                <a:extLst>
                  <a:ext uri="{FF2B5EF4-FFF2-40B4-BE49-F238E27FC236}">
                    <a16:creationId xmlns:a16="http://schemas.microsoft.com/office/drawing/2014/main" id="{289446C1-CEC1-459B-B898-EC8B78B034E7}"/>
                  </a:ext>
                </a:extLst>
              </p:cNvPr>
              <p:cNvSpPr/>
              <p:nvPr/>
            </p:nvSpPr>
            <p:spPr>
              <a:xfrm flipV="1">
                <a:off x="5205407" y="2720528"/>
                <a:ext cx="190500" cy="161334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0" tIns="0" rIns="0" bIns="0" rtlCol="0" anchor="ctr"/>
              <a:lstStyle/>
              <a:p>
                <a:pPr algn="ctr"/>
                <a:r>
                  <a:rPr lang="de-DE" dirty="0">
                    <a:solidFill>
                      <a:schemeClr val="tx1"/>
                    </a:solidFill>
                  </a:rPr>
                  <a:t>Service Data Adaption Protocol</a:t>
                </a:r>
              </a:p>
            </p:txBody>
          </p:sp>
        </p:grpSp>
        <p:sp>
          <p:nvSpPr>
            <p:cNvPr id="225" name="Rechteck 224">
              <a:extLst>
                <a:ext uri="{FF2B5EF4-FFF2-40B4-BE49-F238E27FC236}">
                  <a16:creationId xmlns:a16="http://schemas.microsoft.com/office/drawing/2014/main" id="{E76220C4-E06E-4A15-BF6A-22BD95D5D0AA}"/>
                </a:ext>
              </a:extLst>
            </p:cNvPr>
            <p:cNvSpPr/>
            <p:nvPr/>
          </p:nvSpPr>
          <p:spPr>
            <a:xfrm>
              <a:off x="406850" y="4672139"/>
              <a:ext cx="310503" cy="125618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de-DE" dirty="0"/>
                <a:t>Uplink</a:t>
              </a:r>
            </a:p>
          </p:txBody>
        </p:sp>
        <p:cxnSp>
          <p:nvCxnSpPr>
            <p:cNvPr id="226" name="Gerade Verbindung mit Pfeil 225">
              <a:extLst>
                <a:ext uri="{FF2B5EF4-FFF2-40B4-BE49-F238E27FC236}">
                  <a16:creationId xmlns:a16="http://schemas.microsoft.com/office/drawing/2014/main" id="{C54E0E31-6166-4CD8-9A8B-381FB319B6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5076" y="5300665"/>
              <a:ext cx="567466" cy="256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Gerade Verbindung mit Pfeil 226">
              <a:extLst>
                <a:ext uri="{FF2B5EF4-FFF2-40B4-BE49-F238E27FC236}">
                  <a16:creationId xmlns:a16="http://schemas.microsoft.com/office/drawing/2014/main" id="{EB93129F-C45B-496B-B76B-236E78DED5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05308" y="5303227"/>
              <a:ext cx="505835" cy="50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Gerade Verbindung mit Pfeil 227">
              <a:extLst>
                <a:ext uri="{FF2B5EF4-FFF2-40B4-BE49-F238E27FC236}">
                  <a16:creationId xmlns:a16="http://schemas.microsoft.com/office/drawing/2014/main" id="{94A9499F-84E3-494C-BEF7-6010C33B07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63909" y="5308319"/>
              <a:ext cx="567466" cy="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Gerade Verbindung mit Pfeil 228">
              <a:extLst>
                <a:ext uri="{FF2B5EF4-FFF2-40B4-BE49-F238E27FC236}">
                  <a16:creationId xmlns:a16="http://schemas.microsoft.com/office/drawing/2014/main" id="{5B57266D-1A1D-4011-9380-94E0CC2B10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33169" y="5305773"/>
              <a:ext cx="500448" cy="254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Gerade Verbindung mit Pfeil 229">
              <a:extLst>
                <a:ext uri="{FF2B5EF4-FFF2-40B4-BE49-F238E27FC236}">
                  <a16:creationId xmlns:a16="http://schemas.microsoft.com/office/drawing/2014/main" id="{14920786-6B0B-41B3-98CD-7F5BE6F92A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35412" y="5305773"/>
              <a:ext cx="509878" cy="254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Gerade Verbindung mit Pfeil 230">
              <a:extLst>
                <a:ext uri="{FF2B5EF4-FFF2-40B4-BE49-F238E27FC236}">
                  <a16:creationId xmlns:a16="http://schemas.microsoft.com/office/drawing/2014/main" id="{E828A2E2-6662-452A-80B5-E8FE03FAFC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59688" y="5308318"/>
              <a:ext cx="416203" cy="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Gerade Verbindung mit Pfeil 231">
              <a:extLst>
                <a:ext uri="{FF2B5EF4-FFF2-40B4-BE49-F238E27FC236}">
                  <a16:creationId xmlns:a16="http://schemas.microsoft.com/office/drawing/2014/main" id="{0185D152-4904-4309-85FC-21A26E658A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353" y="5300230"/>
              <a:ext cx="314958" cy="43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feld 84">
            <a:extLst>
              <a:ext uri="{FF2B5EF4-FFF2-40B4-BE49-F238E27FC236}">
                <a16:creationId xmlns:a16="http://schemas.microsoft.com/office/drawing/2014/main" id="{6A36EB73-C639-4D09-B4B1-EFC003657987}"/>
              </a:ext>
            </a:extLst>
          </p:cNvPr>
          <p:cNvSpPr txBox="1"/>
          <p:nvPr/>
        </p:nvSpPr>
        <p:spPr>
          <a:xfrm>
            <a:off x="331595" y="2336353"/>
            <a:ext cx="18274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dirty="0"/>
              <a:t>5G Stack </a:t>
            </a:r>
            <a:r>
              <a:rPr lang="de-DE" sz="2000" dirty="0" err="1"/>
              <a:t>Layers</a:t>
            </a:r>
            <a:endParaRPr lang="de-DE" sz="2000" dirty="0"/>
          </a:p>
        </p:txBody>
      </p:sp>
      <p:grpSp>
        <p:nvGrpSpPr>
          <p:cNvPr id="240" name="Gruppieren 239">
            <a:extLst>
              <a:ext uri="{FF2B5EF4-FFF2-40B4-BE49-F238E27FC236}">
                <a16:creationId xmlns:a16="http://schemas.microsoft.com/office/drawing/2014/main" id="{9290B1BC-4B56-4D1F-A499-AF84F8F89A94}"/>
              </a:ext>
            </a:extLst>
          </p:cNvPr>
          <p:cNvGrpSpPr/>
          <p:nvPr/>
        </p:nvGrpSpPr>
        <p:grpSpPr>
          <a:xfrm>
            <a:off x="331595" y="2832000"/>
            <a:ext cx="3927497" cy="3208574"/>
            <a:chOff x="331595" y="2832000"/>
            <a:chExt cx="3927497" cy="3208574"/>
          </a:xfrm>
        </p:grpSpPr>
        <p:sp>
          <p:nvSpPr>
            <p:cNvPr id="238" name="Rechteck: abgerundete Ecken 237">
              <a:extLst>
                <a:ext uri="{FF2B5EF4-FFF2-40B4-BE49-F238E27FC236}">
                  <a16:creationId xmlns:a16="http://schemas.microsoft.com/office/drawing/2014/main" id="{F84C810E-9CAE-4C53-A660-607FCAE350BC}"/>
                </a:ext>
              </a:extLst>
            </p:cNvPr>
            <p:cNvSpPr/>
            <p:nvPr/>
          </p:nvSpPr>
          <p:spPr>
            <a:xfrm>
              <a:off x="356722" y="2832000"/>
              <a:ext cx="3902370" cy="319881"/>
            </a:xfrm>
            <a:prstGeom prst="roundRect">
              <a:avLst>
                <a:gd name="adj" fmla="val 2929"/>
              </a:avLst>
            </a:prstGeom>
            <a:solidFill>
              <a:srgbClr val="00FF00"/>
            </a:solidFill>
            <a:ln w="444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1"/>
                  </a:solidFill>
                </a:rPr>
                <a:t>Central Unit</a:t>
              </a:r>
            </a:p>
          </p:txBody>
        </p:sp>
        <p:sp>
          <p:nvSpPr>
            <p:cNvPr id="236" name="Rechteck: abgerundete Ecken 235">
              <a:extLst>
                <a:ext uri="{FF2B5EF4-FFF2-40B4-BE49-F238E27FC236}">
                  <a16:creationId xmlns:a16="http://schemas.microsoft.com/office/drawing/2014/main" id="{F130A94C-3243-4C45-A2CF-EB145189A38D}"/>
                </a:ext>
              </a:extLst>
            </p:cNvPr>
            <p:cNvSpPr/>
            <p:nvPr/>
          </p:nvSpPr>
          <p:spPr>
            <a:xfrm>
              <a:off x="331595" y="2832001"/>
              <a:ext cx="3916740" cy="3208573"/>
            </a:xfrm>
            <a:prstGeom prst="roundRect">
              <a:avLst>
                <a:gd name="adj" fmla="val 2929"/>
              </a:avLst>
            </a:prstGeom>
            <a:noFill/>
            <a:ln w="44450">
              <a:solidFill>
                <a:srgbClr val="00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41" name="Gruppieren 240">
            <a:extLst>
              <a:ext uri="{FF2B5EF4-FFF2-40B4-BE49-F238E27FC236}">
                <a16:creationId xmlns:a16="http://schemas.microsoft.com/office/drawing/2014/main" id="{A9CEE2AC-2A02-476B-98A5-9D281655A615}"/>
              </a:ext>
            </a:extLst>
          </p:cNvPr>
          <p:cNvGrpSpPr/>
          <p:nvPr/>
        </p:nvGrpSpPr>
        <p:grpSpPr>
          <a:xfrm>
            <a:off x="4511992" y="2844207"/>
            <a:ext cx="7165499" cy="3209667"/>
            <a:chOff x="4511992" y="2844207"/>
            <a:chExt cx="7165499" cy="3209667"/>
          </a:xfrm>
        </p:grpSpPr>
        <p:sp>
          <p:nvSpPr>
            <p:cNvPr id="237" name="Rechteck: abgerundete Ecken 236">
              <a:extLst>
                <a:ext uri="{FF2B5EF4-FFF2-40B4-BE49-F238E27FC236}">
                  <a16:creationId xmlns:a16="http://schemas.microsoft.com/office/drawing/2014/main" id="{24E2301F-A151-4EC5-A337-62DA99EBFD1E}"/>
                </a:ext>
              </a:extLst>
            </p:cNvPr>
            <p:cNvSpPr/>
            <p:nvPr/>
          </p:nvSpPr>
          <p:spPr>
            <a:xfrm>
              <a:off x="4511993" y="2844799"/>
              <a:ext cx="7165498" cy="3209075"/>
            </a:xfrm>
            <a:prstGeom prst="roundRect">
              <a:avLst>
                <a:gd name="adj" fmla="val 2929"/>
              </a:avLst>
            </a:prstGeom>
            <a:noFill/>
            <a:ln w="44450">
              <a:solidFill>
                <a:srgbClr val="FF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9" name="Rechteck: abgerundete Ecken 238">
              <a:extLst>
                <a:ext uri="{FF2B5EF4-FFF2-40B4-BE49-F238E27FC236}">
                  <a16:creationId xmlns:a16="http://schemas.microsoft.com/office/drawing/2014/main" id="{9E864CD0-A85A-4321-977E-94C57833AD18}"/>
                </a:ext>
              </a:extLst>
            </p:cNvPr>
            <p:cNvSpPr/>
            <p:nvPr/>
          </p:nvSpPr>
          <p:spPr>
            <a:xfrm>
              <a:off x="4511992" y="2844207"/>
              <a:ext cx="7165499" cy="319881"/>
            </a:xfrm>
            <a:prstGeom prst="roundRect">
              <a:avLst>
                <a:gd name="adj" fmla="val 2929"/>
              </a:avLst>
            </a:prstGeom>
            <a:solidFill>
              <a:srgbClr val="FF00FF"/>
            </a:solidFill>
            <a:ln w="444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tx1"/>
                  </a:solidFill>
                </a:rPr>
                <a:t>Distributed Unit</a:t>
              </a:r>
            </a:p>
          </p:txBody>
        </p:sp>
      </p:grpSp>
      <p:grpSp>
        <p:nvGrpSpPr>
          <p:cNvPr id="246" name="Gruppieren 245">
            <a:extLst>
              <a:ext uri="{FF2B5EF4-FFF2-40B4-BE49-F238E27FC236}">
                <a16:creationId xmlns:a16="http://schemas.microsoft.com/office/drawing/2014/main" id="{E992DE37-7876-47DA-8230-478A30B3E3F1}"/>
              </a:ext>
            </a:extLst>
          </p:cNvPr>
          <p:cNvGrpSpPr/>
          <p:nvPr/>
        </p:nvGrpSpPr>
        <p:grpSpPr>
          <a:xfrm>
            <a:off x="2005620" y="2132364"/>
            <a:ext cx="7250026" cy="4414805"/>
            <a:chOff x="2005620" y="2132364"/>
            <a:chExt cx="7250026" cy="4414805"/>
          </a:xfrm>
        </p:grpSpPr>
        <p:sp>
          <p:nvSpPr>
            <p:cNvPr id="233" name="Rechteck: abgerundete Ecken 232">
              <a:extLst>
                <a:ext uri="{FF2B5EF4-FFF2-40B4-BE49-F238E27FC236}">
                  <a16:creationId xmlns:a16="http://schemas.microsoft.com/office/drawing/2014/main" id="{58120F2A-BE2A-4E24-96D6-3528C09BB0F5}"/>
                </a:ext>
              </a:extLst>
            </p:cNvPr>
            <p:cNvSpPr/>
            <p:nvPr/>
          </p:nvSpPr>
          <p:spPr>
            <a:xfrm>
              <a:off x="2005620" y="6217409"/>
              <a:ext cx="7250026" cy="32976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de-DE" sz="2000" dirty="0" err="1">
                  <a:solidFill>
                    <a:schemeClr val="tx1"/>
                  </a:solidFill>
                </a:rPr>
                <a:t>Idea</a:t>
              </a:r>
              <a:r>
                <a:rPr lang="de-DE" sz="2000" dirty="0">
                  <a:solidFill>
                    <a:schemeClr val="tx1"/>
                  </a:solidFill>
                </a:rPr>
                <a:t>: </a:t>
              </a:r>
              <a:r>
                <a:rPr lang="de-DE" sz="2000" dirty="0" err="1">
                  <a:solidFill>
                    <a:schemeClr val="tx1"/>
                  </a:solidFill>
                </a:rPr>
                <a:t>Functional</a:t>
              </a:r>
              <a:r>
                <a:rPr lang="de-DE" sz="2000" dirty="0">
                  <a:solidFill>
                    <a:schemeClr val="tx1"/>
                  </a:solidFill>
                </a:rPr>
                <a:t> Split </a:t>
              </a:r>
              <a:r>
                <a:rPr lang="de-DE" sz="2000" dirty="0" err="1">
                  <a:solidFill>
                    <a:schemeClr val="tx1"/>
                  </a:solidFill>
                </a:rPr>
                <a:t>into</a:t>
              </a:r>
              <a:r>
                <a:rPr lang="de-DE" sz="2000" dirty="0">
                  <a:solidFill>
                    <a:schemeClr val="tx1"/>
                  </a:solidFill>
                </a:rPr>
                <a:t> </a:t>
              </a:r>
              <a:r>
                <a:rPr lang="de-DE" sz="2000" b="1" dirty="0">
                  <a:solidFill>
                    <a:schemeClr val="tx1"/>
                  </a:solidFill>
                  <a:highlight>
                    <a:srgbClr val="00FF00"/>
                  </a:highlight>
                </a:rPr>
                <a:t>C</a:t>
              </a:r>
              <a:r>
                <a:rPr lang="de-DE" sz="2000" dirty="0">
                  <a:solidFill>
                    <a:schemeClr val="tx1"/>
                  </a:solidFill>
                  <a:highlight>
                    <a:srgbClr val="00FF00"/>
                  </a:highlight>
                </a:rPr>
                <a:t>entral </a:t>
              </a:r>
              <a:r>
                <a:rPr lang="de-DE" sz="2000" b="1" dirty="0">
                  <a:solidFill>
                    <a:schemeClr val="tx1"/>
                  </a:solidFill>
                  <a:highlight>
                    <a:srgbClr val="00FF00"/>
                  </a:highlight>
                </a:rPr>
                <a:t>U</a:t>
              </a:r>
              <a:r>
                <a:rPr lang="de-DE" sz="2000" dirty="0">
                  <a:solidFill>
                    <a:schemeClr val="tx1"/>
                  </a:solidFill>
                  <a:highlight>
                    <a:srgbClr val="00FF00"/>
                  </a:highlight>
                </a:rPr>
                <a:t>nit (CU) </a:t>
              </a:r>
              <a:r>
                <a:rPr lang="de-DE" sz="2000" dirty="0">
                  <a:solidFill>
                    <a:schemeClr val="tx1"/>
                  </a:solidFill>
                </a:rPr>
                <a:t>and </a:t>
              </a:r>
              <a:r>
                <a:rPr lang="de-DE" sz="2000" b="1" dirty="0">
                  <a:solidFill>
                    <a:schemeClr val="tx1"/>
                  </a:solidFill>
                  <a:highlight>
                    <a:srgbClr val="FF00FF"/>
                  </a:highlight>
                </a:rPr>
                <a:t>D</a:t>
              </a:r>
              <a:r>
                <a:rPr lang="de-DE" sz="2000" dirty="0">
                  <a:solidFill>
                    <a:schemeClr val="tx1"/>
                  </a:solidFill>
                  <a:highlight>
                    <a:srgbClr val="FF00FF"/>
                  </a:highlight>
                </a:rPr>
                <a:t>istributed </a:t>
              </a:r>
              <a:r>
                <a:rPr lang="de-DE" sz="2000" b="1" dirty="0">
                  <a:solidFill>
                    <a:schemeClr val="tx1"/>
                  </a:solidFill>
                  <a:highlight>
                    <a:srgbClr val="FF00FF"/>
                  </a:highlight>
                </a:rPr>
                <a:t>U</a:t>
              </a:r>
              <a:r>
                <a:rPr lang="de-DE" sz="2000" dirty="0">
                  <a:solidFill>
                    <a:schemeClr val="tx1"/>
                  </a:solidFill>
                  <a:highlight>
                    <a:srgbClr val="FF00FF"/>
                  </a:highlight>
                </a:rPr>
                <a:t>nit (DU)</a:t>
              </a:r>
            </a:p>
          </p:txBody>
        </p:sp>
        <p:grpSp>
          <p:nvGrpSpPr>
            <p:cNvPr id="249" name="Gruppieren 248">
              <a:extLst>
                <a:ext uri="{FF2B5EF4-FFF2-40B4-BE49-F238E27FC236}">
                  <a16:creationId xmlns:a16="http://schemas.microsoft.com/office/drawing/2014/main" id="{E0530477-BB7C-4F09-B41E-B77E94080222}"/>
                </a:ext>
              </a:extLst>
            </p:cNvPr>
            <p:cNvGrpSpPr/>
            <p:nvPr/>
          </p:nvGrpSpPr>
          <p:grpSpPr>
            <a:xfrm>
              <a:off x="3565199" y="2132364"/>
              <a:ext cx="1708801" cy="3921510"/>
              <a:chOff x="3565199" y="2132364"/>
              <a:chExt cx="1708801" cy="3921510"/>
            </a:xfrm>
          </p:grpSpPr>
          <p:cxnSp>
            <p:nvCxnSpPr>
              <p:cNvPr id="243" name="Gerade Verbindung mit Pfeil 242">
                <a:extLst>
                  <a:ext uri="{FF2B5EF4-FFF2-40B4-BE49-F238E27FC236}">
                    <a16:creationId xmlns:a16="http://schemas.microsoft.com/office/drawing/2014/main" id="{79CDA324-AD55-4C03-9F64-CFB0B51663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19600" y="2565339"/>
                <a:ext cx="0" cy="348853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8" name="Textfeld 247">
                <a:extLst>
                  <a:ext uri="{FF2B5EF4-FFF2-40B4-BE49-F238E27FC236}">
                    <a16:creationId xmlns:a16="http://schemas.microsoft.com/office/drawing/2014/main" id="{05AE98E4-4931-4667-BEF7-78A4A26437AD}"/>
                  </a:ext>
                </a:extLst>
              </p:cNvPr>
              <p:cNvSpPr txBox="1"/>
              <p:nvPr/>
            </p:nvSpPr>
            <p:spPr>
              <a:xfrm>
                <a:off x="3565199" y="2132364"/>
                <a:ext cx="170880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de-DE" sz="2000" dirty="0"/>
                  <a:t>Split Boundary</a:t>
                </a:r>
              </a:p>
            </p:txBody>
          </p:sp>
        </p:grpSp>
      </p:grp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1009F948-430B-420E-9FFD-3DA77BE0AD5A}"/>
              </a:ext>
            </a:extLst>
          </p:cNvPr>
          <p:cNvGrpSpPr/>
          <p:nvPr/>
        </p:nvGrpSpPr>
        <p:grpSpPr>
          <a:xfrm>
            <a:off x="152400" y="6577499"/>
            <a:ext cx="11881945" cy="318821"/>
            <a:chOff x="152400" y="6577499"/>
            <a:chExt cx="11881945" cy="318821"/>
          </a:xfrm>
        </p:grpSpPr>
        <p:sp>
          <p:nvSpPr>
            <p:cNvPr id="67" name="Fußzeilenplatzhalter 15">
              <a:extLst>
                <a:ext uri="{FF2B5EF4-FFF2-40B4-BE49-F238E27FC236}">
                  <a16:creationId xmlns:a16="http://schemas.microsoft.com/office/drawing/2014/main" id="{D0E9D7B0-CABE-46B7-80AF-2318E58258A9}"/>
                </a:ext>
              </a:extLst>
            </p:cNvPr>
            <p:cNvSpPr txBox="1">
              <a:spLocks/>
            </p:cNvSpPr>
            <p:nvPr/>
          </p:nvSpPr>
          <p:spPr>
            <a:xfrm>
              <a:off x="11089218" y="6577499"/>
              <a:ext cx="945127" cy="318821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13</a:t>
              </a:r>
            </a:p>
          </p:txBody>
        </p:sp>
        <p:sp>
          <p:nvSpPr>
            <p:cNvPr id="68" name="Fußzeilenplatzhalter 15">
              <a:extLst>
                <a:ext uri="{FF2B5EF4-FFF2-40B4-BE49-F238E27FC236}">
                  <a16:creationId xmlns:a16="http://schemas.microsoft.com/office/drawing/2014/main" id="{FBE5E948-F15F-42C0-8B9B-7B135B74B638}"/>
                </a:ext>
              </a:extLst>
            </p:cNvPr>
            <p:cNvSpPr txBox="1">
              <a:spLocks/>
            </p:cNvSpPr>
            <p:nvPr/>
          </p:nvSpPr>
          <p:spPr>
            <a:xfrm>
              <a:off x="152400" y="6582761"/>
              <a:ext cx="3450343" cy="216000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GRCon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18</a:t>
              </a:r>
              <a:r>
                <a:rPr lang="en-US" sz="11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Sept. 2024, 5G NTN Presentation, M. Petry </a:t>
              </a:r>
              <a:endPara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35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hteck 82">
            <a:extLst>
              <a:ext uri="{FF2B5EF4-FFF2-40B4-BE49-F238E27FC236}">
                <a16:creationId xmlns:a16="http://schemas.microsoft.com/office/drawing/2014/main" id="{4D9C3450-047A-41DE-A4AD-7CDD9BB176F1}"/>
              </a:ext>
            </a:extLst>
          </p:cNvPr>
          <p:cNvSpPr/>
          <p:nvPr/>
        </p:nvSpPr>
        <p:spPr>
          <a:xfrm>
            <a:off x="406850" y="1408060"/>
            <a:ext cx="11270641" cy="19113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9" name="Rechteck 198">
            <a:extLst>
              <a:ext uri="{FF2B5EF4-FFF2-40B4-BE49-F238E27FC236}">
                <a16:creationId xmlns:a16="http://schemas.microsoft.com/office/drawing/2014/main" id="{F79D14C0-AC6A-4BBB-9915-C45362C2F4A7}"/>
              </a:ext>
            </a:extLst>
          </p:cNvPr>
          <p:cNvSpPr/>
          <p:nvPr/>
        </p:nvSpPr>
        <p:spPr>
          <a:xfrm>
            <a:off x="406850" y="3566532"/>
            <a:ext cx="11270641" cy="19113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6" name="Rechteck 115">
            <a:extLst>
              <a:ext uri="{FF2B5EF4-FFF2-40B4-BE49-F238E27FC236}">
                <a16:creationId xmlns:a16="http://schemas.microsoft.com/office/drawing/2014/main" id="{7A118733-EB06-42E3-A237-E770F43662B2}"/>
              </a:ext>
            </a:extLst>
          </p:cNvPr>
          <p:cNvSpPr/>
          <p:nvPr/>
        </p:nvSpPr>
        <p:spPr>
          <a:xfrm rot="10800000" flipV="1">
            <a:off x="3640427" y="1502565"/>
            <a:ext cx="7171159" cy="1788600"/>
          </a:xfrm>
          <a:prstGeom prst="rect">
            <a:avLst/>
          </a:prstGeom>
          <a:solidFill>
            <a:schemeClr val="bg1"/>
          </a:solidFill>
          <a:ln w="444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PHY</a:t>
            </a:r>
          </a:p>
        </p:txBody>
      </p:sp>
      <p:sp>
        <p:nvSpPr>
          <p:cNvPr id="202" name="Rechteck 201">
            <a:extLst>
              <a:ext uri="{FF2B5EF4-FFF2-40B4-BE49-F238E27FC236}">
                <a16:creationId xmlns:a16="http://schemas.microsoft.com/office/drawing/2014/main" id="{22764192-3677-42BF-8A04-012028C84BE7}"/>
              </a:ext>
            </a:extLst>
          </p:cNvPr>
          <p:cNvSpPr/>
          <p:nvPr/>
        </p:nvSpPr>
        <p:spPr>
          <a:xfrm rot="10800000" flipV="1">
            <a:off x="3640427" y="3661037"/>
            <a:ext cx="7171159" cy="1788600"/>
          </a:xfrm>
          <a:prstGeom prst="rect">
            <a:avLst/>
          </a:prstGeom>
          <a:solidFill>
            <a:schemeClr val="bg1"/>
          </a:solidFill>
          <a:ln w="444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b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PHY</a:t>
            </a:r>
          </a:p>
        </p:txBody>
      </p:sp>
      <p:sp>
        <p:nvSpPr>
          <p:cNvPr id="285" name="Textfeld 284">
            <a:extLst>
              <a:ext uri="{FF2B5EF4-FFF2-40B4-BE49-F238E27FC236}">
                <a16:creationId xmlns:a16="http://schemas.microsoft.com/office/drawing/2014/main" id="{7CDA2140-C756-4137-94C9-AC5718EE1433}"/>
              </a:ext>
            </a:extLst>
          </p:cNvPr>
          <p:cNvSpPr txBox="1"/>
          <p:nvPr/>
        </p:nvSpPr>
        <p:spPr>
          <a:xfrm>
            <a:off x="3593033" y="5514772"/>
            <a:ext cx="24156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highlight>
                  <a:srgbClr val="00FFFF"/>
                </a:highlight>
              </a:rPr>
              <a:t>Inter-PHY / </a:t>
            </a:r>
            <a:r>
              <a:rPr lang="de-DE" dirty="0" err="1">
                <a:highlight>
                  <a:srgbClr val="00FFFF"/>
                </a:highlight>
              </a:rPr>
              <a:t>eCPRI</a:t>
            </a:r>
            <a:r>
              <a:rPr lang="de-DE" dirty="0">
                <a:highlight>
                  <a:srgbClr val="00FFFF"/>
                </a:highlight>
              </a:rPr>
              <a:t> </a:t>
            </a:r>
            <a:r>
              <a:rPr lang="de-DE" dirty="0" err="1">
                <a:highlight>
                  <a:srgbClr val="00FFFF"/>
                </a:highlight>
              </a:rPr>
              <a:t>splits</a:t>
            </a:r>
            <a:endParaRPr lang="de-DE" dirty="0">
              <a:highlight>
                <a:srgbClr val="00FFFF"/>
              </a:highlight>
            </a:endParaRPr>
          </a:p>
          <a:p>
            <a:r>
              <a:rPr lang="de-DE" dirty="0"/>
              <a:t>10 – 30 </a:t>
            </a:r>
            <a:r>
              <a:rPr lang="de-DE" dirty="0" err="1"/>
              <a:t>Gbps</a:t>
            </a:r>
            <a:endParaRPr lang="de-DE" dirty="0"/>
          </a:p>
        </p:txBody>
      </p:sp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25E1407A-F01E-4119-B58E-304471215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8570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4E157D59-90AD-4E24-8B90-01E1DA98798E}"/>
              </a:ext>
            </a:extLst>
          </p:cNvPr>
          <p:cNvSpPr txBox="1">
            <a:spLocks/>
          </p:cNvSpPr>
          <p:nvPr/>
        </p:nvSpPr>
        <p:spPr>
          <a:xfrm>
            <a:off x="152400" y="23710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5G </a:t>
            </a:r>
            <a:r>
              <a:rPr lang="de-DE" dirty="0" err="1"/>
              <a:t>gNodeB</a:t>
            </a:r>
            <a:r>
              <a:rPr lang="de-DE" dirty="0"/>
              <a:t> </a:t>
            </a:r>
            <a:r>
              <a:rPr lang="de-DE" dirty="0" err="1"/>
              <a:t>Functional</a:t>
            </a:r>
            <a:r>
              <a:rPr lang="de-DE" dirty="0"/>
              <a:t> Split Options</a:t>
            </a:r>
          </a:p>
        </p:txBody>
      </p:sp>
      <p:sp>
        <p:nvSpPr>
          <p:cNvPr id="115" name="Rechteck 114">
            <a:extLst>
              <a:ext uri="{FF2B5EF4-FFF2-40B4-BE49-F238E27FC236}">
                <a16:creationId xmlns:a16="http://schemas.microsoft.com/office/drawing/2014/main" id="{C68671F4-3178-41A6-A2E4-9E6CA3CDB8FC}"/>
              </a:ext>
            </a:extLst>
          </p:cNvPr>
          <p:cNvSpPr/>
          <p:nvPr/>
        </p:nvSpPr>
        <p:spPr>
          <a:xfrm rot="10800000" flipV="1">
            <a:off x="11164241" y="1511011"/>
            <a:ext cx="310410" cy="178015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RF</a:t>
            </a:r>
          </a:p>
        </p:txBody>
      </p:sp>
      <p:sp>
        <p:nvSpPr>
          <p:cNvPr id="117" name="Rechteck 116">
            <a:extLst>
              <a:ext uri="{FF2B5EF4-FFF2-40B4-BE49-F238E27FC236}">
                <a16:creationId xmlns:a16="http://schemas.microsoft.com/office/drawing/2014/main" id="{D35DA98B-62B7-436A-A135-1F475E19C2E1}"/>
              </a:ext>
            </a:extLst>
          </p:cNvPr>
          <p:cNvSpPr/>
          <p:nvPr/>
        </p:nvSpPr>
        <p:spPr>
          <a:xfrm rot="10800000" flipV="1">
            <a:off x="3007745" y="1511013"/>
            <a:ext cx="310502" cy="178015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MAC</a:t>
            </a:r>
          </a:p>
        </p:txBody>
      </p:sp>
      <p:sp>
        <p:nvSpPr>
          <p:cNvPr id="118" name="Rechteck 117">
            <a:extLst>
              <a:ext uri="{FF2B5EF4-FFF2-40B4-BE49-F238E27FC236}">
                <a16:creationId xmlns:a16="http://schemas.microsoft.com/office/drawing/2014/main" id="{DC61502B-C3A2-4DD6-B60A-26C315DC1E9C}"/>
              </a:ext>
            </a:extLst>
          </p:cNvPr>
          <p:cNvSpPr/>
          <p:nvPr/>
        </p:nvSpPr>
        <p:spPr>
          <a:xfrm rot="10800000" flipV="1">
            <a:off x="2374220" y="1511011"/>
            <a:ext cx="323674" cy="17801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RLC</a:t>
            </a:r>
          </a:p>
        </p:txBody>
      </p:sp>
      <p:sp>
        <p:nvSpPr>
          <p:cNvPr id="119" name="Rechteck 118">
            <a:extLst>
              <a:ext uri="{FF2B5EF4-FFF2-40B4-BE49-F238E27FC236}">
                <a16:creationId xmlns:a16="http://schemas.microsoft.com/office/drawing/2014/main" id="{172716A2-E2A8-48DB-BD7B-5D809CDFCD48}"/>
              </a:ext>
            </a:extLst>
          </p:cNvPr>
          <p:cNvSpPr/>
          <p:nvPr/>
        </p:nvSpPr>
        <p:spPr>
          <a:xfrm rot="10800000" flipV="1">
            <a:off x="1740143" y="1502564"/>
            <a:ext cx="323674" cy="17801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PDCP</a:t>
            </a:r>
          </a:p>
        </p:txBody>
      </p:sp>
      <p:sp>
        <p:nvSpPr>
          <p:cNvPr id="120" name="Rechteck 119">
            <a:extLst>
              <a:ext uri="{FF2B5EF4-FFF2-40B4-BE49-F238E27FC236}">
                <a16:creationId xmlns:a16="http://schemas.microsoft.com/office/drawing/2014/main" id="{23EDB9F5-299E-4F97-BEB7-AE525799F50A}"/>
              </a:ext>
            </a:extLst>
          </p:cNvPr>
          <p:cNvSpPr/>
          <p:nvPr/>
        </p:nvSpPr>
        <p:spPr>
          <a:xfrm rot="10800000" flipV="1">
            <a:off x="1027757" y="1502563"/>
            <a:ext cx="323674" cy="177165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SDAP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3CB69B18-E12D-44C9-ABE7-ECB266B71F21}"/>
              </a:ext>
            </a:extLst>
          </p:cNvPr>
          <p:cNvSpPr/>
          <p:nvPr/>
        </p:nvSpPr>
        <p:spPr>
          <a:xfrm>
            <a:off x="406850" y="1408060"/>
            <a:ext cx="310503" cy="191130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dirty="0" err="1"/>
              <a:t>Downlink</a:t>
            </a:r>
            <a:endParaRPr lang="de-DE" dirty="0"/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2FBB5F49-96E1-4070-AEC3-887FB8CC21F2}"/>
              </a:ext>
            </a:extLst>
          </p:cNvPr>
          <p:cNvCxnSpPr>
            <a:cxnSpLocks/>
            <a:stCxn id="120" idx="1"/>
            <a:endCxn id="119" idx="3"/>
          </p:cNvCxnSpPr>
          <p:nvPr/>
        </p:nvCxnSpPr>
        <p:spPr>
          <a:xfrm>
            <a:off x="1351431" y="2388393"/>
            <a:ext cx="388712" cy="4248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27AACB60-92A8-4D14-9426-47E3D1379F65}"/>
              </a:ext>
            </a:extLst>
          </p:cNvPr>
          <p:cNvCxnSpPr>
            <a:cxnSpLocks/>
            <a:stCxn id="119" idx="1"/>
            <a:endCxn id="118" idx="3"/>
          </p:cNvCxnSpPr>
          <p:nvPr/>
        </p:nvCxnSpPr>
        <p:spPr>
          <a:xfrm>
            <a:off x="2063817" y="2392641"/>
            <a:ext cx="310403" cy="8447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99F6B9C0-05EC-40BA-BFFD-9CC971833173}"/>
              </a:ext>
            </a:extLst>
          </p:cNvPr>
          <p:cNvCxnSpPr>
            <a:cxnSpLocks/>
            <a:stCxn id="118" idx="1"/>
            <a:endCxn id="117" idx="3"/>
          </p:cNvCxnSpPr>
          <p:nvPr/>
        </p:nvCxnSpPr>
        <p:spPr>
          <a:xfrm>
            <a:off x="2697894" y="2401088"/>
            <a:ext cx="309851" cy="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4A2CD493-6F0E-42E2-90D9-4E97448BC2DC}"/>
              </a:ext>
            </a:extLst>
          </p:cNvPr>
          <p:cNvCxnSpPr>
            <a:cxnSpLocks/>
            <a:stCxn id="117" idx="1"/>
            <a:endCxn id="116" idx="3"/>
          </p:cNvCxnSpPr>
          <p:nvPr/>
        </p:nvCxnSpPr>
        <p:spPr>
          <a:xfrm flipV="1">
            <a:off x="3318247" y="2396865"/>
            <a:ext cx="322180" cy="422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567E24C1-6187-461F-A98C-BD99CC3C204C}"/>
              </a:ext>
            </a:extLst>
          </p:cNvPr>
          <p:cNvCxnSpPr>
            <a:cxnSpLocks/>
            <a:stCxn id="116" idx="1"/>
            <a:endCxn id="115" idx="3"/>
          </p:cNvCxnSpPr>
          <p:nvPr/>
        </p:nvCxnSpPr>
        <p:spPr>
          <a:xfrm>
            <a:off x="10811586" y="2396865"/>
            <a:ext cx="352655" cy="4222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0A154647-F26C-49DA-B1F8-1BBB0D956945}"/>
              </a:ext>
            </a:extLst>
          </p:cNvPr>
          <p:cNvCxnSpPr>
            <a:cxnSpLocks/>
            <a:stCxn id="115" idx="1"/>
          </p:cNvCxnSpPr>
          <p:nvPr/>
        </p:nvCxnSpPr>
        <p:spPr>
          <a:xfrm flipV="1">
            <a:off x="11474651" y="2396865"/>
            <a:ext cx="472806" cy="4222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mit Pfeil 57">
            <a:extLst>
              <a:ext uri="{FF2B5EF4-FFF2-40B4-BE49-F238E27FC236}">
                <a16:creationId xmlns:a16="http://schemas.microsoft.com/office/drawing/2014/main" id="{F4C3A612-0A48-4EAB-BD81-05AE16659DE9}"/>
              </a:ext>
            </a:extLst>
          </p:cNvPr>
          <p:cNvCxnSpPr>
            <a:cxnSpLocks/>
            <a:stCxn id="19" idx="3"/>
            <a:endCxn id="120" idx="3"/>
          </p:cNvCxnSpPr>
          <p:nvPr/>
        </p:nvCxnSpPr>
        <p:spPr>
          <a:xfrm>
            <a:off x="717353" y="2363714"/>
            <a:ext cx="310404" cy="2467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Rechteck 166">
            <a:extLst>
              <a:ext uri="{FF2B5EF4-FFF2-40B4-BE49-F238E27FC236}">
                <a16:creationId xmlns:a16="http://schemas.microsoft.com/office/drawing/2014/main" id="{EB0AF992-B5BF-4BC0-A900-885D743F7F9C}"/>
              </a:ext>
            </a:extLst>
          </p:cNvPr>
          <p:cNvSpPr/>
          <p:nvPr/>
        </p:nvSpPr>
        <p:spPr>
          <a:xfrm>
            <a:off x="4066438" y="1576099"/>
            <a:ext cx="235485" cy="16695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Ins="144000"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Coding</a:t>
            </a:r>
          </a:p>
        </p:txBody>
      </p:sp>
      <p:sp>
        <p:nvSpPr>
          <p:cNvPr id="177" name="Rechteck 176">
            <a:extLst>
              <a:ext uri="{FF2B5EF4-FFF2-40B4-BE49-F238E27FC236}">
                <a16:creationId xmlns:a16="http://schemas.microsoft.com/office/drawing/2014/main" id="{8F2318D0-50FC-4EC0-B64E-896D03256781}"/>
              </a:ext>
            </a:extLst>
          </p:cNvPr>
          <p:cNvSpPr/>
          <p:nvPr/>
        </p:nvSpPr>
        <p:spPr>
          <a:xfrm>
            <a:off x="4440904" y="1576098"/>
            <a:ext cx="637293" cy="16695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Rate </a:t>
            </a:r>
            <a:r>
              <a:rPr lang="de-DE" sz="2000" dirty="0" err="1">
                <a:solidFill>
                  <a:schemeClr val="tx1"/>
                </a:solidFill>
              </a:rPr>
              <a:t>Matching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178" name="Rechteck 177">
            <a:extLst>
              <a:ext uri="{FF2B5EF4-FFF2-40B4-BE49-F238E27FC236}">
                <a16:creationId xmlns:a16="http://schemas.microsoft.com/office/drawing/2014/main" id="{E41706AF-84E8-4BEA-8E2D-FF58F45427EC}"/>
              </a:ext>
            </a:extLst>
          </p:cNvPr>
          <p:cNvSpPr/>
          <p:nvPr/>
        </p:nvSpPr>
        <p:spPr>
          <a:xfrm>
            <a:off x="5223924" y="1576097"/>
            <a:ext cx="235485" cy="16695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2000" dirty="0" err="1">
                <a:solidFill>
                  <a:schemeClr val="tx1"/>
                </a:solidFill>
              </a:rPr>
              <a:t>Scrambling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179" name="Rechteck 178">
            <a:extLst>
              <a:ext uri="{FF2B5EF4-FFF2-40B4-BE49-F238E27FC236}">
                <a16:creationId xmlns:a16="http://schemas.microsoft.com/office/drawing/2014/main" id="{A64CFC25-9958-4B55-9A7A-7BC3D080E99E}"/>
              </a:ext>
            </a:extLst>
          </p:cNvPr>
          <p:cNvSpPr/>
          <p:nvPr/>
        </p:nvSpPr>
        <p:spPr>
          <a:xfrm>
            <a:off x="5773194" y="1576097"/>
            <a:ext cx="235485" cy="16695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Modulation</a:t>
            </a:r>
          </a:p>
        </p:txBody>
      </p:sp>
      <p:sp>
        <p:nvSpPr>
          <p:cNvPr id="180" name="Rechteck 179">
            <a:extLst>
              <a:ext uri="{FF2B5EF4-FFF2-40B4-BE49-F238E27FC236}">
                <a16:creationId xmlns:a16="http://schemas.microsoft.com/office/drawing/2014/main" id="{FF1CF070-7853-47B6-925F-B854C0AAE46E}"/>
              </a:ext>
            </a:extLst>
          </p:cNvPr>
          <p:cNvSpPr/>
          <p:nvPr/>
        </p:nvSpPr>
        <p:spPr>
          <a:xfrm>
            <a:off x="7686371" y="1576097"/>
            <a:ext cx="358383" cy="16695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Layer Mapping</a:t>
            </a:r>
          </a:p>
        </p:txBody>
      </p:sp>
      <p:sp>
        <p:nvSpPr>
          <p:cNvPr id="181" name="Rechteck 180">
            <a:extLst>
              <a:ext uri="{FF2B5EF4-FFF2-40B4-BE49-F238E27FC236}">
                <a16:creationId xmlns:a16="http://schemas.microsoft.com/office/drawing/2014/main" id="{588A1E8D-8D91-4C4E-A3B4-D0405B1F187B}"/>
              </a:ext>
            </a:extLst>
          </p:cNvPr>
          <p:cNvSpPr/>
          <p:nvPr/>
        </p:nvSpPr>
        <p:spPr>
          <a:xfrm>
            <a:off x="8333553" y="1583325"/>
            <a:ext cx="961280" cy="166954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2000" dirty="0" err="1">
                <a:solidFill>
                  <a:schemeClr val="tx1"/>
                </a:solidFill>
              </a:rPr>
              <a:t>Resource</a:t>
            </a:r>
            <a:r>
              <a:rPr lang="de-DE" sz="2000" dirty="0">
                <a:solidFill>
                  <a:schemeClr val="tx1"/>
                </a:solidFill>
              </a:rPr>
              <a:t> Element Mapping</a:t>
            </a:r>
          </a:p>
        </p:txBody>
      </p:sp>
      <p:sp>
        <p:nvSpPr>
          <p:cNvPr id="182" name="Rechteck 181">
            <a:extLst>
              <a:ext uri="{FF2B5EF4-FFF2-40B4-BE49-F238E27FC236}">
                <a16:creationId xmlns:a16="http://schemas.microsoft.com/office/drawing/2014/main" id="{7DF39799-3003-4177-AE92-85AEE7B3B2A2}"/>
              </a:ext>
            </a:extLst>
          </p:cNvPr>
          <p:cNvSpPr/>
          <p:nvPr/>
        </p:nvSpPr>
        <p:spPr>
          <a:xfrm>
            <a:off x="9407349" y="1583325"/>
            <a:ext cx="235485" cy="16695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2000" dirty="0" err="1">
                <a:solidFill>
                  <a:schemeClr val="tx1"/>
                </a:solidFill>
              </a:rPr>
              <a:t>Beamforming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183" name="Rechteck 182">
            <a:extLst>
              <a:ext uri="{FF2B5EF4-FFF2-40B4-BE49-F238E27FC236}">
                <a16:creationId xmlns:a16="http://schemas.microsoft.com/office/drawing/2014/main" id="{2F74D12E-C02C-4D11-BB71-36C12F14D94A}"/>
              </a:ext>
            </a:extLst>
          </p:cNvPr>
          <p:cNvSpPr/>
          <p:nvPr/>
        </p:nvSpPr>
        <p:spPr>
          <a:xfrm>
            <a:off x="9921259" y="1583325"/>
            <a:ext cx="235485" cy="16695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IFFT</a:t>
            </a:r>
          </a:p>
        </p:txBody>
      </p:sp>
      <p:sp>
        <p:nvSpPr>
          <p:cNvPr id="184" name="Rechteck 183">
            <a:extLst>
              <a:ext uri="{FF2B5EF4-FFF2-40B4-BE49-F238E27FC236}">
                <a16:creationId xmlns:a16="http://schemas.microsoft.com/office/drawing/2014/main" id="{9C4EE42D-E4AC-4F92-AF5C-90C1A6A345D0}"/>
              </a:ext>
            </a:extLst>
          </p:cNvPr>
          <p:cNvSpPr/>
          <p:nvPr/>
        </p:nvSpPr>
        <p:spPr>
          <a:xfrm>
            <a:off x="10287373" y="1583325"/>
            <a:ext cx="235485" cy="16695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CP Insertion</a:t>
            </a:r>
          </a:p>
        </p:txBody>
      </p:sp>
      <p:sp>
        <p:nvSpPr>
          <p:cNvPr id="201" name="Rechteck 200">
            <a:extLst>
              <a:ext uri="{FF2B5EF4-FFF2-40B4-BE49-F238E27FC236}">
                <a16:creationId xmlns:a16="http://schemas.microsoft.com/office/drawing/2014/main" id="{59C5D152-22D4-42E2-98FF-C42F469FCA2C}"/>
              </a:ext>
            </a:extLst>
          </p:cNvPr>
          <p:cNvSpPr/>
          <p:nvPr/>
        </p:nvSpPr>
        <p:spPr>
          <a:xfrm rot="10800000" flipV="1">
            <a:off x="11164241" y="3669483"/>
            <a:ext cx="310410" cy="178015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RF</a:t>
            </a:r>
          </a:p>
        </p:txBody>
      </p:sp>
      <p:sp>
        <p:nvSpPr>
          <p:cNvPr id="203" name="Rechteck 202">
            <a:extLst>
              <a:ext uri="{FF2B5EF4-FFF2-40B4-BE49-F238E27FC236}">
                <a16:creationId xmlns:a16="http://schemas.microsoft.com/office/drawing/2014/main" id="{0B896AC1-0C31-4948-905C-D55857C73BCC}"/>
              </a:ext>
            </a:extLst>
          </p:cNvPr>
          <p:cNvSpPr/>
          <p:nvPr/>
        </p:nvSpPr>
        <p:spPr>
          <a:xfrm rot="10800000" flipV="1">
            <a:off x="3007745" y="3669485"/>
            <a:ext cx="310502" cy="178015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MAC</a:t>
            </a:r>
          </a:p>
        </p:txBody>
      </p:sp>
      <p:sp>
        <p:nvSpPr>
          <p:cNvPr id="204" name="Rechteck 203">
            <a:extLst>
              <a:ext uri="{FF2B5EF4-FFF2-40B4-BE49-F238E27FC236}">
                <a16:creationId xmlns:a16="http://schemas.microsoft.com/office/drawing/2014/main" id="{74B2A7DB-44DE-4DE1-9055-533C063BD8C0}"/>
              </a:ext>
            </a:extLst>
          </p:cNvPr>
          <p:cNvSpPr/>
          <p:nvPr/>
        </p:nvSpPr>
        <p:spPr>
          <a:xfrm rot="10800000" flipV="1">
            <a:off x="2374220" y="3669483"/>
            <a:ext cx="323674" cy="17801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RLC</a:t>
            </a:r>
          </a:p>
        </p:txBody>
      </p:sp>
      <p:sp>
        <p:nvSpPr>
          <p:cNvPr id="205" name="Rechteck 204">
            <a:extLst>
              <a:ext uri="{FF2B5EF4-FFF2-40B4-BE49-F238E27FC236}">
                <a16:creationId xmlns:a16="http://schemas.microsoft.com/office/drawing/2014/main" id="{627A3056-869D-4F1F-8BA1-A090C9C4D456}"/>
              </a:ext>
            </a:extLst>
          </p:cNvPr>
          <p:cNvSpPr/>
          <p:nvPr/>
        </p:nvSpPr>
        <p:spPr>
          <a:xfrm rot="10800000" flipV="1">
            <a:off x="1740143" y="3661036"/>
            <a:ext cx="323674" cy="17801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PDCP</a:t>
            </a:r>
          </a:p>
        </p:txBody>
      </p:sp>
      <p:sp>
        <p:nvSpPr>
          <p:cNvPr id="206" name="Rechteck 205">
            <a:extLst>
              <a:ext uri="{FF2B5EF4-FFF2-40B4-BE49-F238E27FC236}">
                <a16:creationId xmlns:a16="http://schemas.microsoft.com/office/drawing/2014/main" id="{F5841386-9D83-4E17-996C-453121F2B1A3}"/>
              </a:ext>
            </a:extLst>
          </p:cNvPr>
          <p:cNvSpPr/>
          <p:nvPr/>
        </p:nvSpPr>
        <p:spPr>
          <a:xfrm rot="10800000" flipV="1">
            <a:off x="1027757" y="3661035"/>
            <a:ext cx="323674" cy="177165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0" tIns="0" rIns="0" bIns="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SDAP</a:t>
            </a:r>
          </a:p>
        </p:txBody>
      </p:sp>
      <p:sp>
        <p:nvSpPr>
          <p:cNvPr id="207" name="Rechteck 206">
            <a:extLst>
              <a:ext uri="{FF2B5EF4-FFF2-40B4-BE49-F238E27FC236}">
                <a16:creationId xmlns:a16="http://schemas.microsoft.com/office/drawing/2014/main" id="{564077CC-E256-494B-86CC-21AEEB4B8272}"/>
              </a:ext>
            </a:extLst>
          </p:cNvPr>
          <p:cNvSpPr/>
          <p:nvPr/>
        </p:nvSpPr>
        <p:spPr>
          <a:xfrm>
            <a:off x="406850" y="3566532"/>
            <a:ext cx="310503" cy="191130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dirty="0"/>
              <a:t>Uplink</a:t>
            </a:r>
          </a:p>
        </p:txBody>
      </p:sp>
      <p:cxnSp>
        <p:nvCxnSpPr>
          <p:cNvPr id="208" name="Gerade Verbindung mit Pfeil 207">
            <a:extLst>
              <a:ext uri="{FF2B5EF4-FFF2-40B4-BE49-F238E27FC236}">
                <a16:creationId xmlns:a16="http://schemas.microsoft.com/office/drawing/2014/main" id="{679A6B4A-B10A-49CC-AA08-6AC854810244}"/>
              </a:ext>
            </a:extLst>
          </p:cNvPr>
          <p:cNvCxnSpPr>
            <a:cxnSpLocks/>
          </p:cNvCxnSpPr>
          <p:nvPr/>
        </p:nvCxnSpPr>
        <p:spPr>
          <a:xfrm flipH="1">
            <a:off x="1351431" y="4546865"/>
            <a:ext cx="388712" cy="4248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Gerade Verbindung mit Pfeil 208">
            <a:extLst>
              <a:ext uri="{FF2B5EF4-FFF2-40B4-BE49-F238E27FC236}">
                <a16:creationId xmlns:a16="http://schemas.microsoft.com/office/drawing/2014/main" id="{99A2AE83-F78C-45DE-BA1F-F12CCC2362DF}"/>
              </a:ext>
            </a:extLst>
          </p:cNvPr>
          <p:cNvCxnSpPr>
            <a:cxnSpLocks/>
          </p:cNvCxnSpPr>
          <p:nvPr/>
        </p:nvCxnSpPr>
        <p:spPr>
          <a:xfrm flipH="1">
            <a:off x="2063817" y="4551113"/>
            <a:ext cx="310403" cy="8447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Gerade Verbindung mit Pfeil 209">
            <a:extLst>
              <a:ext uri="{FF2B5EF4-FFF2-40B4-BE49-F238E27FC236}">
                <a16:creationId xmlns:a16="http://schemas.microsoft.com/office/drawing/2014/main" id="{9A6EA432-40B3-480C-B44E-C70F1579504B}"/>
              </a:ext>
            </a:extLst>
          </p:cNvPr>
          <p:cNvCxnSpPr>
            <a:cxnSpLocks/>
          </p:cNvCxnSpPr>
          <p:nvPr/>
        </p:nvCxnSpPr>
        <p:spPr>
          <a:xfrm flipH="1">
            <a:off x="2697894" y="4559560"/>
            <a:ext cx="309851" cy="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Gerade Verbindung mit Pfeil 210">
            <a:extLst>
              <a:ext uri="{FF2B5EF4-FFF2-40B4-BE49-F238E27FC236}">
                <a16:creationId xmlns:a16="http://schemas.microsoft.com/office/drawing/2014/main" id="{C4A872B8-C7CC-4141-9841-1CE50E1CD974}"/>
              </a:ext>
            </a:extLst>
          </p:cNvPr>
          <p:cNvCxnSpPr>
            <a:cxnSpLocks/>
          </p:cNvCxnSpPr>
          <p:nvPr/>
        </p:nvCxnSpPr>
        <p:spPr>
          <a:xfrm flipH="1" flipV="1">
            <a:off x="3318247" y="4555337"/>
            <a:ext cx="322180" cy="422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Gerade Verbindung mit Pfeil 211">
            <a:extLst>
              <a:ext uri="{FF2B5EF4-FFF2-40B4-BE49-F238E27FC236}">
                <a16:creationId xmlns:a16="http://schemas.microsoft.com/office/drawing/2014/main" id="{EB56B62B-26A3-4F21-A4A0-B2106DE8B6AE}"/>
              </a:ext>
            </a:extLst>
          </p:cNvPr>
          <p:cNvCxnSpPr>
            <a:cxnSpLocks/>
          </p:cNvCxnSpPr>
          <p:nvPr/>
        </p:nvCxnSpPr>
        <p:spPr>
          <a:xfrm flipH="1">
            <a:off x="10811586" y="4555337"/>
            <a:ext cx="352655" cy="4222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Gerade Verbindung mit Pfeil 212">
            <a:extLst>
              <a:ext uri="{FF2B5EF4-FFF2-40B4-BE49-F238E27FC236}">
                <a16:creationId xmlns:a16="http://schemas.microsoft.com/office/drawing/2014/main" id="{C8976600-9BAB-45F0-8C88-7AE77D239E80}"/>
              </a:ext>
            </a:extLst>
          </p:cNvPr>
          <p:cNvCxnSpPr>
            <a:cxnSpLocks/>
          </p:cNvCxnSpPr>
          <p:nvPr/>
        </p:nvCxnSpPr>
        <p:spPr>
          <a:xfrm flipH="1" flipV="1">
            <a:off x="11474651" y="4555337"/>
            <a:ext cx="472806" cy="4222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Gerade Verbindung mit Pfeil 213">
            <a:extLst>
              <a:ext uri="{FF2B5EF4-FFF2-40B4-BE49-F238E27FC236}">
                <a16:creationId xmlns:a16="http://schemas.microsoft.com/office/drawing/2014/main" id="{32DABC17-04AB-4F38-B7FA-9787493B5A0A}"/>
              </a:ext>
            </a:extLst>
          </p:cNvPr>
          <p:cNvCxnSpPr>
            <a:cxnSpLocks/>
          </p:cNvCxnSpPr>
          <p:nvPr/>
        </p:nvCxnSpPr>
        <p:spPr>
          <a:xfrm flipH="1">
            <a:off x="717353" y="4522186"/>
            <a:ext cx="310404" cy="2467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Rechteck 188">
            <a:extLst>
              <a:ext uri="{FF2B5EF4-FFF2-40B4-BE49-F238E27FC236}">
                <a16:creationId xmlns:a16="http://schemas.microsoft.com/office/drawing/2014/main" id="{A45D66C3-5F04-4522-AE87-81BFA436DC30}"/>
              </a:ext>
            </a:extLst>
          </p:cNvPr>
          <p:cNvSpPr/>
          <p:nvPr/>
        </p:nvSpPr>
        <p:spPr>
          <a:xfrm rot="10800000" flipH="1">
            <a:off x="4056913" y="3709576"/>
            <a:ext cx="235485" cy="17020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Ins="144000"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Decoding</a:t>
            </a:r>
          </a:p>
        </p:txBody>
      </p:sp>
      <p:sp>
        <p:nvSpPr>
          <p:cNvPr id="190" name="Rechteck 189">
            <a:extLst>
              <a:ext uri="{FF2B5EF4-FFF2-40B4-BE49-F238E27FC236}">
                <a16:creationId xmlns:a16="http://schemas.microsoft.com/office/drawing/2014/main" id="{672CA0B2-03EE-4955-A380-187A6EC36B8B}"/>
              </a:ext>
            </a:extLst>
          </p:cNvPr>
          <p:cNvSpPr/>
          <p:nvPr/>
        </p:nvSpPr>
        <p:spPr>
          <a:xfrm rot="10800000" flipH="1">
            <a:off x="4427742" y="3709577"/>
            <a:ext cx="637292" cy="17020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Rate </a:t>
            </a:r>
            <a:r>
              <a:rPr lang="de-DE" sz="2000" dirty="0" err="1">
                <a:solidFill>
                  <a:schemeClr val="tx1"/>
                </a:solidFill>
              </a:rPr>
              <a:t>Matching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191" name="Rechteck 190">
            <a:extLst>
              <a:ext uri="{FF2B5EF4-FFF2-40B4-BE49-F238E27FC236}">
                <a16:creationId xmlns:a16="http://schemas.microsoft.com/office/drawing/2014/main" id="{ED2BDCEE-823D-4469-BE80-F51F4576A258}"/>
              </a:ext>
            </a:extLst>
          </p:cNvPr>
          <p:cNvSpPr/>
          <p:nvPr/>
        </p:nvSpPr>
        <p:spPr>
          <a:xfrm rot="10800000" flipH="1">
            <a:off x="5216402" y="3709576"/>
            <a:ext cx="235485" cy="17020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2000" dirty="0" err="1">
                <a:solidFill>
                  <a:schemeClr val="tx1"/>
                </a:solidFill>
              </a:rPr>
              <a:t>Descrambling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192" name="Rechteck 191">
            <a:extLst>
              <a:ext uri="{FF2B5EF4-FFF2-40B4-BE49-F238E27FC236}">
                <a16:creationId xmlns:a16="http://schemas.microsoft.com/office/drawing/2014/main" id="{A0D2B990-510B-4093-B0E5-69DC2F4B9673}"/>
              </a:ext>
            </a:extLst>
          </p:cNvPr>
          <p:cNvSpPr/>
          <p:nvPr/>
        </p:nvSpPr>
        <p:spPr>
          <a:xfrm rot="10800000" flipH="1">
            <a:off x="5778906" y="3709576"/>
            <a:ext cx="235485" cy="17020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Demodulation</a:t>
            </a:r>
          </a:p>
        </p:txBody>
      </p:sp>
      <p:sp>
        <p:nvSpPr>
          <p:cNvPr id="193" name="Rechteck 192">
            <a:extLst>
              <a:ext uri="{FF2B5EF4-FFF2-40B4-BE49-F238E27FC236}">
                <a16:creationId xmlns:a16="http://schemas.microsoft.com/office/drawing/2014/main" id="{52DDCA2E-803F-4E51-89FF-E8200D151055}"/>
              </a:ext>
            </a:extLst>
          </p:cNvPr>
          <p:cNvSpPr/>
          <p:nvPr/>
        </p:nvSpPr>
        <p:spPr>
          <a:xfrm rot="10800000" flipH="1">
            <a:off x="6134181" y="3709576"/>
            <a:ext cx="235485" cy="17020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IDFT</a:t>
            </a:r>
          </a:p>
        </p:txBody>
      </p:sp>
      <p:sp>
        <p:nvSpPr>
          <p:cNvPr id="194" name="Rechteck 193">
            <a:extLst>
              <a:ext uri="{FF2B5EF4-FFF2-40B4-BE49-F238E27FC236}">
                <a16:creationId xmlns:a16="http://schemas.microsoft.com/office/drawing/2014/main" id="{3B520C52-95ED-4A8E-9FFF-E8C7FB574B6E}"/>
              </a:ext>
            </a:extLst>
          </p:cNvPr>
          <p:cNvSpPr/>
          <p:nvPr/>
        </p:nvSpPr>
        <p:spPr>
          <a:xfrm rot="10800000" flipH="1">
            <a:off x="6499486" y="3709576"/>
            <a:ext cx="235486" cy="17020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Equalizer</a:t>
            </a:r>
          </a:p>
        </p:txBody>
      </p:sp>
      <p:sp>
        <p:nvSpPr>
          <p:cNvPr id="195" name="Rechteck 194">
            <a:extLst>
              <a:ext uri="{FF2B5EF4-FFF2-40B4-BE49-F238E27FC236}">
                <a16:creationId xmlns:a16="http://schemas.microsoft.com/office/drawing/2014/main" id="{D3966251-7696-4EBA-A3B0-D7960608FF22}"/>
              </a:ext>
            </a:extLst>
          </p:cNvPr>
          <p:cNvSpPr/>
          <p:nvPr/>
        </p:nvSpPr>
        <p:spPr>
          <a:xfrm rot="10800000" flipH="1">
            <a:off x="6860327" y="3709576"/>
            <a:ext cx="507745" cy="17020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2000" dirty="0" err="1">
                <a:solidFill>
                  <a:schemeClr val="tx1"/>
                </a:solidFill>
              </a:rPr>
              <a:t>Diversity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Combiner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196" name="Rechteck 195">
            <a:extLst>
              <a:ext uri="{FF2B5EF4-FFF2-40B4-BE49-F238E27FC236}">
                <a16:creationId xmlns:a16="http://schemas.microsoft.com/office/drawing/2014/main" id="{6CFD98E7-F6C1-4CC1-A2BD-2575D614F9E6}"/>
              </a:ext>
            </a:extLst>
          </p:cNvPr>
          <p:cNvSpPr/>
          <p:nvPr/>
        </p:nvSpPr>
        <p:spPr>
          <a:xfrm rot="10800000" flipH="1">
            <a:off x="7523278" y="3709576"/>
            <a:ext cx="524155" cy="17020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Channel </a:t>
            </a:r>
            <a:r>
              <a:rPr lang="de-DE" sz="2000" dirty="0" err="1">
                <a:solidFill>
                  <a:schemeClr val="tx1"/>
                </a:solidFill>
              </a:rPr>
              <a:t>Estimation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197" name="Rechteck 196">
            <a:extLst>
              <a:ext uri="{FF2B5EF4-FFF2-40B4-BE49-F238E27FC236}">
                <a16:creationId xmlns:a16="http://schemas.microsoft.com/office/drawing/2014/main" id="{38956AAC-A260-4677-97A3-C80D5FCAB373}"/>
              </a:ext>
            </a:extLst>
          </p:cNvPr>
          <p:cNvSpPr/>
          <p:nvPr/>
        </p:nvSpPr>
        <p:spPr>
          <a:xfrm rot="10800000" flipH="1">
            <a:off x="8333552" y="3709576"/>
            <a:ext cx="959567" cy="17020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2000" dirty="0" err="1">
                <a:solidFill>
                  <a:schemeClr val="tx1"/>
                </a:solidFill>
              </a:rPr>
              <a:t>Resource</a:t>
            </a:r>
            <a:r>
              <a:rPr lang="de-DE" sz="2000" dirty="0">
                <a:solidFill>
                  <a:schemeClr val="tx1"/>
                </a:solidFill>
              </a:rPr>
              <a:t> Element </a:t>
            </a:r>
            <a:r>
              <a:rPr lang="de-DE" sz="2000" dirty="0" err="1">
                <a:solidFill>
                  <a:schemeClr val="tx1"/>
                </a:solidFill>
              </a:rPr>
              <a:t>Demapping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89" name="Rechteck 88">
            <a:extLst>
              <a:ext uri="{FF2B5EF4-FFF2-40B4-BE49-F238E27FC236}">
                <a16:creationId xmlns:a16="http://schemas.microsoft.com/office/drawing/2014/main" id="{AEC3DE1D-9297-46D4-AFD4-8126ABA2F398}"/>
              </a:ext>
            </a:extLst>
          </p:cNvPr>
          <p:cNvSpPr/>
          <p:nvPr/>
        </p:nvSpPr>
        <p:spPr>
          <a:xfrm rot="10800000" flipH="1">
            <a:off x="9407349" y="3709576"/>
            <a:ext cx="235485" cy="17020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Port </a:t>
            </a:r>
            <a:r>
              <a:rPr lang="de-DE" sz="2000" dirty="0" err="1">
                <a:solidFill>
                  <a:schemeClr val="tx1"/>
                </a:solidFill>
              </a:rPr>
              <a:t>Reduction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99" name="Rechteck 98">
            <a:extLst>
              <a:ext uri="{FF2B5EF4-FFF2-40B4-BE49-F238E27FC236}">
                <a16:creationId xmlns:a16="http://schemas.microsoft.com/office/drawing/2014/main" id="{1E46620A-6039-4057-8588-D87B844C5025}"/>
              </a:ext>
            </a:extLst>
          </p:cNvPr>
          <p:cNvSpPr/>
          <p:nvPr/>
        </p:nvSpPr>
        <p:spPr>
          <a:xfrm rot="10800000" flipH="1">
            <a:off x="9921259" y="3709576"/>
            <a:ext cx="235485" cy="17020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FFT</a:t>
            </a:r>
          </a:p>
        </p:txBody>
      </p:sp>
      <p:sp>
        <p:nvSpPr>
          <p:cNvPr id="100" name="Rechteck 99">
            <a:extLst>
              <a:ext uri="{FF2B5EF4-FFF2-40B4-BE49-F238E27FC236}">
                <a16:creationId xmlns:a16="http://schemas.microsoft.com/office/drawing/2014/main" id="{6E1D3C49-EA5C-4918-B1AB-7ED1DCB86B14}"/>
              </a:ext>
            </a:extLst>
          </p:cNvPr>
          <p:cNvSpPr/>
          <p:nvPr/>
        </p:nvSpPr>
        <p:spPr>
          <a:xfrm rot="10800000" flipH="1">
            <a:off x="10287373" y="3709576"/>
            <a:ext cx="235485" cy="17020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e-DE" sz="2000" dirty="0">
                <a:solidFill>
                  <a:schemeClr val="tx1"/>
                </a:solidFill>
              </a:rPr>
              <a:t>CP </a:t>
            </a:r>
            <a:r>
              <a:rPr lang="de-DE" sz="2000" dirty="0" err="1">
                <a:solidFill>
                  <a:schemeClr val="tx1"/>
                </a:solidFill>
              </a:rPr>
              <a:t>removal</a:t>
            </a:r>
            <a:endParaRPr lang="de-DE" sz="2000" dirty="0">
              <a:solidFill>
                <a:schemeClr val="tx1"/>
              </a:solidFill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950DEE22-6769-49E6-A288-A804BC62FA38}"/>
              </a:ext>
            </a:extLst>
          </p:cNvPr>
          <p:cNvGrpSpPr/>
          <p:nvPr/>
        </p:nvGrpSpPr>
        <p:grpSpPr>
          <a:xfrm>
            <a:off x="903722" y="1135193"/>
            <a:ext cx="1315296" cy="5051310"/>
            <a:chOff x="903722" y="1135193"/>
            <a:chExt cx="1315296" cy="5051310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13D41B5F-E470-4D8C-8FD8-B870998EC4E2}"/>
                </a:ext>
              </a:extLst>
            </p:cNvPr>
            <p:cNvGrpSpPr/>
            <p:nvPr/>
          </p:nvGrpSpPr>
          <p:grpSpPr>
            <a:xfrm>
              <a:off x="903722" y="1135193"/>
              <a:ext cx="1315296" cy="5051310"/>
              <a:chOff x="903722" y="1135193"/>
              <a:chExt cx="1315296" cy="5051310"/>
            </a:xfrm>
          </p:grpSpPr>
          <p:cxnSp>
            <p:nvCxnSpPr>
              <p:cNvPr id="270" name="Gerade Verbindung mit Pfeil 269">
                <a:extLst>
                  <a:ext uri="{FF2B5EF4-FFF2-40B4-BE49-F238E27FC236}">
                    <a16:creationId xmlns:a16="http://schemas.microsoft.com/office/drawing/2014/main" id="{232A61FE-36BC-476C-8C22-245B9AA8EF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06171" y="1135193"/>
                <a:ext cx="0" cy="471766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headEnd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3" name="Textfeld 272">
                <a:extLst>
                  <a:ext uri="{FF2B5EF4-FFF2-40B4-BE49-F238E27FC236}">
                    <a16:creationId xmlns:a16="http://schemas.microsoft.com/office/drawing/2014/main" id="{BCE6995E-3AB7-4B04-899D-778A8E602686}"/>
                  </a:ext>
                </a:extLst>
              </p:cNvPr>
              <p:cNvSpPr txBox="1"/>
              <p:nvPr/>
            </p:nvSpPr>
            <p:spPr>
              <a:xfrm>
                <a:off x="903722" y="5540172"/>
                <a:ext cx="13152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>
                    <a:solidFill>
                      <a:schemeClr val="bg1"/>
                    </a:solidFill>
                    <a:highlight>
                      <a:srgbClr val="FF0000"/>
                    </a:highlight>
                  </a:rPr>
                  <a:t>F1-Interface</a:t>
                </a:r>
              </a:p>
              <a:p>
                <a:r>
                  <a:rPr lang="de-DE" dirty="0"/>
                  <a:t>4 </a:t>
                </a:r>
                <a:r>
                  <a:rPr lang="de-DE" dirty="0" err="1"/>
                  <a:t>Gbps</a:t>
                </a:r>
                <a:endParaRPr lang="de-DE" dirty="0"/>
              </a:p>
            </p:txBody>
          </p:sp>
        </p:grpSp>
        <p:cxnSp>
          <p:nvCxnSpPr>
            <p:cNvPr id="275" name="Gerader Verbinder 274">
              <a:extLst>
                <a:ext uri="{FF2B5EF4-FFF2-40B4-BE49-F238E27FC236}">
                  <a16:creationId xmlns:a16="http://schemas.microsoft.com/office/drawing/2014/main" id="{6E7F4101-5D54-4833-A5F9-C6B270A7A5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3722" y="5852853"/>
              <a:ext cx="1302449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8" name="Gruppieren 277">
            <a:extLst>
              <a:ext uri="{FF2B5EF4-FFF2-40B4-BE49-F238E27FC236}">
                <a16:creationId xmlns:a16="http://schemas.microsoft.com/office/drawing/2014/main" id="{7CE06C5C-B11F-4389-BB68-81C540BB0B52}"/>
              </a:ext>
            </a:extLst>
          </p:cNvPr>
          <p:cNvGrpSpPr/>
          <p:nvPr/>
        </p:nvGrpSpPr>
        <p:grpSpPr>
          <a:xfrm>
            <a:off x="9995552" y="1132250"/>
            <a:ext cx="1066767" cy="5040424"/>
            <a:chOff x="1179496" y="946509"/>
            <a:chExt cx="1066767" cy="5040424"/>
          </a:xfrm>
        </p:grpSpPr>
        <p:cxnSp>
          <p:nvCxnSpPr>
            <p:cNvPr id="279" name="Gerade Verbindung mit Pfeil 278">
              <a:extLst>
                <a:ext uri="{FF2B5EF4-FFF2-40B4-BE49-F238E27FC236}">
                  <a16:creationId xmlns:a16="http://schemas.microsoft.com/office/drawing/2014/main" id="{3488C8F9-BC04-4C0C-8080-2683B049FB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06171" y="946509"/>
              <a:ext cx="0" cy="471766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0" name="Textfeld 279">
              <a:extLst>
                <a:ext uri="{FF2B5EF4-FFF2-40B4-BE49-F238E27FC236}">
                  <a16:creationId xmlns:a16="http://schemas.microsoft.com/office/drawing/2014/main" id="{3A72CABA-5093-4397-800D-24C4C4078560}"/>
                </a:ext>
              </a:extLst>
            </p:cNvPr>
            <p:cNvSpPr txBox="1"/>
            <p:nvPr/>
          </p:nvSpPr>
          <p:spPr>
            <a:xfrm>
              <a:off x="1179496" y="5340602"/>
              <a:ext cx="10667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  <a:highlight>
                    <a:srgbClr val="FF0000"/>
                  </a:highlight>
                </a:rPr>
                <a:t>CPRI</a:t>
              </a:r>
            </a:p>
            <a:p>
              <a:r>
                <a:rPr lang="de-DE" dirty="0"/>
                <a:t>160 </a:t>
              </a:r>
              <a:r>
                <a:rPr lang="de-DE" dirty="0" err="1"/>
                <a:t>Gbps</a:t>
              </a:r>
              <a:endParaRPr lang="de-DE" dirty="0"/>
            </a:p>
          </p:txBody>
        </p:sp>
        <p:cxnSp>
          <p:nvCxnSpPr>
            <p:cNvPr id="281" name="Gerader Verbinder 280">
              <a:extLst>
                <a:ext uri="{FF2B5EF4-FFF2-40B4-BE49-F238E27FC236}">
                  <a16:creationId xmlns:a16="http://schemas.microsoft.com/office/drawing/2014/main" id="{5E55A327-F294-45A1-BCE0-5A9F8FC3E6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22945" y="5664169"/>
              <a:ext cx="983227" cy="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0D51F42D-EA7D-4516-8016-653725A64AC5}"/>
              </a:ext>
            </a:extLst>
          </p:cNvPr>
          <p:cNvGrpSpPr/>
          <p:nvPr/>
        </p:nvGrpSpPr>
        <p:grpSpPr>
          <a:xfrm>
            <a:off x="7046799" y="1132250"/>
            <a:ext cx="1175899" cy="4746169"/>
            <a:chOff x="7046799" y="1132250"/>
            <a:chExt cx="1175899" cy="4746169"/>
          </a:xfrm>
        </p:grpSpPr>
        <p:cxnSp>
          <p:nvCxnSpPr>
            <p:cNvPr id="266" name="Gerader Verbinder 265">
              <a:extLst>
                <a:ext uri="{FF2B5EF4-FFF2-40B4-BE49-F238E27FC236}">
                  <a16:creationId xmlns:a16="http://schemas.microsoft.com/office/drawing/2014/main" id="{DB438474-6D44-4338-8D9D-1173F8D8F52E}"/>
                </a:ext>
              </a:extLst>
            </p:cNvPr>
            <p:cNvCxnSpPr>
              <a:cxnSpLocks/>
            </p:cNvCxnSpPr>
            <p:nvPr/>
          </p:nvCxnSpPr>
          <p:spPr>
            <a:xfrm>
              <a:off x="8190515" y="1132250"/>
              <a:ext cx="0" cy="4720603"/>
            </a:xfrm>
            <a:prstGeom prst="line">
              <a:avLst/>
            </a:prstGeom>
            <a:ln w="31750">
              <a:solidFill>
                <a:srgbClr val="00B8B4"/>
              </a:solidFill>
              <a:head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6" name="Textfeld 285">
              <a:extLst>
                <a:ext uri="{FF2B5EF4-FFF2-40B4-BE49-F238E27FC236}">
                  <a16:creationId xmlns:a16="http://schemas.microsoft.com/office/drawing/2014/main" id="{D6F44C66-91F1-47F8-B618-BE9F5CD8AAAB}"/>
                </a:ext>
              </a:extLst>
            </p:cNvPr>
            <p:cNvSpPr txBox="1"/>
            <p:nvPr/>
          </p:nvSpPr>
          <p:spPr>
            <a:xfrm>
              <a:off x="7046799" y="5509087"/>
              <a:ext cx="1175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Option 7.2</a:t>
              </a:r>
            </a:p>
          </p:txBody>
        </p:sp>
        <p:cxnSp>
          <p:nvCxnSpPr>
            <p:cNvPr id="282" name="Gerader Verbinder 281">
              <a:extLst>
                <a:ext uri="{FF2B5EF4-FFF2-40B4-BE49-F238E27FC236}">
                  <a16:creationId xmlns:a16="http://schemas.microsoft.com/office/drawing/2014/main" id="{AD54A51B-4E3F-4433-A247-F55FD592D105}"/>
                </a:ext>
              </a:extLst>
            </p:cNvPr>
            <p:cNvCxnSpPr>
              <a:cxnSpLocks/>
            </p:cNvCxnSpPr>
            <p:nvPr/>
          </p:nvCxnSpPr>
          <p:spPr>
            <a:xfrm>
              <a:off x="7114199" y="5849508"/>
              <a:ext cx="1086650" cy="0"/>
            </a:xfrm>
            <a:prstGeom prst="line">
              <a:avLst/>
            </a:prstGeom>
            <a:ln w="31750">
              <a:solidFill>
                <a:srgbClr val="00B8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56A0B45-6B4F-44A1-8DAB-3890BA0A9DB4}"/>
              </a:ext>
            </a:extLst>
          </p:cNvPr>
          <p:cNvGrpSpPr/>
          <p:nvPr/>
        </p:nvGrpSpPr>
        <p:grpSpPr>
          <a:xfrm>
            <a:off x="8546658" y="1132250"/>
            <a:ext cx="1241520" cy="4737045"/>
            <a:chOff x="8546658" y="1132250"/>
            <a:chExt cx="1241520" cy="4737045"/>
          </a:xfrm>
        </p:grpSpPr>
        <p:cxnSp>
          <p:nvCxnSpPr>
            <p:cNvPr id="265" name="Gerader Verbinder 264">
              <a:extLst>
                <a:ext uri="{FF2B5EF4-FFF2-40B4-BE49-F238E27FC236}">
                  <a16:creationId xmlns:a16="http://schemas.microsoft.com/office/drawing/2014/main" id="{E5922807-691A-466E-871D-26C955DFEF14}"/>
                </a:ext>
              </a:extLst>
            </p:cNvPr>
            <p:cNvCxnSpPr>
              <a:cxnSpLocks/>
            </p:cNvCxnSpPr>
            <p:nvPr/>
          </p:nvCxnSpPr>
          <p:spPr>
            <a:xfrm>
              <a:off x="9775879" y="1132250"/>
              <a:ext cx="0" cy="4720603"/>
            </a:xfrm>
            <a:prstGeom prst="line">
              <a:avLst/>
            </a:prstGeom>
            <a:ln w="31750">
              <a:solidFill>
                <a:srgbClr val="00B8B4"/>
              </a:solidFill>
              <a:head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9" name="Textfeld 288">
              <a:extLst>
                <a:ext uri="{FF2B5EF4-FFF2-40B4-BE49-F238E27FC236}">
                  <a16:creationId xmlns:a16="http://schemas.microsoft.com/office/drawing/2014/main" id="{F5B1E404-E56F-4A3D-B38F-CA85EB8A8F27}"/>
                </a:ext>
              </a:extLst>
            </p:cNvPr>
            <p:cNvSpPr txBox="1"/>
            <p:nvPr/>
          </p:nvSpPr>
          <p:spPr>
            <a:xfrm>
              <a:off x="8546658" y="5499963"/>
              <a:ext cx="1175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Option 7.1</a:t>
              </a:r>
            </a:p>
          </p:txBody>
        </p:sp>
        <p:cxnSp>
          <p:nvCxnSpPr>
            <p:cNvPr id="288" name="Gerader Verbinder 287">
              <a:extLst>
                <a:ext uri="{FF2B5EF4-FFF2-40B4-BE49-F238E27FC236}">
                  <a16:creationId xmlns:a16="http://schemas.microsoft.com/office/drawing/2014/main" id="{19F25B37-F2F1-4CA9-A252-D12EBC3510B3}"/>
                </a:ext>
              </a:extLst>
            </p:cNvPr>
            <p:cNvCxnSpPr>
              <a:cxnSpLocks/>
            </p:cNvCxnSpPr>
            <p:nvPr/>
          </p:nvCxnSpPr>
          <p:spPr>
            <a:xfrm>
              <a:off x="8610600" y="5849508"/>
              <a:ext cx="1177578" cy="0"/>
            </a:xfrm>
            <a:prstGeom prst="line">
              <a:avLst/>
            </a:prstGeom>
            <a:ln w="31750">
              <a:solidFill>
                <a:srgbClr val="00B8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E1A1538-5879-43A7-B289-CC1E3787ED6C}"/>
              </a:ext>
            </a:extLst>
          </p:cNvPr>
          <p:cNvGrpSpPr/>
          <p:nvPr/>
        </p:nvGrpSpPr>
        <p:grpSpPr>
          <a:xfrm>
            <a:off x="5603008" y="992671"/>
            <a:ext cx="1203032" cy="2344063"/>
            <a:chOff x="5603008" y="992671"/>
            <a:chExt cx="1203032" cy="2344063"/>
          </a:xfrm>
        </p:grpSpPr>
        <p:cxnSp>
          <p:nvCxnSpPr>
            <p:cNvPr id="290" name="Gerader Verbinder 289">
              <a:extLst>
                <a:ext uri="{FF2B5EF4-FFF2-40B4-BE49-F238E27FC236}">
                  <a16:creationId xmlns:a16="http://schemas.microsoft.com/office/drawing/2014/main" id="{17679BB1-913B-4817-B10C-95978058E48A}"/>
                </a:ext>
              </a:extLst>
            </p:cNvPr>
            <p:cNvCxnSpPr>
              <a:cxnSpLocks/>
            </p:cNvCxnSpPr>
            <p:nvPr/>
          </p:nvCxnSpPr>
          <p:spPr>
            <a:xfrm>
              <a:off x="5603008" y="1035899"/>
              <a:ext cx="1131964" cy="0"/>
            </a:xfrm>
            <a:prstGeom prst="line">
              <a:avLst/>
            </a:prstGeom>
            <a:ln w="31750">
              <a:solidFill>
                <a:srgbClr val="00B8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4" name="Gruppieren 293">
              <a:extLst>
                <a:ext uri="{FF2B5EF4-FFF2-40B4-BE49-F238E27FC236}">
                  <a16:creationId xmlns:a16="http://schemas.microsoft.com/office/drawing/2014/main" id="{A1044072-AE12-4BCE-AFB2-F10FD0236589}"/>
                </a:ext>
              </a:extLst>
            </p:cNvPr>
            <p:cNvGrpSpPr/>
            <p:nvPr/>
          </p:nvGrpSpPr>
          <p:grpSpPr>
            <a:xfrm>
              <a:off x="5615708" y="992671"/>
              <a:ext cx="1190332" cy="2344063"/>
              <a:chOff x="5615708" y="891071"/>
              <a:chExt cx="1190332" cy="2344063"/>
            </a:xfrm>
          </p:grpSpPr>
          <p:cxnSp>
            <p:nvCxnSpPr>
              <p:cNvPr id="267" name="Gerader Verbinder 266">
                <a:extLst>
                  <a:ext uri="{FF2B5EF4-FFF2-40B4-BE49-F238E27FC236}">
                    <a16:creationId xmlns:a16="http://schemas.microsoft.com/office/drawing/2014/main" id="{E93364C4-50FE-4C40-900C-5F8BEB6519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15708" y="948813"/>
                <a:ext cx="0" cy="2286321"/>
              </a:xfrm>
              <a:prstGeom prst="line">
                <a:avLst/>
              </a:prstGeom>
              <a:ln w="31750">
                <a:solidFill>
                  <a:srgbClr val="00B8B4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1" name="Textfeld 290">
                <a:extLst>
                  <a:ext uri="{FF2B5EF4-FFF2-40B4-BE49-F238E27FC236}">
                    <a16:creationId xmlns:a16="http://schemas.microsoft.com/office/drawing/2014/main" id="{34E49AA5-4FF0-46DE-9ACF-65A091738DDB}"/>
                  </a:ext>
                </a:extLst>
              </p:cNvPr>
              <p:cNvSpPr txBox="1"/>
              <p:nvPr/>
            </p:nvSpPr>
            <p:spPr>
              <a:xfrm>
                <a:off x="5630141" y="891071"/>
                <a:ext cx="1175899" cy="369332"/>
              </a:xfrm>
              <a:prstGeom prst="rect">
                <a:avLst/>
              </a:prstGeom>
              <a:noFill/>
              <a:ln w="317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Option 7.3</a:t>
                </a:r>
              </a:p>
            </p:txBody>
          </p:sp>
        </p:grpSp>
      </p:grp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60473401-ED33-4DCA-B72E-663A419350D7}"/>
              </a:ext>
            </a:extLst>
          </p:cNvPr>
          <p:cNvGrpSpPr/>
          <p:nvPr/>
        </p:nvGrpSpPr>
        <p:grpSpPr>
          <a:xfrm>
            <a:off x="152400" y="6577499"/>
            <a:ext cx="11881945" cy="318821"/>
            <a:chOff x="152400" y="6577499"/>
            <a:chExt cx="11881945" cy="318821"/>
          </a:xfrm>
        </p:grpSpPr>
        <p:sp>
          <p:nvSpPr>
            <p:cNvPr id="78" name="Fußzeilenplatzhalter 15">
              <a:extLst>
                <a:ext uri="{FF2B5EF4-FFF2-40B4-BE49-F238E27FC236}">
                  <a16:creationId xmlns:a16="http://schemas.microsoft.com/office/drawing/2014/main" id="{00A4AC76-042F-4302-9F54-91BEFFA9823D}"/>
                </a:ext>
              </a:extLst>
            </p:cNvPr>
            <p:cNvSpPr txBox="1">
              <a:spLocks/>
            </p:cNvSpPr>
            <p:nvPr/>
          </p:nvSpPr>
          <p:spPr>
            <a:xfrm>
              <a:off x="11089218" y="6577499"/>
              <a:ext cx="945127" cy="318821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14</a:t>
              </a:r>
            </a:p>
          </p:txBody>
        </p:sp>
        <p:sp>
          <p:nvSpPr>
            <p:cNvPr id="79" name="Fußzeilenplatzhalter 15">
              <a:extLst>
                <a:ext uri="{FF2B5EF4-FFF2-40B4-BE49-F238E27FC236}">
                  <a16:creationId xmlns:a16="http://schemas.microsoft.com/office/drawing/2014/main" id="{78552D10-5E04-4355-AC6D-B82AD7FD5470}"/>
                </a:ext>
              </a:extLst>
            </p:cNvPr>
            <p:cNvSpPr txBox="1">
              <a:spLocks/>
            </p:cNvSpPr>
            <p:nvPr/>
          </p:nvSpPr>
          <p:spPr>
            <a:xfrm>
              <a:off x="152400" y="6582761"/>
              <a:ext cx="3450343" cy="216000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GRCon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18</a:t>
              </a:r>
              <a:r>
                <a:rPr lang="en-US" sz="11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Sept. 2024, 5G NTN Presentation, M. Petry </a:t>
              </a:r>
              <a:endPara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426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hteck 163">
            <a:extLst>
              <a:ext uri="{FF2B5EF4-FFF2-40B4-BE49-F238E27FC236}">
                <a16:creationId xmlns:a16="http://schemas.microsoft.com/office/drawing/2014/main" id="{0D6F3672-5C47-4875-8FCA-6F8F209BC231}"/>
              </a:ext>
            </a:extLst>
          </p:cNvPr>
          <p:cNvSpPr/>
          <p:nvPr/>
        </p:nvSpPr>
        <p:spPr>
          <a:xfrm>
            <a:off x="6305552" y="1363904"/>
            <a:ext cx="5614127" cy="46441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0DAF171F-69E5-4026-BB2E-6E1E3B43B24E}"/>
              </a:ext>
            </a:extLst>
          </p:cNvPr>
          <p:cNvSpPr/>
          <p:nvPr/>
        </p:nvSpPr>
        <p:spPr>
          <a:xfrm>
            <a:off x="7877045" y="1462465"/>
            <a:ext cx="2108886" cy="1611850"/>
          </a:xfrm>
          <a:prstGeom prst="roundRect">
            <a:avLst>
              <a:gd name="adj" fmla="val 5015"/>
            </a:avLst>
          </a:prstGeom>
          <a:solidFill>
            <a:schemeClr val="bg1"/>
          </a:solidFill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CC2DB4CC-B599-4E95-9B2E-DED6298662CF}"/>
              </a:ext>
            </a:extLst>
          </p:cNvPr>
          <p:cNvSpPr/>
          <p:nvPr/>
        </p:nvSpPr>
        <p:spPr>
          <a:xfrm>
            <a:off x="277817" y="1373204"/>
            <a:ext cx="5608633" cy="464419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4" name="Rechteck: abgerundete Ecken 143">
            <a:extLst>
              <a:ext uri="{FF2B5EF4-FFF2-40B4-BE49-F238E27FC236}">
                <a16:creationId xmlns:a16="http://schemas.microsoft.com/office/drawing/2014/main" id="{63ED25FF-4B75-4F30-B1D0-B2DC97A25B7C}"/>
              </a:ext>
            </a:extLst>
          </p:cNvPr>
          <p:cNvSpPr/>
          <p:nvPr/>
        </p:nvSpPr>
        <p:spPr>
          <a:xfrm>
            <a:off x="3636102" y="4464804"/>
            <a:ext cx="2137800" cy="1424411"/>
          </a:xfrm>
          <a:prstGeom prst="roundRect">
            <a:avLst>
              <a:gd name="adj" fmla="val 6932"/>
            </a:avLst>
          </a:prstGeom>
          <a:solidFill>
            <a:schemeClr val="bg1"/>
          </a:solidFill>
          <a:ln w="190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25E1407A-F01E-4119-B58E-304471215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8570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4E157D59-90AD-4E24-8B90-01E1DA98798E}"/>
              </a:ext>
            </a:extLst>
          </p:cNvPr>
          <p:cNvSpPr txBox="1">
            <a:spLocks/>
          </p:cNvSpPr>
          <p:nvPr/>
        </p:nvSpPr>
        <p:spPr>
          <a:xfrm>
            <a:off x="152400" y="23710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5G NTN Architecture - </a:t>
            </a:r>
            <a:r>
              <a:rPr lang="de-DE" dirty="0" err="1"/>
              <a:t>Categories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9683163-D0A2-4553-8786-0290C7CC2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077798">
            <a:off x="2067079" y="1420116"/>
            <a:ext cx="1333097" cy="1333097"/>
          </a:xfrm>
          <a:prstGeom prst="rect">
            <a:avLst/>
          </a:prstGeom>
        </p:spPr>
      </p:pic>
      <p:pic>
        <p:nvPicPr>
          <p:cNvPr id="125" name="Grafik 124">
            <a:extLst>
              <a:ext uri="{FF2B5EF4-FFF2-40B4-BE49-F238E27FC236}">
                <a16:creationId xmlns:a16="http://schemas.microsoft.com/office/drawing/2014/main" id="{FB0CB89F-BC94-4254-9CCE-78F14117F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077798">
            <a:off x="8181470" y="1495752"/>
            <a:ext cx="1333097" cy="1333097"/>
          </a:xfrm>
          <a:prstGeom prst="rect">
            <a:avLst/>
          </a:prstGeom>
        </p:spPr>
      </p:pic>
      <p:pic>
        <p:nvPicPr>
          <p:cNvPr id="126" name="Grafik 125">
            <a:extLst>
              <a:ext uri="{FF2B5EF4-FFF2-40B4-BE49-F238E27FC236}">
                <a16:creationId xmlns:a16="http://schemas.microsoft.com/office/drawing/2014/main" id="{9C8E7E07-54E2-40B7-979D-DDAEFC665B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011" y="4757816"/>
            <a:ext cx="765500" cy="765500"/>
          </a:xfrm>
          <a:prstGeom prst="rect">
            <a:avLst/>
          </a:prstGeom>
        </p:spPr>
      </p:pic>
      <p:pic>
        <p:nvPicPr>
          <p:cNvPr id="127" name="Grafik 126">
            <a:extLst>
              <a:ext uri="{FF2B5EF4-FFF2-40B4-BE49-F238E27FC236}">
                <a16:creationId xmlns:a16="http://schemas.microsoft.com/office/drawing/2014/main" id="{E9C686CD-7DD1-42CC-AE8F-9BCCFD3C83A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699222" y="4520993"/>
            <a:ext cx="895341" cy="1056114"/>
          </a:xfrm>
          <a:prstGeom prst="rect">
            <a:avLst/>
          </a:prstGeom>
        </p:spPr>
      </p:pic>
      <p:pic>
        <p:nvPicPr>
          <p:cNvPr id="131" name="Grafik 130">
            <a:extLst>
              <a:ext uri="{FF2B5EF4-FFF2-40B4-BE49-F238E27FC236}">
                <a16:creationId xmlns:a16="http://schemas.microsoft.com/office/drawing/2014/main" id="{D1031D4A-0953-4160-98C1-E712F5607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7587" y="4757816"/>
            <a:ext cx="765500" cy="765500"/>
          </a:xfrm>
          <a:prstGeom prst="rect">
            <a:avLst/>
          </a:prstGeom>
        </p:spPr>
      </p:pic>
      <p:pic>
        <p:nvPicPr>
          <p:cNvPr id="132" name="Grafik 131">
            <a:extLst>
              <a:ext uri="{FF2B5EF4-FFF2-40B4-BE49-F238E27FC236}">
                <a16:creationId xmlns:a16="http://schemas.microsoft.com/office/drawing/2014/main" id="{F50EBD45-62F5-4501-939A-83D1F001B17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772659" y="4520993"/>
            <a:ext cx="895341" cy="105611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116C44BA-9C07-4DF5-BE6F-A5A3DABB014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2386" y="5043115"/>
            <a:ext cx="765501" cy="76550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C3927BE-9CCC-451B-AB54-AD6907C8318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189" t="25024" r="31267" b="32119"/>
          <a:stretch/>
        </p:blipFill>
        <p:spPr>
          <a:xfrm>
            <a:off x="5143698" y="6226424"/>
            <a:ext cx="600288" cy="443109"/>
          </a:xfrm>
          <a:prstGeom prst="rect">
            <a:avLst/>
          </a:prstGeom>
        </p:spPr>
      </p:pic>
      <p:sp>
        <p:nvSpPr>
          <p:cNvPr id="141" name="Textfeld 140">
            <a:extLst>
              <a:ext uri="{FF2B5EF4-FFF2-40B4-BE49-F238E27FC236}">
                <a16:creationId xmlns:a16="http://schemas.microsoft.com/office/drawing/2014/main" id="{D979AAA1-DF65-4605-A7AC-2951B726AABF}"/>
              </a:ext>
            </a:extLst>
          </p:cNvPr>
          <p:cNvSpPr txBox="1"/>
          <p:nvPr/>
        </p:nvSpPr>
        <p:spPr>
          <a:xfrm>
            <a:off x="1778817" y="2619747"/>
            <a:ext cx="19718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Transparent </a:t>
            </a:r>
            <a:r>
              <a:rPr lang="de-DE" sz="1600" dirty="0" err="1"/>
              <a:t>Satellite</a:t>
            </a:r>
            <a:endParaRPr lang="de-DE" sz="1600" dirty="0"/>
          </a:p>
        </p:txBody>
      </p:sp>
      <p:sp>
        <p:nvSpPr>
          <p:cNvPr id="142" name="Textfeld 141">
            <a:extLst>
              <a:ext uri="{FF2B5EF4-FFF2-40B4-BE49-F238E27FC236}">
                <a16:creationId xmlns:a16="http://schemas.microsoft.com/office/drawing/2014/main" id="{029BC96D-4341-4E16-A055-3462A0878373}"/>
              </a:ext>
            </a:extLst>
          </p:cNvPr>
          <p:cNvSpPr txBox="1"/>
          <p:nvPr/>
        </p:nvSpPr>
        <p:spPr>
          <a:xfrm>
            <a:off x="7737484" y="2727077"/>
            <a:ext cx="2221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Regenerative </a:t>
            </a:r>
            <a:r>
              <a:rPr lang="de-DE" sz="1600" dirty="0" err="1"/>
              <a:t>Satellite</a:t>
            </a:r>
            <a:endParaRPr lang="de-DE" sz="1600" dirty="0"/>
          </a:p>
        </p:txBody>
      </p:sp>
      <p:sp>
        <p:nvSpPr>
          <p:cNvPr id="143" name="Textfeld 142">
            <a:extLst>
              <a:ext uri="{FF2B5EF4-FFF2-40B4-BE49-F238E27FC236}">
                <a16:creationId xmlns:a16="http://schemas.microsoft.com/office/drawing/2014/main" id="{78EB552F-170B-437A-AD4B-A9CB4886B0F3}"/>
              </a:ext>
            </a:extLst>
          </p:cNvPr>
          <p:cNvSpPr txBox="1"/>
          <p:nvPr/>
        </p:nvSpPr>
        <p:spPr>
          <a:xfrm>
            <a:off x="9091553" y="1421492"/>
            <a:ext cx="865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/>
              <a:t>gNodeB</a:t>
            </a:r>
            <a:endParaRPr lang="de-DE" sz="1600" b="1" dirty="0"/>
          </a:p>
          <a:p>
            <a:pPr algn="ctr"/>
            <a:r>
              <a:rPr lang="de-DE" sz="1600" dirty="0"/>
              <a:t>in </a:t>
            </a:r>
            <a:r>
              <a:rPr lang="de-DE" sz="1600" dirty="0" err="1"/>
              <a:t>space</a:t>
            </a:r>
            <a:endParaRPr lang="de-DE" sz="1600" dirty="0"/>
          </a:p>
        </p:txBody>
      </p:sp>
      <p:sp>
        <p:nvSpPr>
          <p:cNvPr id="145" name="Textfeld 144">
            <a:extLst>
              <a:ext uri="{FF2B5EF4-FFF2-40B4-BE49-F238E27FC236}">
                <a16:creationId xmlns:a16="http://schemas.microsoft.com/office/drawing/2014/main" id="{6BD02567-1E62-4EF8-BC2D-11C3B92906C3}"/>
              </a:ext>
            </a:extLst>
          </p:cNvPr>
          <p:cNvSpPr txBox="1"/>
          <p:nvPr/>
        </p:nvSpPr>
        <p:spPr>
          <a:xfrm>
            <a:off x="4727914" y="4458340"/>
            <a:ext cx="1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/>
              <a:t>gNodeB</a:t>
            </a:r>
            <a:endParaRPr lang="de-DE" sz="1600" dirty="0"/>
          </a:p>
          <a:p>
            <a:pPr algn="ctr"/>
            <a:r>
              <a:rPr lang="de-DE" sz="1600" dirty="0"/>
              <a:t>On </a:t>
            </a:r>
            <a:r>
              <a:rPr lang="de-DE" sz="1600" dirty="0" err="1"/>
              <a:t>ground</a:t>
            </a:r>
            <a:endParaRPr lang="de-DE" sz="1600" dirty="0"/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377443D6-EA21-4D95-8A38-C52F88E47CDC}"/>
              </a:ext>
            </a:extLst>
          </p:cNvPr>
          <p:cNvCxnSpPr>
            <a:cxnSpLocks/>
          </p:cNvCxnSpPr>
          <p:nvPr/>
        </p:nvCxnSpPr>
        <p:spPr>
          <a:xfrm flipV="1">
            <a:off x="1443119" y="2958301"/>
            <a:ext cx="1090039" cy="1628671"/>
          </a:xfrm>
          <a:prstGeom prst="straightConnector1">
            <a:avLst/>
          </a:prstGeom>
          <a:ln w="19050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Gerade Verbindung mit Pfeil 148">
            <a:extLst>
              <a:ext uri="{FF2B5EF4-FFF2-40B4-BE49-F238E27FC236}">
                <a16:creationId xmlns:a16="http://schemas.microsoft.com/office/drawing/2014/main" id="{0281B058-6105-4DE1-9E81-307451B43EF0}"/>
              </a:ext>
            </a:extLst>
          </p:cNvPr>
          <p:cNvCxnSpPr>
            <a:cxnSpLocks/>
          </p:cNvCxnSpPr>
          <p:nvPr/>
        </p:nvCxnSpPr>
        <p:spPr>
          <a:xfrm flipH="1" flipV="1">
            <a:off x="3027058" y="2964766"/>
            <a:ext cx="950593" cy="1424410"/>
          </a:xfrm>
          <a:prstGeom prst="straightConnector1">
            <a:avLst/>
          </a:prstGeom>
          <a:ln w="19050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feld 150">
            <a:extLst>
              <a:ext uri="{FF2B5EF4-FFF2-40B4-BE49-F238E27FC236}">
                <a16:creationId xmlns:a16="http://schemas.microsoft.com/office/drawing/2014/main" id="{C862502A-D8EB-40AF-8E9A-423E80191E4A}"/>
              </a:ext>
            </a:extLst>
          </p:cNvPr>
          <p:cNvSpPr txBox="1"/>
          <p:nvPr/>
        </p:nvSpPr>
        <p:spPr>
          <a:xfrm>
            <a:off x="3724820" y="5595310"/>
            <a:ext cx="983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Gateway</a:t>
            </a:r>
          </a:p>
        </p:txBody>
      </p:sp>
      <p:sp>
        <p:nvSpPr>
          <p:cNvPr id="152" name="Textfeld 151">
            <a:extLst>
              <a:ext uri="{FF2B5EF4-FFF2-40B4-BE49-F238E27FC236}">
                <a16:creationId xmlns:a16="http://schemas.microsoft.com/office/drawing/2014/main" id="{99411D5A-854B-4EEA-975B-A673DC103D9E}"/>
              </a:ext>
            </a:extLst>
          </p:cNvPr>
          <p:cNvSpPr txBox="1"/>
          <p:nvPr/>
        </p:nvSpPr>
        <p:spPr>
          <a:xfrm>
            <a:off x="9776172" y="5585739"/>
            <a:ext cx="983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Gateway</a:t>
            </a:r>
          </a:p>
        </p:txBody>
      </p:sp>
      <p:cxnSp>
        <p:nvCxnSpPr>
          <p:cNvPr id="153" name="Gerade Verbindung mit Pfeil 152">
            <a:extLst>
              <a:ext uri="{FF2B5EF4-FFF2-40B4-BE49-F238E27FC236}">
                <a16:creationId xmlns:a16="http://schemas.microsoft.com/office/drawing/2014/main" id="{00904E1C-5D27-42FD-B8F7-64B0B7F86214}"/>
              </a:ext>
            </a:extLst>
          </p:cNvPr>
          <p:cNvCxnSpPr>
            <a:cxnSpLocks/>
          </p:cNvCxnSpPr>
          <p:nvPr/>
        </p:nvCxnSpPr>
        <p:spPr>
          <a:xfrm flipV="1">
            <a:off x="7621834" y="3198056"/>
            <a:ext cx="1076764" cy="1455504"/>
          </a:xfrm>
          <a:prstGeom prst="straightConnector1">
            <a:avLst/>
          </a:prstGeom>
          <a:ln w="19050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Gerade Verbindung mit Pfeil 153">
            <a:extLst>
              <a:ext uri="{FF2B5EF4-FFF2-40B4-BE49-F238E27FC236}">
                <a16:creationId xmlns:a16="http://schemas.microsoft.com/office/drawing/2014/main" id="{188B8093-12D4-408F-8792-852268C0347B}"/>
              </a:ext>
            </a:extLst>
          </p:cNvPr>
          <p:cNvCxnSpPr>
            <a:cxnSpLocks/>
          </p:cNvCxnSpPr>
          <p:nvPr/>
        </p:nvCxnSpPr>
        <p:spPr>
          <a:xfrm flipH="1" flipV="1">
            <a:off x="9193167" y="3220163"/>
            <a:ext cx="912829" cy="1233907"/>
          </a:xfrm>
          <a:prstGeom prst="straightConnector1">
            <a:avLst/>
          </a:prstGeom>
          <a:ln w="19050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Rechteck: abgerundete Ecken 158">
            <a:extLst>
              <a:ext uri="{FF2B5EF4-FFF2-40B4-BE49-F238E27FC236}">
                <a16:creationId xmlns:a16="http://schemas.microsoft.com/office/drawing/2014/main" id="{88800F48-7E6F-484F-978E-F1C26D563953}"/>
              </a:ext>
            </a:extLst>
          </p:cNvPr>
          <p:cNvSpPr/>
          <p:nvPr/>
        </p:nvSpPr>
        <p:spPr>
          <a:xfrm>
            <a:off x="4962386" y="6164505"/>
            <a:ext cx="2377945" cy="572618"/>
          </a:xfrm>
          <a:prstGeom prst="roundRect">
            <a:avLst/>
          </a:prstGeom>
          <a:noFill/>
          <a:ln w="190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0" name="Textfeld 159">
            <a:extLst>
              <a:ext uri="{FF2B5EF4-FFF2-40B4-BE49-F238E27FC236}">
                <a16:creationId xmlns:a16="http://schemas.microsoft.com/office/drawing/2014/main" id="{88EB7DCC-415E-455E-8971-214810D0ED6D}"/>
              </a:ext>
            </a:extLst>
          </p:cNvPr>
          <p:cNvSpPr txBox="1"/>
          <p:nvPr/>
        </p:nvSpPr>
        <p:spPr>
          <a:xfrm>
            <a:off x="5654453" y="6287347"/>
            <a:ext cx="17513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5G Core Network</a:t>
            </a:r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8771E37D-6290-40F4-8CAF-00D50787F2F7}"/>
              </a:ext>
            </a:extLst>
          </p:cNvPr>
          <p:cNvCxnSpPr>
            <a:cxnSpLocks/>
          </p:cNvCxnSpPr>
          <p:nvPr/>
        </p:nvCxnSpPr>
        <p:spPr>
          <a:xfrm>
            <a:off x="4594563" y="5438775"/>
            <a:ext cx="367823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Gerade Verbindung mit Pfeil 167">
            <a:extLst>
              <a:ext uri="{FF2B5EF4-FFF2-40B4-BE49-F238E27FC236}">
                <a16:creationId xmlns:a16="http://schemas.microsoft.com/office/drawing/2014/main" id="{CE0D1B53-1F23-4C87-8FA2-C3E36B87AA0C}"/>
              </a:ext>
            </a:extLst>
          </p:cNvPr>
          <p:cNvCxnSpPr>
            <a:cxnSpLocks/>
          </p:cNvCxnSpPr>
          <p:nvPr/>
        </p:nvCxnSpPr>
        <p:spPr>
          <a:xfrm>
            <a:off x="5654688" y="5941772"/>
            <a:ext cx="166988" cy="137085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Gerade Verbindung mit Pfeil 168">
            <a:extLst>
              <a:ext uri="{FF2B5EF4-FFF2-40B4-BE49-F238E27FC236}">
                <a16:creationId xmlns:a16="http://schemas.microsoft.com/office/drawing/2014/main" id="{02169ADD-07CF-4E63-A2C4-D0CF31C7148F}"/>
              </a:ext>
            </a:extLst>
          </p:cNvPr>
          <p:cNvCxnSpPr>
            <a:cxnSpLocks/>
          </p:cNvCxnSpPr>
          <p:nvPr/>
        </p:nvCxnSpPr>
        <p:spPr>
          <a:xfrm flipH="1">
            <a:off x="6572250" y="5545739"/>
            <a:ext cx="3258245" cy="554647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hteck: abgerundete Ecken 35">
            <a:extLst>
              <a:ext uri="{FF2B5EF4-FFF2-40B4-BE49-F238E27FC236}">
                <a16:creationId xmlns:a16="http://schemas.microsoft.com/office/drawing/2014/main" id="{A6D2E240-3AEC-4A25-803A-238C34FE407E}"/>
              </a:ext>
            </a:extLst>
          </p:cNvPr>
          <p:cNvSpPr/>
          <p:nvPr/>
        </p:nvSpPr>
        <p:spPr>
          <a:xfrm rot="18241080">
            <a:off x="1298695" y="3666665"/>
            <a:ext cx="1377230" cy="19461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5G-NR </a:t>
            </a:r>
            <a:r>
              <a:rPr lang="de-DE" sz="1400" dirty="0" err="1">
                <a:solidFill>
                  <a:schemeClr val="tx1"/>
                </a:solidFill>
              </a:rPr>
              <a:t>Waveform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76" name="Rechteck: abgerundete Ecken 175">
            <a:extLst>
              <a:ext uri="{FF2B5EF4-FFF2-40B4-BE49-F238E27FC236}">
                <a16:creationId xmlns:a16="http://schemas.microsoft.com/office/drawing/2014/main" id="{CB38DF1E-B92D-4115-9D6E-F666128FBB75}"/>
              </a:ext>
            </a:extLst>
          </p:cNvPr>
          <p:cNvSpPr/>
          <p:nvPr/>
        </p:nvSpPr>
        <p:spPr>
          <a:xfrm rot="18442426">
            <a:off x="7451847" y="3848085"/>
            <a:ext cx="1377230" cy="19461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5G-NR </a:t>
            </a:r>
            <a:r>
              <a:rPr lang="de-DE" sz="1400" dirty="0" err="1">
                <a:solidFill>
                  <a:schemeClr val="tx1"/>
                </a:solidFill>
              </a:rPr>
              <a:t>Waveform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5" name="Rechteck: abgerundete Ecken 184">
            <a:extLst>
              <a:ext uri="{FF2B5EF4-FFF2-40B4-BE49-F238E27FC236}">
                <a16:creationId xmlns:a16="http://schemas.microsoft.com/office/drawing/2014/main" id="{8C8E597E-811B-4418-BDE2-B743324C042C}"/>
              </a:ext>
            </a:extLst>
          </p:cNvPr>
          <p:cNvSpPr/>
          <p:nvPr/>
        </p:nvSpPr>
        <p:spPr>
          <a:xfrm rot="3157574" flipH="1">
            <a:off x="9150554" y="3743579"/>
            <a:ext cx="949635" cy="16852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5G </a:t>
            </a:r>
            <a:r>
              <a:rPr lang="de-DE" sz="1400" dirty="0" err="1">
                <a:solidFill>
                  <a:schemeClr val="tx1"/>
                </a:solidFill>
              </a:rPr>
              <a:t>Backhaul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86" name="Rechteck 185">
            <a:extLst>
              <a:ext uri="{FF2B5EF4-FFF2-40B4-BE49-F238E27FC236}">
                <a16:creationId xmlns:a16="http://schemas.microsoft.com/office/drawing/2014/main" id="{E5D67AB6-29E2-4EC1-B644-E1275DAE5F81}"/>
              </a:ext>
            </a:extLst>
          </p:cNvPr>
          <p:cNvSpPr/>
          <p:nvPr/>
        </p:nvSpPr>
        <p:spPr>
          <a:xfrm>
            <a:off x="277816" y="1117829"/>
            <a:ext cx="5608633" cy="277378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bg1"/>
                </a:solidFill>
              </a:rPr>
              <a:t>Transparent Architecture</a:t>
            </a:r>
          </a:p>
        </p:txBody>
      </p:sp>
      <p:sp>
        <p:nvSpPr>
          <p:cNvPr id="187" name="Rechteck 186">
            <a:extLst>
              <a:ext uri="{FF2B5EF4-FFF2-40B4-BE49-F238E27FC236}">
                <a16:creationId xmlns:a16="http://schemas.microsoft.com/office/drawing/2014/main" id="{5034F726-2D0A-44CB-8E01-B38004AF535D}"/>
              </a:ext>
            </a:extLst>
          </p:cNvPr>
          <p:cNvSpPr/>
          <p:nvPr/>
        </p:nvSpPr>
        <p:spPr>
          <a:xfrm>
            <a:off x="6308298" y="1087580"/>
            <a:ext cx="5608633" cy="277378"/>
          </a:xfrm>
          <a:prstGeom prst="rect">
            <a:avLst/>
          </a:prstGeom>
          <a:solidFill>
            <a:schemeClr val="accent5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bg1"/>
                </a:solidFill>
              </a:rPr>
              <a:t>Regenerative Architecture</a:t>
            </a:r>
          </a:p>
        </p:txBody>
      </p:sp>
      <p:sp>
        <p:nvSpPr>
          <p:cNvPr id="188" name="Rechteck: abgerundete Ecken 187">
            <a:extLst>
              <a:ext uri="{FF2B5EF4-FFF2-40B4-BE49-F238E27FC236}">
                <a16:creationId xmlns:a16="http://schemas.microsoft.com/office/drawing/2014/main" id="{441992E4-9611-4B7D-8151-DDCA72CFCCC4}"/>
              </a:ext>
            </a:extLst>
          </p:cNvPr>
          <p:cNvSpPr/>
          <p:nvPr/>
        </p:nvSpPr>
        <p:spPr>
          <a:xfrm rot="3358920" flipH="1">
            <a:off x="2813739" y="3573348"/>
            <a:ext cx="1377230" cy="19461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5G-NR </a:t>
            </a:r>
            <a:r>
              <a:rPr lang="de-DE" sz="1400" dirty="0" err="1">
                <a:solidFill>
                  <a:schemeClr val="tx1"/>
                </a:solidFill>
              </a:rPr>
              <a:t>Waveform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5C4A73F4-526F-4E3E-838C-21015F3683B3}"/>
              </a:ext>
            </a:extLst>
          </p:cNvPr>
          <p:cNvSpPr txBox="1"/>
          <p:nvPr/>
        </p:nvSpPr>
        <p:spPr>
          <a:xfrm>
            <a:off x="1197442" y="3456193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NR </a:t>
            </a:r>
            <a:r>
              <a:rPr lang="de-DE" sz="1400" dirty="0" err="1"/>
              <a:t>Uu</a:t>
            </a:r>
            <a:endParaRPr lang="de-DE" sz="1400" dirty="0"/>
          </a:p>
        </p:txBody>
      </p:sp>
      <p:sp>
        <p:nvSpPr>
          <p:cNvPr id="198" name="Textfeld 197">
            <a:extLst>
              <a:ext uri="{FF2B5EF4-FFF2-40B4-BE49-F238E27FC236}">
                <a16:creationId xmlns:a16="http://schemas.microsoft.com/office/drawing/2014/main" id="{6620490A-C787-4E5E-8A66-AAC053979B91}"/>
              </a:ext>
            </a:extLst>
          </p:cNvPr>
          <p:cNvSpPr txBox="1"/>
          <p:nvPr/>
        </p:nvSpPr>
        <p:spPr>
          <a:xfrm>
            <a:off x="3636102" y="3477605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NR </a:t>
            </a:r>
            <a:r>
              <a:rPr lang="de-DE" sz="1400" dirty="0" err="1"/>
              <a:t>Uu</a:t>
            </a:r>
            <a:endParaRPr lang="de-DE" sz="1400" dirty="0"/>
          </a:p>
        </p:txBody>
      </p:sp>
      <p:sp>
        <p:nvSpPr>
          <p:cNvPr id="215" name="Textfeld 214">
            <a:extLst>
              <a:ext uri="{FF2B5EF4-FFF2-40B4-BE49-F238E27FC236}">
                <a16:creationId xmlns:a16="http://schemas.microsoft.com/office/drawing/2014/main" id="{917A80F7-2861-43CD-B316-8F76EB4B6BCB}"/>
              </a:ext>
            </a:extLst>
          </p:cNvPr>
          <p:cNvSpPr txBox="1"/>
          <p:nvPr/>
        </p:nvSpPr>
        <p:spPr>
          <a:xfrm>
            <a:off x="7343569" y="3631493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NR </a:t>
            </a:r>
            <a:r>
              <a:rPr lang="de-DE" sz="1400" dirty="0" err="1"/>
              <a:t>Uu</a:t>
            </a:r>
            <a:endParaRPr lang="de-DE" sz="1400" dirty="0"/>
          </a:p>
        </p:txBody>
      </p:sp>
      <p:sp>
        <p:nvSpPr>
          <p:cNvPr id="216" name="Textfeld 215">
            <a:extLst>
              <a:ext uri="{FF2B5EF4-FFF2-40B4-BE49-F238E27FC236}">
                <a16:creationId xmlns:a16="http://schemas.microsoft.com/office/drawing/2014/main" id="{3CE1CD23-7765-4150-B91A-1B2EA9A944F6}"/>
              </a:ext>
            </a:extLst>
          </p:cNvPr>
          <p:cNvSpPr txBox="1"/>
          <p:nvPr/>
        </p:nvSpPr>
        <p:spPr>
          <a:xfrm>
            <a:off x="9830495" y="3631493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NG</a:t>
            </a:r>
          </a:p>
        </p:txBody>
      </p:sp>
      <p:sp>
        <p:nvSpPr>
          <p:cNvPr id="217" name="Textfeld 216">
            <a:extLst>
              <a:ext uri="{FF2B5EF4-FFF2-40B4-BE49-F238E27FC236}">
                <a16:creationId xmlns:a16="http://schemas.microsoft.com/office/drawing/2014/main" id="{5F67F430-E0DC-450F-BCC8-24C5024EC412}"/>
              </a:ext>
            </a:extLst>
          </p:cNvPr>
          <p:cNvSpPr txBox="1"/>
          <p:nvPr/>
        </p:nvSpPr>
        <p:spPr>
          <a:xfrm>
            <a:off x="8335271" y="5810786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NG</a:t>
            </a:r>
          </a:p>
        </p:txBody>
      </p:sp>
      <p:sp>
        <p:nvSpPr>
          <p:cNvPr id="218" name="Textfeld 217">
            <a:extLst>
              <a:ext uri="{FF2B5EF4-FFF2-40B4-BE49-F238E27FC236}">
                <a16:creationId xmlns:a16="http://schemas.microsoft.com/office/drawing/2014/main" id="{D671E189-2826-4DB9-80F3-3E355630490F}"/>
              </a:ext>
            </a:extLst>
          </p:cNvPr>
          <p:cNvSpPr txBox="1"/>
          <p:nvPr/>
        </p:nvSpPr>
        <p:spPr>
          <a:xfrm>
            <a:off x="5752930" y="5789545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NG</a:t>
            </a:r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76DA7FB8-8A96-4694-BF7D-F1989DEB885C}"/>
              </a:ext>
            </a:extLst>
          </p:cNvPr>
          <p:cNvGrpSpPr/>
          <p:nvPr/>
        </p:nvGrpSpPr>
        <p:grpSpPr>
          <a:xfrm>
            <a:off x="152400" y="6577499"/>
            <a:ext cx="11881945" cy="318821"/>
            <a:chOff x="152400" y="6577499"/>
            <a:chExt cx="11881945" cy="318821"/>
          </a:xfrm>
        </p:grpSpPr>
        <p:sp>
          <p:nvSpPr>
            <p:cNvPr id="45" name="Fußzeilenplatzhalter 15">
              <a:extLst>
                <a:ext uri="{FF2B5EF4-FFF2-40B4-BE49-F238E27FC236}">
                  <a16:creationId xmlns:a16="http://schemas.microsoft.com/office/drawing/2014/main" id="{BF415342-F26A-427E-8E65-B87AEF074A27}"/>
                </a:ext>
              </a:extLst>
            </p:cNvPr>
            <p:cNvSpPr txBox="1">
              <a:spLocks/>
            </p:cNvSpPr>
            <p:nvPr/>
          </p:nvSpPr>
          <p:spPr>
            <a:xfrm>
              <a:off x="11089218" y="6577499"/>
              <a:ext cx="945127" cy="318821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15</a:t>
              </a:r>
            </a:p>
          </p:txBody>
        </p:sp>
        <p:sp>
          <p:nvSpPr>
            <p:cNvPr id="46" name="Fußzeilenplatzhalter 15">
              <a:extLst>
                <a:ext uri="{FF2B5EF4-FFF2-40B4-BE49-F238E27FC236}">
                  <a16:creationId xmlns:a16="http://schemas.microsoft.com/office/drawing/2014/main" id="{215D828C-7833-4CE7-9211-DD2A1D8CE710}"/>
                </a:ext>
              </a:extLst>
            </p:cNvPr>
            <p:cNvSpPr txBox="1">
              <a:spLocks/>
            </p:cNvSpPr>
            <p:nvPr/>
          </p:nvSpPr>
          <p:spPr>
            <a:xfrm>
              <a:off x="152400" y="6582761"/>
              <a:ext cx="3450343" cy="216000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GRCon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18</a:t>
              </a:r>
              <a:r>
                <a:rPr lang="en-US" sz="11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Sept. 2024, 5G NTN Presentation, M. Petry </a:t>
              </a:r>
              <a:endPara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7583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llipse 20">
            <a:extLst>
              <a:ext uri="{FF2B5EF4-FFF2-40B4-BE49-F238E27FC236}">
                <a16:creationId xmlns:a16="http://schemas.microsoft.com/office/drawing/2014/main" id="{27B629B1-B13A-4672-B708-9ED25DD0ED58}"/>
              </a:ext>
            </a:extLst>
          </p:cNvPr>
          <p:cNvSpPr/>
          <p:nvPr/>
        </p:nvSpPr>
        <p:spPr>
          <a:xfrm>
            <a:off x="820658" y="4580174"/>
            <a:ext cx="5445549" cy="953851"/>
          </a:xfrm>
          <a:prstGeom prst="ellipse">
            <a:avLst/>
          </a:prstGeom>
          <a:solidFill>
            <a:schemeClr val="accent5">
              <a:lumMod val="20000"/>
              <a:lumOff val="80000"/>
              <a:alpha val="20000"/>
            </a:schemeClr>
          </a:solidFill>
          <a:ln>
            <a:solidFill>
              <a:schemeClr val="accent1">
                <a:shade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25E1407A-F01E-4119-B58E-304471215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8570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4E157D59-90AD-4E24-8B90-01E1DA98798E}"/>
              </a:ext>
            </a:extLst>
          </p:cNvPr>
          <p:cNvSpPr txBox="1">
            <a:spLocks/>
          </p:cNvSpPr>
          <p:nvPr/>
        </p:nvSpPr>
        <p:spPr>
          <a:xfrm>
            <a:off x="152399" y="237109"/>
            <a:ext cx="1109662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Regenerative vs. Transparent - V2V Case Study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21F69D3-7FED-4BC8-93A6-5D1D8A03AC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0395" t="26856" r="10753" b="28013"/>
          <a:stretch/>
        </p:blipFill>
        <p:spPr>
          <a:xfrm>
            <a:off x="1033513" y="4741561"/>
            <a:ext cx="1495425" cy="512525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91983BB1-CE1B-4A07-B2D2-0638CA0D32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0395" t="26856" r="10753" b="28013"/>
          <a:stretch/>
        </p:blipFill>
        <p:spPr>
          <a:xfrm>
            <a:off x="4441235" y="4741558"/>
            <a:ext cx="1495425" cy="512525"/>
          </a:xfrm>
          <a:prstGeom prst="rect">
            <a:avLst/>
          </a:prstGeom>
        </p:spPr>
      </p:pic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8B7C4531-06ED-47AE-821B-F8452EFA7A3D}"/>
              </a:ext>
            </a:extLst>
          </p:cNvPr>
          <p:cNvCxnSpPr>
            <a:cxnSpLocks/>
          </p:cNvCxnSpPr>
          <p:nvPr/>
        </p:nvCxnSpPr>
        <p:spPr>
          <a:xfrm>
            <a:off x="2706901" y="4997821"/>
            <a:ext cx="1577811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Grafik 55">
            <a:extLst>
              <a:ext uri="{FF2B5EF4-FFF2-40B4-BE49-F238E27FC236}">
                <a16:creationId xmlns:a16="http://schemas.microsoft.com/office/drawing/2014/main" id="{9933ED5B-4586-4721-9F04-19179919DF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077798">
            <a:off x="3050032" y="1066743"/>
            <a:ext cx="891550" cy="891552"/>
          </a:xfrm>
          <a:prstGeom prst="rect">
            <a:avLst/>
          </a:prstGeom>
        </p:spPr>
      </p:pic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8E501C21-53A5-4236-A3F4-0B7CEBF8F2BA}"/>
              </a:ext>
            </a:extLst>
          </p:cNvPr>
          <p:cNvCxnSpPr/>
          <p:nvPr/>
        </p:nvCxnSpPr>
        <p:spPr>
          <a:xfrm flipV="1">
            <a:off x="1781225" y="1971675"/>
            <a:ext cx="1714581" cy="27698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mit Pfeil 73">
            <a:extLst>
              <a:ext uri="{FF2B5EF4-FFF2-40B4-BE49-F238E27FC236}">
                <a16:creationId xmlns:a16="http://schemas.microsoft.com/office/drawing/2014/main" id="{95F772A5-2C99-4916-B578-B7E1EE3FFA8D}"/>
              </a:ext>
            </a:extLst>
          </p:cNvPr>
          <p:cNvCxnSpPr>
            <a:cxnSpLocks/>
          </p:cNvCxnSpPr>
          <p:nvPr/>
        </p:nvCxnSpPr>
        <p:spPr>
          <a:xfrm flipH="1" flipV="1">
            <a:off x="3543432" y="1971674"/>
            <a:ext cx="1714581" cy="27698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6322927C-D106-4B40-A1DD-27A2C3031B2F}"/>
              </a:ext>
            </a:extLst>
          </p:cNvPr>
          <p:cNvSpPr txBox="1"/>
          <p:nvPr/>
        </p:nvSpPr>
        <p:spPr>
          <a:xfrm>
            <a:off x="3048777" y="4965893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V2V-Link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F5D17E78-83C9-4DF1-918D-F94F8886D9FB}"/>
              </a:ext>
            </a:extLst>
          </p:cNvPr>
          <p:cNvSpPr/>
          <p:nvPr/>
        </p:nvSpPr>
        <p:spPr>
          <a:xfrm>
            <a:off x="414026" y="5905856"/>
            <a:ext cx="3008392" cy="3107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accent5"/>
                </a:solidFill>
              </a:rPr>
              <a:t>Phase 1</a:t>
            </a:r>
          </a:p>
        </p:txBody>
      </p:sp>
      <p:sp>
        <p:nvSpPr>
          <p:cNvPr id="79" name="Rechteck 78">
            <a:extLst>
              <a:ext uri="{FF2B5EF4-FFF2-40B4-BE49-F238E27FC236}">
                <a16:creationId xmlns:a16="http://schemas.microsoft.com/office/drawing/2014/main" id="{BD0748A6-4878-48F0-9AAE-6BE15EF9F40F}"/>
              </a:ext>
            </a:extLst>
          </p:cNvPr>
          <p:cNvSpPr/>
          <p:nvPr/>
        </p:nvSpPr>
        <p:spPr>
          <a:xfrm>
            <a:off x="404500" y="5896331"/>
            <a:ext cx="3017917" cy="63301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de-DE" sz="1600" dirty="0" err="1">
                <a:solidFill>
                  <a:schemeClr val="tx1"/>
                </a:solidFill>
              </a:rPr>
              <a:t>Intra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gNodeB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communication</a:t>
            </a:r>
            <a:endParaRPr lang="de-DE" sz="1600" dirty="0">
              <a:solidFill>
                <a:schemeClr val="tx1"/>
              </a:solidFill>
            </a:endParaRPr>
          </a:p>
        </p:txBody>
      </p:sp>
      <p:pic>
        <p:nvPicPr>
          <p:cNvPr id="81" name="Grafik 80">
            <a:extLst>
              <a:ext uri="{FF2B5EF4-FFF2-40B4-BE49-F238E27FC236}">
                <a16:creationId xmlns:a16="http://schemas.microsoft.com/office/drawing/2014/main" id="{EBC71C89-AE01-458F-B461-08E4768B94D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5077798">
            <a:off x="7936224" y="1116897"/>
            <a:ext cx="891550" cy="891552"/>
          </a:xfrm>
          <a:prstGeom prst="rect">
            <a:avLst/>
          </a:prstGeom>
        </p:spPr>
      </p:pic>
      <p:sp>
        <p:nvSpPr>
          <p:cNvPr id="82" name="Ellipse 81">
            <a:extLst>
              <a:ext uri="{FF2B5EF4-FFF2-40B4-BE49-F238E27FC236}">
                <a16:creationId xmlns:a16="http://schemas.microsoft.com/office/drawing/2014/main" id="{DE6E00E7-A5D7-4C08-AE0D-512506871A72}"/>
              </a:ext>
            </a:extLst>
          </p:cNvPr>
          <p:cNvSpPr/>
          <p:nvPr/>
        </p:nvSpPr>
        <p:spPr>
          <a:xfrm>
            <a:off x="5712937" y="4580174"/>
            <a:ext cx="5445549" cy="953851"/>
          </a:xfrm>
          <a:prstGeom prst="ellipse">
            <a:avLst/>
          </a:prstGeom>
          <a:solidFill>
            <a:schemeClr val="accent6">
              <a:lumMod val="20000"/>
              <a:lumOff val="80000"/>
              <a:alpha val="20000"/>
            </a:schemeClr>
          </a:solidFill>
          <a:ln>
            <a:solidFill>
              <a:schemeClr val="accent6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C90BB3E0-83CE-4142-887C-E13F9688209F}"/>
              </a:ext>
            </a:extLst>
          </p:cNvPr>
          <p:cNvSpPr/>
          <p:nvPr/>
        </p:nvSpPr>
        <p:spPr>
          <a:xfrm>
            <a:off x="246616" y="1650406"/>
            <a:ext cx="3017917" cy="16261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1600" b="1" dirty="0">
                <a:solidFill>
                  <a:schemeClr val="tx1"/>
                </a:solidFill>
              </a:rPr>
              <a:t>Round-Trip + 5G Processing Time</a:t>
            </a:r>
          </a:p>
          <a:p>
            <a:r>
              <a:rPr lang="de-DE" sz="1600" dirty="0">
                <a:solidFill>
                  <a:schemeClr val="tx1"/>
                </a:solidFill>
              </a:rPr>
              <a:t>Regenerative [Transparent]:</a:t>
            </a:r>
          </a:p>
          <a:p>
            <a:r>
              <a:rPr lang="de-DE" sz="1600" dirty="0">
                <a:solidFill>
                  <a:schemeClr val="tx1"/>
                </a:solidFill>
              </a:rPr>
              <a:t>LEO: 61.5 [113] </a:t>
            </a:r>
            <a:r>
              <a:rPr lang="de-DE" sz="1600" dirty="0" err="1">
                <a:solidFill>
                  <a:schemeClr val="tx1"/>
                </a:solidFill>
              </a:rPr>
              <a:t>ms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</a:p>
          <a:p>
            <a:r>
              <a:rPr lang="de-DE" sz="1600" dirty="0">
                <a:solidFill>
                  <a:schemeClr val="tx1"/>
                </a:solidFill>
              </a:rPr>
              <a:t>GEO: 1090 [2175,8] </a:t>
            </a:r>
            <a:r>
              <a:rPr lang="de-DE" sz="1600" dirty="0" err="1">
                <a:solidFill>
                  <a:schemeClr val="tx1"/>
                </a:solidFill>
              </a:rPr>
              <a:t>ms</a:t>
            </a:r>
            <a:endParaRPr lang="de-DE" sz="1600" dirty="0">
              <a:solidFill>
                <a:schemeClr val="tx1"/>
              </a:solidFill>
            </a:endParaRPr>
          </a:p>
          <a:p>
            <a:r>
              <a:rPr lang="de-DE" sz="1600" dirty="0" err="1">
                <a:solidFill>
                  <a:schemeClr val="tx1"/>
                </a:solidFill>
                <a:highlight>
                  <a:srgbClr val="00FF00"/>
                </a:highlight>
              </a:rPr>
              <a:t>Factor</a:t>
            </a:r>
            <a:r>
              <a:rPr lang="de-DE" sz="1600" dirty="0">
                <a:solidFill>
                  <a:schemeClr val="tx1"/>
                </a:solidFill>
                <a:highlight>
                  <a:srgbClr val="00FF00"/>
                </a:highlight>
              </a:rPr>
              <a:t> 0.5 </a:t>
            </a:r>
          </a:p>
          <a:p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85" name="Textfeld 84">
            <a:extLst>
              <a:ext uri="{FF2B5EF4-FFF2-40B4-BE49-F238E27FC236}">
                <a16:creationId xmlns:a16="http://schemas.microsoft.com/office/drawing/2014/main" id="{3805F205-5107-4745-BA2D-6CD6F3826345}"/>
              </a:ext>
            </a:extLst>
          </p:cNvPr>
          <p:cNvSpPr txBox="1"/>
          <p:nvPr/>
        </p:nvSpPr>
        <p:spPr>
          <a:xfrm>
            <a:off x="3937127" y="6427113"/>
            <a:ext cx="8251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Source </a:t>
            </a:r>
            <a:r>
              <a:rPr lang="de-DE" sz="1100" dirty="0" err="1"/>
              <a:t>for</a:t>
            </a:r>
            <a:r>
              <a:rPr lang="de-DE" sz="1100" dirty="0"/>
              <a:t> RT + Processing </a:t>
            </a:r>
            <a:r>
              <a:rPr lang="de-DE" sz="1100" dirty="0" err="1"/>
              <a:t>times</a:t>
            </a:r>
            <a:r>
              <a:rPr lang="de-DE" sz="1100" dirty="0"/>
              <a:t>: 3GPP TR38.821 (</a:t>
            </a:r>
            <a:r>
              <a:rPr lang="de-DE" sz="1100" b="0" i="0" dirty="0">
                <a:solidFill>
                  <a:srgbClr val="000000"/>
                </a:solidFill>
                <a:effectLst/>
              </a:rPr>
              <a:t>V16.2.0) „</a:t>
            </a:r>
            <a:r>
              <a:rPr lang="en-US" sz="1100" b="0" i="0" dirty="0">
                <a:solidFill>
                  <a:srgbClr val="000000"/>
                </a:solidFill>
                <a:effectLst/>
              </a:rPr>
              <a:t>Solutions for NR to support non-terrestrial networks (NTN)”</a:t>
            </a:r>
            <a:r>
              <a:rPr lang="de-DE" sz="1100" b="0" i="0" dirty="0">
                <a:solidFill>
                  <a:srgbClr val="000000"/>
                </a:solidFill>
                <a:effectLst/>
              </a:rPr>
              <a:t> Table 7.1-1.</a:t>
            </a:r>
            <a:br>
              <a:rPr lang="de-DE" sz="1100" b="0" i="0" dirty="0">
                <a:solidFill>
                  <a:srgbClr val="000000"/>
                </a:solidFill>
                <a:effectLst/>
              </a:rPr>
            </a:br>
            <a:r>
              <a:rPr lang="de-DE" sz="1100" b="0" i="0" dirty="0">
                <a:solidFill>
                  <a:srgbClr val="000000"/>
                </a:solidFill>
                <a:effectLst/>
              </a:rPr>
              <a:t>2x 5 </a:t>
            </a:r>
            <a:r>
              <a:rPr lang="de-DE" sz="1100" b="0" i="0" dirty="0" err="1">
                <a:solidFill>
                  <a:srgbClr val="000000"/>
                </a:solidFill>
                <a:effectLst/>
              </a:rPr>
              <a:t>ms</a:t>
            </a:r>
            <a:r>
              <a:rPr lang="de-DE" sz="1100" b="0" i="0" dirty="0">
                <a:solidFill>
                  <a:srgbClr val="000000"/>
                </a:solidFill>
                <a:effectLst/>
              </a:rPr>
              <a:t> Processing time </a:t>
            </a:r>
            <a:r>
              <a:rPr lang="de-DE" sz="1100" b="0" i="0" dirty="0" err="1">
                <a:solidFill>
                  <a:srgbClr val="000000"/>
                </a:solidFill>
                <a:effectLst/>
              </a:rPr>
              <a:t>assumed</a:t>
            </a:r>
            <a:r>
              <a:rPr lang="de-DE" sz="1100" b="0" i="0" dirty="0">
                <a:solidFill>
                  <a:srgbClr val="000000"/>
                </a:solidFill>
                <a:effectLst/>
              </a:rPr>
              <a:t>. </a:t>
            </a:r>
            <a:r>
              <a:rPr lang="de-DE" sz="1100" b="0" i="0" dirty="0" err="1">
                <a:solidFill>
                  <a:srgbClr val="000000"/>
                </a:solidFill>
                <a:effectLst/>
              </a:rPr>
              <a:t>Roundtrip</a:t>
            </a:r>
            <a:r>
              <a:rPr lang="de-DE" sz="1100" b="0" i="0" dirty="0">
                <a:solidFill>
                  <a:srgbClr val="000000"/>
                </a:solidFill>
                <a:effectLst/>
              </a:rPr>
              <a:t> </a:t>
            </a:r>
            <a:r>
              <a:rPr lang="de-DE" sz="1100" b="0" i="0" dirty="0" err="1">
                <a:solidFill>
                  <a:srgbClr val="000000"/>
                </a:solidFill>
                <a:effectLst/>
              </a:rPr>
              <a:t>is</a:t>
            </a:r>
            <a:r>
              <a:rPr lang="de-DE" sz="1100" b="0" i="0" dirty="0">
                <a:solidFill>
                  <a:srgbClr val="000000"/>
                </a:solidFill>
                <a:effectLst/>
              </a:rPr>
              <a:t> </a:t>
            </a:r>
            <a:r>
              <a:rPr lang="de-DE" sz="1100" b="0" i="0" dirty="0" err="1">
                <a:solidFill>
                  <a:srgbClr val="000000"/>
                </a:solidFill>
                <a:effectLst/>
              </a:rPr>
              <a:t>defined</a:t>
            </a:r>
            <a:r>
              <a:rPr lang="de-DE" sz="1100" b="0" i="0" dirty="0">
                <a:solidFill>
                  <a:srgbClr val="000000"/>
                </a:solidFill>
                <a:effectLst/>
              </a:rPr>
              <a:t> </a:t>
            </a:r>
            <a:r>
              <a:rPr lang="de-DE" sz="1100" b="0" i="0" dirty="0" err="1">
                <a:solidFill>
                  <a:srgbClr val="000000"/>
                </a:solidFill>
                <a:effectLst/>
              </a:rPr>
              <a:t>between</a:t>
            </a:r>
            <a:r>
              <a:rPr lang="de-DE" sz="1100" b="0" i="0" dirty="0">
                <a:solidFill>
                  <a:srgbClr val="000000"/>
                </a:solidFill>
                <a:effectLst/>
              </a:rPr>
              <a:t> </a:t>
            </a:r>
            <a:r>
              <a:rPr lang="de-DE" sz="1100" b="0" i="0" dirty="0" err="1">
                <a:solidFill>
                  <a:srgbClr val="000000"/>
                </a:solidFill>
                <a:effectLst/>
              </a:rPr>
              <a:t>vehicles</a:t>
            </a:r>
            <a:r>
              <a:rPr lang="de-DE" sz="1100" b="0" i="0" dirty="0">
                <a:solidFill>
                  <a:srgbClr val="000000"/>
                </a:solidFill>
                <a:effectLst/>
              </a:rPr>
              <a:t>. </a:t>
            </a:r>
            <a:r>
              <a:rPr lang="de-DE" sz="1100" b="0" i="0" dirty="0" err="1">
                <a:solidFill>
                  <a:srgbClr val="000000"/>
                </a:solidFill>
                <a:effectLst/>
              </a:rPr>
              <a:t>Worst-case</a:t>
            </a:r>
            <a:r>
              <a:rPr lang="de-DE" sz="1100" b="0" i="0" dirty="0">
                <a:solidFill>
                  <a:srgbClr val="000000"/>
                </a:solidFill>
                <a:effectLst/>
              </a:rPr>
              <a:t> </a:t>
            </a:r>
            <a:r>
              <a:rPr lang="de-DE" sz="1100" b="0" i="0" dirty="0" err="1">
                <a:solidFill>
                  <a:srgbClr val="000000"/>
                </a:solidFill>
                <a:effectLst/>
              </a:rPr>
              <a:t>propagtation</a:t>
            </a:r>
            <a:r>
              <a:rPr lang="de-DE" sz="1100" b="0" i="0" dirty="0">
                <a:solidFill>
                  <a:srgbClr val="000000"/>
                </a:solidFill>
                <a:effectLst/>
              </a:rPr>
              <a:t> </a:t>
            </a:r>
            <a:r>
              <a:rPr lang="de-DE" sz="1100" b="0" i="0" dirty="0" err="1">
                <a:solidFill>
                  <a:srgbClr val="000000"/>
                </a:solidFill>
                <a:effectLst/>
              </a:rPr>
              <a:t>delay</a:t>
            </a:r>
            <a:r>
              <a:rPr lang="de-DE" sz="1100" b="0" i="0" dirty="0">
                <a:solidFill>
                  <a:srgbClr val="000000"/>
                </a:solidFill>
                <a:effectLst/>
              </a:rPr>
              <a:t> </a:t>
            </a:r>
            <a:r>
              <a:rPr lang="de-DE" sz="1100" b="0" i="0" dirty="0" err="1">
                <a:solidFill>
                  <a:srgbClr val="000000"/>
                </a:solidFill>
                <a:effectLst/>
              </a:rPr>
              <a:t>assumed</a:t>
            </a:r>
            <a:r>
              <a:rPr lang="de-DE" sz="1100" b="0" i="0" dirty="0">
                <a:solidFill>
                  <a:srgbClr val="000000"/>
                </a:solidFill>
                <a:effectLst/>
              </a:rPr>
              <a:t>. </a:t>
            </a:r>
            <a:endParaRPr lang="de-DE" sz="1100" dirty="0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F34D7FAA-EE60-47F0-9FC9-E3571CFE8272}"/>
              </a:ext>
            </a:extLst>
          </p:cNvPr>
          <p:cNvSpPr/>
          <p:nvPr/>
        </p:nvSpPr>
        <p:spPr>
          <a:xfrm>
            <a:off x="9201100" y="2697837"/>
            <a:ext cx="2744284" cy="5429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/>
              <a:t>Winner: Regenerative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4055663C-0AA1-4CAF-AB3C-6399A25301EE}"/>
              </a:ext>
            </a:extLst>
          </p:cNvPr>
          <p:cNvGrpSpPr/>
          <p:nvPr/>
        </p:nvGrpSpPr>
        <p:grpSpPr>
          <a:xfrm>
            <a:off x="152400" y="6577499"/>
            <a:ext cx="11881945" cy="318821"/>
            <a:chOff x="152400" y="6577499"/>
            <a:chExt cx="11881945" cy="318821"/>
          </a:xfrm>
        </p:grpSpPr>
        <p:sp>
          <p:nvSpPr>
            <p:cNvPr id="22" name="Fußzeilenplatzhalter 15">
              <a:extLst>
                <a:ext uri="{FF2B5EF4-FFF2-40B4-BE49-F238E27FC236}">
                  <a16:creationId xmlns:a16="http://schemas.microsoft.com/office/drawing/2014/main" id="{677343D2-A8C2-42C0-9AAF-EF13660AFFCE}"/>
                </a:ext>
              </a:extLst>
            </p:cNvPr>
            <p:cNvSpPr txBox="1">
              <a:spLocks/>
            </p:cNvSpPr>
            <p:nvPr/>
          </p:nvSpPr>
          <p:spPr>
            <a:xfrm>
              <a:off x="11089218" y="6577499"/>
              <a:ext cx="945127" cy="318821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16</a:t>
              </a:r>
            </a:p>
          </p:txBody>
        </p:sp>
        <p:sp>
          <p:nvSpPr>
            <p:cNvPr id="23" name="Fußzeilenplatzhalter 15">
              <a:extLst>
                <a:ext uri="{FF2B5EF4-FFF2-40B4-BE49-F238E27FC236}">
                  <a16:creationId xmlns:a16="http://schemas.microsoft.com/office/drawing/2014/main" id="{A0714177-36FA-4E9C-8FDE-7AC6DFFF3B2B}"/>
                </a:ext>
              </a:extLst>
            </p:cNvPr>
            <p:cNvSpPr txBox="1">
              <a:spLocks/>
            </p:cNvSpPr>
            <p:nvPr/>
          </p:nvSpPr>
          <p:spPr>
            <a:xfrm>
              <a:off x="152400" y="6582761"/>
              <a:ext cx="3450343" cy="216000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GRCon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18</a:t>
              </a:r>
              <a:r>
                <a:rPr lang="en-US" sz="11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Sept. 2024, 5G NTN Presentation, M. Petry </a:t>
              </a:r>
              <a:endPara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0917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Ellipse 68">
            <a:extLst>
              <a:ext uri="{FF2B5EF4-FFF2-40B4-BE49-F238E27FC236}">
                <a16:creationId xmlns:a16="http://schemas.microsoft.com/office/drawing/2014/main" id="{B76D63F8-4E22-45B9-B806-553F4DA90286}"/>
              </a:ext>
            </a:extLst>
          </p:cNvPr>
          <p:cNvSpPr/>
          <p:nvPr/>
        </p:nvSpPr>
        <p:spPr>
          <a:xfrm>
            <a:off x="5712937" y="4580174"/>
            <a:ext cx="5445549" cy="953851"/>
          </a:xfrm>
          <a:prstGeom prst="ellipse">
            <a:avLst/>
          </a:prstGeom>
          <a:solidFill>
            <a:schemeClr val="accent6">
              <a:lumMod val="20000"/>
              <a:lumOff val="80000"/>
              <a:alpha val="20000"/>
            </a:schemeClr>
          </a:solidFill>
          <a:ln>
            <a:solidFill>
              <a:schemeClr val="accent6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7B629B1-B13A-4672-B708-9ED25DD0ED58}"/>
              </a:ext>
            </a:extLst>
          </p:cNvPr>
          <p:cNvSpPr/>
          <p:nvPr/>
        </p:nvSpPr>
        <p:spPr>
          <a:xfrm>
            <a:off x="820658" y="4580174"/>
            <a:ext cx="5445549" cy="953851"/>
          </a:xfrm>
          <a:prstGeom prst="ellipse">
            <a:avLst/>
          </a:prstGeom>
          <a:solidFill>
            <a:schemeClr val="accent5">
              <a:lumMod val="20000"/>
              <a:lumOff val="80000"/>
              <a:alpha val="20000"/>
            </a:schemeClr>
          </a:solidFill>
          <a:ln>
            <a:solidFill>
              <a:schemeClr val="accent1">
                <a:shade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25E1407A-F01E-4119-B58E-304471215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8570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4E157D59-90AD-4E24-8B90-01E1DA98798E}"/>
              </a:ext>
            </a:extLst>
          </p:cNvPr>
          <p:cNvSpPr txBox="1">
            <a:spLocks/>
          </p:cNvSpPr>
          <p:nvPr/>
        </p:nvSpPr>
        <p:spPr>
          <a:xfrm>
            <a:off x="152400" y="237109"/>
            <a:ext cx="1181321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Regenerative vs. Transparent – </a:t>
            </a:r>
            <a:r>
              <a:rPr lang="de-DE" dirty="0" err="1"/>
              <a:t>Inter</a:t>
            </a:r>
            <a:r>
              <a:rPr lang="de-DE" dirty="0"/>
              <a:t> </a:t>
            </a:r>
            <a:r>
              <a:rPr lang="de-DE" dirty="0" err="1"/>
              <a:t>gNB</a:t>
            </a:r>
            <a:r>
              <a:rPr lang="de-DE" dirty="0"/>
              <a:t> </a:t>
            </a:r>
            <a:r>
              <a:rPr lang="de-DE" dirty="0" err="1"/>
              <a:t>Handover</a:t>
            </a:r>
            <a:endParaRPr lang="de-DE" dirty="0"/>
          </a:p>
        </p:txBody>
      </p:sp>
      <p:pic>
        <p:nvPicPr>
          <p:cNvPr id="56" name="Grafik 55">
            <a:extLst>
              <a:ext uri="{FF2B5EF4-FFF2-40B4-BE49-F238E27FC236}">
                <a16:creationId xmlns:a16="http://schemas.microsoft.com/office/drawing/2014/main" id="{9933ED5B-4586-4721-9F04-19179919D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077798">
            <a:off x="3050032" y="1066743"/>
            <a:ext cx="891550" cy="891552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7DC0889A-C680-4D73-953F-08E8736B1F9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5077798">
            <a:off x="7936224" y="1116897"/>
            <a:ext cx="891550" cy="891552"/>
          </a:xfrm>
          <a:prstGeom prst="rect">
            <a:avLst/>
          </a:prstGeom>
        </p:spPr>
      </p:pic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8E501C21-53A5-4236-A3F4-0B7CEBF8F2BA}"/>
              </a:ext>
            </a:extLst>
          </p:cNvPr>
          <p:cNvCxnSpPr>
            <a:cxnSpLocks/>
          </p:cNvCxnSpPr>
          <p:nvPr/>
        </p:nvCxnSpPr>
        <p:spPr>
          <a:xfrm flipV="1">
            <a:off x="2667000" y="1971676"/>
            <a:ext cx="828806" cy="27698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mit Pfeil 73">
            <a:extLst>
              <a:ext uri="{FF2B5EF4-FFF2-40B4-BE49-F238E27FC236}">
                <a16:creationId xmlns:a16="http://schemas.microsoft.com/office/drawing/2014/main" id="{95F772A5-2C99-4916-B578-B7E1EE3FFA8D}"/>
              </a:ext>
            </a:extLst>
          </p:cNvPr>
          <p:cNvCxnSpPr>
            <a:cxnSpLocks/>
          </p:cNvCxnSpPr>
          <p:nvPr/>
        </p:nvCxnSpPr>
        <p:spPr>
          <a:xfrm flipH="1" flipV="1">
            <a:off x="3535815" y="1971677"/>
            <a:ext cx="2544129" cy="275847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CB410ED-5BC8-4F27-884F-F6A483794617}"/>
              </a:ext>
            </a:extLst>
          </p:cNvPr>
          <p:cNvGrpSpPr/>
          <p:nvPr/>
        </p:nvGrpSpPr>
        <p:grpSpPr>
          <a:xfrm>
            <a:off x="1995538" y="4741561"/>
            <a:ext cx="4895527" cy="593664"/>
            <a:chOff x="1033513" y="4741561"/>
            <a:chExt cx="4895527" cy="593664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B21F69D3-7FED-4BC8-93A6-5D1D8A03AC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10395" t="26856" r="10753" b="28013"/>
            <a:stretch/>
          </p:blipFill>
          <p:spPr>
            <a:xfrm>
              <a:off x="1033513" y="4741561"/>
              <a:ext cx="1495425" cy="512525"/>
            </a:xfrm>
            <a:prstGeom prst="rect">
              <a:avLst/>
            </a:prstGeom>
          </p:spPr>
        </p:pic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91983BB1-CE1B-4A07-B2D2-0638CA0D32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47779" t="26856" r="10753" b="28013"/>
            <a:stretch/>
          </p:blipFill>
          <p:spPr>
            <a:xfrm>
              <a:off x="5142589" y="4747908"/>
              <a:ext cx="786451" cy="512525"/>
            </a:xfrm>
            <a:prstGeom prst="rect">
              <a:avLst/>
            </a:prstGeom>
          </p:spPr>
        </p:pic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8B7C4531-06ED-47AE-821B-F8452EFA7A3D}"/>
                </a:ext>
              </a:extLst>
            </p:cNvPr>
            <p:cNvCxnSpPr>
              <a:cxnSpLocks/>
            </p:cNvCxnSpPr>
            <p:nvPr/>
          </p:nvCxnSpPr>
          <p:spPr>
            <a:xfrm>
              <a:off x="2706901" y="4997821"/>
              <a:ext cx="157781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6322927C-D106-4B40-A1DD-27A2C3031B2F}"/>
                </a:ext>
              </a:extLst>
            </p:cNvPr>
            <p:cNvSpPr txBox="1"/>
            <p:nvPr/>
          </p:nvSpPr>
          <p:spPr>
            <a:xfrm>
              <a:off x="3048777" y="4965893"/>
              <a:ext cx="1011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V2V-Link</a:t>
              </a:r>
            </a:p>
          </p:txBody>
        </p:sp>
        <p:pic>
          <p:nvPicPr>
            <p:cNvPr id="54" name="Grafik 53">
              <a:extLst>
                <a:ext uri="{FF2B5EF4-FFF2-40B4-BE49-F238E27FC236}">
                  <a16:creationId xmlns:a16="http://schemas.microsoft.com/office/drawing/2014/main" id="{3B02A57C-9BD6-453B-BE67-752FF006F8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10395" t="26856" r="52139" b="28013"/>
            <a:stretch/>
          </p:blipFill>
          <p:spPr>
            <a:xfrm>
              <a:off x="4433242" y="4746930"/>
              <a:ext cx="710547" cy="512525"/>
            </a:xfrm>
            <a:prstGeom prst="rect">
              <a:avLst/>
            </a:prstGeom>
          </p:spPr>
        </p:pic>
      </p:grpSp>
      <p:sp>
        <p:nvSpPr>
          <p:cNvPr id="38" name="Rechteck 37">
            <a:extLst>
              <a:ext uri="{FF2B5EF4-FFF2-40B4-BE49-F238E27FC236}">
                <a16:creationId xmlns:a16="http://schemas.microsoft.com/office/drawing/2014/main" id="{F5D17E78-83C9-4DF1-918D-F94F8886D9FB}"/>
              </a:ext>
            </a:extLst>
          </p:cNvPr>
          <p:cNvSpPr/>
          <p:nvPr/>
        </p:nvSpPr>
        <p:spPr>
          <a:xfrm>
            <a:off x="414026" y="5905856"/>
            <a:ext cx="3008392" cy="3107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accent5"/>
                </a:solidFill>
              </a:rPr>
              <a:t>Phase 1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9F69336-C634-42D6-9C8F-F78FB2E1BD34}"/>
              </a:ext>
            </a:extLst>
          </p:cNvPr>
          <p:cNvSpPr/>
          <p:nvPr/>
        </p:nvSpPr>
        <p:spPr>
          <a:xfrm>
            <a:off x="3543432" y="5905856"/>
            <a:ext cx="3008392" cy="3107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accent5"/>
                </a:solidFill>
              </a:rPr>
              <a:t>Phase 2a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27A32B2D-26D4-4039-BE0B-948177062C6A}"/>
              </a:ext>
            </a:extLst>
          </p:cNvPr>
          <p:cNvCxnSpPr>
            <a:cxnSpLocks/>
          </p:cNvCxnSpPr>
          <p:nvPr/>
        </p:nvCxnSpPr>
        <p:spPr>
          <a:xfrm flipV="1">
            <a:off x="6094491" y="1971676"/>
            <a:ext cx="2279888" cy="2758471"/>
          </a:xfrm>
          <a:prstGeom prst="straightConnector1">
            <a:avLst/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B7468840-BACF-4E96-9630-4405FF251BFF}"/>
              </a:ext>
            </a:extLst>
          </p:cNvPr>
          <p:cNvGrpSpPr/>
          <p:nvPr/>
        </p:nvGrpSpPr>
        <p:grpSpPr>
          <a:xfrm>
            <a:off x="4238625" y="1444301"/>
            <a:ext cx="3476625" cy="522612"/>
            <a:chOff x="4238625" y="1444301"/>
            <a:chExt cx="3476625" cy="522612"/>
          </a:xfrm>
        </p:grpSpPr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3948C6A3-3E39-42AB-8E02-F8A28A89147A}"/>
                </a:ext>
              </a:extLst>
            </p:cNvPr>
            <p:cNvCxnSpPr>
              <a:cxnSpLocks/>
            </p:cNvCxnSpPr>
            <p:nvPr/>
          </p:nvCxnSpPr>
          <p:spPr>
            <a:xfrm>
              <a:off x="4238625" y="1562672"/>
              <a:ext cx="347662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hteck: abgerundete Ecken 28">
              <a:extLst>
                <a:ext uri="{FF2B5EF4-FFF2-40B4-BE49-F238E27FC236}">
                  <a16:creationId xmlns:a16="http://schemas.microsoft.com/office/drawing/2014/main" id="{69C9F3F1-EA1C-4C86-A924-1CE5E665BEC8}"/>
                </a:ext>
              </a:extLst>
            </p:cNvPr>
            <p:cNvSpPr/>
            <p:nvPr/>
          </p:nvSpPr>
          <p:spPr>
            <a:xfrm>
              <a:off x="5240123" y="1444301"/>
              <a:ext cx="1473627" cy="21646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1400" dirty="0">
                  <a:solidFill>
                    <a:schemeClr val="tx1"/>
                  </a:solidFill>
                </a:rPr>
                <a:t>Inter-</a:t>
              </a:r>
              <a:r>
                <a:rPr lang="de-DE" sz="1400" dirty="0" err="1">
                  <a:solidFill>
                    <a:schemeClr val="tx1"/>
                  </a:solidFill>
                </a:rPr>
                <a:t>Satellite</a:t>
              </a:r>
              <a:r>
                <a:rPr lang="de-DE" sz="1400" dirty="0">
                  <a:solidFill>
                    <a:schemeClr val="tx1"/>
                  </a:solidFill>
                </a:rPr>
                <a:t> Link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222AA093-3639-464D-A6C4-3605066792AE}"/>
                </a:ext>
              </a:extLst>
            </p:cNvPr>
            <p:cNvSpPr txBox="1"/>
            <p:nvPr/>
          </p:nvSpPr>
          <p:spPr>
            <a:xfrm>
              <a:off x="5790827" y="1659136"/>
              <a:ext cx="3722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/>
                <a:t>Xn</a:t>
              </a:r>
              <a:endParaRPr lang="de-DE" sz="1400" dirty="0"/>
            </a:p>
          </p:txBody>
        </p:sp>
      </p:grpSp>
      <p:sp>
        <p:nvSpPr>
          <p:cNvPr id="79" name="Rechteck 78">
            <a:extLst>
              <a:ext uri="{FF2B5EF4-FFF2-40B4-BE49-F238E27FC236}">
                <a16:creationId xmlns:a16="http://schemas.microsoft.com/office/drawing/2014/main" id="{BD0748A6-4878-48F0-9AAE-6BE15EF9F40F}"/>
              </a:ext>
            </a:extLst>
          </p:cNvPr>
          <p:cNvSpPr/>
          <p:nvPr/>
        </p:nvSpPr>
        <p:spPr>
          <a:xfrm>
            <a:off x="404500" y="5896331"/>
            <a:ext cx="3017917" cy="6330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de-DE" sz="1600" dirty="0" err="1">
                <a:solidFill>
                  <a:schemeClr val="tx1"/>
                </a:solidFill>
              </a:rPr>
              <a:t>Intra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gNodeB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communication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2DDED2FA-D810-407B-AF7B-32BFD5FC275A}"/>
              </a:ext>
            </a:extLst>
          </p:cNvPr>
          <p:cNvSpPr/>
          <p:nvPr/>
        </p:nvSpPr>
        <p:spPr>
          <a:xfrm>
            <a:off x="3533906" y="5896331"/>
            <a:ext cx="3017917" cy="86641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de-DE" sz="1600" dirty="0" err="1">
                <a:solidFill>
                  <a:schemeClr val="tx1"/>
                </a:solidFill>
              </a:rPr>
              <a:t>Handover</a:t>
            </a:r>
            <a:r>
              <a:rPr lang="de-DE" sz="1600" dirty="0">
                <a:solidFill>
                  <a:schemeClr val="tx1"/>
                </a:solidFill>
              </a:rPr>
              <a:t> + </a:t>
            </a:r>
            <a:r>
              <a:rPr lang="de-DE" sz="1600" dirty="0" err="1">
                <a:solidFill>
                  <a:schemeClr val="tx1"/>
                </a:solidFill>
              </a:rPr>
              <a:t>Inter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gNodeB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communication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89D82B1F-6BCE-422A-8A6F-3FB4C3EE33EE}"/>
              </a:ext>
            </a:extLst>
          </p:cNvPr>
          <p:cNvSpPr txBox="1"/>
          <p:nvPr/>
        </p:nvSpPr>
        <p:spPr>
          <a:xfrm>
            <a:off x="6898685" y="6427113"/>
            <a:ext cx="52902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aseline="300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de-DE" sz="11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https://openairinterface.org/wp-content/uploads/2022/11/4-GTRI.pdf</a:t>
            </a:r>
            <a:r>
              <a:rPr lang="de-DE" sz="1100" dirty="0"/>
              <a:t> </a:t>
            </a:r>
            <a:r>
              <a:rPr lang="de-DE" sz="1100" dirty="0" err="1"/>
              <a:t>Geoergia</a:t>
            </a:r>
            <a:r>
              <a:rPr lang="de-DE" sz="1100" dirty="0"/>
              <a:t> Tech Research Institute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367765E8-D8A0-4EAC-BAFB-A14B38D5ADB8}"/>
              </a:ext>
            </a:extLst>
          </p:cNvPr>
          <p:cNvSpPr/>
          <p:nvPr/>
        </p:nvSpPr>
        <p:spPr>
          <a:xfrm>
            <a:off x="221518" y="1337879"/>
            <a:ext cx="2607540" cy="3035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1600" b="1" dirty="0" err="1">
                <a:solidFill>
                  <a:schemeClr val="tx1"/>
                </a:solidFill>
                <a:highlight>
                  <a:srgbClr val="00FFFF"/>
                </a:highlight>
              </a:rPr>
              <a:t>Inter</a:t>
            </a:r>
            <a:r>
              <a:rPr lang="de-DE" sz="1600" b="1" dirty="0">
                <a:solidFill>
                  <a:schemeClr val="tx1"/>
                </a:solidFill>
                <a:highlight>
                  <a:srgbClr val="00FFFF"/>
                </a:highlight>
              </a:rPr>
              <a:t> </a:t>
            </a:r>
            <a:r>
              <a:rPr lang="de-DE" sz="1600" b="1" dirty="0" err="1">
                <a:solidFill>
                  <a:schemeClr val="tx1"/>
                </a:solidFill>
                <a:highlight>
                  <a:srgbClr val="00FFFF"/>
                </a:highlight>
              </a:rPr>
              <a:t>gNodeB</a:t>
            </a:r>
            <a:r>
              <a:rPr lang="de-DE" sz="1600" b="1" dirty="0">
                <a:solidFill>
                  <a:schemeClr val="tx1"/>
                </a:solidFill>
                <a:highlight>
                  <a:srgbClr val="00FFFF"/>
                </a:highlight>
              </a:rPr>
              <a:t> </a:t>
            </a:r>
            <a:r>
              <a:rPr lang="de-DE" sz="1600" b="1" dirty="0" err="1">
                <a:solidFill>
                  <a:schemeClr val="tx1"/>
                </a:solidFill>
                <a:highlight>
                  <a:srgbClr val="00FFFF"/>
                </a:highlight>
              </a:rPr>
              <a:t>handover</a:t>
            </a:r>
            <a:endParaRPr lang="de-DE" sz="1600" b="1" dirty="0">
              <a:solidFill>
                <a:schemeClr val="tx1"/>
              </a:solidFill>
              <a:highlight>
                <a:srgbClr val="00FFFF"/>
              </a:highlight>
            </a:endParaRPr>
          </a:p>
          <a:p>
            <a:endParaRPr lang="de-DE" sz="1600" b="1" dirty="0">
              <a:solidFill>
                <a:schemeClr val="tx1"/>
              </a:solidFill>
            </a:endParaRPr>
          </a:p>
          <a:p>
            <a:r>
              <a:rPr lang="de-DE" sz="1600" b="1" dirty="0">
                <a:solidFill>
                  <a:schemeClr val="tx1"/>
                </a:solidFill>
              </a:rPr>
              <a:t>5GC-assisted (N2-based)</a:t>
            </a:r>
          </a:p>
          <a:p>
            <a:r>
              <a:rPr lang="de-DE" sz="1600" b="1" dirty="0" err="1">
                <a:solidFill>
                  <a:schemeClr val="tx1"/>
                </a:solidFill>
              </a:rPr>
              <a:t>handover</a:t>
            </a:r>
            <a:r>
              <a:rPr lang="de-DE" sz="1600" b="1" dirty="0">
                <a:solidFill>
                  <a:schemeClr val="tx1"/>
                </a:solidFill>
              </a:rPr>
              <a:t> </a:t>
            </a:r>
            <a:r>
              <a:rPr lang="de-DE" sz="1600" b="1" dirty="0" err="1">
                <a:solidFill>
                  <a:schemeClr val="tx1"/>
                </a:solidFill>
              </a:rPr>
              <a:t>procedure</a:t>
            </a:r>
            <a:r>
              <a:rPr lang="de-DE" sz="1600" b="1" dirty="0">
                <a:solidFill>
                  <a:schemeClr val="tx1"/>
                </a:solidFill>
              </a:rPr>
              <a:t> time:</a:t>
            </a:r>
          </a:p>
          <a:p>
            <a:r>
              <a:rPr lang="de-DE" sz="1600" dirty="0">
                <a:solidFill>
                  <a:schemeClr val="tx1"/>
                </a:solidFill>
              </a:rPr>
              <a:t>Regenerative [Transparent]</a:t>
            </a:r>
          </a:p>
          <a:p>
            <a:r>
              <a:rPr lang="de-DE" sz="1600" dirty="0">
                <a:solidFill>
                  <a:schemeClr val="tx1"/>
                </a:solidFill>
              </a:rPr>
              <a:t>LEO: 163,9 [112] </a:t>
            </a:r>
            <a:r>
              <a:rPr lang="de-DE" sz="1600" dirty="0" err="1">
                <a:solidFill>
                  <a:schemeClr val="tx1"/>
                </a:solidFill>
              </a:rPr>
              <a:t>ms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</a:p>
          <a:p>
            <a:r>
              <a:rPr lang="de-DE" sz="1600" dirty="0">
                <a:solidFill>
                  <a:schemeClr val="tx1"/>
                </a:solidFill>
              </a:rPr>
              <a:t>GEO: 2742,3 [1659,38] </a:t>
            </a:r>
            <a:r>
              <a:rPr lang="de-DE" sz="1600" dirty="0" err="1">
                <a:solidFill>
                  <a:schemeClr val="tx1"/>
                </a:solidFill>
              </a:rPr>
              <a:t>ms</a:t>
            </a:r>
            <a:endParaRPr lang="de-DE" sz="1600" dirty="0">
              <a:solidFill>
                <a:schemeClr val="tx1"/>
              </a:solidFill>
            </a:endParaRPr>
          </a:p>
          <a:p>
            <a:r>
              <a:rPr lang="de-DE" sz="1600" dirty="0" err="1">
                <a:solidFill>
                  <a:schemeClr val="tx1"/>
                </a:solidFill>
                <a:highlight>
                  <a:srgbClr val="FF0000"/>
                </a:highlight>
              </a:rPr>
              <a:t>Factor</a:t>
            </a:r>
            <a:r>
              <a:rPr lang="de-DE" sz="1600" dirty="0">
                <a:solidFill>
                  <a:schemeClr val="tx1"/>
                </a:solidFill>
                <a:highlight>
                  <a:srgbClr val="FF0000"/>
                </a:highlight>
              </a:rPr>
              <a:t> 1.5</a:t>
            </a:r>
          </a:p>
          <a:p>
            <a:endParaRPr lang="de-DE" sz="1600" dirty="0">
              <a:solidFill>
                <a:schemeClr val="tx1"/>
              </a:solidFill>
            </a:endParaRPr>
          </a:p>
          <a:p>
            <a:endParaRPr lang="de-DE" sz="1600" dirty="0">
              <a:solidFill>
                <a:schemeClr val="tx1"/>
              </a:solidFill>
            </a:endParaRPr>
          </a:p>
          <a:p>
            <a:r>
              <a:rPr lang="de-DE" sz="1600" b="1" dirty="0">
                <a:solidFill>
                  <a:schemeClr val="tx1"/>
                </a:solidFill>
              </a:rPr>
              <a:t>ISL-</a:t>
            </a:r>
            <a:r>
              <a:rPr lang="de-DE" sz="1600" b="1" dirty="0" err="1">
                <a:solidFill>
                  <a:schemeClr val="tx1"/>
                </a:solidFill>
              </a:rPr>
              <a:t>assisted</a:t>
            </a:r>
            <a:r>
              <a:rPr lang="de-DE" sz="1600" b="1" dirty="0">
                <a:solidFill>
                  <a:schemeClr val="tx1"/>
                </a:solidFill>
              </a:rPr>
              <a:t> (</a:t>
            </a:r>
            <a:r>
              <a:rPr lang="de-DE" sz="1600" b="1" dirty="0" err="1">
                <a:solidFill>
                  <a:schemeClr val="tx1"/>
                </a:solidFill>
              </a:rPr>
              <a:t>Xn-based</a:t>
            </a:r>
            <a:r>
              <a:rPr lang="de-DE" sz="1600" b="1" dirty="0">
                <a:solidFill>
                  <a:schemeClr val="tx1"/>
                </a:solidFill>
              </a:rPr>
              <a:t>) </a:t>
            </a:r>
            <a:r>
              <a:rPr lang="de-DE" sz="1600" b="1" dirty="0" err="1">
                <a:solidFill>
                  <a:schemeClr val="tx1"/>
                </a:solidFill>
              </a:rPr>
              <a:t>handover</a:t>
            </a:r>
            <a:r>
              <a:rPr lang="de-DE" sz="1600" b="1" dirty="0">
                <a:solidFill>
                  <a:schemeClr val="tx1"/>
                </a:solidFill>
              </a:rPr>
              <a:t> </a:t>
            </a:r>
            <a:r>
              <a:rPr lang="de-DE" sz="1600" b="1" dirty="0" err="1">
                <a:solidFill>
                  <a:schemeClr val="tx1"/>
                </a:solidFill>
              </a:rPr>
              <a:t>procedure</a:t>
            </a:r>
            <a:r>
              <a:rPr lang="de-DE" sz="1600" b="1" dirty="0">
                <a:solidFill>
                  <a:schemeClr val="tx1"/>
                </a:solidFill>
              </a:rPr>
              <a:t> time:</a:t>
            </a:r>
          </a:p>
          <a:p>
            <a:r>
              <a:rPr lang="de-DE" sz="1600" dirty="0">
                <a:solidFill>
                  <a:schemeClr val="tx1"/>
                </a:solidFill>
              </a:rPr>
              <a:t>LEO: 104,4 </a:t>
            </a:r>
            <a:r>
              <a:rPr lang="de-DE" sz="1600" dirty="0" err="1">
                <a:solidFill>
                  <a:schemeClr val="tx1"/>
                </a:solidFill>
              </a:rPr>
              <a:t>ms</a:t>
            </a:r>
            <a:endParaRPr lang="de-DE" sz="1600" dirty="0">
              <a:solidFill>
                <a:schemeClr val="tx1"/>
              </a:solidFill>
            </a:endParaRPr>
          </a:p>
          <a:p>
            <a:r>
              <a:rPr lang="de-DE" sz="1600" dirty="0">
                <a:solidFill>
                  <a:schemeClr val="tx1"/>
                </a:solidFill>
              </a:rPr>
              <a:t>GEO: 1663,65 </a:t>
            </a:r>
            <a:r>
              <a:rPr lang="de-DE" sz="1600" dirty="0" err="1">
                <a:solidFill>
                  <a:schemeClr val="tx1"/>
                </a:solidFill>
              </a:rPr>
              <a:t>ms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</a:p>
          <a:p>
            <a:r>
              <a:rPr lang="de-DE" sz="1600" dirty="0" err="1">
                <a:solidFill>
                  <a:schemeClr val="tx1"/>
                </a:solidFill>
                <a:highlight>
                  <a:srgbClr val="FFFF00"/>
                </a:highlight>
              </a:rPr>
              <a:t>Factor</a:t>
            </a:r>
            <a:r>
              <a:rPr lang="de-DE" sz="1600" dirty="0">
                <a:solidFill>
                  <a:schemeClr val="tx1"/>
                </a:solidFill>
                <a:highlight>
                  <a:srgbClr val="FFFF00"/>
                </a:highlight>
              </a:rPr>
              <a:t> 1</a:t>
            </a:r>
          </a:p>
          <a:p>
            <a:r>
              <a:rPr lang="de-DE" sz="1600" dirty="0">
                <a:solidFill>
                  <a:schemeClr val="tx1"/>
                </a:solidFill>
                <a:highlight>
                  <a:srgbClr val="FF0000"/>
                </a:highlight>
              </a:rPr>
              <a:t> </a:t>
            </a:r>
          </a:p>
          <a:p>
            <a:endParaRPr lang="de-DE" sz="1600" dirty="0">
              <a:solidFill>
                <a:schemeClr val="tx1"/>
              </a:solidFill>
            </a:endParaRPr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0C375D3A-B073-4B48-9A7D-C6A66EFDE593}"/>
              </a:ext>
            </a:extLst>
          </p:cNvPr>
          <p:cNvGrpSpPr/>
          <p:nvPr/>
        </p:nvGrpSpPr>
        <p:grpSpPr>
          <a:xfrm>
            <a:off x="7712851" y="3247639"/>
            <a:ext cx="4252763" cy="3168649"/>
            <a:chOff x="7715250" y="3689351"/>
            <a:chExt cx="4252763" cy="3168649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6CA63ADC-1721-4B19-B10E-E5DA31DA1508}"/>
                </a:ext>
              </a:extLst>
            </p:cNvPr>
            <p:cNvGrpSpPr/>
            <p:nvPr/>
          </p:nvGrpSpPr>
          <p:grpSpPr>
            <a:xfrm>
              <a:off x="7715250" y="3689351"/>
              <a:ext cx="4252763" cy="3168649"/>
              <a:chOff x="7544030" y="3044188"/>
              <a:chExt cx="4252763" cy="3168649"/>
            </a:xfrm>
          </p:grpSpPr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A19E1C17-FA44-46EE-92B0-CD603E226A7F}"/>
                  </a:ext>
                </a:extLst>
              </p:cNvPr>
              <p:cNvSpPr/>
              <p:nvPr/>
            </p:nvSpPr>
            <p:spPr>
              <a:xfrm>
                <a:off x="7544030" y="3044188"/>
                <a:ext cx="4252763" cy="316864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de-DE" dirty="0">
                    <a:solidFill>
                      <a:schemeClr val="tx1"/>
                    </a:solidFill>
                  </a:rPr>
                  <a:t>5G </a:t>
                </a:r>
                <a:r>
                  <a:rPr lang="de-DE" dirty="0" err="1">
                    <a:solidFill>
                      <a:schemeClr val="tx1"/>
                    </a:solidFill>
                  </a:rPr>
                  <a:t>Handover</a:t>
                </a:r>
                <a:r>
                  <a:rPr lang="de-DE" dirty="0">
                    <a:solidFill>
                      <a:schemeClr val="tx1"/>
                    </a:solidFill>
                  </a:rPr>
                  <a:t> Protocol </a:t>
                </a:r>
                <a:r>
                  <a:rPr lang="de-DE" sz="1600" baseline="30000" dirty="0">
                    <a:solidFill>
                      <a:schemeClr val="tx1"/>
                    </a:solidFill>
                  </a:rPr>
                  <a:t>1</a:t>
                </a:r>
                <a:endParaRPr lang="de-DE" baseline="30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822A7B7F-8B9A-4D1A-92B9-F5770C8D68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589005" y="3501605"/>
                <a:ext cx="4177124" cy="2632252"/>
              </a:xfrm>
              <a:prstGeom prst="rect">
                <a:avLst/>
              </a:prstGeom>
            </p:spPr>
          </p:pic>
        </p:grp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B3C0C00D-C424-40F2-A614-9EB7969EF1F6}"/>
                </a:ext>
              </a:extLst>
            </p:cNvPr>
            <p:cNvSpPr txBox="1"/>
            <p:nvPr/>
          </p:nvSpPr>
          <p:spPr>
            <a:xfrm>
              <a:off x="11339243" y="4281756"/>
              <a:ext cx="534493" cy="184666"/>
            </a:xfrm>
            <a:prstGeom prst="rect">
              <a:avLst/>
            </a:prstGeom>
            <a:solidFill>
              <a:srgbClr val="3C557C"/>
            </a:solidFill>
          </p:spPr>
          <p:txBody>
            <a:bodyPr wrap="square" tIns="0" bIns="0" rtlCol="0">
              <a:spAutoFit/>
            </a:bodyPr>
            <a:lstStyle/>
            <a:p>
              <a:r>
                <a:rPr lang="de-DE" sz="1200" dirty="0">
                  <a:solidFill>
                    <a:schemeClr val="bg1">
                      <a:lumMod val="85000"/>
                    </a:schemeClr>
                  </a:solidFill>
                </a:rPr>
                <a:t>5GC</a:t>
              </a:r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206C780E-7FAC-4DCD-8B02-A63373DEB685}"/>
              </a:ext>
            </a:extLst>
          </p:cNvPr>
          <p:cNvGrpSpPr/>
          <p:nvPr/>
        </p:nvGrpSpPr>
        <p:grpSpPr>
          <a:xfrm>
            <a:off x="7706431" y="3392901"/>
            <a:ext cx="4252763" cy="3283862"/>
            <a:chOff x="12984591" y="947338"/>
            <a:chExt cx="4252763" cy="3283862"/>
          </a:xfrm>
        </p:grpSpPr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60BEEDCE-7496-4515-8FC7-710771513646}"/>
                </a:ext>
              </a:extLst>
            </p:cNvPr>
            <p:cNvSpPr/>
            <p:nvPr/>
          </p:nvSpPr>
          <p:spPr>
            <a:xfrm>
              <a:off x="12984591" y="947338"/>
              <a:ext cx="4252763" cy="32838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de-DE" dirty="0">
                  <a:solidFill>
                    <a:schemeClr val="tx1"/>
                  </a:solidFill>
                </a:rPr>
                <a:t>5G </a:t>
              </a:r>
              <a:r>
                <a:rPr lang="de-DE" dirty="0" err="1">
                  <a:solidFill>
                    <a:schemeClr val="tx1"/>
                  </a:solidFill>
                </a:rPr>
                <a:t>Handover</a:t>
              </a:r>
              <a:r>
                <a:rPr lang="de-DE" dirty="0">
                  <a:solidFill>
                    <a:schemeClr val="tx1"/>
                  </a:solidFill>
                </a:rPr>
                <a:t> Protocol </a:t>
              </a:r>
              <a:r>
                <a:rPr lang="de-DE" dirty="0" err="1">
                  <a:solidFill>
                    <a:schemeClr val="tx1"/>
                  </a:solidFill>
                </a:rPr>
                <a:t>with</a:t>
              </a:r>
              <a:r>
                <a:rPr lang="de-DE" dirty="0">
                  <a:solidFill>
                    <a:schemeClr val="tx1"/>
                  </a:solidFill>
                </a:rPr>
                <a:t> Inter-</a:t>
              </a:r>
              <a:r>
                <a:rPr lang="de-DE" dirty="0" err="1">
                  <a:solidFill>
                    <a:schemeClr val="tx1"/>
                  </a:solidFill>
                </a:rPr>
                <a:t>gNB</a:t>
              </a:r>
              <a:r>
                <a:rPr lang="de-DE" dirty="0">
                  <a:solidFill>
                    <a:schemeClr val="tx1"/>
                  </a:solidFill>
                </a:rPr>
                <a:t> Link</a:t>
              </a:r>
            </a:p>
          </p:txBody>
        </p: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EA453DE6-5FA6-47BF-835A-828EB1278C8F}"/>
                </a:ext>
              </a:extLst>
            </p:cNvPr>
            <p:cNvGrpSpPr/>
            <p:nvPr/>
          </p:nvGrpSpPr>
          <p:grpSpPr>
            <a:xfrm>
              <a:off x="13066564" y="1352346"/>
              <a:ext cx="4051402" cy="2815356"/>
              <a:chOff x="3791912" y="2054483"/>
              <a:chExt cx="4234984" cy="2942926"/>
            </a:xfrm>
          </p:grpSpPr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493CB693-B822-494F-964B-FF30776FAC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9892" r="22827"/>
              <a:stretch/>
            </p:blipFill>
            <p:spPr>
              <a:xfrm>
                <a:off x="3978515" y="2235655"/>
                <a:ext cx="4014865" cy="2761754"/>
              </a:xfrm>
              <a:prstGeom prst="rect">
                <a:avLst/>
              </a:prstGeom>
            </p:spPr>
          </p:pic>
          <p:sp>
            <p:nvSpPr>
              <p:cNvPr id="28" name="Rechteck: abgerundete Ecken 27">
                <a:extLst>
                  <a:ext uri="{FF2B5EF4-FFF2-40B4-BE49-F238E27FC236}">
                    <a16:creationId xmlns:a16="http://schemas.microsoft.com/office/drawing/2014/main" id="{31E062A6-540C-4981-A1A4-99DD8D1FE613}"/>
                  </a:ext>
                </a:extLst>
              </p:cNvPr>
              <p:cNvSpPr/>
              <p:nvPr/>
            </p:nvSpPr>
            <p:spPr>
              <a:xfrm>
                <a:off x="7440156" y="2068377"/>
                <a:ext cx="586740" cy="279682"/>
              </a:xfrm>
              <a:prstGeom prst="roundRect">
                <a:avLst/>
              </a:prstGeom>
              <a:solidFill>
                <a:srgbClr val="3C557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>
                    <a:solidFill>
                      <a:schemeClr val="bg1">
                        <a:lumMod val="85000"/>
                      </a:schemeClr>
                    </a:solidFill>
                  </a:rPr>
                  <a:t>5GC</a:t>
                </a:r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45" name="Rechteck: abgerundete Ecken 44">
                <a:extLst>
                  <a:ext uri="{FF2B5EF4-FFF2-40B4-BE49-F238E27FC236}">
                    <a16:creationId xmlns:a16="http://schemas.microsoft.com/office/drawing/2014/main" id="{DD722EE4-6A38-4A98-A2AC-D4C75ECB9BC2}"/>
                  </a:ext>
                </a:extLst>
              </p:cNvPr>
              <p:cNvSpPr/>
              <p:nvPr/>
            </p:nvSpPr>
            <p:spPr>
              <a:xfrm>
                <a:off x="6170542" y="2059114"/>
                <a:ext cx="586740" cy="279682"/>
              </a:xfrm>
              <a:prstGeom prst="roundRect">
                <a:avLst/>
              </a:prstGeom>
              <a:solidFill>
                <a:srgbClr val="3C557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de-DE" sz="1050" dirty="0">
                    <a:solidFill>
                      <a:schemeClr val="bg1">
                        <a:lumMod val="85000"/>
                      </a:schemeClr>
                    </a:solidFill>
                  </a:rPr>
                  <a:t>Target </a:t>
                </a:r>
                <a:r>
                  <a:rPr lang="de-DE" sz="1050" dirty="0" err="1">
                    <a:solidFill>
                      <a:schemeClr val="bg1">
                        <a:lumMod val="85000"/>
                      </a:schemeClr>
                    </a:solidFill>
                  </a:rPr>
                  <a:t>gNB</a:t>
                </a:r>
                <a:endParaRPr lang="de-DE" sz="105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46" name="Rechteck: abgerundete Ecken 45">
                <a:extLst>
                  <a:ext uri="{FF2B5EF4-FFF2-40B4-BE49-F238E27FC236}">
                    <a16:creationId xmlns:a16="http://schemas.microsoft.com/office/drawing/2014/main" id="{4A013548-0D44-4B20-861E-E2FFEE9256A7}"/>
                  </a:ext>
                </a:extLst>
              </p:cNvPr>
              <p:cNvSpPr/>
              <p:nvPr/>
            </p:nvSpPr>
            <p:spPr>
              <a:xfrm>
                <a:off x="4981118" y="2054483"/>
                <a:ext cx="586740" cy="279682"/>
              </a:xfrm>
              <a:prstGeom prst="roundRect">
                <a:avLst/>
              </a:prstGeom>
              <a:solidFill>
                <a:srgbClr val="3C557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de-DE" sz="1050" dirty="0">
                    <a:solidFill>
                      <a:schemeClr val="bg1">
                        <a:lumMod val="85000"/>
                      </a:schemeClr>
                    </a:solidFill>
                  </a:rPr>
                  <a:t>Source </a:t>
                </a:r>
                <a:r>
                  <a:rPr lang="de-DE" sz="1050" dirty="0" err="1">
                    <a:solidFill>
                      <a:schemeClr val="bg1">
                        <a:lumMod val="85000"/>
                      </a:schemeClr>
                    </a:solidFill>
                  </a:rPr>
                  <a:t>gNB</a:t>
                </a:r>
                <a:endParaRPr lang="de-DE" sz="105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47" name="Rechteck: abgerundete Ecken 46">
                <a:extLst>
                  <a:ext uri="{FF2B5EF4-FFF2-40B4-BE49-F238E27FC236}">
                    <a16:creationId xmlns:a16="http://schemas.microsoft.com/office/drawing/2014/main" id="{27F3066F-D281-450E-BA37-900CF389CEBA}"/>
                  </a:ext>
                </a:extLst>
              </p:cNvPr>
              <p:cNvSpPr/>
              <p:nvPr/>
            </p:nvSpPr>
            <p:spPr>
              <a:xfrm>
                <a:off x="3791912" y="2054487"/>
                <a:ext cx="586740" cy="279682"/>
              </a:xfrm>
              <a:prstGeom prst="roundRect">
                <a:avLst/>
              </a:prstGeom>
              <a:solidFill>
                <a:srgbClr val="3C557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de-DE" sz="1050" dirty="0">
                    <a:solidFill>
                      <a:schemeClr val="bg1">
                        <a:lumMod val="85000"/>
                      </a:schemeClr>
                    </a:solidFill>
                  </a:rPr>
                  <a:t>UE</a:t>
                </a:r>
              </a:p>
            </p:txBody>
          </p:sp>
        </p:grpSp>
      </p:grpSp>
      <p:sp>
        <p:nvSpPr>
          <p:cNvPr id="58" name="Rechteck 57">
            <a:extLst>
              <a:ext uri="{FF2B5EF4-FFF2-40B4-BE49-F238E27FC236}">
                <a16:creationId xmlns:a16="http://schemas.microsoft.com/office/drawing/2014/main" id="{FE27DE6B-18F1-4133-A2F4-A0EC4D8B2BC9}"/>
              </a:ext>
            </a:extLst>
          </p:cNvPr>
          <p:cNvSpPr/>
          <p:nvPr/>
        </p:nvSpPr>
        <p:spPr>
          <a:xfrm>
            <a:off x="312720" y="5232555"/>
            <a:ext cx="1372142" cy="5429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err="1"/>
              <a:t>No</a:t>
            </a:r>
            <a:r>
              <a:rPr lang="de-DE" sz="2000" b="1" dirty="0"/>
              <a:t> Winner</a:t>
            </a:r>
          </a:p>
        </p:txBody>
      </p: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C6F47D1A-519E-4DB2-A2E2-B81AA16DA015}"/>
              </a:ext>
            </a:extLst>
          </p:cNvPr>
          <p:cNvGrpSpPr/>
          <p:nvPr/>
        </p:nvGrpSpPr>
        <p:grpSpPr>
          <a:xfrm>
            <a:off x="152400" y="6577499"/>
            <a:ext cx="11881945" cy="318821"/>
            <a:chOff x="152400" y="6577499"/>
            <a:chExt cx="11881945" cy="318821"/>
          </a:xfrm>
        </p:grpSpPr>
        <p:sp>
          <p:nvSpPr>
            <p:cNvPr id="43" name="Fußzeilenplatzhalter 15">
              <a:extLst>
                <a:ext uri="{FF2B5EF4-FFF2-40B4-BE49-F238E27FC236}">
                  <a16:creationId xmlns:a16="http://schemas.microsoft.com/office/drawing/2014/main" id="{65672825-0580-4C61-84D4-D9791AA6D3DF}"/>
                </a:ext>
              </a:extLst>
            </p:cNvPr>
            <p:cNvSpPr txBox="1">
              <a:spLocks/>
            </p:cNvSpPr>
            <p:nvPr/>
          </p:nvSpPr>
          <p:spPr>
            <a:xfrm>
              <a:off x="11089218" y="6577499"/>
              <a:ext cx="945127" cy="318821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17</a:t>
              </a:r>
            </a:p>
          </p:txBody>
        </p:sp>
        <p:sp>
          <p:nvSpPr>
            <p:cNvPr id="44" name="Fußzeilenplatzhalter 15">
              <a:extLst>
                <a:ext uri="{FF2B5EF4-FFF2-40B4-BE49-F238E27FC236}">
                  <a16:creationId xmlns:a16="http://schemas.microsoft.com/office/drawing/2014/main" id="{85203CCC-8C99-4700-AD84-6D3846482336}"/>
                </a:ext>
              </a:extLst>
            </p:cNvPr>
            <p:cNvSpPr txBox="1">
              <a:spLocks/>
            </p:cNvSpPr>
            <p:nvPr/>
          </p:nvSpPr>
          <p:spPr>
            <a:xfrm>
              <a:off x="152400" y="6582761"/>
              <a:ext cx="3450343" cy="216000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GRCon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18</a:t>
              </a:r>
              <a:r>
                <a:rPr lang="en-US" sz="11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Sept. 2024, 5G NTN Presentation, M. Petry </a:t>
              </a:r>
              <a:endPara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44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-0.00026 -0.45463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hteck 56">
            <a:extLst>
              <a:ext uri="{FF2B5EF4-FFF2-40B4-BE49-F238E27FC236}">
                <a16:creationId xmlns:a16="http://schemas.microsoft.com/office/drawing/2014/main" id="{D84615D9-CD49-4A59-A16E-6D05F7C4BDAE}"/>
              </a:ext>
            </a:extLst>
          </p:cNvPr>
          <p:cNvSpPr/>
          <p:nvPr/>
        </p:nvSpPr>
        <p:spPr>
          <a:xfrm>
            <a:off x="4710226" y="1385828"/>
            <a:ext cx="7309637" cy="42777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6AB57D63-E579-4678-81D3-832CB294502B}"/>
              </a:ext>
            </a:extLst>
          </p:cNvPr>
          <p:cNvSpPr/>
          <p:nvPr/>
        </p:nvSpPr>
        <p:spPr>
          <a:xfrm>
            <a:off x="238735" y="1385829"/>
            <a:ext cx="4261897" cy="42777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25E1407A-F01E-4119-B58E-304471215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8570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4E157D59-90AD-4E24-8B90-01E1DA98798E}"/>
              </a:ext>
            </a:extLst>
          </p:cNvPr>
          <p:cNvSpPr txBox="1">
            <a:spLocks/>
          </p:cNvSpPr>
          <p:nvPr/>
        </p:nvSpPr>
        <p:spPr>
          <a:xfrm>
            <a:off x="152400" y="237109"/>
            <a:ext cx="1181321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Regenerative vs. Transparent – </a:t>
            </a:r>
            <a:r>
              <a:rPr lang="de-DE" dirty="0" err="1"/>
              <a:t>Intra</a:t>
            </a:r>
            <a:r>
              <a:rPr lang="de-DE" dirty="0"/>
              <a:t> </a:t>
            </a:r>
            <a:r>
              <a:rPr lang="de-DE" dirty="0" err="1"/>
              <a:t>gNB</a:t>
            </a:r>
            <a:r>
              <a:rPr lang="de-DE" dirty="0"/>
              <a:t> </a:t>
            </a:r>
            <a:r>
              <a:rPr lang="de-DE" dirty="0" err="1"/>
              <a:t>Handover</a:t>
            </a:r>
            <a:endParaRPr lang="de-DE" dirty="0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F5D17E78-83C9-4DF1-918D-F94F8886D9FB}"/>
              </a:ext>
            </a:extLst>
          </p:cNvPr>
          <p:cNvSpPr/>
          <p:nvPr/>
        </p:nvSpPr>
        <p:spPr>
          <a:xfrm>
            <a:off x="414026" y="5905856"/>
            <a:ext cx="3008392" cy="3107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accent5"/>
                </a:solidFill>
              </a:rPr>
              <a:t>Phase 1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9F69336-C634-42D6-9C8F-F78FB2E1BD34}"/>
              </a:ext>
            </a:extLst>
          </p:cNvPr>
          <p:cNvSpPr/>
          <p:nvPr/>
        </p:nvSpPr>
        <p:spPr>
          <a:xfrm>
            <a:off x="3543432" y="5905856"/>
            <a:ext cx="3008392" cy="3107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accent5"/>
                </a:solidFill>
              </a:rPr>
              <a:t>Phase 2b</a:t>
            </a:r>
          </a:p>
        </p:txBody>
      </p:sp>
      <p:sp>
        <p:nvSpPr>
          <p:cNvPr id="79" name="Rechteck 78">
            <a:extLst>
              <a:ext uri="{FF2B5EF4-FFF2-40B4-BE49-F238E27FC236}">
                <a16:creationId xmlns:a16="http://schemas.microsoft.com/office/drawing/2014/main" id="{BD0748A6-4878-48F0-9AAE-6BE15EF9F40F}"/>
              </a:ext>
            </a:extLst>
          </p:cNvPr>
          <p:cNvSpPr/>
          <p:nvPr/>
        </p:nvSpPr>
        <p:spPr>
          <a:xfrm>
            <a:off x="404500" y="5896331"/>
            <a:ext cx="3017917" cy="6330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de-DE" sz="1600" dirty="0" err="1">
                <a:solidFill>
                  <a:schemeClr val="tx1"/>
                </a:solidFill>
              </a:rPr>
              <a:t>Intra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gNodeB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communication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2DDED2FA-D810-407B-AF7B-32BFD5FC275A}"/>
              </a:ext>
            </a:extLst>
          </p:cNvPr>
          <p:cNvSpPr/>
          <p:nvPr/>
        </p:nvSpPr>
        <p:spPr>
          <a:xfrm>
            <a:off x="3533906" y="5896331"/>
            <a:ext cx="3017917" cy="86641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de-DE" sz="1600" dirty="0" err="1">
                <a:solidFill>
                  <a:schemeClr val="tx1"/>
                </a:solidFill>
              </a:rPr>
              <a:t>Intra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gNodeB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handover</a:t>
            </a:r>
            <a:endParaRPr lang="de-DE" sz="1600" dirty="0">
              <a:solidFill>
                <a:schemeClr val="tx1"/>
              </a:solidFill>
            </a:endParaRPr>
          </a:p>
          <a:p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367765E8-D8A0-4EAC-BAFB-A14B38D5ADB8}"/>
              </a:ext>
            </a:extLst>
          </p:cNvPr>
          <p:cNvSpPr/>
          <p:nvPr/>
        </p:nvSpPr>
        <p:spPr>
          <a:xfrm>
            <a:off x="599888" y="1427966"/>
            <a:ext cx="2607540" cy="3035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de-DE" sz="1600" dirty="0">
              <a:solidFill>
                <a:schemeClr val="tx1"/>
              </a:solidFill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D4CA182-0414-43D9-9644-20554908EEF9}"/>
              </a:ext>
            </a:extLst>
          </p:cNvPr>
          <p:cNvGrpSpPr/>
          <p:nvPr/>
        </p:nvGrpSpPr>
        <p:grpSpPr>
          <a:xfrm>
            <a:off x="4772201" y="2042583"/>
            <a:ext cx="2940328" cy="3035793"/>
            <a:chOff x="588483" y="1842697"/>
            <a:chExt cx="2940328" cy="3035793"/>
          </a:xfrm>
        </p:grpSpPr>
        <p:pic>
          <p:nvPicPr>
            <p:cNvPr id="4098" name="图片 6">
              <a:extLst>
                <a:ext uri="{FF2B5EF4-FFF2-40B4-BE49-F238E27FC236}">
                  <a16:creationId xmlns:a16="http://schemas.microsoft.com/office/drawing/2014/main" id="{EF2CF00F-E95C-424E-B3B2-BC788D6141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483" y="1842697"/>
              <a:ext cx="2940328" cy="3035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Grafik 51">
              <a:extLst>
                <a:ext uri="{FF2B5EF4-FFF2-40B4-BE49-F238E27FC236}">
                  <a16:creationId xmlns:a16="http://schemas.microsoft.com/office/drawing/2014/main" id="{881E7CB3-E982-408A-9959-B7D0C9084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5077798">
              <a:off x="1830437" y="3155609"/>
              <a:ext cx="422986" cy="422986"/>
            </a:xfrm>
            <a:prstGeom prst="rect">
              <a:avLst/>
            </a:prstGeom>
          </p:spPr>
        </p:pic>
        <p:pic>
          <p:nvPicPr>
            <p:cNvPr id="53" name="Grafik 52">
              <a:extLst>
                <a:ext uri="{FF2B5EF4-FFF2-40B4-BE49-F238E27FC236}">
                  <a16:creationId xmlns:a16="http://schemas.microsoft.com/office/drawing/2014/main" id="{826D52CF-8231-4048-A6AC-B83FD908E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5077798">
              <a:off x="1813073" y="4066755"/>
              <a:ext cx="422986" cy="422986"/>
            </a:xfrm>
            <a:prstGeom prst="rect">
              <a:avLst/>
            </a:prstGeom>
          </p:spPr>
        </p:pic>
        <p:pic>
          <p:nvPicPr>
            <p:cNvPr id="55" name="Grafik 54">
              <a:extLst>
                <a:ext uri="{FF2B5EF4-FFF2-40B4-BE49-F238E27FC236}">
                  <a16:creationId xmlns:a16="http://schemas.microsoft.com/office/drawing/2014/main" id="{881B3E37-4118-4E72-A7ED-60531D3D3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5077798">
              <a:off x="970330" y="3614106"/>
              <a:ext cx="422986" cy="422986"/>
            </a:xfrm>
            <a:prstGeom prst="rect">
              <a:avLst/>
            </a:prstGeom>
          </p:spPr>
        </p:pic>
        <p:pic>
          <p:nvPicPr>
            <p:cNvPr id="58" name="Grafik 57">
              <a:extLst>
                <a:ext uri="{FF2B5EF4-FFF2-40B4-BE49-F238E27FC236}">
                  <a16:creationId xmlns:a16="http://schemas.microsoft.com/office/drawing/2014/main" id="{13B80E0F-8431-449A-8A12-04BC6ADDA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5077798">
              <a:off x="2679063" y="3616644"/>
              <a:ext cx="422986" cy="422986"/>
            </a:xfrm>
            <a:prstGeom prst="rect">
              <a:avLst/>
            </a:prstGeom>
          </p:spPr>
        </p:pic>
        <p:pic>
          <p:nvPicPr>
            <p:cNvPr id="59" name="Grafik 58">
              <a:extLst>
                <a:ext uri="{FF2B5EF4-FFF2-40B4-BE49-F238E27FC236}">
                  <a16:creationId xmlns:a16="http://schemas.microsoft.com/office/drawing/2014/main" id="{E65E32A6-8EB5-45E7-AC0F-00E2234B1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5077798">
              <a:off x="2651597" y="2664378"/>
              <a:ext cx="422986" cy="422986"/>
            </a:xfrm>
            <a:prstGeom prst="rect">
              <a:avLst/>
            </a:prstGeom>
          </p:spPr>
        </p:pic>
        <p:pic>
          <p:nvPicPr>
            <p:cNvPr id="60" name="Grafik 59">
              <a:extLst>
                <a:ext uri="{FF2B5EF4-FFF2-40B4-BE49-F238E27FC236}">
                  <a16:creationId xmlns:a16="http://schemas.microsoft.com/office/drawing/2014/main" id="{5651275F-0246-4EF4-8091-44FEB22E0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5077798">
              <a:off x="965064" y="2664378"/>
              <a:ext cx="422986" cy="422986"/>
            </a:xfrm>
            <a:prstGeom prst="rect">
              <a:avLst/>
            </a:prstGeom>
          </p:spPr>
        </p:pic>
        <p:pic>
          <p:nvPicPr>
            <p:cNvPr id="61" name="Grafik 60">
              <a:extLst>
                <a:ext uri="{FF2B5EF4-FFF2-40B4-BE49-F238E27FC236}">
                  <a16:creationId xmlns:a16="http://schemas.microsoft.com/office/drawing/2014/main" id="{26717CC9-102D-4AC2-924D-4DE4FCD46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5077798">
              <a:off x="1821282" y="2153448"/>
              <a:ext cx="422986" cy="422986"/>
            </a:xfrm>
            <a:prstGeom prst="rect">
              <a:avLst/>
            </a:prstGeom>
          </p:spPr>
        </p:pic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1F03C81-49DF-4955-90CA-8CFF14C746CF}"/>
              </a:ext>
            </a:extLst>
          </p:cNvPr>
          <p:cNvGrpSpPr/>
          <p:nvPr/>
        </p:nvGrpSpPr>
        <p:grpSpPr>
          <a:xfrm>
            <a:off x="7982795" y="1845159"/>
            <a:ext cx="3982819" cy="2430429"/>
            <a:chOff x="5864473" y="1596550"/>
            <a:chExt cx="5435797" cy="3317078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3302C466-B084-4DEB-85A8-65A0716E32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2951" r="7856"/>
            <a:stretch/>
          </p:blipFill>
          <p:spPr>
            <a:xfrm>
              <a:off x="5864473" y="2588427"/>
              <a:ext cx="5435797" cy="2325201"/>
            </a:xfrm>
            <a:prstGeom prst="rect">
              <a:avLst/>
            </a:prstGeom>
          </p:spPr>
        </p:pic>
        <p:pic>
          <p:nvPicPr>
            <p:cNvPr id="56" name="Grafik 55">
              <a:extLst>
                <a:ext uri="{FF2B5EF4-FFF2-40B4-BE49-F238E27FC236}">
                  <a16:creationId xmlns:a16="http://schemas.microsoft.com/office/drawing/2014/main" id="{9933ED5B-4586-4721-9F04-19179919D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5077798">
              <a:off x="8368310" y="1596549"/>
              <a:ext cx="891550" cy="891552"/>
            </a:xfrm>
            <a:prstGeom prst="rect">
              <a:avLst/>
            </a:prstGeom>
          </p:spPr>
        </p:pic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6B1ABB72-B05A-4485-B3A6-D8FD3B9D51B6}"/>
                </a:ext>
              </a:extLst>
            </p:cNvPr>
            <p:cNvSpPr/>
            <p:nvPr/>
          </p:nvSpPr>
          <p:spPr>
            <a:xfrm>
              <a:off x="7725373" y="4255470"/>
              <a:ext cx="1210085" cy="374707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F5EDBDE6-A014-4AEB-B84F-3A64A93644D1}"/>
                </a:ext>
              </a:extLst>
            </p:cNvPr>
            <p:cNvSpPr/>
            <p:nvPr/>
          </p:nvSpPr>
          <p:spPr>
            <a:xfrm>
              <a:off x="6776257" y="4411216"/>
              <a:ext cx="1210085" cy="37470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B21F69D3-7FED-4BC8-93A6-5D1D8A03AC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395" t="26856" r="10753" b="28013"/>
            <a:stretch/>
          </p:blipFill>
          <p:spPr>
            <a:xfrm>
              <a:off x="6820943" y="4341167"/>
              <a:ext cx="1093305" cy="374707"/>
            </a:xfrm>
            <a:prstGeom prst="rect">
              <a:avLst/>
            </a:prstGeom>
          </p:spPr>
        </p:pic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62AE1DE1-144B-43CD-BEFB-007F69AF48A3}"/>
                </a:ext>
              </a:extLst>
            </p:cNvPr>
            <p:cNvSpPr/>
            <p:nvPr/>
          </p:nvSpPr>
          <p:spPr>
            <a:xfrm>
              <a:off x="8241283" y="3784665"/>
              <a:ext cx="1210085" cy="374707"/>
            </a:xfrm>
            <a:prstGeom prst="ellipse">
              <a:avLst/>
            </a:prstGeom>
            <a:solidFill>
              <a:srgbClr val="EDF2FA"/>
            </a:solidFill>
            <a:ln w="12700">
              <a:solidFill>
                <a:srgbClr val="BE97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Pfeil: nach rechts 8">
              <a:extLst>
                <a:ext uri="{FF2B5EF4-FFF2-40B4-BE49-F238E27FC236}">
                  <a16:creationId xmlns:a16="http://schemas.microsoft.com/office/drawing/2014/main" id="{4BFB9A36-56CC-433D-8223-DA7EB234D8EB}"/>
                </a:ext>
              </a:extLst>
            </p:cNvPr>
            <p:cNvSpPr/>
            <p:nvPr/>
          </p:nvSpPr>
          <p:spPr>
            <a:xfrm rot="20346001">
              <a:off x="7689720" y="4401565"/>
              <a:ext cx="402402" cy="172021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7DEB1AFE-A1AB-4C90-BDF1-DEA3DC7A23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75" t="7487" r="61307" b="8309"/>
          <a:stretch/>
        </p:blipFill>
        <p:spPr>
          <a:xfrm>
            <a:off x="1894201" y="2498051"/>
            <a:ext cx="838437" cy="25405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43BB609-37AD-4F5D-B459-D65A55F058FA}"/>
              </a:ext>
            </a:extLst>
          </p:cNvPr>
          <p:cNvSpPr txBox="1"/>
          <p:nvPr/>
        </p:nvSpPr>
        <p:spPr>
          <a:xfrm>
            <a:off x="1777961" y="1385830"/>
            <a:ext cx="1125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+mj-lt"/>
              </a:rPr>
              <a:t>Terrestrial</a:t>
            </a:r>
            <a:endParaRPr lang="de-DE" dirty="0">
              <a:latin typeface="+mj-lt"/>
            </a:endParaRPr>
          </a:p>
        </p:txBody>
      </p:sp>
      <p:sp>
        <p:nvSpPr>
          <p:cNvPr id="40" name="Gleichschenkliges Dreieck 39">
            <a:extLst>
              <a:ext uri="{FF2B5EF4-FFF2-40B4-BE49-F238E27FC236}">
                <a16:creationId xmlns:a16="http://schemas.microsoft.com/office/drawing/2014/main" id="{8C1B9C71-96E4-466E-A689-9EC823D12FA3}"/>
              </a:ext>
            </a:extLst>
          </p:cNvPr>
          <p:cNvSpPr/>
          <p:nvPr/>
        </p:nvSpPr>
        <p:spPr>
          <a:xfrm rot="7212514" flipV="1">
            <a:off x="1375474" y="3074864"/>
            <a:ext cx="3091366" cy="888445"/>
          </a:xfrm>
          <a:prstGeom prst="triangl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Gleichschenkliges Dreieck 40">
            <a:extLst>
              <a:ext uri="{FF2B5EF4-FFF2-40B4-BE49-F238E27FC236}">
                <a16:creationId xmlns:a16="http://schemas.microsoft.com/office/drawing/2014/main" id="{E01DE7E9-A613-4BFF-A863-5ABF405BF83D}"/>
              </a:ext>
            </a:extLst>
          </p:cNvPr>
          <p:cNvSpPr/>
          <p:nvPr/>
        </p:nvSpPr>
        <p:spPr>
          <a:xfrm flipV="1">
            <a:off x="722055" y="1961877"/>
            <a:ext cx="3182728" cy="914702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Gleichschenkliges Dreieck 42">
            <a:extLst>
              <a:ext uri="{FF2B5EF4-FFF2-40B4-BE49-F238E27FC236}">
                <a16:creationId xmlns:a16="http://schemas.microsoft.com/office/drawing/2014/main" id="{075AECE1-AB29-4504-AEEF-6A99A4DD6B77}"/>
              </a:ext>
            </a:extLst>
          </p:cNvPr>
          <p:cNvSpPr/>
          <p:nvPr/>
        </p:nvSpPr>
        <p:spPr>
          <a:xfrm rot="14387486" flipH="1" flipV="1">
            <a:off x="161562" y="3055935"/>
            <a:ext cx="3091366" cy="888445"/>
          </a:xfrm>
          <a:prstGeom prst="triangle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884CA8D7-3EA0-49B3-A8CA-3505A260DEB1}"/>
              </a:ext>
            </a:extLst>
          </p:cNvPr>
          <p:cNvSpPr txBox="1"/>
          <p:nvPr/>
        </p:nvSpPr>
        <p:spPr>
          <a:xfrm>
            <a:off x="7586521" y="1442113"/>
            <a:ext cx="157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+mj-lt"/>
              </a:rPr>
              <a:t>Non-</a:t>
            </a:r>
            <a:r>
              <a:rPr lang="de-DE" dirty="0" err="1">
                <a:latin typeface="+mj-lt"/>
              </a:rPr>
              <a:t>Terrestrial</a:t>
            </a:r>
            <a:endParaRPr lang="de-DE" dirty="0">
              <a:latin typeface="+mj-lt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8E1283DD-4F0A-47FD-A132-6D5A3A7B5318}"/>
              </a:ext>
            </a:extLst>
          </p:cNvPr>
          <p:cNvSpPr txBox="1"/>
          <p:nvPr/>
        </p:nvSpPr>
        <p:spPr>
          <a:xfrm>
            <a:off x="188435" y="835091"/>
            <a:ext cx="4137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latin typeface="+mj-lt"/>
              </a:rPr>
              <a:t>Handover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between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sectors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within</a:t>
            </a:r>
            <a:r>
              <a:rPr lang="de-DE" sz="1600" dirty="0">
                <a:latin typeface="+mj-lt"/>
              </a:rPr>
              <a:t> a </a:t>
            </a:r>
            <a:r>
              <a:rPr lang="de-DE" sz="1600" dirty="0" err="1">
                <a:latin typeface="+mj-lt"/>
              </a:rPr>
              <a:t>base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station</a:t>
            </a:r>
            <a:endParaRPr lang="de-DE" sz="1600" dirty="0">
              <a:latin typeface="+mj-lt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1064493-C541-4C76-88C2-3BC30A478CDF}"/>
              </a:ext>
            </a:extLst>
          </p:cNvPr>
          <p:cNvSpPr/>
          <p:nvPr/>
        </p:nvSpPr>
        <p:spPr>
          <a:xfrm>
            <a:off x="6472325" y="2540697"/>
            <a:ext cx="1114196" cy="111419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5F9ADDB6-A4C4-4A4A-8FD0-C32A42150DCA}"/>
              </a:ext>
            </a:extLst>
          </p:cNvPr>
          <p:cNvCxnSpPr>
            <a:cxnSpLocks/>
            <a:stCxn id="14" idx="0"/>
          </p:cNvCxnSpPr>
          <p:nvPr/>
        </p:nvCxnSpPr>
        <p:spPr>
          <a:xfrm>
            <a:off x="7029423" y="2540697"/>
            <a:ext cx="3581497" cy="5708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95F6EB83-BE70-4A82-BEA0-84F999E23A34}"/>
              </a:ext>
            </a:extLst>
          </p:cNvPr>
          <p:cNvCxnSpPr>
            <a:cxnSpLocks/>
            <a:endCxn id="54" idx="3"/>
          </p:cNvCxnSpPr>
          <p:nvPr/>
        </p:nvCxnSpPr>
        <p:spPr>
          <a:xfrm>
            <a:off x="6850819" y="3619117"/>
            <a:ext cx="1730876" cy="4739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>
            <a:extLst>
              <a:ext uri="{FF2B5EF4-FFF2-40B4-BE49-F238E27FC236}">
                <a16:creationId xmlns:a16="http://schemas.microsoft.com/office/drawing/2014/main" id="{582FEC40-006A-49F8-A4AD-90329A7B52CC}"/>
              </a:ext>
            </a:extLst>
          </p:cNvPr>
          <p:cNvSpPr/>
          <p:nvPr/>
        </p:nvSpPr>
        <p:spPr>
          <a:xfrm>
            <a:off x="8000649" y="3082894"/>
            <a:ext cx="3967632" cy="118354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D6CEBB9-2179-48B3-8872-A3D7AE6F5C74}"/>
              </a:ext>
            </a:extLst>
          </p:cNvPr>
          <p:cNvSpPr txBox="1"/>
          <p:nvPr/>
        </p:nvSpPr>
        <p:spPr>
          <a:xfrm>
            <a:off x="7644367" y="4477364"/>
            <a:ext cx="407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/>
              <a:t>Sector</a:t>
            </a:r>
            <a:r>
              <a:rPr lang="de-DE" sz="1600" dirty="0"/>
              <a:t> </a:t>
            </a:r>
            <a:r>
              <a:rPr lang="de-DE" sz="1600" dirty="0" err="1"/>
              <a:t>radius</a:t>
            </a:r>
            <a:r>
              <a:rPr lang="de-DE" sz="1600" dirty="0"/>
              <a:t>: 20 km (2m </a:t>
            </a:r>
            <a:r>
              <a:rPr lang="de-DE" sz="1600" dirty="0" err="1"/>
              <a:t>aperture</a:t>
            </a:r>
            <a:r>
              <a:rPr lang="de-DE" sz="1600" dirty="0"/>
              <a:t> / G=30 </a:t>
            </a:r>
            <a:r>
              <a:rPr lang="de-DE" sz="1600" dirty="0" err="1"/>
              <a:t>dBi</a:t>
            </a:r>
            <a:r>
              <a:rPr lang="de-DE" sz="1600" dirty="0"/>
              <a:t>)</a:t>
            </a:r>
          </a:p>
          <a:p>
            <a:r>
              <a:rPr lang="de-DE" sz="1600" dirty="0" err="1"/>
              <a:t>Satellite</a:t>
            </a:r>
            <a:r>
              <a:rPr lang="de-DE" sz="1600" dirty="0"/>
              <a:t> Ground Speed: 7.4 km/s</a:t>
            </a:r>
          </a:p>
          <a:p>
            <a:r>
              <a:rPr lang="de-DE" sz="1600" dirty="0" err="1"/>
              <a:t>Sector</a:t>
            </a:r>
            <a:r>
              <a:rPr lang="de-DE" sz="1600" dirty="0"/>
              <a:t>-Change </a:t>
            </a:r>
            <a:r>
              <a:rPr lang="de-DE" sz="1600" dirty="0" err="1"/>
              <a:t>every</a:t>
            </a:r>
            <a:r>
              <a:rPr lang="de-DE" sz="1600" dirty="0"/>
              <a:t> 2.7 </a:t>
            </a:r>
            <a:r>
              <a:rPr lang="de-DE" sz="1600" dirty="0" err="1"/>
              <a:t>seconds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non-</a:t>
            </a:r>
            <a:r>
              <a:rPr lang="de-DE" sz="1600" dirty="0" err="1"/>
              <a:t>stationary</a:t>
            </a:r>
            <a:r>
              <a:rPr lang="de-DE" sz="1600" dirty="0"/>
              <a:t> </a:t>
            </a:r>
            <a:r>
              <a:rPr lang="de-DE" sz="1600" dirty="0" err="1"/>
              <a:t>sectors</a:t>
            </a:r>
            <a:endParaRPr lang="de-DE" sz="1600" dirty="0"/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29205725-478B-4CB6-B62B-F35DF8F0EE25}"/>
              </a:ext>
            </a:extLst>
          </p:cNvPr>
          <p:cNvCxnSpPr>
            <a:cxnSpLocks/>
          </p:cNvCxnSpPr>
          <p:nvPr/>
        </p:nvCxnSpPr>
        <p:spPr>
          <a:xfrm>
            <a:off x="10718972" y="3925003"/>
            <a:ext cx="715894" cy="142899"/>
          </a:xfrm>
          <a:prstGeom prst="straightConnector1">
            <a:avLst/>
          </a:prstGeom>
          <a:ln w="222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feld 45">
            <a:extLst>
              <a:ext uri="{FF2B5EF4-FFF2-40B4-BE49-F238E27FC236}">
                <a16:creationId xmlns:a16="http://schemas.microsoft.com/office/drawing/2014/main" id="{AF9C2DBE-A819-4B28-8AE9-C6D0A4825ED8}"/>
              </a:ext>
            </a:extLst>
          </p:cNvPr>
          <p:cNvSpPr txBox="1"/>
          <p:nvPr/>
        </p:nvSpPr>
        <p:spPr>
          <a:xfrm rot="617186">
            <a:off x="10801065" y="3728326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20km</a:t>
            </a:r>
          </a:p>
        </p:txBody>
      </p: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8F444512-726C-4E56-A698-B75A2199054D}"/>
              </a:ext>
            </a:extLst>
          </p:cNvPr>
          <p:cNvGrpSpPr/>
          <p:nvPr/>
        </p:nvGrpSpPr>
        <p:grpSpPr>
          <a:xfrm>
            <a:off x="152400" y="6577499"/>
            <a:ext cx="11881945" cy="318821"/>
            <a:chOff x="152400" y="6577499"/>
            <a:chExt cx="11881945" cy="318821"/>
          </a:xfrm>
        </p:grpSpPr>
        <p:sp>
          <p:nvSpPr>
            <p:cNvPr id="51" name="Fußzeilenplatzhalter 15">
              <a:extLst>
                <a:ext uri="{FF2B5EF4-FFF2-40B4-BE49-F238E27FC236}">
                  <a16:creationId xmlns:a16="http://schemas.microsoft.com/office/drawing/2014/main" id="{192154E2-EBE7-4334-9EE0-96E6D6FE25B4}"/>
                </a:ext>
              </a:extLst>
            </p:cNvPr>
            <p:cNvSpPr txBox="1">
              <a:spLocks/>
            </p:cNvSpPr>
            <p:nvPr/>
          </p:nvSpPr>
          <p:spPr>
            <a:xfrm>
              <a:off x="11089218" y="6577499"/>
              <a:ext cx="945127" cy="318821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18</a:t>
              </a:r>
            </a:p>
          </p:txBody>
        </p:sp>
        <p:sp>
          <p:nvSpPr>
            <p:cNvPr id="62" name="Fußzeilenplatzhalter 15">
              <a:extLst>
                <a:ext uri="{FF2B5EF4-FFF2-40B4-BE49-F238E27FC236}">
                  <a16:creationId xmlns:a16="http://schemas.microsoft.com/office/drawing/2014/main" id="{9402F784-CDEF-44CD-9E67-8E4BC358EDAB}"/>
                </a:ext>
              </a:extLst>
            </p:cNvPr>
            <p:cNvSpPr txBox="1">
              <a:spLocks/>
            </p:cNvSpPr>
            <p:nvPr/>
          </p:nvSpPr>
          <p:spPr>
            <a:xfrm>
              <a:off x="152400" y="6582761"/>
              <a:ext cx="3450343" cy="216000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GRCon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18</a:t>
              </a:r>
              <a:r>
                <a:rPr lang="en-US" sz="11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Sept. 2024, 5G NTN Presentation, M. Petry </a:t>
              </a:r>
              <a:endPara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876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Ellipse 68">
            <a:extLst>
              <a:ext uri="{FF2B5EF4-FFF2-40B4-BE49-F238E27FC236}">
                <a16:creationId xmlns:a16="http://schemas.microsoft.com/office/drawing/2014/main" id="{B76D63F8-4E22-45B9-B806-553F4DA90286}"/>
              </a:ext>
            </a:extLst>
          </p:cNvPr>
          <p:cNvSpPr/>
          <p:nvPr/>
        </p:nvSpPr>
        <p:spPr>
          <a:xfrm>
            <a:off x="5712937" y="4580174"/>
            <a:ext cx="5445549" cy="953851"/>
          </a:xfrm>
          <a:prstGeom prst="ellipse">
            <a:avLst/>
          </a:prstGeom>
          <a:solidFill>
            <a:schemeClr val="accent6">
              <a:lumMod val="20000"/>
              <a:lumOff val="80000"/>
              <a:alpha val="20000"/>
            </a:schemeClr>
          </a:solidFill>
          <a:ln>
            <a:solidFill>
              <a:schemeClr val="accent6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7B629B1-B13A-4672-B708-9ED25DD0ED58}"/>
              </a:ext>
            </a:extLst>
          </p:cNvPr>
          <p:cNvSpPr/>
          <p:nvPr/>
        </p:nvSpPr>
        <p:spPr>
          <a:xfrm>
            <a:off x="820658" y="4580174"/>
            <a:ext cx="5445549" cy="953851"/>
          </a:xfrm>
          <a:prstGeom prst="ellipse">
            <a:avLst/>
          </a:prstGeom>
          <a:solidFill>
            <a:schemeClr val="accent5">
              <a:lumMod val="20000"/>
              <a:lumOff val="80000"/>
              <a:alpha val="20000"/>
            </a:schemeClr>
          </a:solidFill>
          <a:ln>
            <a:solidFill>
              <a:schemeClr val="accent1">
                <a:shade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25E1407A-F01E-4119-B58E-304471215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8570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4E157D59-90AD-4E24-8B90-01E1DA98798E}"/>
              </a:ext>
            </a:extLst>
          </p:cNvPr>
          <p:cNvSpPr txBox="1">
            <a:spLocks/>
          </p:cNvSpPr>
          <p:nvPr/>
        </p:nvSpPr>
        <p:spPr>
          <a:xfrm>
            <a:off x="152399" y="237109"/>
            <a:ext cx="1109662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Regenerative vs. Transparent – Inter-</a:t>
            </a:r>
            <a:r>
              <a:rPr lang="de-DE" dirty="0" err="1"/>
              <a:t>gNB</a:t>
            </a:r>
            <a:r>
              <a:rPr lang="de-DE" dirty="0"/>
              <a:t> </a:t>
            </a:r>
            <a:r>
              <a:rPr lang="de-DE" dirty="0" err="1"/>
              <a:t>Coms</a:t>
            </a:r>
            <a:r>
              <a:rPr lang="de-DE" dirty="0"/>
              <a:t>.</a:t>
            </a:r>
          </a:p>
        </p:txBody>
      </p:sp>
      <p:pic>
        <p:nvPicPr>
          <p:cNvPr id="56" name="Grafik 55">
            <a:extLst>
              <a:ext uri="{FF2B5EF4-FFF2-40B4-BE49-F238E27FC236}">
                <a16:creationId xmlns:a16="http://schemas.microsoft.com/office/drawing/2014/main" id="{9933ED5B-4586-4721-9F04-19179919D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077798">
            <a:off x="3050032" y="1066743"/>
            <a:ext cx="891550" cy="891552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7DC0889A-C680-4D73-953F-08E8736B1F9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5077798">
            <a:off x="7936224" y="1116897"/>
            <a:ext cx="891550" cy="891552"/>
          </a:xfrm>
          <a:prstGeom prst="rect">
            <a:avLst/>
          </a:prstGeom>
        </p:spPr>
      </p:pic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8E501C21-53A5-4236-A3F4-0B7CEBF8F2BA}"/>
              </a:ext>
            </a:extLst>
          </p:cNvPr>
          <p:cNvCxnSpPr>
            <a:cxnSpLocks/>
          </p:cNvCxnSpPr>
          <p:nvPr/>
        </p:nvCxnSpPr>
        <p:spPr>
          <a:xfrm flipH="1" flipV="1">
            <a:off x="3495806" y="1971676"/>
            <a:ext cx="751215" cy="27698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CB410ED-5BC8-4F27-884F-F6A483794617}"/>
              </a:ext>
            </a:extLst>
          </p:cNvPr>
          <p:cNvGrpSpPr/>
          <p:nvPr/>
        </p:nvGrpSpPr>
        <p:grpSpPr>
          <a:xfrm>
            <a:off x="3576688" y="4741558"/>
            <a:ext cx="4903147" cy="593667"/>
            <a:chOff x="1033513" y="4741558"/>
            <a:chExt cx="4903147" cy="593667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B21F69D3-7FED-4BC8-93A6-5D1D8A03AC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395" t="26856" r="10753" b="28013"/>
            <a:stretch/>
          </p:blipFill>
          <p:spPr>
            <a:xfrm>
              <a:off x="1033513" y="4741561"/>
              <a:ext cx="1495425" cy="512525"/>
            </a:xfrm>
            <a:prstGeom prst="rect">
              <a:avLst/>
            </a:prstGeom>
          </p:spPr>
        </p:pic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91983BB1-CE1B-4A07-B2D2-0638CA0D32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395" t="26856" r="10753" b="28013"/>
            <a:stretch/>
          </p:blipFill>
          <p:spPr>
            <a:xfrm>
              <a:off x="4441235" y="4741558"/>
              <a:ext cx="1495425" cy="512525"/>
            </a:xfrm>
            <a:prstGeom prst="rect">
              <a:avLst/>
            </a:prstGeom>
          </p:spPr>
        </p:pic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8B7C4531-06ED-47AE-821B-F8452EFA7A3D}"/>
                </a:ext>
              </a:extLst>
            </p:cNvPr>
            <p:cNvCxnSpPr>
              <a:cxnSpLocks/>
            </p:cNvCxnSpPr>
            <p:nvPr/>
          </p:nvCxnSpPr>
          <p:spPr>
            <a:xfrm>
              <a:off x="2706901" y="4997821"/>
              <a:ext cx="157781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6322927C-D106-4B40-A1DD-27A2C3031B2F}"/>
                </a:ext>
              </a:extLst>
            </p:cNvPr>
            <p:cNvSpPr txBox="1"/>
            <p:nvPr/>
          </p:nvSpPr>
          <p:spPr>
            <a:xfrm>
              <a:off x="3048777" y="4965893"/>
              <a:ext cx="1011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V2V-Link</a:t>
              </a:r>
            </a:p>
          </p:txBody>
        </p:sp>
      </p:grpSp>
      <p:sp>
        <p:nvSpPr>
          <p:cNvPr id="38" name="Rechteck 37">
            <a:extLst>
              <a:ext uri="{FF2B5EF4-FFF2-40B4-BE49-F238E27FC236}">
                <a16:creationId xmlns:a16="http://schemas.microsoft.com/office/drawing/2014/main" id="{F5D17E78-83C9-4DF1-918D-F94F8886D9FB}"/>
              </a:ext>
            </a:extLst>
          </p:cNvPr>
          <p:cNvSpPr/>
          <p:nvPr/>
        </p:nvSpPr>
        <p:spPr>
          <a:xfrm>
            <a:off x="414026" y="5905856"/>
            <a:ext cx="3008392" cy="3107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accent5"/>
                </a:solidFill>
              </a:rPr>
              <a:t>Phase 1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9F69336-C634-42D6-9C8F-F78FB2E1BD34}"/>
              </a:ext>
            </a:extLst>
          </p:cNvPr>
          <p:cNvSpPr/>
          <p:nvPr/>
        </p:nvSpPr>
        <p:spPr>
          <a:xfrm>
            <a:off x="3543432" y="5905856"/>
            <a:ext cx="3008392" cy="3107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accent5"/>
                </a:solidFill>
              </a:rPr>
              <a:t>Phase 2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27A32B2D-26D4-4039-BE0B-948177062C6A}"/>
              </a:ext>
            </a:extLst>
          </p:cNvPr>
          <p:cNvCxnSpPr>
            <a:cxnSpLocks/>
            <a:stCxn id="51" idx="0"/>
          </p:cNvCxnSpPr>
          <p:nvPr/>
        </p:nvCxnSpPr>
        <p:spPr>
          <a:xfrm flipV="1">
            <a:off x="7732123" y="1966913"/>
            <a:ext cx="655962" cy="2774645"/>
          </a:xfrm>
          <a:prstGeom prst="straightConnector1">
            <a:avLst/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B7468840-BACF-4E96-9630-4405FF251BFF}"/>
              </a:ext>
            </a:extLst>
          </p:cNvPr>
          <p:cNvGrpSpPr/>
          <p:nvPr/>
        </p:nvGrpSpPr>
        <p:grpSpPr>
          <a:xfrm>
            <a:off x="4238625" y="1444301"/>
            <a:ext cx="3476625" cy="522612"/>
            <a:chOff x="4238625" y="1444301"/>
            <a:chExt cx="3476625" cy="522612"/>
          </a:xfrm>
        </p:grpSpPr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3948C6A3-3E39-42AB-8E02-F8A28A89147A}"/>
                </a:ext>
              </a:extLst>
            </p:cNvPr>
            <p:cNvCxnSpPr>
              <a:cxnSpLocks/>
            </p:cNvCxnSpPr>
            <p:nvPr/>
          </p:nvCxnSpPr>
          <p:spPr>
            <a:xfrm>
              <a:off x="4238625" y="1562672"/>
              <a:ext cx="347662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hteck: abgerundete Ecken 28">
              <a:extLst>
                <a:ext uri="{FF2B5EF4-FFF2-40B4-BE49-F238E27FC236}">
                  <a16:creationId xmlns:a16="http://schemas.microsoft.com/office/drawing/2014/main" id="{69C9F3F1-EA1C-4C86-A924-1CE5E665BEC8}"/>
                </a:ext>
              </a:extLst>
            </p:cNvPr>
            <p:cNvSpPr/>
            <p:nvPr/>
          </p:nvSpPr>
          <p:spPr>
            <a:xfrm>
              <a:off x="5240123" y="1444301"/>
              <a:ext cx="1473627" cy="21646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1400" dirty="0">
                  <a:solidFill>
                    <a:schemeClr val="tx1"/>
                  </a:solidFill>
                </a:rPr>
                <a:t>Inter-</a:t>
              </a:r>
              <a:r>
                <a:rPr lang="de-DE" sz="1400" dirty="0" err="1">
                  <a:solidFill>
                    <a:schemeClr val="tx1"/>
                  </a:solidFill>
                </a:rPr>
                <a:t>Satellite</a:t>
              </a:r>
              <a:r>
                <a:rPr lang="de-DE" sz="1400" dirty="0">
                  <a:solidFill>
                    <a:schemeClr val="tx1"/>
                  </a:solidFill>
                </a:rPr>
                <a:t> Link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222AA093-3639-464D-A6C4-3605066792AE}"/>
                </a:ext>
              </a:extLst>
            </p:cNvPr>
            <p:cNvSpPr txBox="1"/>
            <p:nvPr/>
          </p:nvSpPr>
          <p:spPr>
            <a:xfrm>
              <a:off x="5790827" y="1659136"/>
              <a:ext cx="3722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/>
                <a:t>Xn</a:t>
              </a:r>
              <a:endParaRPr lang="de-DE" sz="1400" dirty="0"/>
            </a:p>
          </p:txBody>
        </p:sp>
      </p:grpSp>
      <p:sp>
        <p:nvSpPr>
          <p:cNvPr id="25" name="Rechteck 24">
            <a:extLst>
              <a:ext uri="{FF2B5EF4-FFF2-40B4-BE49-F238E27FC236}">
                <a16:creationId xmlns:a16="http://schemas.microsoft.com/office/drawing/2014/main" id="{D2DCB976-79F7-44D4-A189-9ED19368BEA4}"/>
              </a:ext>
            </a:extLst>
          </p:cNvPr>
          <p:cNvSpPr/>
          <p:nvPr/>
        </p:nvSpPr>
        <p:spPr>
          <a:xfrm>
            <a:off x="6723276" y="5915381"/>
            <a:ext cx="3008392" cy="3107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>
                <a:solidFill>
                  <a:schemeClr val="accent5"/>
                </a:solidFill>
              </a:rPr>
              <a:t>Phase 3</a:t>
            </a:r>
          </a:p>
        </p:txBody>
      </p:sp>
      <p:sp>
        <p:nvSpPr>
          <p:cNvPr id="79" name="Rechteck 78">
            <a:extLst>
              <a:ext uri="{FF2B5EF4-FFF2-40B4-BE49-F238E27FC236}">
                <a16:creationId xmlns:a16="http://schemas.microsoft.com/office/drawing/2014/main" id="{BD0748A6-4878-48F0-9AAE-6BE15EF9F40F}"/>
              </a:ext>
            </a:extLst>
          </p:cNvPr>
          <p:cNvSpPr/>
          <p:nvPr/>
        </p:nvSpPr>
        <p:spPr>
          <a:xfrm>
            <a:off x="404500" y="5896331"/>
            <a:ext cx="3017917" cy="6330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de-DE" sz="1600" dirty="0" err="1">
                <a:solidFill>
                  <a:schemeClr val="tx1"/>
                </a:solidFill>
              </a:rPr>
              <a:t>Intra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gNodeB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communication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2DDED2FA-D810-407B-AF7B-32BFD5FC275A}"/>
              </a:ext>
            </a:extLst>
          </p:cNvPr>
          <p:cNvSpPr/>
          <p:nvPr/>
        </p:nvSpPr>
        <p:spPr>
          <a:xfrm>
            <a:off x="3533906" y="5896331"/>
            <a:ext cx="3017917" cy="8664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de-DE" sz="1600" dirty="0" err="1">
                <a:solidFill>
                  <a:schemeClr val="tx1"/>
                </a:solidFill>
              </a:rPr>
              <a:t>Handover</a:t>
            </a:r>
            <a:r>
              <a:rPr lang="de-DE" sz="1600" dirty="0">
                <a:solidFill>
                  <a:schemeClr val="tx1"/>
                </a:solidFill>
              </a:rPr>
              <a:t> + </a:t>
            </a:r>
            <a:r>
              <a:rPr lang="de-DE" sz="1600" dirty="0" err="1">
                <a:solidFill>
                  <a:schemeClr val="tx1"/>
                </a:solidFill>
              </a:rPr>
              <a:t>Inter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gNodeB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communication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090440A1-E4DF-4CDC-84EA-93E4BA20FD7C}"/>
              </a:ext>
            </a:extLst>
          </p:cNvPr>
          <p:cNvSpPr/>
          <p:nvPr/>
        </p:nvSpPr>
        <p:spPr>
          <a:xfrm>
            <a:off x="6713750" y="5905856"/>
            <a:ext cx="3017917" cy="63301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de-DE" sz="1600" dirty="0" err="1">
                <a:solidFill>
                  <a:schemeClr val="tx1"/>
                </a:solidFill>
              </a:rPr>
              <a:t>Intra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gNodeB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communication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1763158A-7AD1-4253-8949-B5CE1E766AFD}"/>
              </a:ext>
            </a:extLst>
          </p:cNvPr>
          <p:cNvSpPr/>
          <p:nvPr/>
        </p:nvSpPr>
        <p:spPr>
          <a:xfrm>
            <a:off x="246616" y="1650406"/>
            <a:ext cx="3017917" cy="16261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1600" b="1" dirty="0">
                <a:solidFill>
                  <a:schemeClr val="tx1"/>
                </a:solidFill>
              </a:rPr>
              <a:t>Round-Trip + 5G Processing Time</a:t>
            </a:r>
          </a:p>
          <a:p>
            <a:r>
              <a:rPr lang="de-DE" sz="1600" dirty="0">
                <a:solidFill>
                  <a:schemeClr val="tx1"/>
                </a:solidFill>
              </a:rPr>
              <a:t>Regenerative (</a:t>
            </a:r>
            <a:r>
              <a:rPr lang="de-DE" sz="1600" dirty="0" err="1">
                <a:solidFill>
                  <a:schemeClr val="tx1"/>
                </a:solidFill>
              </a:rPr>
              <a:t>Xn</a:t>
            </a:r>
            <a:r>
              <a:rPr lang="de-DE" sz="1600" dirty="0">
                <a:solidFill>
                  <a:schemeClr val="tx1"/>
                </a:solidFill>
              </a:rPr>
              <a:t>) [Transparent]:</a:t>
            </a:r>
          </a:p>
          <a:p>
            <a:r>
              <a:rPr lang="de-DE" sz="1600" dirty="0">
                <a:solidFill>
                  <a:schemeClr val="tx1"/>
                </a:solidFill>
              </a:rPr>
              <a:t>LEO: 71,5 [123] </a:t>
            </a:r>
            <a:r>
              <a:rPr lang="de-DE" sz="1600" dirty="0" err="1">
                <a:solidFill>
                  <a:schemeClr val="tx1"/>
                </a:solidFill>
              </a:rPr>
              <a:t>ms</a:t>
            </a:r>
            <a:endParaRPr lang="de-DE" sz="1600" dirty="0">
              <a:solidFill>
                <a:schemeClr val="tx1"/>
              </a:solidFill>
            </a:endParaRPr>
          </a:p>
          <a:p>
            <a:r>
              <a:rPr lang="de-DE" sz="1600" dirty="0">
                <a:solidFill>
                  <a:schemeClr val="tx1"/>
                </a:solidFill>
              </a:rPr>
              <a:t>GEO: 1282 [2185,8] </a:t>
            </a:r>
            <a:r>
              <a:rPr lang="de-DE" sz="1600" dirty="0" err="1">
                <a:solidFill>
                  <a:schemeClr val="tx1"/>
                </a:solidFill>
              </a:rPr>
              <a:t>ms</a:t>
            </a:r>
            <a:endParaRPr lang="de-DE" sz="1600" dirty="0">
              <a:solidFill>
                <a:schemeClr val="tx1"/>
              </a:solidFill>
            </a:endParaRPr>
          </a:p>
          <a:p>
            <a:r>
              <a:rPr lang="de-DE" sz="1600" dirty="0" err="1">
                <a:solidFill>
                  <a:schemeClr val="tx1"/>
                </a:solidFill>
                <a:highlight>
                  <a:srgbClr val="00FF00"/>
                </a:highlight>
              </a:rPr>
              <a:t>Factor</a:t>
            </a:r>
            <a:r>
              <a:rPr lang="de-DE" sz="1600" dirty="0">
                <a:solidFill>
                  <a:schemeClr val="tx1"/>
                </a:solidFill>
                <a:highlight>
                  <a:srgbClr val="00FF00"/>
                </a:highlight>
              </a:rPr>
              <a:t> 0.58 </a:t>
            </a:r>
          </a:p>
          <a:p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26CE077F-0EDA-4A4B-8E98-87A2965A3D4A}"/>
              </a:ext>
            </a:extLst>
          </p:cNvPr>
          <p:cNvSpPr/>
          <p:nvPr/>
        </p:nvSpPr>
        <p:spPr>
          <a:xfrm>
            <a:off x="9201100" y="2528497"/>
            <a:ext cx="2744284" cy="5429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/>
              <a:t>Winner: Regenerative</a:t>
            </a: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09DE009A-4082-4D7A-946B-8E03E0C9AC67}"/>
              </a:ext>
            </a:extLst>
          </p:cNvPr>
          <p:cNvGrpSpPr/>
          <p:nvPr/>
        </p:nvGrpSpPr>
        <p:grpSpPr>
          <a:xfrm>
            <a:off x="152400" y="6577499"/>
            <a:ext cx="11881945" cy="318821"/>
            <a:chOff x="152400" y="6577499"/>
            <a:chExt cx="11881945" cy="318821"/>
          </a:xfrm>
        </p:grpSpPr>
        <p:sp>
          <p:nvSpPr>
            <p:cNvPr id="34" name="Fußzeilenplatzhalter 15">
              <a:extLst>
                <a:ext uri="{FF2B5EF4-FFF2-40B4-BE49-F238E27FC236}">
                  <a16:creationId xmlns:a16="http://schemas.microsoft.com/office/drawing/2014/main" id="{56C8BD94-5D63-40E3-AC3B-2FB791BCF0BB}"/>
                </a:ext>
              </a:extLst>
            </p:cNvPr>
            <p:cNvSpPr txBox="1">
              <a:spLocks/>
            </p:cNvSpPr>
            <p:nvPr/>
          </p:nvSpPr>
          <p:spPr>
            <a:xfrm>
              <a:off x="11089218" y="6577499"/>
              <a:ext cx="945127" cy="318821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19</a:t>
              </a:r>
            </a:p>
          </p:txBody>
        </p:sp>
        <p:sp>
          <p:nvSpPr>
            <p:cNvPr id="35" name="Fußzeilenplatzhalter 15">
              <a:extLst>
                <a:ext uri="{FF2B5EF4-FFF2-40B4-BE49-F238E27FC236}">
                  <a16:creationId xmlns:a16="http://schemas.microsoft.com/office/drawing/2014/main" id="{68FBB5DE-A3FD-4F65-8F1B-2906A820EBB7}"/>
                </a:ext>
              </a:extLst>
            </p:cNvPr>
            <p:cNvSpPr txBox="1">
              <a:spLocks/>
            </p:cNvSpPr>
            <p:nvPr/>
          </p:nvSpPr>
          <p:spPr>
            <a:xfrm>
              <a:off x="152400" y="6582761"/>
              <a:ext cx="3450343" cy="216000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GRCon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18</a:t>
              </a:r>
              <a:r>
                <a:rPr lang="en-US" sz="11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Sept. 2024, 5G NTN Presentation, M. Petry </a:t>
              </a:r>
              <a:endPara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1316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1" descr="preencoded.png">
            <a:extLst>
              <a:ext uri="{FF2B5EF4-FFF2-40B4-BE49-F238E27FC236}">
                <a16:creationId xmlns:a16="http://schemas.microsoft.com/office/drawing/2014/main" id="{21CE4051-CFD0-45D5-BDEA-DB26B4BED3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88952" cy="85704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2C3A9D27-B1F3-4BF3-9CAB-334B915E3510}"/>
              </a:ext>
            </a:extLst>
          </p:cNvPr>
          <p:cNvSpPr txBox="1">
            <a:spLocks/>
          </p:cNvSpPr>
          <p:nvPr/>
        </p:nvSpPr>
        <p:spPr>
          <a:xfrm>
            <a:off x="152400" y="23710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Existing</a:t>
            </a:r>
            <a:r>
              <a:rPr lang="de-DE" dirty="0"/>
              <a:t> Mobile </a:t>
            </a:r>
            <a:r>
              <a:rPr lang="de-DE" dirty="0" err="1"/>
              <a:t>Satellite</a:t>
            </a:r>
            <a:r>
              <a:rPr lang="de-DE" dirty="0"/>
              <a:t> Solutions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DC64C1A-4FC0-45BD-A373-74051FE899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3" t="6852" r="19415" b="6852"/>
          <a:stretch/>
        </p:blipFill>
        <p:spPr>
          <a:xfrm>
            <a:off x="202824" y="1224390"/>
            <a:ext cx="2697602" cy="5326621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73361F91-FD1C-49B3-B526-BF6ED216233A}"/>
              </a:ext>
            </a:extLst>
          </p:cNvPr>
          <p:cNvSpPr txBox="1"/>
          <p:nvPr/>
        </p:nvSpPr>
        <p:spPr>
          <a:xfrm>
            <a:off x="8972550" y="1762433"/>
            <a:ext cx="33909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Service: Emergency Message</a:t>
            </a:r>
          </a:p>
          <a:p>
            <a:r>
              <a:rPr lang="de-DE" dirty="0"/>
              <a:t>Send &amp; </a:t>
            </a:r>
            <a:r>
              <a:rPr lang="de-DE" dirty="0" err="1"/>
              <a:t>Receive</a:t>
            </a:r>
            <a:endParaRPr lang="de-DE" dirty="0"/>
          </a:p>
          <a:p>
            <a:r>
              <a:rPr lang="de-DE" dirty="0"/>
              <a:t>Partner: Globalstar</a:t>
            </a:r>
          </a:p>
          <a:p>
            <a:r>
              <a:rPr lang="de-DE" dirty="0" err="1"/>
              <a:t>Satellites</a:t>
            </a:r>
            <a:r>
              <a:rPr lang="de-DE" dirty="0"/>
              <a:t>: 24 + 1 (spare)</a:t>
            </a:r>
          </a:p>
          <a:p>
            <a:r>
              <a:rPr lang="de-DE" dirty="0"/>
              <a:t>Type: Transparent</a:t>
            </a:r>
          </a:p>
          <a:p>
            <a:r>
              <a:rPr lang="de-DE" dirty="0"/>
              <a:t>ISL: </a:t>
            </a:r>
            <a:r>
              <a:rPr lang="de-DE" dirty="0" err="1"/>
              <a:t>No</a:t>
            </a:r>
            <a:endParaRPr lang="de-DE" dirty="0"/>
          </a:p>
          <a:p>
            <a:r>
              <a:rPr lang="de-DE" dirty="0"/>
              <a:t>85% network </a:t>
            </a:r>
            <a:r>
              <a:rPr lang="de-DE" dirty="0" err="1"/>
              <a:t>capacity</a:t>
            </a:r>
            <a:r>
              <a:rPr lang="de-DE" dirty="0"/>
              <a:t> </a:t>
            </a:r>
            <a:r>
              <a:rPr lang="de-DE" dirty="0" err="1"/>
              <a:t>reserved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Apple</a:t>
            </a:r>
          </a:p>
          <a:p>
            <a:r>
              <a:rPr lang="de-DE" dirty="0"/>
              <a:t>Coverage: non polar</a:t>
            </a:r>
          </a:p>
          <a:p>
            <a:r>
              <a:rPr lang="de-DE" dirty="0" err="1"/>
              <a:t>No</a:t>
            </a:r>
            <a:r>
              <a:rPr lang="de-DE" dirty="0"/>
              <a:t> ISL: Gateway </a:t>
            </a:r>
            <a:r>
              <a:rPr lang="de-DE" dirty="0" err="1"/>
              <a:t>must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in </a:t>
            </a:r>
            <a:r>
              <a:rPr lang="de-DE" dirty="0" err="1"/>
              <a:t>sight</a:t>
            </a:r>
            <a:endParaRPr lang="de-DE" dirty="0"/>
          </a:p>
          <a:p>
            <a:r>
              <a:rPr lang="de-DE" dirty="0"/>
              <a:t>Linkbudget / Speed: ?</a:t>
            </a:r>
          </a:p>
          <a:p>
            <a:r>
              <a:rPr lang="de-DE" dirty="0" err="1"/>
              <a:t>Satellite</a:t>
            </a:r>
            <a:r>
              <a:rPr lang="de-DE" dirty="0"/>
              <a:t> Technology / </a:t>
            </a:r>
            <a:r>
              <a:rPr lang="de-DE" dirty="0" err="1"/>
              <a:t>Beams</a:t>
            </a:r>
            <a:endParaRPr lang="de-DE" dirty="0"/>
          </a:p>
          <a:p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02E434C-98CC-4191-9F5C-0C7FA5454B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1870" y="6641226"/>
            <a:ext cx="4660900" cy="3458867"/>
          </a:xfrm>
          <a:prstGeom prst="rect">
            <a:avLst/>
          </a:prstGeom>
        </p:spPr>
      </p:pic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BF7BFDA6-1A65-485F-A303-245FB33BD697}"/>
              </a:ext>
            </a:extLst>
          </p:cNvPr>
          <p:cNvGrpSpPr/>
          <p:nvPr/>
        </p:nvGrpSpPr>
        <p:grpSpPr>
          <a:xfrm>
            <a:off x="8952770" y="383325"/>
            <a:ext cx="2937478" cy="457709"/>
            <a:chOff x="7703818" y="1377705"/>
            <a:chExt cx="2937478" cy="457709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A44B179E-366E-4A0E-823F-E479CD0A43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31832" b="34535"/>
            <a:stretch/>
          </p:blipFill>
          <p:spPr>
            <a:xfrm>
              <a:off x="8478299" y="1377705"/>
              <a:ext cx="2162997" cy="404164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32A454A9-1938-41C1-A088-D61D6939E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03818" y="1394821"/>
              <a:ext cx="339828" cy="404164"/>
            </a:xfrm>
            <a:prstGeom prst="rect">
              <a:avLst/>
            </a:prstGeom>
          </p:spPr>
        </p:pic>
        <p:sp>
          <p:nvSpPr>
            <p:cNvPr id="26" name="Additionszeichen 25">
              <a:extLst>
                <a:ext uri="{FF2B5EF4-FFF2-40B4-BE49-F238E27FC236}">
                  <a16:creationId xmlns:a16="http://schemas.microsoft.com/office/drawing/2014/main" id="{0D4A1F2A-518C-42EE-8354-C88CAF66FBE4}"/>
                </a:ext>
              </a:extLst>
            </p:cNvPr>
            <p:cNvSpPr/>
            <p:nvPr/>
          </p:nvSpPr>
          <p:spPr>
            <a:xfrm>
              <a:off x="8058890" y="1431250"/>
              <a:ext cx="404164" cy="404164"/>
            </a:xfrm>
            <a:prstGeom prst="mathPlus">
              <a:avLst>
                <a:gd name="adj1" fmla="val 12208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EA4C191-BE43-4699-AC34-AD5F2C8595FD}"/>
              </a:ext>
            </a:extLst>
          </p:cNvPr>
          <p:cNvGrpSpPr/>
          <p:nvPr/>
        </p:nvGrpSpPr>
        <p:grpSpPr>
          <a:xfrm>
            <a:off x="152400" y="6577499"/>
            <a:ext cx="11881945" cy="318821"/>
            <a:chOff x="152400" y="6577499"/>
            <a:chExt cx="11881945" cy="318821"/>
          </a:xfrm>
        </p:grpSpPr>
        <p:sp>
          <p:nvSpPr>
            <p:cNvPr id="13" name="Fußzeilenplatzhalter 15">
              <a:extLst>
                <a:ext uri="{FF2B5EF4-FFF2-40B4-BE49-F238E27FC236}">
                  <a16:creationId xmlns:a16="http://schemas.microsoft.com/office/drawing/2014/main" id="{59033FA5-B4BF-4F70-881A-BBA68556ED07}"/>
                </a:ext>
              </a:extLst>
            </p:cNvPr>
            <p:cNvSpPr txBox="1">
              <a:spLocks/>
            </p:cNvSpPr>
            <p:nvPr/>
          </p:nvSpPr>
          <p:spPr>
            <a:xfrm>
              <a:off x="11089218" y="6577499"/>
              <a:ext cx="945127" cy="318821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</a:p>
          </p:txBody>
        </p:sp>
        <p:sp>
          <p:nvSpPr>
            <p:cNvPr id="17" name="Fußzeilenplatzhalter 15">
              <a:extLst>
                <a:ext uri="{FF2B5EF4-FFF2-40B4-BE49-F238E27FC236}">
                  <a16:creationId xmlns:a16="http://schemas.microsoft.com/office/drawing/2014/main" id="{3AA616E6-DDBB-4E38-856B-D3A2D0D724D8}"/>
                </a:ext>
              </a:extLst>
            </p:cNvPr>
            <p:cNvSpPr txBox="1">
              <a:spLocks/>
            </p:cNvSpPr>
            <p:nvPr/>
          </p:nvSpPr>
          <p:spPr>
            <a:xfrm>
              <a:off x="152400" y="6582761"/>
              <a:ext cx="3450343" cy="216000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GRCon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18</a:t>
              </a:r>
              <a:r>
                <a:rPr lang="en-US" sz="11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Sept. 2024, 5G NTN Presentation, M. Petry </a:t>
              </a:r>
              <a:endPara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2" name="globalstar_new_compressed">
            <a:hlinkClick r:id="" action="ppaction://media"/>
            <a:extLst>
              <a:ext uri="{FF2B5EF4-FFF2-40B4-BE49-F238E27FC236}">
                <a16:creationId xmlns:a16="http://schemas.microsoft.com/office/drawing/2014/main" id="{C8650838-19BC-49ED-AFC2-E3E2B68CB7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5355" r="4179"/>
          <a:stretch/>
        </p:blipFill>
        <p:spPr>
          <a:xfrm>
            <a:off x="3219451" y="1282852"/>
            <a:ext cx="5558523" cy="520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3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 descr="AdobeStock_224247699.jpeg">
            <a:extLst>
              <a:ext uri="{FF2B5EF4-FFF2-40B4-BE49-F238E27FC236}">
                <a16:creationId xmlns:a16="http://schemas.microsoft.com/office/drawing/2014/main" id="{6D5D5B3A-2568-479B-9672-5B6582CD04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C78E05-013C-47A8-904C-9E7EAE95E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EA7243-79F3-495D-9021-741867AFA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B19C25C-0111-4971-BF2D-D522B7EA28AC}"/>
              </a:ext>
            </a:extLst>
          </p:cNvPr>
          <p:cNvSpPr/>
          <p:nvPr/>
        </p:nvSpPr>
        <p:spPr>
          <a:xfrm>
            <a:off x="705711" y="1946484"/>
            <a:ext cx="10648090" cy="1356366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dirty="0">
                <a:solidFill>
                  <a:schemeClr val="tx1"/>
                </a:solidFill>
                <a:latin typeface="Montserrat" panose="020B0604020202020204" charset="0"/>
              </a:rPr>
              <a:t>5G </a:t>
            </a:r>
            <a:r>
              <a:rPr lang="de-DE" sz="4000" dirty="0" err="1">
                <a:solidFill>
                  <a:schemeClr val="tx1"/>
                </a:solidFill>
                <a:latin typeface="Montserrat" panose="020B0604020202020204" charset="0"/>
              </a:rPr>
              <a:t>gNodeB</a:t>
            </a:r>
            <a:r>
              <a:rPr lang="de-DE" sz="4000" dirty="0">
                <a:solidFill>
                  <a:schemeClr val="tx1"/>
                </a:solidFill>
                <a:latin typeface="Montserrat" panose="020B0604020202020204" charset="0"/>
              </a:rPr>
              <a:t> Implementation on-board </a:t>
            </a:r>
            <a:r>
              <a:rPr lang="de-DE" sz="4000" dirty="0" err="1">
                <a:solidFill>
                  <a:schemeClr val="tx1"/>
                </a:solidFill>
                <a:latin typeface="Montserrat" panose="020B0604020202020204" charset="0"/>
              </a:rPr>
              <a:t>the</a:t>
            </a:r>
            <a:r>
              <a:rPr lang="de-DE" sz="4000" dirty="0">
                <a:solidFill>
                  <a:schemeClr val="tx1"/>
                </a:solidFill>
                <a:latin typeface="Montserrat" panose="020B0604020202020204" charset="0"/>
              </a:rPr>
              <a:t> </a:t>
            </a:r>
            <a:r>
              <a:rPr lang="de-DE" sz="4000" dirty="0" err="1">
                <a:solidFill>
                  <a:schemeClr val="tx1"/>
                </a:solidFill>
                <a:latin typeface="Montserrat" panose="020B0604020202020204" charset="0"/>
              </a:rPr>
              <a:t>Satellite</a:t>
            </a:r>
            <a:endParaRPr lang="de-DE" sz="4000" dirty="0">
              <a:solidFill>
                <a:schemeClr val="tx1"/>
              </a:solidFill>
              <a:latin typeface="Montserrat" panose="020B0604020202020204" charset="0"/>
            </a:endParaRPr>
          </a:p>
        </p:txBody>
      </p:sp>
      <p:pic>
        <p:nvPicPr>
          <p:cNvPr id="10" name="Object 1" descr="preencoded.png">
            <a:extLst>
              <a:ext uri="{FF2B5EF4-FFF2-40B4-BE49-F238E27FC236}">
                <a16:creationId xmlns:a16="http://schemas.microsoft.com/office/drawing/2014/main" id="{8881F345-B7BA-469C-B5ED-DA5FA493B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88952" cy="85704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CEECA6D-B3B6-445E-BBE7-5117ED4B3002}"/>
              </a:ext>
            </a:extLst>
          </p:cNvPr>
          <p:cNvGrpSpPr/>
          <p:nvPr/>
        </p:nvGrpSpPr>
        <p:grpSpPr>
          <a:xfrm>
            <a:off x="5764069" y="85704"/>
            <a:ext cx="663861" cy="660573"/>
            <a:chOff x="8837253" y="563756"/>
            <a:chExt cx="382431" cy="380537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257ABDE9-4D10-49CC-8953-661AD87BAC10}"/>
                </a:ext>
              </a:extLst>
            </p:cNvPr>
            <p:cNvSpPr/>
            <p:nvPr/>
          </p:nvSpPr>
          <p:spPr>
            <a:xfrm>
              <a:off x="8838541" y="563756"/>
              <a:ext cx="381143" cy="8221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283BD1D1-6EC0-49CE-B03B-D799C45A4F53}"/>
                </a:ext>
              </a:extLst>
            </p:cNvPr>
            <p:cNvSpPr/>
            <p:nvPr/>
          </p:nvSpPr>
          <p:spPr>
            <a:xfrm>
              <a:off x="8837253" y="862082"/>
              <a:ext cx="381143" cy="8221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0EC53606-54FE-45C4-9845-2E5E2761442A}"/>
                </a:ext>
              </a:extLst>
            </p:cNvPr>
            <p:cNvSpPr/>
            <p:nvPr/>
          </p:nvSpPr>
          <p:spPr>
            <a:xfrm>
              <a:off x="8895764" y="590083"/>
              <a:ext cx="264122" cy="31472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C406F12-9BD8-40A1-915D-ED404851E90C}"/>
              </a:ext>
            </a:extLst>
          </p:cNvPr>
          <p:cNvGrpSpPr/>
          <p:nvPr/>
        </p:nvGrpSpPr>
        <p:grpSpPr>
          <a:xfrm>
            <a:off x="152400" y="6577499"/>
            <a:ext cx="11881945" cy="318821"/>
            <a:chOff x="152400" y="6577499"/>
            <a:chExt cx="11881945" cy="318821"/>
          </a:xfrm>
        </p:grpSpPr>
        <p:sp>
          <p:nvSpPr>
            <p:cNvPr id="16" name="Fußzeilenplatzhalter 15">
              <a:extLst>
                <a:ext uri="{FF2B5EF4-FFF2-40B4-BE49-F238E27FC236}">
                  <a16:creationId xmlns:a16="http://schemas.microsoft.com/office/drawing/2014/main" id="{B6028CCB-501F-48A5-B290-F1B066F7C649}"/>
                </a:ext>
              </a:extLst>
            </p:cNvPr>
            <p:cNvSpPr txBox="1">
              <a:spLocks/>
            </p:cNvSpPr>
            <p:nvPr/>
          </p:nvSpPr>
          <p:spPr>
            <a:xfrm>
              <a:off x="11089218" y="6577499"/>
              <a:ext cx="945127" cy="318821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20</a:t>
              </a:r>
            </a:p>
          </p:txBody>
        </p:sp>
        <p:sp>
          <p:nvSpPr>
            <p:cNvPr id="17" name="Fußzeilenplatzhalter 15">
              <a:extLst>
                <a:ext uri="{FF2B5EF4-FFF2-40B4-BE49-F238E27FC236}">
                  <a16:creationId xmlns:a16="http://schemas.microsoft.com/office/drawing/2014/main" id="{186161F8-8D5B-4D64-91FA-CCD635A1E88C}"/>
                </a:ext>
              </a:extLst>
            </p:cNvPr>
            <p:cNvSpPr txBox="1">
              <a:spLocks/>
            </p:cNvSpPr>
            <p:nvPr/>
          </p:nvSpPr>
          <p:spPr>
            <a:xfrm>
              <a:off x="152400" y="6582761"/>
              <a:ext cx="3450343" cy="216000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GRCon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18</a:t>
              </a:r>
              <a:r>
                <a:rPr lang="en-US" sz="11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Sept. 2024, 5G NTN Presentation, M. Petry </a:t>
              </a:r>
              <a:endPara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6486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ular Callout 16">
            <a:extLst>
              <a:ext uri="{FF2B5EF4-FFF2-40B4-BE49-F238E27FC236}">
                <a16:creationId xmlns:a16="http://schemas.microsoft.com/office/drawing/2014/main" id="{E3F4811C-8801-4BD6-90AE-C6AC25270A7C}"/>
              </a:ext>
            </a:extLst>
          </p:cNvPr>
          <p:cNvSpPr/>
          <p:nvPr/>
        </p:nvSpPr>
        <p:spPr bwMode="auto">
          <a:xfrm>
            <a:off x="7947335" y="2297210"/>
            <a:ext cx="3774765" cy="3176490"/>
          </a:xfrm>
          <a:prstGeom prst="wedgeRectCallout">
            <a:avLst>
              <a:gd name="adj1" fmla="val 8255"/>
              <a:gd name="adj2" fmla="val -55469"/>
            </a:avLst>
          </a:prstGeom>
          <a:solidFill>
            <a:schemeClr val="bg1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1042988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dirty="0" err="1"/>
              <a:t>OpenAirInterface</a:t>
            </a:r>
            <a:endParaRPr lang="en-GB" sz="1400" dirty="0"/>
          </a:p>
          <a:p>
            <a:pPr marR="0" algn="l" defTabSz="1042988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sz="1400" dirty="0"/>
              <a:t>… is a 5G framework</a:t>
            </a:r>
          </a:p>
          <a:p>
            <a:pPr marL="285750" indent="-285750" defTabSz="1042988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Open-source</a:t>
            </a:r>
          </a:p>
          <a:p>
            <a:pPr marL="285750" indent="-285750" defTabSz="1042988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Developed by our partners</a:t>
            </a:r>
          </a:p>
          <a:p>
            <a:pPr marL="285750" indent="-285750" defTabSz="1042988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Big Community</a:t>
            </a:r>
            <a:endParaRPr kumimoji="0" lang="en-GB" sz="1050" b="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</a:endParaRPr>
          </a:p>
        </p:txBody>
      </p:sp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25E1407A-F01E-4119-B58E-304471215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8570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4E157D59-90AD-4E24-8B90-01E1DA98798E}"/>
              </a:ext>
            </a:extLst>
          </p:cNvPr>
          <p:cNvSpPr txBox="1">
            <a:spLocks/>
          </p:cNvSpPr>
          <p:nvPr/>
        </p:nvSpPr>
        <p:spPr>
          <a:xfrm>
            <a:off x="152399" y="237109"/>
            <a:ext cx="1109662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5G </a:t>
            </a:r>
            <a:r>
              <a:rPr lang="de-DE" dirty="0" err="1"/>
              <a:t>gNodeB</a:t>
            </a:r>
            <a:r>
              <a:rPr lang="de-DE" dirty="0"/>
              <a:t> on AMD-</a:t>
            </a:r>
            <a:r>
              <a:rPr lang="de-DE" dirty="0" err="1"/>
              <a:t>Xilinx</a:t>
            </a:r>
            <a:r>
              <a:rPr lang="de-DE" dirty="0"/>
              <a:t> VERSAL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5560A6D-A0A4-4096-9CA2-B9338D471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6089" y="3931663"/>
            <a:ext cx="3632349" cy="1395124"/>
          </a:xfrm>
          <a:prstGeom prst="rect">
            <a:avLst/>
          </a:prstGeom>
        </p:spPr>
      </p:pic>
      <p:sp>
        <p:nvSpPr>
          <p:cNvPr id="59" name="Rectangular Callout 16">
            <a:extLst>
              <a:ext uri="{FF2B5EF4-FFF2-40B4-BE49-F238E27FC236}">
                <a16:creationId xmlns:a16="http://schemas.microsoft.com/office/drawing/2014/main" id="{AE404E02-8218-4F8D-8861-E2ED60903BFA}"/>
              </a:ext>
            </a:extLst>
          </p:cNvPr>
          <p:cNvSpPr/>
          <p:nvPr/>
        </p:nvSpPr>
        <p:spPr bwMode="auto">
          <a:xfrm>
            <a:off x="320049" y="1420413"/>
            <a:ext cx="6044320" cy="5157086"/>
          </a:xfrm>
          <a:prstGeom prst="wedgeRectCallout">
            <a:avLst>
              <a:gd name="adj1" fmla="val 8255"/>
              <a:gd name="adj2" fmla="val -55469"/>
            </a:avLst>
          </a:prstGeom>
          <a:solidFill>
            <a:schemeClr val="bg1"/>
          </a:solid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Adaptive System on Chip</a:t>
            </a:r>
          </a:p>
          <a:p>
            <a:pPr marR="0" algn="l" defTabSz="1042988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GB" sz="1400" dirty="0"/>
              <a:t>… is a hybrid architecture integrating </a:t>
            </a:r>
          </a:p>
          <a:p>
            <a:pPr marL="285750" indent="-285750" defTabSz="1042988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1">
                    <a:lumMod val="50000"/>
                  </a:schemeClr>
                </a:solidFill>
              </a:rPr>
              <a:t>Programmable Processors (CPU)</a:t>
            </a:r>
          </a:p>
          <a:p>
            <a:pPr marL="285750" marR="0" indent="-285750" algn="l" defTabSz="1042988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400" dirty="0">
                <a:solidFill>
                  <a:srgbClr val="FF0000"/>
                </a:solidFill>
              </a:rPr>
              <a:t>Programmable FPGA Fabric </a:t>
            </a:r>
          </a:p>
          <a:p>
            <a:pPr marL="285750" marR="0" indent="-285750" algn="l" defTabSz="1042988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400" dirty="0">
                <a:solidFill>
                  <a:schemeClr val="accent6"/>
                </a:solidFill>
              </a:rPr>
              <a:t>Programmable Accelerator Engines</a:t>
            </a:r>
            <a:endParaRPr kumimoji="0" lang="en-GB" sz="1050" b="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</a:endParaRPr>
          </a:p>
        </p:txBody>
      </p:sp>
      <p:grpSp>
        <p:nvGrpSpPr>
          <p:cNvPr id="61" name="Group 5">
            <a:extLst>
              <a:ext uri="{FF2B5EF4-FFF2-40B4-BE49-F238E27FC236}">
                <a16:creationId xmlns:a16="http://schemas.microsoft.com/office/drawing/2014/main" id="{2BE24DD3-C6D0-4B6D-B835-87336042FA33}"/>
              </a:ext>
            </a:extLst>
          </p:cNvPr>
          <p:cNvGrpSpPr/>
          <p:nvPr/>
        </p:nvGrpSpPr>
        <p:grpSpPr bwMode="gray">
          <a:xfrm>
            <a:off x="420859" y="4485124"/>
            <a:ext cx="1800000" cy="2019091"/>
            <a:chOff x="839416" y="1700808"/>
            <a:chExt cx="1800000" cy="2578679"/>
          </a:xfrm>
        </p:grpSpPr>
        <p:sp>
          <p:nvSpPr>
            <p:cNvPr id="67" name="TextBox 6">
              <a:extLst>
                <a:ext uri="{FF2B5EF4-FFF2-40B4-BE49-F238E27FC236}">
                  <a16:creationId xmlns:a16="http://schemas.microsoft.com/office/drawing/2014/main" id="{16F2E7F0-4D19-4AFB-9B32-D2176EF3DE91}"/>
                </a:ext>
              </a:extLst>
            </p:cNvPr>
            <p:cNvSpPr txBox="1"/>
            <p:nvPr/>
          </p:nvSpPr>
          <p:spPr bwMode="gray">
            <a:xfrm>
              <a:off x="839416" y="1700808"/>
              <a:ext cx="1800000" cy="31271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6350">
              <a:solidFill>
                <a:schemeClr val="tx2"/>
              </a:solidFill>
            </a:ln>
          </p:spPr>
          <p:txBody>
            <a:bodyPr wrap="square" tIns="0" bIns="0" rtlCol="0" anchor="ctr">
              <a:noAutofit/>
            </a:bodyPr>
            <a:lstStyle/>
            <a:p>
              <a:pPr algn="l"/>
              <a:r>
                <a:rPr lang="en-GB" sz="1400" dirty="0">
                  <a:solidFill>
                    <a:schemeClr val="bg1"/>
                  </a:solidFill>
                </a:rPr>
                <a:t>CPU</a:t>
              </a:r>
            </a:p>
          </p:txBody>
        </p:sp>
        <p:sp>
          <p:nvSpPr>
            <p:cNvPr id="68" name="TextBox 7">
              <a:extLst>
                <a:ext uri="{FF2B5EF4-FFF2-40B4-BE49-F238E27FC236}">
                  <a16:creationId xmlns:a16="http://schemas.microsoft.com/office/drawing/2014/main" id="{F8E6B660-7CFF-45B7-908F-3C428B103608}"/>
                </a:ext>
              </a:extLst>
            </p:cNvPr>
            <p:cNvSpPr txBox="1"/>
            <p:nvPr/>
          </p:nvSpPr>
          <p:spPr bwMode="gray">
            <a:xfrm>
              <a:off x="839416" y="2013522"/>
              <a:ext cx="1800000" cy="2265965"/>
            </a:xfrm>
            <a:prstGeom prst="rect">
              <a:avLst/>
            </a:prstGeom>
            <a:noFill/>
            <a:ln w="6350">
              <a:solidFill>
                <a:schemeClr val="tx2"/>
              </a:solidFill>
            </a:ln>
          </p:spPr>
          <p:txBody>
            <a:bodyPr wrap="square" tIns="90000" bIns="46800" rtlCol="0">
              <a:noAutofit/>
            </a:bodyPr>
            <a:lstStyle/>
            <a:p>
              <a:pPr algn="l">
                <a:lnSpc>
                  <a:spcPct val="90000"/>
                </a:lnSpc>
              </a:pPr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DUAL-CORE ARM® CORTEX™-A72</a:t>
              </a:r>
            </a:p>
            <a:p>
              <a:pPr algn="l">
                <a:lnSpc>
                  <a:spcPct val="90000"/>
                </a:lnSpc>
              </a:pPr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Application Processor</a:t>
              </a:r>
            </a:p>
            <a:p>
              <a:pPr algn="l">
                <a:lnSpc>
                  <a:spcPct val="90000"/>
                </a:lnSpc>
              </a:pPr>
              <a:endParaRPr lang="en-GB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>
                <a:lnSpc>
                  <a:spcPct val="90000"/>
                </a:lnSpc>
              </a:pPr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DUAL-CORE ARM CORTEX-R5F </a:t>
              </a:r>
            </a:p>
            <a:p>
              <a:pPr algn="l">
                <a:lnSpc>
                  <a:spcPct val="90000"/>
                </a:lnSpc>
              </a:pPr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Real-Time Processor</a:t>
              </a:r>
            </a:p>
            <a:p>
              <a:pPr algn="l">
                <a:lnSpc>
                  <a:spcPct val="90000"/>
                </a:lnSpc>
              </a:pPr>
              <a:endParaRPr lang="en-GB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>
                <a:lnSpc>
                  <a:spcPct val="90000"/>
                </a:lnSpc>
              </a:pPr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=&gt; General Purpose Functions</a:t>
              </a:r>
            </a:p>
          </p:txBody>
        </p:sp>
      </p:grpSp>
      <p:grpSp>
        <p:nvGrpSpPr>
          <p:cNvPr id="62" name="Group 8">
            <a:extLst>
              <a:ext uri="{FF2B5EF4-FFF2-40B4-BE49-F238E27FC236}">
                <a16:creationId xmlns:a16="http://schemas.microsoft.com/office/drawing/2014/main" id="{9462A565-EA3B-4F5E-BDA9-90D49148E501}"/>
              </a:ext>
            </a:extLst>
          </p:cNvPr>
          <p:cNvGrpSpPr/>
          <p:nvPr/>
        </p:nvGrpSpPr>
        <p:grpSpPr bwMode="gray">
          <a:xfrm>
            <a:off x="2446559" y="4489595"/>
            <a:ext cx="1800000" cy="2014620"/>
            <a:chOff x="839416" y="1700808"/>
            <a:chExt cx="1800000" cy="2255953"/>
          </a:xfrm>
        </p:grpSpPr>
        <p:sp>
          <p:nvSpPr>
            <p:cNvPr id="65" name="TextBox 9">
              <a:extLst>
                <a:ext uri="{FF2B5EF4-FFF2-40B4-BE49-F238E27FC236}">
                  <a16:creationId xmlns:a16="http://schemas.microsoft.com/office/drawing/2014/main" id="{735CC543-92DF-4367-9D83-AACC44BD7EC7}"/>
                </a:ext>
              </a:extLst>
            </p:cNvPr>
            <p:cNvSpPr txBox="1"/>
            <p:nvPr/>
          </p:nvSpPr>
          <p:spPr bwMode="gray">
            <a:xfrm>
              <a:off x="839416" y="1700808"/>
              <a:ext cx="1800000" cy="31271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accent4"/>
              </a:solidFill>
            </a:ln>
          </p:spPr>
          <p:txBody>
            <a:bodyPr wrap="square" tIns="0" bIns="0" rtlCol="0" anchor="ctr">
              <a:noAutofit/>
            </a:bodyPr>
            <a:lstStyle/>
            <a:p>
              <a:pPr algn="l"/>
              <a:r>
                <a:rPr lang="en-GB" sz="1400" dirty="0">
                  <a:solidFill>
                    <a:schemeClr val="bg1"/>
                  </a:solidFill>
                </a:rPr>
                <a:t>FPGA</a:t>
              </a:r>
            </a:p>
          </p:txBody>
        </p:sp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25E53EC5-5D0A-4851-A3C3-62B82859B275}"/>
                </a:ext>
              </a:extLst>
            </p:cNvPr>
            <p:cNvSpPr txBox="1"/>
            <p:nvPr/>
          </p:nvSpPr>
          <p:spPr bwMode="gray">
            <a:xfrm>
              <a:off x="839416" y="2013521"/>
              <a:ext cx="1800000" cy="1943240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txBody>
            <a:bodyPr wrap="square" tIns="90000" bIns="46800" rtlCol="0">
              <a:noAutofit/>
            </a:bodyPr>
            <a:lstStyle/>
            <a:p>
              <a:pPr marL="144000" indent="-14400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de-DE" sz="1200" dirty="0">
                  <a:solidFill>
                    <a:schemeClr val="bg1">
                      <a:lumMod val="50000"/>
                    </a:schemeClr>
                  </a:solidFill>
                </a:rPr>
                <a:t>Look-</a:t>
              </a:r>
              <a:r>
                <a:rPr lang="de-DE" sz="1200" dirty="0" err="1">
                  <a:solidFill>
                    <a:schemeClr val="bg1">
                      <a:lumMod val="50000"/>
                    </a:schemeClr>
                  </a:solidFill>
                </a:rPr>
                <a:t>up</a:t>
              </a:r>
              <a:r>
                <a:rPr lang="de-DE" sz="12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de-DE" sz="1200" dirty="0" err="1">
                  <a:solidFill>
                    <a:schemeClr val="bg1">
                      <a:lumMod val="50000"/>
                    </a:schemeClr>
                  </a:solidFill>
                </a:rPr>
                <a:t>tables</a:t>
              </a:r>
              <a:r>
                <a:rPr lang="de-DE" sz="1200" dirty="0">
                  <a:solidFill>
                    <a:schemeClr val="bg1">
                      <a:lumMod val="50000"/>
                    </a:schemeClr>
                  </a:solidFill>
                </a:rPr>
                <a:t>: 900k</a:t>
              </a:r>
            </a:p>
            <a:p>
              <a:pPr marL="144000" indent="-14400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de-DE" sz="1200" dirty="0" err="1">
                  <a:solidFill>
                    <a:schemeClr val="bg1">
                      <a:lumMod val="50000"/>
                    </a:schemeClr>
                  </a:solidFill>
                </a:rPr>
                <a:t>Logic</a:t>
              </a:r>
              <a:r>
                <a:rPr lang="de-DE" sz="12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de-DE" sz="1200" dirty="0" err="1">
                  <a:solidFill>
                    <a:schemeClr val="bg1">
                      <a:lumMod val="50000"/>
                    </a:schemeClr>
                  </a:solidFill>
                </a:rPr>
                <a:t>cells</a:t>
              </a:r>
              <a:r>
                <a:rPr lang="de-DE" sz="1200" dirty="0">
                  <a:solidFill>
                    <a:schemeClr val="bg1">
                      <a:lumMod val="50000"/>
                    </a:schemeClr>
                  </a:solidFill>
                </a:rPr>
                <a:t>: ~2M</a:t>
              </a:r>
            </a:p>
            <a:p>
              <a:pPr marL="144000" indent="-14400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endParaRPr lang="de-DE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144000" indent="-14400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endParaRPr lang="de-DE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144000" indent="-14400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endParaRPr lang="de-DE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144000" indent="-14400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endParaRPr lang="de-DE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90000"/>
                </a:lnSpc>
              </a:pPr>
              <a:endParaRPr lang="de-DE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144000" indent="-14400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endParaRPr lang="de-DE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90000"/>
                </a:lnSpc>
              </a:pPr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=&gt; DSP Functions</a:t>
              </a:r>
              <a:endParaRPr lang="de-DE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63" name="Grafik 62">
            <a:extLst>
              <a:ext uri="{FF2B5EF4-FFF2-40B4-BE49-F238E27FC236}">
                <a16:creationId xmlns:a16="http://schemas.microsoft.com/office/drawing/2014/main" id="{E3BB12E7-A73B-40E8-9EEA-C9F02DE4E17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845" y="3272199"/>
            <a:ext cx="1086028" cy="1072384"/>
          </a:xfrm>
          <a:prstGeom prst="rect">
            <a:avLst/>
          </a:prstGeom>
        </p:spPr>
      </p:pic>
      <p:pic>
        <p:nvPicPr>
          <p:cNvPr id="64" name="Picture 8" descr="Introduction to FPGA Design for Embedded Systems | Coursera">
            <a:extLst>
              <a:ext uri="{FF2B5EF4-FFF2-40B4-BE49-F238E27FC236}">
                <a16:creationId xmlns:a16="http://schemas.microsoft.com/office/drawing/2014/main" id="{16D21AC0-59D3-4926-820F-BD580442F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085" y="3272199"/>
            <a:ext cx="1091794" cy="109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11">
            <a:extLst>
              <a:ext uri="{FF2B5EF4-FFF2-40B4-BE49-F238E27FC236}">
                <a16:creationId xmlns:a16="http://schemas.microsoft.com/office/drawing/2014/main" id="{F8C97022-91AB-421A-B3E4-7661E5D06346}"/>
              </a:ext>
            </a:extLst>
          </p:cNvPr>
          <p:cNvGrpSpPr/>
          <p:nvPr/>
        </p:nvGrpSpPr>
        <p:grpSpPr bwMode="gray">
          <a:xfrm>
            <a:off x="4472259" y="4489596"/>
            <a:ext cx="1800000" cy="2014620"/>
            <a:chOff x="839416" y="1700808"/>
            <a:chExt cx="1800000" cy="2573672"/>
          </a:xfrm>
        </p:grpSpPr>
        <p:sp>
          <p:nvSpPr>
            <p:cNvPr id="73" name="TextBox 12">
              <a:extLst>
                <a:ext uri="{FF2B5EF4-FFF2-40B4-BE49-F238E27FC236}">
                  <a16:creationId xmlns:a16="http://schemas.microsoft.com/office/drawing/2014/main" id="{E65D6B70-EF40-429B-A93D-A5AD775F6EA2}"/>
                </a:ext>
              </a:extLst>
            </p:cNvPr>
            <p:cNvSpPr txBox="1"/>
            <p:nvPr/>
          </p:nvSpPr>
          <p:spPr bwMode="gray">
            <a:xfrm>
              <a:off x="839416" y="1700808"/>
              <a:ext cx="1800000" cy="312714"/>
            </a:xfrm>
            <a:prstGeom prst="rect">
              <a:avLst/>
            </a:prstGeom>
            <a:solidFill>
              <a:schemeClr val="accent6"/>
            </a:solidFill>
            <a:ln w="6350">
              <a:solidFill>
                <a:schemeClr val="accent3"/>
              </a:solidFill>
            </a:ln>
          </p:spPr>
          <p:txBody>
            <a:bodyPr wrap="square" tIns="0" bIns="0" rtlCol="0" anchor="ctr">
              <a:noAutofit/>
            </a:bodyPr>
            <a:lstStyle/>
            <a:p>
              <a:pPr algn="l"/>
              <a:r>
                <a:rPr lang="en-GB" sz="1400" dirty="0">
                  <a:solidFill>
                    <a:schemeClr val="bg1"/>
                  </a:solidFill>
                </a:rPr>
                <a:t>Intelligent Engines</a:t>
              </a:r>
            </a:p>
          </p:txBody>
        </p:sp>
        <p:sp>
          <p:nvSpPr>
            <p:cNvPr id="74" name="TextBox 13">
              <a:extLst>
                <a:ext uri="{FF2B5EF4-FFF2-40B4-BE49-F238E27FC236}">
                  <a16:creationId xmlns:a16="http://schemas.microsoft.com/office/drawing/2014/main" id="{4CC12D3B-FDB4-42DD-BB16-109439F908E5}"/>
                </a:ext>
              </a:extLst>
            </p:cNvPr>
            <p:cNvSpPr txBox="1"/>
            <p:nvPr/>
          </p:nvSpPr>
          <p:spPr bwMode="gray">
            <a:xfrm>
              <a:off x="839416" y="2013521"/>
              <a:ext cx="1800000" cy="2260959"/>
            </a:xfrm>
            <a:prstGeom prst="rect">
              <a:avLst/>
            </a:prstGeom>
            <a:noFill/>
            <a:ln w="6350">
              <a:solidFill>
                <a:schemeClr val="accent6"/>
              </a:solidFill>
            </a:ln>
          </p:spPr>
          <p:txBody>
            <a:bodyPr wrap="square" tIns="90000" bIns="46800" rtlCol="0">
              <a:noAutofit/>
            </a:bodyPr>
            <a:lstStyle/>
            <a:p>
              <a:pPr marL="144000" indent="-144000" algn="l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400 AI Engines</a:t>
              </a:r>
            </a:p>
            <a:p>
              <a:pPr marL="144000" indent="-144000" algn="l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DSP Engines</a:t>
              </a:r>
            </a:p>
            <a:p>
              <a:pPr marL="144000" indent="-144000" algn="l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endParaRPr lang="en-GB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144000" indent="-144000" algn="l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endParaRPr lang="en-GB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144000" indent="-144000" algn="l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endParaRPr lang="en-GB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144000" indent="-144000" algn="l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endParaRPr lang="en-GB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>
                <a:lnSpc>
                  <a:spcPct val="90000"/>
                </a:lnSpc>
              </a:pPr>
              <a:endParaRPr lang="en-GB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144000" indent="-144000" algn="l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endParaRPr lang="en-GB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>
                <a:lnSpc>
                  <a:spcPct val="90000"/>
                </a:lnSpc>
              </a:pPr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=&gt; AI Functions</a:t>
              </a:r>
            </a:p>
          </p:txBody>
        </p:sp>
      </p:grpSp>
      <p:pic>
        <p:nvPicPr>
          <p:cNvPr id="72" name="Grafik 71">
            <a:extLst>
              <a:ext uri="{FF2B5EF4-FFF2-40B4-BE49-F238E27FC236}">
                <a16:creationId xmlns:a16="http://schemas.microsoft.com/office/drawing/2014/main" id="{AA86A6BC-92B7-445D-9056-CEBFEF5C307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16423" y="3258773"/>
            <a:ext cx="1098922" cy="1105220"/>
          </a:xfrm>
          <a:prstGeom prst="rect">
            <a:avLst/>
          </a:prstGeom>
        </p:spPr>
      </p:pic>
      <p:sp>
        <p:nvSpPr>
          <p:cNvPr id="75" name="Textfeld 74">
            <a:extLst>
              <a:ext uri="{FF2B5EF4-FFF2-40B4-BE49-F238E27FC236}">
                <a16:creationId xmlns:a16="http://schemas.microsoft.com/office/drawing/2014/main" id="{182A35AF-56F9-4934-87D8-04F6F3FBAAB8}"/>
              </a:ext>
            </a:extLst>
          </p:cNvPr>
          <p:cNvSpPr txBox="1"/>
          <p:nvPr/>
        </p:nvSpPr>
        <p:spPr>
          <a:xfrm>
            <a:off x="222249" y="977095"/>
            <a:ext cx="30099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noProof="0" dirty="0"/>
              <a:t>AMD-Xilinx VERSAL™ </a:t>
            </a:r>
            <a:r>
              <a:rPr lang="en-GB" dirty="0" err="1">
                <a:solidFill>
                  <a:srgbClr val="FF0000"/>
                </a:solidFill>
              </a:rPr>
              <a:t>aSoC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49100CD-F7FD-4F95-B2A4-C5AC565923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2299" y="1562672"/>
            <a:ext cx="1528247" cy="1366253"/>
          </a:xfrm>
          <a:prstGeom prst="rect">
            <a:avLst/>
          </a:prstGeom>
        </p:spPr>
      </p:pic>
      <p:sp>
        <p:nvSpPr>
          <p:cNvPr id="10" name="Additionszeichen 9">
            <a:extLst>
              <a:ext uri="{FF2B5EF4-FFF2-40B4-BE49-F238E27FC236}">
                <a16:creationId xmlns:a16="http://schemas.microsoft.com/office/drawing/2014/main" id="{F52F3EEF-36A9-4968-A6CC-E1F9E6FA744B}"/>
              </a:ext>
            </a:extLst>
          </p:cNvPr>
          <p:cNvSpPr/>
          <p:nvPr/>
        </p:nvSpPr>
        <p:spPr>
          <a:xfrm>
            <a:off x="6501547" y="3120534"/>
            <a:ext cx="1395124" cy="1395124"/>
          </a:xfrm>
          <a:prstGeom prst="mathPlus">
            <a:avLst>
              <a:gd name="adj1" fmla="val 9854"/>
            </a:avLst>
          </a:prstGeom>
          <a:solidFill>
            <a:schemeClr val="accent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id="{3099A9D7-12E4-40E1-A6C8-417226B6628E}"/>
              </a:ext>
            </a:extLst>
          </p:cNvPr>
          <p:cNvSpPr txBox="1"/>
          <p:nvPr/>
        </p:nvSpPr>
        <p:spPr>
          <a:xfrm>
            <a:off x="7947335" y="1876466"/>
            <a:ext cx="19512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noProof="0" dirty="0"/>
              <a:t>5G Software Stack</a:t>
            </a:r>
            <a:endParaRPr lang="de-DE" dirty="0"/>
          </a:p>
        </p:txBody>
      </p: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047534B5-F39C-402D-8484-5685AE5106C5}"/>
              </a:ext>
            </a:extLst>
          </p:cNvPr>
          <p:cNvGrpSpPr/>
          <p:nvPr/>
        </p:nvGrpSpPr>
        <p:grpSpPr>
          <a:xfrm>
            <a:off x="152400" y="6577499"/>
            <a:ext cx="11881945" cy="318821"/>
            <a:chOff x="152400" y="6577499"/>
            <a:chExt cx="11881945" cy="318821"/>
          </a:xfrm>
        </p:grpSpPr>
        <p:sp>
          <p:nvSpPr>
            <p:cNvPr id="80" name="Fußzeilenplatzhalter 15">
              <a:extLst>
                <a:ext uri="{FF2B5EF4-FFF2-40B4-BE49-F238E27FC236}">
                  <a16:creationId xmlns:a16="http://schemas.microsoft.com/office/drawing/2014/main" id="{D838D0A9-6F89-4276-B40C-641CE9927D24}"/>
                </a:ext>
              </a:extLst>
            </p:cNvPr>
            <p:cNvSpPr txBox="1">
              <a:spLocks/>
            </p:cNvSpPr>
            <p:nvPr/>
          </p:nvSpPr>
          <p:spPr>
            <a:xfrm>
              <a:off x="11089218" y="6577499"/>
              <a:ext cx="945127" cy="318821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21</a:t>
              </a:r>
            </a:p>
          </p:txBody>
        </p:sp>
        <p:sp>
          <p:nvSpPr>
            <p:cNvPr id="81" name="Fußzeilenplatzhalter 15">
              <a:extLst>
                <a:ext uri="{FF2B5EF4-FFF2-40B4-BE49-F238E27FC236}">
                  <a16:creationId xmlns:a16="http://schemas.microsoft.com/office/drawing/2014/main" id="{10915D27-877D-46BF-816F-53824B450F8F}"/>
                </a:ext>
              </a:extLst>
            </p:cNvPr>
            <p:cNvSpPr txBox="1">
              <a:spLocks/>
            </p:cNvSpPr>
            <p:nvPr/>
          </p:nvSpPr>
          <p:spPr>
            <a:xfrm>
              <a:off x="152400" y="6582761"/>
              <a:ext cx="3450343" cy="216000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GRCon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18</a:t>
              </a:r>
              <a:r>
                <a:rPr lang="en-US" sz="11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Sept. 2024, 5G NTN Presentation, M. Petry </a:t>
              </a:r>
              <a:endPara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3361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25E1407A-F01E-4119-B58E-304471215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8570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4E157D59-90AD-4E24-8B90-01E1DA98798E}"/>
              </a:ext>
            </a:extLst>
          </p:cNvPr>
          <p:cNvSpPr txBox="1">
            <a:spLocks/>
          </p:cNvSpPr>
          <p:nvPr/>
        </p:nvSpPr>
        <p:spPr>
          <a:xfrm>
            <a:off x="152399" y="237109"/>
            <a:ext cx="1181735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/>
              <a:t>Approach 1: OAI on VERSAL </a:t>
            </a:r>
            <a:r>
              <a:rPr lang="de-DE" sz="4000" dirty="0" err="1"/>
              <a:t>without</a:t>
            </a:r>
            <a:r>
              <a:rPr lang="de-DE" sz="4000" dirty="0"/>
              <a:t> HW </a:t>
            </a:r>
            <a:r>
              <a:rPr lang="de-DE" sz="4000" dirty="0" err="1"/>
              <a:t>acceleration</a:t>
            </a:r>
            <a:endParaRPr lang="de-DE" sz="4000" dirty="0"/>
          </a:p>
        </p:txBody>
      </p:sp>
      <p:grpSp>
        <p:nvGrpSpPr>
          <p:cNvPr id="61" name="Group 5">
            <a:extLst>
              <a:ext uri="{FF2B5EF4-FFF2-40B4-BE49-F238E27FC236}">
                <a16:creationId xmlns:a16="http://schemas.microsoft.com/office/drawing/2014/main" id="{2BE24DD3-C6D0-4B6D-B835-87336042FA33}"/>
              </a:ext>
            </a:extLst>
          </p:cNvPr>
          <p:cNvGrpSpPr/>
          <p:nvPr/>
        </p:nvGrpSpPr>
        <p:grpSpPr bwMode="gray">
          <a:xfrm>
            <a:off x="10314159" y="1724920"/>
            <a:ext cx="1401591" cy="1904122"/>
            <a:chOff x="839416" y="1700808"/>
            <a:chExt cx="1401591" cy="2431846"/>
          </a:xfrm>
        </p:grpSpPr>
        <p:sp>
          <p:nvSpPr>
            <p:cNvPr id="67" name="TextBox 6">
              <a:extLst>
                <a:ext uri="{FF2B5EF4-FFF2-40B4-BE49-F238E27FC236}">
                  <a16:creationId xmlns:a16="http://schemas.microsoft.com/office/drawing/2014/main" id="{16F2E7F0-4D19-4AFB-9B32-D2176EF3DE91}"/>
                </a:ext>
              </a:extLst>
            </p:cNvPr>
            <p:cNvSpPr txBox="1"/>
            <p:nvPr/>
          </p:nvSpPr>
          <p:spPr bwMode="gray">
            <a:xfrm>
              <a:off x="839416" y="1700808"/>
              <a:ext cx="1401591" cy="31271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6350">
              <a:solidFill>
                <a:schemeClr val="tx2"/>
              </a:solidFill>
            </a:ln>
          </p:spPr>
          <p:txBody>
            <a:bodyPr wrap="square" tIns="0" bIns="0" rtlCol="0" anchor="ctr">
              <a:noAutofit/>
            </a:bodyPr>
            <a:lstStyle/>
            <a:p>
              <a:pPr algn="l"/>
              <a:r>
                <a:rPr lang="en-GB" sz="1400" dirty="0">
                  <a:solidFill>
                    <a:schemeClr val="bg1"/>
                  </a:solidFill>
                </a:rPr>
                <a:t>CPU</a:t>
              </a:r>
            </a:p>
          </p:txBody>
        </p:sp>
        <p:sp>
          <p:nvSpPr>
            <p:cNvPr id="68" name="TextBox 7">
              <a:extLst>
                <a:ext uri="{FF2B5EF4-FFF2-40B4-BE49-F238E27FC236}">
                  <a16:creationId xmlns:a16="http://schemas.microsoft.com/office/drawing/2014/main" id="{F8E6B660-7CFF-45B7-908F-3C428B103608}"/>
                </a:ext>
              </a:extLst>
            </p:cNvPr>
            <p:cNvSpPr txBox="1"/>
            <p:nvPr/>
          </p:nvSpPr>
          <p:spPr bwMode="gray">
            <a:xfrm>
              <a:off x="839416" y="2013522"/>
              <a:ext cx="1401591" cy="2119132"/>
            </a:xfrm>
            <a:prstGeom prst="rect">
              <a:avLst/>
            </a:prstGeom>
            <a:noFill/>
            <a:ln w="6350">
              <a:solidFill>
                <a:schemeClr val="tx2"/>
              </a:solidFill>
            </a:ln>
          </p:spPr>
          <p:txBody>
            <a:bodyPr wrap="square" tIns="90000" bIns="46800" rtlCol="0"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GB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>
                <a:lnSpc>
                  <a:spcPct val="90000"/>
                </a:lnSpc>
              </a:pPr>
              <a:endParaRPr lang="en-GB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>
                <a:lnSpc>
                  <a:spcPct val="90000"/>
                </a:lnSpc>
              </a:pPr>
              <a:endParaRPr lang="en-GB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>
                <a:lnSpc>
                  <a:spcPct val="90000"/>
                </a:lnSpc>
              </a:pPr>
              <a:endParaRPr lang="en-GB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>
                <a:lnSpc>
                  <a:spcPct val="90000"/>
                </a:lnSpc>
              </a:pPr>
              <a:endParaRPr lang="en-GB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>
                <a:lnSpc>
                  <a:spcPct val="90000"/>
                </a:lnSpc>
              </a:pPr>
              <a:endParaRPr lang="en-GB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>
                <a:lnSpc>
                  <a:spcPct val="90000"/>
                </a:lnSpc>
              </a:pPr>
              <a:endParaRPr lang="en-GB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>
                <a:lnSpc>
                  <a:spcPct val="90000"/>
                </a:lnSpc>
              </a:pPr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=&gt; General Purpose Functions</a:t>
              </a:r>
            </a:p>
          </p:txBody>
        </p:sp>
      </p:grpSp>
      <p:grpSp>
        <p:nvGrpSpPr>
          <p:cNvPr id="62" name="Group 8">
            <a:extLst>
              <a:ext uri="{FF2B5EF4-FFF2-40B4-BE49-F238E27FC236}">
                <a16:creationId xmlns:a16="http://schemas.microsoft.com/office/drawing/2014/main" id="{9462A565-EA3B-4F5E-BDA9-90D49148E501}"/>
              </a:ext>
            </a:extLst>
          </p:cNvPr>
          <p:cNvGrpSpPr/>
          <p:nvPr/>
        </p:nvGrpSpPr>
        <p:grpSpPr bwMode="gray">
          <a:xfrm>
            <a:off x="10314159" y="3873895"/>
            <a:ext cx="1401591" cy="1899651"/>
            <a:chOff x="839416" y="1700808"/>
            <a:chExt cx="1401591" cy="2127212"/>
          </a:xfrm>
        </p:grpSpPr>
        <p:sp>
          <p:nvSpPr>
            <p:cNvPr id="65" name="TextBox 9">
              <a:extLst>
                <a:ext uri="{FF2B5EF4-FFF2-40B4-BE49-F238E27FC236}">
                  <a16:creationId xmlns:a16="http://schemas.microsoft.com/office/drawing/2014/main" id="{735CC543-92DF-4367-9D83-AACC44BD7EC7}"/>
                </a:ext>
              </a:extLst>
            </p:cNvPr>
            <p:cNvSpPr txBox="1"/>
            <p:nvPr/>
          </p:nvSpPr>
          <p:spPr bwMode="gray">
            <a:xfrm>
              <a:off x="839416" y="1700808"/>
              <a:ext cx="1401591" cy="312714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accent4"/>
              </a:solidFill>
            </a:ln>
          </p:spPr>
          <p:txBody>
            <a:bodyPr wrap="square" tIns="0" bIns="0" rtlCol="0" anchor="ctr">
              <a:noAutofit/>
            </a:bodyPr>
            <a:lstStyle/>
            <a:p>
              <a:pPr algn="l"/>
              <a:r>
                <a:rPr lang="en-GB" sz="1400" dirty="0">
                  <a:solidFill>
                    <a:schemeClr val="bg1"/>
                  </a:solidFill>
                </a:rPr>
                <a:t>FPGA</a:t>
              </a:r>
            </a:p>
          </p:txBody>
        </p:sp>
        <p:sp>
          <p:nvSpPr>
            <p:cNvPr id="66" name="TextBox 10">
              <a:extLst>
                <a:ext uri="{FF2B5EF4-FFF2-40B4-BE49-F238E27FC236}">
                  <a16:creationId xmlns:a16="http://schemas.microsoft.com/office/drawing/2014/main" id="{25E53EC5-5D0A-4851-A3C3-62B82859B275}"/>
                </a:ext>
              </a:extLst>
            </p:cNvPr>
            <p:cNvSpPr txBox="1"/>
            <p:nvPr/>
          </p:nvSpPr>
          <p:spPr bwMode="gray">
            <a:xfrm>
              <a:off x="839416" y="2013521"/>
              <a:ext cx="1401591" cy="1814499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txBody>
            <a:bodyPr wrap="square" tIns="90000" bIns="46800" rtlCol="0">
              <a:noAutofit/>
            </a:bodyPr>
            <a:lstStyle/>
            <a:p>
              <a:pPr>
                <a:lnSpc>
                  <a:spcPct val="90000"/>
                </a:lnSpc>
              </a:pPr>
              <a:endParaRPr lang="de-DE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90000"/>
                </a:lnSpc>
              </a:pPr>
              <a:endParaRPr lang="de-DE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90000"/>
                </a:lnSpc>
              </a:pPr>
              <a:endParaRPr lang="de-DE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90000"/>
                </a:lnSpc>
              </a:pPr>
              <a:endParaRPr lang="de-DE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90000"/>
                </a:lnSpc>
              </a:pPr>
              <a:endParaRPr lang="de-DE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90000"/>
                </a:lnSpc>
              </a:pPr>
              <a:endParaRPr lang="de-DE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144000" indent="-14400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endParaRPr lang="de-DE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90000"/>
                </a:lnSpc>
              </a:pPr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=&gt; DSP Functions</a:t>
              </a:r>
              <a:endParaRPr lang="de-DE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63" name="Grafik 62">
            <a:extLst>
              <a:ext uri="{FF2B5EF4-FFF2-40B4-BE49-F238E27FC236}">
                <a16:creationId xmlns:a16="http://schemas.microsoft.com/office/drawing/2014/main" id="{E3BB12E7-A73B-40E8-9EEA-C9F02DE4E17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1940" y="2067745"/>
            <a:ext cx="1086028" cy="1072384"/>
          </a:xfrm>
          <a:prstGeom prst="rect">
            <a:avLst/>
          </a:prstGeom>
        </p:spPr>
      </p:pic>
      <p:pic>
        <p:nvPicPr>
          <p:cNvPr id="64" name="Picture 8" descr="Introduction to FPGA Design for Embedded Systems | Coursera">
            <a:extLst>
              <a:ext uri="{FF2B5EF4-FFF2-40B4-BE49-F238E27FC236}">
                <a16:creationId xmlns:a16="http://schemas.microsoft.com/office/drawing/2014/main" id="{16D21AC0-59D3-4926-820F-BD580442F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880" y="4212249"/>
            <a:ext cx="1091794" cy="109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Content Placeholder 12">
            <a:extLst>
              <a:ext uri="{FF2B5EF4-FFF2-40B4-BE49-F238E27FC236}">
                <a16:creationId xmlns:a16="http://schemas.microsoft.com/office/drawing/2014/main" id="{247AF5D5-600D-49B2-8AF1-C39E5F5BB7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249" y="1347975"/>
            <a:ext cx="9359901" cy="493203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D41AC7F7-1D87-463B-AA47-909C76E80CE6}"/>
              </a:ext>
            </a:extLst>
          </p:cNvPr>
          <p:cNvSpPr txBox="1"/>
          <p:nvPr/>
        </p:nvSpPr>
        <p:spPr>
          <a:xfrm>
            <a:off x="188435" y="835091"/>
            <a:ext cx="3941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+mj-lt"/>
              </a:rPr>
              <a:t>CPU </a:t>
            </a:r>
            <a:r>
              <a:rPr lang="de-DE" sz="1600" dirty="0" err="1">
                <a:latin typeface="+mj-lt"/>
              </a:rPr>
              <a:t>Resource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Utilization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Profiling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by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Function</a:t>
            </a:r>
            <a:endParaRPr lang="de-DE" sz="1600" dirty="0">
              <a:latin typeface="+mj-lt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D91741A-3710-4448-BF69-369D209821F9}"/>
              </a:ext>
            </a:extLst>
          </p:cNvPr>
          <p:cNvSpPr/>
          <p:nvPr/>
        </p:nvSpPr>
        <p:spPr>
          <a:xfrm>
            <a:off x="10102850" y="3731521"/>
            <a:ext cx="1784351" cy="227330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Not </a:t>
            </a:r>
            <a:r>
              <a:rPr lang="de-DE" dirty="0" err="1">
                <a:solidFill>
                  <a:schemeClr val="tx1"/>
                </a:solidFill>
              </a:rPr>
              <a:t>used</a:t>
            </a:r>
            <a:endParaRPr lang="de-DE" dirty="0">
              <a:solidFill>
                <a:schemeClr val="tx1"/>
              </a:solidFill>
            </a:endParaRP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29684E1B-5DAC-4E80-9703-FBFBB57B8100}"/>
              </a:ext>
            </a:extLst>
          </p:cNvPr>
          <p:cNvGrpSpPr/>
          <p:nvPr/>
        </p:nvGrpSpPr>
        <p:grpSpPr>
          <a:xfrm>
            <a:off x="152400" y="6577499"/>
            <a:ext cx="11881945" cy="318821"/>
            <a:chOff x="152400" y="6577499"/>
            <a:chExt cx="11881945" cy="318821"/>
          </a:xfrm>
        </p:grpSpPr>
        <p:sp>
          <p:nvSpPr>
            <p:cNvPr id="29" name="Fußzeilenplatzhalter 15">
              <a:extLst>
                <a:ext uri="{FF2B5EF4-FFF2-40B4-BE49-F238E27FC236}">
                  <a16:creationId xmlns:a16="http://schemas.microsoft.com/office/drawing/2014/main" id="{F93E73D0-BE16-43B8-9ECB-8B7D5C489550}"/>
                </a:ext>
              </a:extLst>
            </p:cNvPr>
            <p:cNvSpPr txBox="1">
              <a:spLocks/>
            </p:cNvSpPr>
            <p:nvPr/>
          </p:nvSpPr>
          <p:spPr>
            <a:xfrm>
              <a:off x="11089218" y="6577499"/>
              <a:ext cx="945127" cy="318821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22</a:t>
              </a:r>
            </a:p>
          </p:txBody>
        </p:sp>
        <p:sp>
          <p:nvSpPr>
            <p:cNvPr id="30" name="Fußzeilenplatzhalter 15">
              <a:extLst>
                <a:ext uri="{FF2B5EF4-FFF2-40B4-BE49-F238E27FC236}">
                  <a16:creationId xmlns:a16="http://schemas.microsoft.com/office/drawing/2014/main" id="{9CFF449B-834C-4A03-B82C-EB9C4C63EBAE}"/>
                </a:ext>
              </a:extLst>
            </p:cNvPr>
            <p:cNvSpPr txBox="1">
              <a:spLocks/>
            </p:cNvSpPr>
            <p:nvPr/>
          </p:nvSpPr>
          <p:spPr>
            <a:xfrm>
              <a:off x="152400" y="6582761"/>
              <a:ext cx="3450343" cy="216000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GRCon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18</a:t>
              </a:r>
              <a:r>
                <a:rPr lang="en-US" sz="11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Sept. 2024, 5G NTN Presentation, M. Petry </a:t>
              </a:r>
              <a:endPara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3912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150F579-1766-4D2C-A953-FD9EBE385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676"/>
          <a:stretch/>
        </p:blipFill>
        <p:spPr>
          <a:xfrm>
            <a:off x="273049" y="5322211"/>
            <a:ext cx="6838112" cy="1224052"/>
          </a:xfrm>
          <a:prstGeom prst="rect">
            <a:avLst/>
          </a:prstGeom>
        </p:spPr>
      </p:pic>
      <p:pic>
        <p:nvPicPr>
          <p:cNvPr id="6" name="Object 1" descr="preencoded.png">
            <a:extLst>
              <a:ext uri="{FF2B5EF4-FFF2-40B4-BE49-F238E27FC236}">
                <a16:creationId xmlns:a16="http://schemas.microsoft.com/office/drawing/2014/main" id="{29E016BE-64C5-406B-A9F4-48701A92B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88952" cy="85704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3CE1583-1B2A-49FB-ABD9-05FBF114B494}"/>
              </a:ext>
            </a:extLst>
          </p:cNvPr>
          <p:cNvSpPr txBox="1">
            <a:spLocks/>
          </p:cNvSpPr>
          <p:nvPr/>
        </p:nvSpPr>
        <p:spPr>
          <a:xfrm>
            <a:off x="152399" y="237109"/>
            <a:ext cx="11619187" cy="720375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Approach 2: OAI on VERSAL with </a:t>
            </a:r>
            <a:r>
              <a:rPr lang="en-US" sz="4000" b="1" dirty="0"/>
              <a:t>PHY</a:t>
            </a:r>
            <a:r>
              <a:rPr lang="en-US" sz="4000" dirty="0"/>
              <a:t> HW acceleration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3BA9B4A-E2AB-4B1D-B192-CF2FDAB17763}"/>
              </a:ext>
            </a:extLst>
          </p:cNvPr>
          <p:cNvSpPr txBox="1"/>
          <p:nvPr/>
        </p:nvSpPr>
        <p:spPr>
          <a:xfrm>
            <a:off x="188435" y="835091"/>
            <a:ext cx="5279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>
                <a:latin typeface="+mj-lt"/>
              </a:rPr>
              <a:t>Preliminary</a:t>
            </a:r>
            <a:r>
              <a:rPr lang="de-DE" sz="1600" b="1" dirty="0">
                <a:latin typeface="+mj-lt"/>
              </a:rPr>
              <a:t> Performance Evaluation: </a:t>
            </a:r>
            <a:r>
              <a:rPr lang="de-DE" sz="1600" dirty="0">
                <a:latin typeface="+mj-lt"/>
              </a:rPr>
              <a:t>Inter-PHY Split Option 7.1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A2B5552-13FF-4DAA-A8A7-7C1E31744C60}"/>
              </a:ext>
            </a:extLst>
          </p:cNvPr>
          <p:cNvSpPr txBox="1"/>
          <p:nvPr/>
        </p:nvSpPr>
        <p:spPr>
          <a:xfrm>
            <a:off x="9925050" y="2365825"/>
            <a:ext cx="1303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chemeClr val="bg1"/>
                </a:solidFill>
                <a:highlight>
                  <a:srgbClr val="0070B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de-DE" sz="1600" dirty="0">
                <a:solidFill>
                  <a:schemeClr val="bg1"/>
                </a:solidFill>
                <a:highlight>
                  <a:srgbClr val="0070B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Hardware </a:t>
            </a:r>
            <a:r>
              <a:rPr lang="de-DE" sz="1600" dirty="0" err="1">
                <a:solidFill>
                  <a:schemeClr val="bg1"/>
                </a:solidFill>
                <a:highlight>
                  <a:srgbClr val="0070B9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Acceleration</a:t>
            </a:r>
            <a:endParaRPr lang="de-DE" sz="2000" dirty="0">
              <a:solidFill>
                <a:schemeClr val="bg1"/>
              </a:solidFill>
              <a:highlight>
                <a:srgbClr val="0070B9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4B98331-B673-4C8C-A838-EA6DEFC32945}"/>
              </a:ext>
            </a:extLst>
          </p:cNvPr>
          <p:cNvGrpSpPr/>
          <p:nvPr/>
        </p:nvGrpSpPr>
        <p:grpSpPr>
          <a:xfrm>
            <a:off x="147142" y="1887326"/>
            <a:ext cx="9090472" cy="2712324"/>
            <a:chOff x="312242" y="1555467"/>
            <a:chExt cx="9090472" cy="2712324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83ADE4EA-67C0-432D-8C36-56ADC539F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1863" b="9276"/>
            <a:stretch/>
          </p:blipFill>
          <p:spPr>
            <a:xfrm>
              <a:off x="312242" y="1555467"/>
              <a:ext cx="9090472" cy="2712324"/>
            </a:xfrm>
            <a:prstGeom prst="rect">
              <a:avLst/>
            </a:prstGeom>
          </p:spPr>
        </p:pic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833C86A4-E4B4-4952-BAD2-8A5BF32180BA}"/>
                </a:ext>
              </a:extLst>
            </p:cNvPr>
            <p:cNvSpPr txBox="1"/>
            <p:nvPr/>
          </p:nvSpPr>
          <p:spPr>
            <a:xfrm>
              <a:off x="2463800" y="2196759"/>
              <a:ext cx="5143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err="1">
                  <a:solidFill>
                    <a:schemeClr val="bg1"/>
                  </a:solidFill>
                  <a:highlight>
                    <a:srgbClr val="0070B9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no</a:t>
              </a:r>
              <a:endParaRPr lang="de-DE" sz="2000" dirty="0">
                <a:solidFill>
                  <a:schemeClr val="bg1"/>
                </a:solidFill>
                <a:highlight>
                  <a:srgbClr val="0070B9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CB766E98-7E3A-45C1-8508-05E6D7987C68}"/>
                </a:ext>
              </a:extLst>
            </p:cNvPr>
            <p:cNvSpPr txBox="1"/>
            <p:nvPr/>
          </p:nvSpPr>
          <p:spPr>
            <a:xfrm>
              <a:off x="2463800" y="2760557"/>
              <a:ext cx="5143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err="1">
                  <a:solidFill>
                    <a:schemeClr val="bg1"/>
                  </a:solidFill>
                  <a:highlight>
                    <a:srgbClr val="0070B9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no</a:t>
              </a:r>
              <a:endParaRPr lang="de-DE" sz="2000" dirty="0">
                <a:solidFill>
                  <a:schemeClr val="bg1"/>
                </a:solidFill>
                <a:highlight>
                  <a:srgbClr val="0070B9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D2AAF3E3-574C-4A8D-821C-D16A08086C21}"/>
                </a:ext>
              </a:extLst>
            </p:cNvPr>
            <p:cNvSpPr txBox="1"/>
            <p:nvPr/>
          </p:nvSpPr>
          <p:spPr>
            <a:xfrm>
              <a:off x="2463800" y="3318005"/>
              <a:ext cx="5143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err="1">
                  <a:solidFill>
                    <a:schemeClr val="bg1"/>
                  </a:solidFill>
                  <a:highlight>
                    <a:srgbClr val="0070B9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no</a:t>
              </a:r>
              <a:endParaRPr lang="de-DE" sz="2000" dirty="0">
                <a:solidFill>
                  <a:schemeClr val="bg1"/>
                </a:solidFill>
                <a:highlight>
                  <a:srgbClr val="0070B9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E4C450AB-2FDC-4A44-830D-51A9BBEFE4A0}"/>
                </a:ext>
              </a:extLst>
            </p:cNvPr>
            <p:cNvSpPr txBox="1"/>
            <p:nvPr/>
          </p:nvSpPr>
          <p:spPr>
            <a:xfrm>
              <a:off x="2432050" y="2446908"/>
              <a:ext cx="5143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err="1">
                  <a:solidFill>
                    <a:schemeClr val="bg1"/>
                  </a:solidFill>
                  <a:highlight>
                    <a:srgbClr val="FF00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yes</a:t>
              </a:r>
              <a:endParaRPr lang="de-DE" sz="2000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7C75BD08-0A75-4288-ADE1-4A8E890AA8EA}"/>
                </a:ext>
              </a:extLst>
            </p:cNvPr>
            <p:cNvSpPr txBox="1"/>
            <p:nvPr/>
          </p:nvSpPr>
          <p:spPr>
            <a:xfrm>
              <a:off x="2438400" y="3008207"/>
              <a:ext cx="5143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err="1">
                  <a:solidFill>
                    <a:schemeClr val="bg1"/>
                  </a:solidFill>
                  <a:highlight>
                    <a:srgbClr val="FF00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yes</a:t>
              </a:r>
              <a:endParaRPr lang="de-DE" sz="2000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65293257-C0DD-4FBF-9FD7-138A37888987}"/>
                </a:ext>
              </a:extLst>
            </p:cNvPr>
            <p:cNvSpPr txBox="1"/>
            <p:nvPr/>
          </p:nvSpPr>
          <p:spPr>
            <a:xfrm>
              <a:off x="2432050" y="3571970"/>
              <a:ext cx="5143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err="1">
                  <a:solidFill>
                    <a:schemeClr val="bg1"/>
                  </a:solidFill>
                  <a:highlight>
                    <a:srgbClr val="FF00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yes</a:t>
              </a:r>
              <a:endParaRPr lang="de-DE" sz="2000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4F581B4E-7936-4BC6-B8A1-81627BFDD089}"/>
                </a:ext>
              </a:extLst>
            </p:cNvPr>
            <p:cNvSpPr txBox="1"/>
            <p:nvPr/>
          </p:nvSpPr>
          <p:spPr>
            <a:xfrm>
              <a:off x="7651750" y="2184059"/>
              <a:ext cx="660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  <a:highlight>
                    <a:srgbClr val="0070B9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73 %</a:t>
              </a:r>
              <a:endParaRPr lang="de-DE" sz="2000" dirty="0">
                <a:solidFill>
                  <a:schemeClr val="bg1"/>
                </a:solidFill>
                <a:highlight>
                  <a:srgbClr val="0070B9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6726AEC0-B1FF-4CA8-9E2E-4AFF87A6CBE1}"/>
                </a:ext>
              </a:extLst>
            </p:cNvPr>
            <p:cNvSpPr txBox="1"/>
            <p:nvPr/>
          </p:nvSpPr>
          <p:spPr>
            <a:xfrm>
              <a:off x="7651750" y="2437356"/>
              <a:ext cx="660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  <a:highlight>
                    <a:srgbClr val="FF00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53 %</a:t>
              </a:r>
              <a:endParaRPr lang="de-DE" sz="2000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F3A5F27B-498F-4E07-92B8-3A65507CEEDC}"/>
                </a:ext>
              </a:extLst>
            </p:cNvPr>
            <p:cNvSpPr txBox="1"/>
            <p:nvPr/>
          </p:nvSpPr>
          <p:spPr>
            <a:xfrm>
              <a:off x="7651750" y="2747857"/>
              <a:ext cx="660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  <a:highlight>
                    <a:srgbClr val="0070B9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75 %</a:t>
              </a:r>
              <a:endParaRPr lang="de-DE" sz="2000" dirty="0">
                <a:solidFill>
                  <a:schemeClr val="bg1"/>
                </a:solidFill>
                <a:highlight>
                  <a:srgbClr val="0070B9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4A7E8ED1-718D-4E94-901B-AC838B570A73}"/>
                </a:ext>
              </a:extLst>
            </p:cNvPr>
            <p:cNvSpPr txBox="1"/>
            <p:nvPr/>
          </p:nvSpPr>
          <p:spPr>
            <a:xfrm>
              <a:off x="7651750" y="3001154"/>
              <a:ext cx="660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  <a:highlight>
                    <a:srgbClr val="FF00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55 %</a:t>
              </a:r>
              <a:endParaRPr lang="de-DE" sz="2000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24F8F2F7-8D66-438F-85B0-B0D9D134103F}"/>
                </a:ext>
              </a:extLst>
            </p:cNvPr>
            <p:cNvSpPr txBox="1"/>
            <p:nvPr/>
          </p:nvSpPr>
          <p:spPr>
            <a:xfrm>
              <a:off x="7651750" y="3319354"/>
              <a:ext cx="660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  <a:highlight>
                    <a:srgbClr val="0070B9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93 %</a:t>
              </a:r>
              <a:endParaRPr lang="de-DE" sz="2000" dirty="0">
                <a:solidFill>
                  <a:schemeClr val="bg1"/>
                </a:solidFill>
                <a:highlight>
                  <a:srgbClr val="0070B9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8813369E-6546-499A-868B-2D04FEE38EF0}"/>
                </a:ext>
              </a:extLst>
            </p:cNvPr>
            <p:cNvSpPr txBox="1"/>
            <p:nvPr/>
          </p:nvSpPr>
          <p:spPr>
            <a:xfrm>
              <a:off x="7651750" y="3572651"/>
              <a:ext cx="660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  <a:highlight>
                    <a:srgbClr val="FF00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91 %</a:t>
              </a:r>
              <a:endParaRPr lang="de-DE" sz="2000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D52B399E-AF93-49C5-BC79-5C8CF9A6D29F}"/>
              </a:ext>
            </a:extLst>
          </p:cNvPr>
          <p:cNvSpPr txBox="1"/>
          <p:nvPr/>
        </p:nvSpPr>
        <p:spPr>
          <a:xfrm>
            <a:off x="9925050" y="2950600"/>
            <a:ext cx="1303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DFT/IDFT Hardware </a:t>
            </a:r>
            <a:r>
              <a:rPr lang="de-DE" sz="1600" dirty="0" err="1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Acceleration</a:t>
            </a:r>
            <a:endParaRPr lang="de-DE" sz="2000" dirty="0">
              <a:solidFill>
                <a:schemeClr val="bg1"/>
              </a:solidFill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4801CF1-DA83-4196-9984-80A65EC20CBA}"/>
              </a:ext>
            </a:extLst>
          </p:cNvPr>
          <p:cNvSpPr txBox="1"/>
          <p:nvPr/>
        </p:nvSpPr>
        <p:spPr>
          <a:xfrm>
            <a:off x="188435" y="1392539"/>
            <a:ext cx="10094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noProof="0" dirty="0"/>
              <a:t>Resource utilization for multiple PHY configurations for HW-accelerated and non-HW-accelerated mode:</a:t>
            </a:r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5AD1909-E65A-4004-B716-0A7BC1F16F61}"/>
              </a:ext>
            </a:extLst>
          </p:cNvPr>
          <p:cNvSpPr txBox="1"/>
          <p:nvPr/>
        </p:nvSpPr>
        <p:spPr>
          <a:xfrm>
            <a:off x="188434" y="4911464"/>
            <a:ext cx="10094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Evaluated </a:t>
            </a:r>
            <a:r>
              <a:rPr lang="en-GB" noProof="0" dirty="0"/>
              <a:t>PHY configurations:</a:t>
            </a:r>
            <a:endParaRPr lang="de-DE" dirty="0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D0ADA8E-C10D-44E4-8AF2-B941A0A46A5F}"/>
              </a:ext>
            </a:extLst>
          </p:cNvPr>
          <p:cNvGrpSpPr/>
          <p:nvPr/>
        </p:nvGrpSpPr>
        <p:grpSpPr>
          <a:xfrm>
            <a:off x="8147050" y="4073787"/>
            <a:ext cx="2495550" cy="1269943"/>
            <a:chOff x="8147050" y="4073787"/>
            <a:chExt cx="2495550" cy="1269943"/>
          </a:xfrm>
        </p:grpSpPr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A45FC27D-9B91-4B38-B2D3-D1D49C7DAF44}"/>
                </a:ext>
              </a:extLst>
            </p:cNvPr>
            <p:cNvCxnSpPr>
              <a:cxnSpLocks/>
              <a:endCxn id="20" idx="3"/>
            </p:cNvCxnSpPr>
            <p:nvPr/>
          </p:nvCxnSpPr>
          <p:spPr>
            <a:xfrm flipH="1" flipV="1">
              <a:off x="8147050" y="4073787"/>
              <a:ext cx="844550" cy="83767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1E9D9663-737B-40D4-8AD8-6F3EB64DE8E8}"/>
                </a:ext>
              </a:extLst>
            </p:cNvPr>
            <p:cNvSpPr txBox="1"/>
            <p:nvPr/>
          </p:nvSpPr>
          <p:spPr>
            <a:xfrm>
              <a:off x="8779985" y="4974398"/>
              <a:ext cx="18626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noProof="0" dirty="0"/>
                <a:t>CPU in saturation</a:t>
              </a:r>
              <a:endParaRPr lang="de-DE" dirty="0"/>
            </a:p>
          </p:txBody>
        </p:sp>
      </p:grpSp>
      <p:sp>
        <p:nvSpPr>
          <p:cNvPr id="29" name="Rechteck 28">
            <a:extLst>
              <a:ext uri="{FF2B5EF4-FFF2-40B4-BE49-F238E27FC236}">
                <a16:creationId xmlns:a16="http://schemas.microsoft.com/office/drawing/2014/main" id="{46D2DD0C-E109-492A-8405-ECBAC639FB43}"/>
              </a:ext>
            </a:extLst>
          </p:cNvPr>
          <p:cNvSpPr/>
          <p:nvPr/>
        </p:nvSpPr>
        <p:spPr>
          <a:xfrm>
            <a:off x="7816850" y="5590291"/>
            <a:ext cx="3632200" cy="72037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20 % CPU </a:t>
            </a:r>
            <a:r>
              <a:rPr lang="de-DE" dirty="0" err="1"/>
              <a:t>Utilization</a:t>
            </a:r>
            <a:r>
              <a:rPr lang="de-DE" dirty="0"/>
              <a:t> </a:t>
            </a:r>
            <a:r>
              <a:rPr lang="de-DE" dirty="0" err="1"/>
              <a:t>Reduction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HW-</a:t>
            </a:r>
            <a:r>
              <a:rPr lang="de-DE" dirty="0" err="1"/>
              <a:t>accelerated</a:t>
            </a:r>
            <a:r>
              <a:rPr lang="de-DE" dirty="0"/>
              <a:t> DFT/IDFT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C1633BE0-1F1F-40F2-9BF9-A9A9E515C5E9}"/>
              </a:ext>
            </a:extLst>
          </p:cNvPr>
          <p:cNvGrpSpPr/>
          <p:nvPr/>
        </p:nvGrpSpPr>
        <p:grpSpPr>
          <a:xfrm>
            <a:off x="152400" y="6577499"/>
            <a:ext cx="11881945" cy="318821"/>
            <a:chOff x="152400" y="6577499"/>
            <a:chExt cx="11881945" cy="318821"/>
          </a:xfrm>
        </p:grpSpPr>
        <p:sp>
          <p:nvSpPr>
            <p:cNvPr id="31" name="Fußzeilenplatzhalter 15">
              <a:extLst>
                <a:ext uri="{FF2B5EF4-FFF2-40B4-BE49-F238E27FC236}">
                  <a16:creationId xmlns:a16="http://schemas.microsoft.com/office/drawing/2014/main" id="{F0E0F7FA-537A-488E-A3D4-90B9C35AE760}"/>
                </a:ext>
              </a:extLst>
            </p:cNvPr>
            <p:cNvSpPr txBox="1">
              <a:spLocks/>
            </p:cNvSpPr>
            <p:nvPr/>
          </p:nvSpPr>
          <p:spPr>
            <a:xfrm>
              <a:off x="11089218" y="6577499"/>
              <a:ext cx="945127" cy="318821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24</a:t>
              </a:r>
            </a:p>
          </p:txBody>
        </p:sp>
        <p:sp>
          <p:nvSpPr>
            <p:cNvPr id="32" name="Fußzeilenplatzhalter 15">
              <a:extLst>
                <a:ext uri="{FF2B5EF4-FFF2-40B4-BE49-F238E27FC236}">
                  <a16:creationId xmlns:a16="http://schemas.microsoft.com/office/drawing/2014/main" id="{09CCF847-9E97-487D-A317-341B714D3EF9}"/>
                </a:ext>
              </a:extLst>
            </p:cNvPr>
            <p:cNvSpPr txBox="1">
              <a:spLocks/>
            </p:cNvSpPr>
            <p:nvPr/>
          </p:nvSpPr>
          <p:spPr>
            <a:xfrm>
              <a:off x="152400" y="6582761"/>
              <a:ext cx="3450343" cy="216000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GRCon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18</a:t>
              </a:r>
              <a:r>
                <a:rPr lang="en-US" sz="11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Sept. 2024, 5G NTN Presentation, M. Petry </a:t>
              </a:r>
              <a:endPara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489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Object 2" descr="preencoded.png">
            <a:extLst>
              <a:ext uri="{FF2B5EF4-FFF2-40B4-BE49-F238E27FC236}">
                <a16:creationId xmlns:a16="http://schemas.microsoft.com/office/drawing/2014/main" id="{08F432D8-42FE-42E1-B604-F497ED7618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260" b="8260"/>
          <a:stretch/>
        </p:blipFill>
        <p:spPr>
          <a:xfrm>
            <a:off x="-76181" y="0"/>
            <a:ext cx="12344399" cy="6857999"/>
          </a:xfrm>
          <a:prstGeom prst="rect">
            <a:avLst/>
          </a:prstGeom>
        </p:spPr>
      </p:pic>
      <p:sp>
        <p:nvSpPr>
          <p:cNvPr id="188" name="Rechteck 187">
            <a:extLst>
              <a:ext uri="{FF2B5EF4-FFF2-40B4-BE49-F238E27FC236}">
                <a16:creationId xmlns:a16="http://schemas.microsoft.com/office/drawing/2014/main" id="{20A5F92B-195F-4BAF-A9D9-9A56D6A6A075}"/>
              </a:ext>
            </a:extLst>
          </p:cNvPr>
          <p:cNvSpPr/>
          <p:nvPr/>
        </p:nvSpPr>
        <p:spPr>
          <a:xfrm>
            <a:off x="0" y="4065951"/>
            <a:ext cx="12192000" cy="3104886"/>
          </a:xfrm>
          <a:prstGeom prst="rect">
            <a:avLst/>
          </a:prstGeom>
          <a:solidFill>
            <a:schemeClr val="bg1">
              <a:lumMod val="9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1" name="Rechteck 170">
            <a:extLst>
              <a:ext uri="{FF2B5EF4-FFF2-40B4-BE49-F238E27FC236}">
                <a16:creationId xmlns:a16="http://schemas.microsoft.com/office/drawing/2014/main" id="{7D36CDB1-4A73-45AF-B4FC-F2C745CC1DA3}"/>
              </a:ext>
            </a:extLst>
          </p:cNvPr>
          <p:cNvSpPr/>
          <p:nvPr/>
        </p:nvSpPr>
        <p:spPr>
          <a:xfrm>
            <a:off x="0" y="-48985"/>
            <a:ext cx="12192000" cy="4114803"/>
          </a:xfrm>
          <a:prstGeom prst="rect">
            <a:avLst/>
          </a:prstGeom>
          <a:solidFill>
            <a:schemeClr val="bg1">
              <a:lumMod val="95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4" name="Rounded Rectangle 14"/>
          <p:cNvSpPr/>
          <p:nvPr/>
        </p:nvSpPr>
        <p:spPr>
          <a:xfrm>
            <a:off x="8733158" y="1254933"/>
            <a:ext cx="1840250" cy="1914910"/>
          </a:xfrm>
          <a:prstGeom prst="roundRect">
            <a:avLst>
              <a:gd name="adj" fmla="val 3753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numCol="1" rtlCol="0" anchor="ctr" anchorCtr="0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Control Unit</a:t>
            </a:r>
          </a:p>
        </p:txBody>
      </p:sp>
      <p:sp>
        <p:nvSpPr>
          <p:cNvPr id="158" name="Rounded Rectangle 10"/>
          <p:cNvSpPr/>
          <p:nvPr/>
        </p:nvSpPr>
        <p:spPr>
          <a:xfrm>
            <a:off x="8584691" y="1368758"/>
            <a:ext cx="1840250" cy="1914910"/>
          </a:xfrm>
          <a:prstGeom prst="roundRect">
            <a:avLst>
              <a:gd name="adj" fmla="val 3753"/>
            </a:avLst>
          </a:prstGeom>
          <a:solidFill>
            <a:srgbClr val="82CEFF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RF Frontend</a:t>
            </a:r>
          </a:p>
        </p:txBody>
      </p:sp>
      <p:sp>
        <p:nvSpPr>
          <p:cNvPr id="159" name="Rounded Rectangle 11"/>
          <p:cNvSpPr/>
          <p:nvPr/>
        </p:nvSpPr>
        <p:spPr>
          <a:xfrm>
            <a:off x="8437014" y="1524523"/>
            <a:ext cx="1840250" cy="1914910"/>
          </a:xfrm>
          <a:prstGeom prst="roundRect">
            <a:avLst>
              <a:gd name="adj" fmla="val 3753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Re-Gen Module</a:t>
            </a:r>
          </a:p>
        </p:txBody>
      </p:sp>
      <p:sp>
        <p:nvSpPr>
          <p:cNvPr id="160" name="Rounded Rectangle 12"/>
          <p:cNvSpPr/>
          <p:nvPr/>
        </p:nvSpPr>
        <p:spPr>
          <a:xfrm>
            <a:off x="8288547" y="1667707"/>
            <a:ext cx="1840250" cy="1914910"/>
          </a:xfrm>
          <a:prstGeom prst="roundRect">
            <a:avLst>
              <a:gd name="adj" fmla="val 3753"/>
            </a:avLst>
          </a:prstGeom>
          <a:solidFill>
            <a:srgbClr val="00B949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Multi-Core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Processor</a:t>
            </a:r>
          </a:p>
        </p:txBody>
      </p:sp>
      <p:sp>
        <p:nvSpPr>
          <p:cNvPr id="164" name="Rounded Rectangle 13"/>
          <p:cNvSpPr/>
          <p:nvPr/>
        </p:nvSpPr>
        <p:spPr>
          <a:xfrm>
            <a:off x="8138409" y="1815084"/>
            <a:ext cx="1840250" cy="1914910"/>
          </a:xfrm>
          <a:prstGeom prst="roundRect">
            <a:avLst>
              <a:gd name="adj" fmla="val 3753"/>
            </a:avLst>
          </a:prstGeom>
          <a:solidFill>
            <a:srgbClr val="F47D8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FPGA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VERSAL</a:t>
            </a:r>
          </a:p>
        </p:txBody>
      </p:sp>
      <p:sp>
        <p:nvSpPr>
          <p:cNvPr id="101" name="Rounded Rectangle 13">
            <a:extLst>
              <a:ext uri="{FF2B5EF4-FFF2-40B4-BE49-F238E27FC236}">
                <a16:creationId xmlns:a16="http://schemas.microsoft.com/office/drawing/2014/main" id="{B7794220-9D5E-4EBD-9680-9E1C0DC6176B}"/>
              </a:ext>
            </a:extLst>
          </p:cNvPr>
          <p:cNvSpPr/>
          <p:nvPr/>
        </p:nvSpPr>
        <p:spPr>
          <a:xfrm>
            <a:off x="8001251" y="1954902"/>
            <a:ext cx="1840250" cy="1914910"/>
          </a:xfrm>
          <a:prstGeom prst="roundRect">
            <a:avLst>
              <a:gd name="adj" fmla="val 3753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Theia Processor</a:t>
            </a:r>
          </a:p>
        </p:txBody>
      </p:sp>
      <p:sp>
        <p:nvSpPr>
          <p:cNvPr id="166" name="Cube 52"/>
          <p:cNvSpPr/>
          <p:nvPr/>
        </p:nvSpPr>
        <p:spPr>
          <a:xfrm>
            <a:off x="9075107" y="1095738"/>
            <a:ext cx="988881" cy="695856"/>
          </a:xfrm>
          <a:prstGeom prst="cube">
            <a:avLst>
              <a:gd name="adj" fmla="val 9857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/>
          </a:p>
        </p:txBody>
      </p:sp>
      <p:sp>
        <p:nvSpPr>
          <p:cNvPr id="167" name="Cube 53"/>
          <p:cNvSpPr/>
          <p:nvPr/>
        </p:nvSpPr>
        <p:spPr>
          <a:xfrm>
            <a:off x="8652103" y="1101613"/>
            <a:ext cx="988881" cy="695856"/>
          </a:xfrm>
          <a:prstGeom prst="cube">
            <a:avLst>
              <a:gd name="adj" fmla="val 98579"/>
            </a:avLst>
          </a:prstGeom>
          <a:solidFill>
            <a:srgbClr val="E955D0"/>
          </a:solidFill>
          <a:ln>
            <a:solidFill>
              <a:srgbClr val="C119A5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"/>
          </a:p>
        </p:txBody>
      </p: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683A3835-594A-446A-94F4-51E6D4B60A5E}"/>
              </a:ext>
            </a:extLst>
          </p:cNvPr>
          <p:cNvGrpSpPr/>
          <p:nvPr/>
        </p:nvGrpSpPr>
        <p:grpSpPr>
          <a:xfrm>
            <a:off x="7936966" y="1055921"/>
            <a:ext cx="2890432" cy="2850182"/>
            <a:chOff x="4500694" y="708864"/>
            <a:chExt cx="3088288" cy="3085208"/>
          </a:xfrm>
        </p:grpSpPr>
        <p:sp>
          <p:nvSpPr>
            <p:cNvPr id="173" name="Cube 115"/>
            <p:cNvSpPr/>
            <p:nvPr/>
          </p:nvSpPr>
          <p:spPr>
            <a:xfrm>
              <a:off x="4500694" y="708864"/>
              <a:ext cx="2982286" cy="3085208"/>
            </a:xfrm>
            <a:prstGeom prst="cube">
              <a:avLst>
                <a:gd name="adj" fmla="val 28747"/>
              </a:avLst>
            </a:prstGeom>
            <a:noFill/>
            <a:ln w="1905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00"/>
            </a:p>
          </p:txBody>
        </p:sp>
        <p:sp>
          <p:nvSpPr>
            <p:cNvPr id="145" name="TextBox 6">
              <a:extLst>
                <a:ext uri="{FF2B5EF4-FFF2-40B4-BE49-F238E27FC236}">
                  <a16:creationId xmlns:a16="http://schemas.microsoft.com/office/drawing/2014/main" id="{71F0829E-9554-4633-AC45-B607FD7E60EA}"/>
                </a:ext>
              </a:extLst>
            </p:cNvPr>
            <p:cNvSpPr txBox="1"/>
            <p:nvPr/>
          </p:nvSpPr>
          <p:spPr>
            <a:xfrm rot="18900779">
              <a:off x="6728971" y="3245395"/>
              <a:ext cx="860011" cy="283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70C0"/>
                  </a:solidFill>
                  <a:latin typeface="Montserrat" panose="020B0604020202020204" charset="0"/>
                </a:rPr>
                <a:t>Harness</a:t>
              </a: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9489528" y="604170"/>
            <a:ext cx="2511972" cy="497443"/>
            <a:chOff x="5216059" y="2194121"/>
            <a:chExt cx="2511972" cy="497443"/>
          </a:xfrm>
        </p:grpSpPr>
        <p:sp>
          <p:nvSpPr>
            <p:cNvPr id="116" name="TextBox 36"/>
            <p:cNvSpPr txBox="1"/>
            <p:nvPr/>
          </p:nvSpPr>
          <p:spPr>
            <a:xfrm>
              <a:off x="5984259" y="2194121"/>
              <a:ext cx="17437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C119A5"/>
                  </a:solidFill>
                  <a:latin typeface="Montserrat" panose="020B0604020202020204" charset="0"/>
                </a:rPr>
                <a:t>CAN / Space-Wire Bus</a:t>
              </a:r>
            </a:p>
          </p:txBody>
        </p:sp>
        <p:cxnSp>
          <p:nvCxnSpPr>
            <p:cNvPr id="168" name="Curved Connector 8"/>
            <p:cNvCxnSpPr>
              <a:cxnSpLocks/>
              <a:stCxn id="116" idx="1"/>
              <a:endCxn id="167" idx="0"/>
            </p:cNvCxnSpPr>
            <p:nvPr/>
          </p:nvCxnSpPr>
          <p:spPr>
            <a:xfrm rot="10800000" flipV="1">
              <a:off x="5216059" y="2324926"/>
              <a:ext cx="768201" cy="366638"/>
            </a:xfrm>
            <a:prstGeom prst="curved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3" name="Gruppieren 182">
            <a:extLst>
              <a:ext uri="{FF2B5EF4-FFF2-40B4-BE49-F238E27FC236}">
                <a16:creationId xmlns:a16="http://schemas.microsoft.com/office/drawing/2014/main" id="{E9932D73-3C67-4085-B303-C4737F72E397}"/>
              </a:ext>
            </a:extLst>
          </p:cNvPr>
          <p:cNvGrpSpPr/>
          <p:nvPr/>
        </p:nvGrpSpPr>
        <p:grpSpPr>
          <a:xfrm>
            <a:off x="7825552" y="965145"/>
            <a:ext cx="811264" cy="903360"/>
            <a:chOff x="7824827" y="940603"/>
            <a:chExt cx="785952" cy="927725"/>
          </a:xfrm>
        </p:grpSpPr>
        <p:cxnSp>
          <p:nvCxnSpPr>
            <p:cNvPr id="46" name="Gerade Verbindung mit Pfeil 45">
              <a:extLst>
                <a:ext uri="{FF2B5EF4-FFF2-40B4-BE49-F238E27FC236}">
                  <a16:creationId xmlns:a16="http://schemas.microsoft.com/office/drawing/2014/main" id="{43D93EBF-1DB0-441A-997A-FF7BDC967D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24827" y="1029633"/>
              <a:ext cx="785952" cy="83869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TextBox 6">
              <a:extLst>
                <a:ext uri="{FF2B5EF4-FFF2-40B4-BE49-F238E27FC236}">
                  <a16:creationId xmlns:a16="http://schemas.microsoft.com/office/drawing/2014/main" id="{87607DF3-C677-478B-A29B-43827606649C}"/>
                </a:ext>
              </a:extLst>
            </p:cNvPr>
            <p:cNvSpPr txBox="1"/>
            <p:nvPr/>
          </p:nvSpPr>
          <p:spPr>
            <a:xfrm rot="18884001">
              <a:off x="7781143" y="1189493"/>
              <a:ext cx="744572" cy="246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latin typeface="Montserrat" panose="020B0604020202020204" charset="0"/>
                </a:rPr>
                <a:t>Slices</a:t>
              </a: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9912532" y="749472"/>
            <a:ext cx="2009900" cy="346267"/>
            <a:chOff x="3119798" y="1314174"/>
            <a:chExt cx="2243613" cy="242080"/>
          </a:xfrm>
        </p:grpSpPr>
        <p:sp>
          <p:nvSpPr>
            <p:cNvPr id="115" name="TextBox 6"/>
            <p:cNvSpPr txBox="1"/>
            <p:nvPr/>
          </p:nvSpPr>
          <p:spPr>
            <a:xfrm>
              <a:off x="3505136" y="1314174"/>
              <a:ext cx="1858275" cy="182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chemeClr val="accent3">
                      <a:lumMod val="75000"/>
                    </a:schemeClr>
                  </a:solidFill>
                  <a:latin typeface="Montserrat" panose="020B0604020202020204" charset="0"/>
                </a:rPr>
                <a:t>Fibre interconnect</a:t>
              </a:r>
            </a:p>
          </p:txBody>
        </p:sp>
        <p:cxnSp>
          <p:nvCxnSpPr>
            <p:cNvPr id="169" name="Curved Connector 17"/>
            <p:cNvCxnSpPr>
              <a:cxnSpLocks/>
              <a:stCxn id="115" idx="1"/>
              <a:endCxn id="166" idx="0"/>
            </p:cNvCxnSpPr>
            <p:nvPr/>
          </p:nvCxnSpPr>
          <p:spPr>
            <a:xfrm rot="10800000" flipV="1">
              <a:off x="3119798" y="1405622"/>
              <a:ext cx="385339" cy="150632"/>
            </a:xfrm>
            <a:prstGeom prst="curved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7" name="Gruppieren 186">
            <a:extLst>
              <a:ext uri="{FF2B5EF4-FFF2-40B4-BE49-F238E27FC236}">
                <a16:creationId xmlns:a16="http://schemas.microsoft.com/office/drawing/2014/main" id="{779A5A70-DAE3-4B7F-9050-662611BA05EB}"/>
              </a:ext>
            </a:extLst>
          </p:cNvPr>
          <p:cNvGrpSpPr/>
          <p:nvPr/>
        </p:nvGrpSpPr>
        <p:grpSpPr>
          <a:xfrm>
            <a:off x="-5571" y="4065818"/>
            <a:ext cx="12197571" cy="2796264"/>
            <a:chOff x="-5571" y="4065818"/>
            <a:chExt cx="12197571" cy="2796264"/>
          </a:xfrm>
        </p:grpSpPr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178895CB-8699-4C07-B824-68EA9309D474}"/>
                </a:ext>
              </a:extLst>
            </p:cNvPr>
            <p:cNvSpPr/>
            <p:nvPr/>
          </p:nvSpPr>
          <p:spPr>
            <a:xfrm>
              <a:off x="0" y="4065818"/>
              <a:ext cx="12192000" cy="2792181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186" name="Gruppieren 185">
              <a:extLst>
                <a:ext uri="{FF2B5EF4-FFF2-40B4-BE49-F238E27FC236}">
                  <a16:creationId xmlns:a16="http://schemas.microsoft.com/office/drawing/2014/main" id="{3E08D095-FCE6-4924-86E7-1F551B2312CD}"/>
                </a:ext>
              </a:extLst>
            </p:cNvPr>
            <p:cNvGrpSpPr/>
            <p:nvPr/>
          </p:nvGrpSpPr>
          <p:grpSpPr>
            <a:xfrm>
              <a:off x="-5571" y="4073983"/>
              <a:ext cx="352882" cy="2788099"/>
              <a:chOff x="-5571" y="4073983"/>
              <a:chExt cx="352882" cy="2788099"/>
            </a:xfrm>
          </p:grpSpPr>
          <p:sp>
            <p:nvSpPr>
              <p:cNvPr id="182" name="Rechteck 181">
                <a:extLst>
                  <a:ext uri="{FF2B5EF4-FFF2-40B4-BE49-F238E27FC236}">
                    <a16:creationId xmlns:a16="http://schemas.microsoft.com/office/drawing/2014/main" id="{BE2A2EC5-7FEB-4DDF-828A-312AB4BAF3A7}"/>
                  </a:ext>
                </a:extLst>
              </p:cNvPr>
              <p:cNvSpPr/>
              <p:nvPr/>
            </p:nvSpPr>
            <p:spPr>
              <a:xfrm>
                <a:off x="-5571" y="4073983"/>
                <a:ext cx="352882" cy="278809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2" name="TextBox 6">
                <a:extLst>
                  <a:ext uri="{FF2B5EF4-FFF2-40B4-BE49-F238E27FC236}">
                    <a16:creationId xmlns:a16="http://schemas.microsoft.com/office/drawing/2014/main" id="{D36E7BA7-5B7B-4A6D-BD77-36EF36BCEF8C}"/>
                  </a:ext>
                </a:extLst>
              </p:cNvPr>
              <p:cNvSpPr txBox="1"/>
              <p:nvPr/>
            </p:nvSpPr>
            <p:spPr>
              <a:xfrm rot="16200000">
                <a:off x="-712789" y="5265626"/>
                <a:ext cx="175002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latin typeface="Montserrat" panose="020B0604020202020204" charset="0"/>
                  </a:rPr>
                  <a:t>Functional Slices</a:t>
                </a:r>
              </a:p>
            </p:txBody>
          </p:sp>
        </p:grpSp>
      </p:grpSp>
      <p:grpSp>
        <p:nvGrpSpPr>
          <p:cNvPr id="12" name="Gruppieren 11"/>
          <p:cNvGrpSpPr/>
          <p:nvPr/>
        </p:nvGrpSpPr>
        <p:grpSpPr>
          <a:xfrm>
            <a:off x="5328222" y="4289202"/>
            <a:ext cx="1863297" cy="2173339"/>
            <a:chOff x="8743228" y="505210"/>
            <a:chExt cx="2524318" cy="3221674"/>
          </a:xfrm>
        </p:grpSpPr>
        <p:grpSp>
          <p:nvGrpSpPr>
            <p:cNvPr id="8" name="Gruppieren 7"/>
            <p:cNvGrpSpPr/>
            <p:nvPr/>
          </p:nvGrpSpPr>
          <p:grpSpPr>
            <a:xfrm>
              <a:off x="8743228" y="505210"/>
              <a:ext cx="2524318" cy="3221674"/>
              <a:chOff x="8646779" y="1863424"/>
              <a:chExt cx="2524318" cy="3221674"/>
            </a:xfrm>
          </p:grpSpPr>
          <p:sp>
            <p:nvSpPr>
              <p:cNvPr id="107" name="Rounded Rectangle 27"/>
              <p:cNvSpPr/>
              <p:nvPr/>
            </p:nvSpPr>
            <p:spPr>
              <a:xfrm>
                <a:off x="8714894" y="2313211"/>
                <a:ext cx="2456203" cy="2771887"/>
              </a:xfrm>
              <a:prstGeom prst="roundRect">
                <a:avLst>
                  <a:gd name="adj" fmla="val 3753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GB" sz="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Rounded Rectangle 68"/>
              <p:cNvSpPr/>
              <p:nvPr/>
            </p:nvSpPr>
            <p:spPr>
              <a:xfrm rot="16200000">
                <a:off x="8812900" y="2755614"/>
                <a:ext cx="2595699" cy="1836413"/>
              </a:xfrm>
              <a:prstGeom prst="roundRect">
                <a:avLst>
                  <a:gd name="adj" fmla="val 24389"/>
                </a:avLst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Down Arrow 73"/>
              <p:cNvSpPr/>
              <p:nvPr/>
            </p:nvSpPr>
            <p:spPr>
              <a:xfrm rot="5400000">
                <a:off x="8696247" y="3885396"/>
                <a:ext cx="519855" cy="472738"/>
              </a:xfrm>
              <a:prstGeom prst="downArrow">
                <a:avLst/>
              </a:prstGeom>
              <a:solidFill>
                <a:srgbClr val="FF000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TextBox 78"/>
              <p:cNvSpPr txBox="1"/>
              <p:nvPr/>
            </p:nvSpPr>
            <p:spPr>
              <a:xfrm>
                <a:off x="8646779" y="1863424"/>
                <a:ext cx="2500921" cy="456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latin typeface="Montserrat" panose="020B0604020202020204" charset="0"/>
                  </a:rPr>
                  <a:t>Re-Gen Module</a:t>
                </a:r>
              </a:p>
            </p:txBody>
          </p:sp>
        </p:grpSp>
        <p:sp>
          <p:nvSpPr>
            <p:cNvPr id="78" name="Rounded Rectangle 104"/>
            <p:cNvSpPr/>
            <p:nvPr/>
          </p:nvSpPr>
          <p:spPr>
            <a:xfrm rot="16200000">
              <a:off x="9314958" y="1471489"/>
              <a:ext cx="919168" cy="428422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Fibre connector</a:t>
              </a:r>
            </a:p>
          </p:txBody>
        </p:sp>
        <p:sp>
          <p:nvSpPr>
            <p:cNvPr id="79" name="Rounded Rectangle 105"/>
            <p:cNvSpPr/>
            <p:nvPr/>
          </p:nvSpPr>
          <p:spPr>
            <a:xfrm>
              <a:off x="9560333" y="3175583"/>
              <a:ext cx="1288986" cy="273969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CAN / SpW</a:t>
              </a:r>
            </a:p>
          </p:txBody>
        </p:sp>
        <p:sp>
          <p:nvSpPr>
            <p:cNvPr id="80" name="Rounded Rectangle 98"/>
            <p:cNvSpPr/>
            <p:nvPr/>
          </p:nvSpPr>
          <p:spPr>
            <a:xfrm>
              <a:off x="10102279" y="1226118"/>
              <a:ext cx="747042" cy="919166"/>
            </a:xfrm>
            <a:prstGeom prst="roundRect">
              <a:avLst/>
            </a:prstGeom>
            <a:solidFill>
              <a:srgbClr val="BCE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800" b="1" dirty="0">
                  <a:solidFill>
                    <a:schemeClr val="tx1"/>
                  </a:solidFill>
                </a:rPr>
                <a:t>SX4000</a:t>
              </a:r>
            </a:p>
            <a:p>
              <a:pPr algn="ctr"/>
              <a:r>
                <a:rPr lang="en-GB" sz="800" b="1" dirty="0">
                  <a:solidFill>
                    <a:schemeClr val="tx1"/>
                  </a:solidFill>
                </a:rPr>
                <a:t>(ASIC)</a:t>
              </a:r>
              <a:endParaRPr lang="en-GB" sz="800" dirty="0">
                <a:solidFill>
                  <a:schemeClr val="tx1"/>
                </a:solidFill>
              </a:endParaRPr>
            </a:p>
          </p:txBody>
        </p:sp>
        <p:sp>
          <p:nvSpPr>
            <p:cNvPr id="81" name="Rounded Rectangle 104"/>
            <p:cNvSpPr/>
            <p:nvPr/>
          </p:nvSpPr>
          <p:spPr>
            <a:xfrm rot="16200000">
              <a:off x="9305371" y="2459683"/>
              <a:ext cx="919168" cy="409239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Fibre connector</a:t>
              </a:r>
            </a:p>
          </p:txBody>
        </p:sp>
        <p:sp>
          <p:nvSpPr>
            <p:cNvPr id="82" name="Rounded Rectangle 98"/>
            <p:cNvSpPr/>
            <p:nvPr/>
          </p:nvSpPr>
          <p:spPr>
            <a:xfrm>
              <a:off x="10102279" y="2204720"/>
              <a:ext cx="747042" cy="919166"/>
            </a:xfrm>
            <a:prstGeom prst="roundRect">
              <a:avLst/>
            </a:prstGeom>
            <a:solidFill>
              <a:srgbClr val="BCE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800" b="1" dirty="0">
                  <a:solidFill>
                    <a:schemeClr val="tx1"/>
                  </a:solidFill>
                </a:rPr>
                <a:t>SX4000</a:t>
              </a:r>
            </a:p>
            <a:p>
              <a:pPr algn="ctr"/>
              <a:r>
                <a:rPr lang="en-GB" sz="800" b="1" dirty="0">
                  <a:solidFill>
                    <a:schemeClr val="tx1"/>
                  </a:solidFill>
                </a:rPr>
                <a:t>(ASIC)</a:t>
              </a:r>
              <a:endParaRPr lang="en-GB" sz="800" dirty="0">
                <a:solidFill>
                  <a:schemeClr val="tx1"/>
                </a:solidFill>
              </a:endParaRPr>
            </a:p>
          </p:txBody>
        </p:sp>
        <p:sp>
          <p:nvSpPr>
            <p:cNvPr id="83" name="Down Arrow 72"/>
            <p:cNvSpPr/>
            <p:nvPr/>
          </p:nvSpPr>
          <p:spPr>
            <a:xfrm rot="16200000">
              <a:off x="8789777" y="1585404"/>
              <a:ext cx="519855" cy="466899"/>
            </a:xfrm>
            <a:prstGeom prst="downArrow">
              <a:avLst/>
            </a:prstGeom>
            <a:solidFill>
              <a:srgbClr val="0070C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0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964478" y="4265631"/>
            <a:ext cx="1820328" cy="2190158"/>
            <a:chOff x="1220414" y="2748536"/>
            <a:chExt cx="2686897" cy="3232783"/>
          </a:xfrm>
        </p:grpSpPr>
        <p:sp>
          <p:nvSpPr>
            <p:cNvPr id="94" name="Rounded Rectangle 29"/>
            <p:cNvSpPr/>
            <p:nvPr/>
          </p:nvSpPr>
          <p:spPr>
            <a:xfrm>
              <a:off x="1220414" y="3221235"/>
              <a:ext cx="2686897" cy="2760084"/>
            </a:xfrm>
            <a:prstGeom prst="roundRect">
              <a:avLst>
                <a:gd name="adj" fmla="val 3753"/>
              </a:avLst>
            </a:prstGeom>
            <a:solidFill>
              <a:srgbClr val="F47D81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GB" sz="800" dirty="0">
                <a:solidFill>
                  <a:schemeClr val="tx1"/>
                </a:solidFill>
              </a:endParaRPr>
            </a:p>
          </p:txBody>
        </p:sp>
        <p:sp>
          <p:nvSpPr>
            <p:cNvPr id="95" name="Rounded Rectangle 97"/>
            <p:cNvSpPr/>
            <p:nvPr/>
          </p:nvSpPr>
          <p:spPr>
            <a:xfrm rot="16200000">
              <a:off x="1267041" y="3403715"/>
              <a:ext cx="2595700" cy="2401176"/>
            </a:xfrm>
            <a:prstGeom prst="roundRect">
              <a:avLst>
                <a:gd name="adj" fmla="val 24389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00">
                <a:solidFill>
                  <a:schemeClr val="tx1"/>
                </a:solidFill>
              </a:endParaRPr>
            </a:p>
          </p:txBody>
        </p:sp>
        <p:sp>
          <p:nvSpPr>
            <p:cNvPr id="108" name="TextBox 42"/>
            <p:cNvSpPr txBox="1"/>
            <p:nvPr/>
          </p:nvSpPr>
          <p:spPr>
            <a:xfrm rot="5400000">
              <a:off x="2070349" y="1903923"/>
              <a:ext cx="590582" cy="227980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GB" sz="1400" dirty="0">
                  <a:latin typeface="Montserrat" panose="020B0604020202020204" charset="0"/>
                </a:rPr>
                <a:t>FPGA Slice</a:t>
              </a:r>
            </a:p>
          </p:txBody>
        </p:sp>
        <p:sp>
          <p:nvSpPr>
            <p:cNvPr id="149" name="Rounded Rectangle 38"/>
            <p:cNvSpPr/>
            <p:nvPr/>
          </p:nvSpPr>
          <p:spPr>
            <a:xfrm>
              <a:off x="1966422" y="3422651"/>
              <a:ext cx="891126" cy="22557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NVRAM</a:t>
              </a:r>
            </a:p>
          </p:txBody>
        </p:sp>
        <p:sp>
          <p:nvSpPr>
            <p:cNvPr id="150" name="Rounded Rectangle 98"/>
            <p:cNvSpPr/>
            <p:nvPr/>
          </p:nvSpPr>
          <p:spPr>
            <a:xfrm>
              <a:off x="1977041" y="3796281"/>
              <a:ext cx="896802" cy="1196226"/>
            </a:xfrm>
            <a:prstGeom prst="roundRect">
              <a:avLst/>
            </a:prstGeom>
            <a:solidFill>
              <a:srgbClr val="BCE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GB" sz="800" b="1" dirty="0">
                  <a:solidFill>
                    <a:schemeClr val="tx1"/>
                  </a:solidFill>
                </a:rPr>
                <a:t>Versal adaptive SoC</a:t>
              </a:r>
            </a:p>
          </p:txBody>
        </p:sp>
        <p:sp>
          <p:nvSpPr>
            <p:cNvPr id="151" name="Rounded Rectangle 99"/>
            <p:cNvSpPr/>
            <p:nvPr/>
          </p:nvSpPr>
          <p:spPr>
            <a:xfrm>
              <a:off x="1971294" y="5076565"/>
              <a:ext cx="896801" cy="329657"/>
            </a:xfrm>
            <a:prstGeom prst="roundRect">
              <a:avLst/>
            </a:prstGeom>
            <a:solidFill>
              <a:srgbClr val="BCE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Supervisor</a:t>
              </a:r>
            </a:p>
          </p:txBody>
        </p:sp>
        <p:sp>
          <p:nvSpPr>
            <p:cNvPr id="152" name="Rounded Rectangle 100"/>
            <p:cNvSpPr/>
            <p:nvPr/>
          </p:nvSpPr>
          <p:spPr>
            <a:xfrm>
              <a:off x="1963359" y="5541401"/>
              <a:ext cx="891126" cy="22557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NVRAM</a:t>
              </a:r>
            </a:p>
          </p:txBody>
        </p:sp>
        <p:sp>
          <p:nvSpPr>
            <p:cNvPr id="153" name="Rounded Rectangle 101"/>
            <p:cNvSpPr/>
            <p:nvPr/>
          </p:nvSpPr>
          <p:spPr>
            <a:xfrm rot="16200000">
              <a:off x="1231546" y="3968015"/>
              <a:ext cx="913553" cy="27396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DDR4</a:t>
              </a:r>
            </a:p>
          </p:txBody>
        </p:sp>
        <p:sp>
          <p:nvSpPr>
            <p:cNvPr id="154" name="Rounded Rectangle 102"/>
            <p:cNvSpPr/>
            <p:nvPr/>
          </p:nvSpPr>
          <p:spPr>
            <a:xfrm rot="16200000">
              <a:off x="1228069" y="4933999"/>
              <a:ext cx="913553" cy="27396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DDR4</a:t>
              </a:r>
            </a:p>
          </p:txBody>
        </p:sp>
        <p:sp>
          <p:nvSpPr>
            <p:cNvPr id="155" name="Rounded Rectangle 103"/>
            <p:cNvSpPr/>
            <p:nvPr/>
          </p:nvSpPr>
          <p:spPr>
            <a:xfrm rot="16200000">
              <a:off x="1961143" y="4466148"/>
              <a:ext cx="2339128" cy="27396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Optical transceiver</a:t>
              </a:r>
            </a:p>
          </p:txBody>
        </p:sp>
        <p:sp>
          <p:nvSpPr>
            <p:cNvPr id="156" name="Rounded Rectangle 104"/>
            <p:cNvSpPr/>
            <p:nvPr/>
          </p:nvSpPr>
          <p:spPr>
            <a:xfrm rot="16200000">
              <a:off x="3004895" y="3982867"/>
              <a:ext cx="1017770" cy="273969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Fibre connector</a:t>
              </a:r>
            </a:p>
          </p:txBody>
        </p:sp>
        <p:sp>
          <p:nvSpPr>
            <p:cNvPr id="157" name="Rounded Rectangle 105"/>
            <p:cNvSpPr/>
            <p:nvPr/>
          </p:nvSpPr>
          <p:spPr>
            <a:xfrm rot="16200000">
              <a:off x="3114375" y="4986061"/>
              <a:ext cx="809430" cy="273969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CAN / SpW</a:t>
              </a:r>
            </a:p>
          </p:txBody>
        </p:sp>
      </p:grp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21B156F7-D4B7-42CA-A6C8-6327C624F5ED}"/>
              </a:ext>
            </a:extLst>
          </p:cNvPr>
          <p:cNvGrpSpPr/>
          <p:nvPr/>
        </p:nvGrpSpPr>
        <p:grpSpPr>
          <a:xfrm>
            <a:off x="9743767" y="4265632"/>
            <a:ext cx="2054235" cy="2188552"/>
            <a:chOff x="5953754" y="909565"/>
            <a:chExt cx="2054235" cy="2188552"/>
          </a:xfrm>
        </p:grpSpPr>
        <p:sp>
          <p:nvSpPr>
            <p:cNvPr id="92" name="Rounded Rectangle 54">
              <a:extLst>
                <a:ext uri="{FF2B5EF4-FFF2-40B4-BE49-F238E27FC236}">
                  <a16:creationId xmlns:a16="http://schemas.microsoft.com/office/drawing/2014/main" id="{475433C6-F3B9-4236-84B8-EAB504945DC5}"/>
                </a:ext>
              </a:extLst>
            </p:cNvPr>
            <p:cNvSpPr/>
            <p:nvPr/>
          </p:nvSpPr>
          <p:spPr>
            <a:xfrm>
              <a:off x="5954125" y="1236613"/>
              <a:ext cx="1814111" cy="1861504"/>
            </a:xfrm>
            <a:prstGeom prst="roundRect">
              <a:avLst>
                <a:gd name="adj" fmla="val 3753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GB" sz="800" dirty="0">
                <a:solidFill>
                  <a:schemeClr val="tx1"/>
                </a:solidFill>
              </a:endParaRPr>
            </a:p>
          </p:txBody>
        </p:sp>
        <p:sp>
          <p:nvSpPr>
            <p:cNvPr id="93" name="Rounded Rectangle 60">
              <a:extLst>
                <a:ext uri="{FF2B5EF4-FFF2-40B4-BE49-F238E27FC236}">
                  <a16:creationId xmlns:a16="http://schemas.microsoft.com/office/drawing/2014/main" id="{E96CF2A0-266D-4DFC-813A-6A295DFC59D9}"/>
                </a:ext>
              </a:extLst>
            </p:cNvPr>
            <p:cNvSpPr/>
            <p:nvPr/>
          </p:nvSpPr>
          <p:spPr>
            <a:xfrm>
              <a:off x="7157674" y="1291455"/>
              <a:ext cx="517946" cy="1743444"/>
            </a:xfrm>
            <a:prstGeom prst="roundRect">
              <a:avLst/>
            </a:prstGeom>
            <a:solidFill>
              <a:srgbClr val="FFFBAF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1</a:t>
              </a:r>
              <a:r>
                <a:rPr lang="en-GB" sz="800" baseline="30000" dirty="0">
                  <a:solidFill>
                    <a:schemeClr val="tx1"/>
                  </a:solidFill>
                </a:rPr>
                <a:t>st</a:t>
              </a:r>
              <a:r>
                <a:rPr lang="en-GB" sz="800" dirty="0">
                  <a:solidFill>
                    <a:schemeClr val="tx1"/>
                  </a:solidFill>
                </a:rPr>
                <a:t> stage conversion</a:t>
              </a:r>
            </a:p>
          </p:txBody>
        </p:sp>
        <p:sp>
          <p:nvSpPr>
            <p:cNvPr id="96" name="Rounded Rectangle 57">
              <a:extLst>
                <a:ext uri="{FF2B5EF4-FFF2-40B4-BE49-F238E27FC236}">
                  <a16:creationId xmlns:a16="http://schemas.microsoft.com/office/drawing/2014/main" id="{68FF47DB-9F2A-47EB-BE6A-A7B6BFDCD76B}"/>
                </a:ext>
              </a:extLst>
            </p:cNvPr>
            <p:cNvSpPr/>
            <p:nvPr/>
          </p:nvSpPr>
          <p:spPr>
            <a:xfrm rot="5400000">
              <a:off x="6489216" y="1908986"/>
              <a:ext cx="532346" cy="41712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Fibre</a:t>
              </a:r>
            </a:p>
          </p:txBody>
        </p:sp>
        <p:sp>
          <p:nvSpPr>
            <p:cNvPr id="97" name="Rounded Rectangle 56">
              <a:extLst>
                <a:ext uri="{FF2B5EF4-FFF2-40B4-BE49-F238E27FC236}">
                  <a16:creationId xmlns:a16="http://schemas.microsoft.com/office/drawing/2014/main" id="{BCC8C3BB-2DAE-484E-9353-E1C85774F711}"/>
                </a:ext>
              </a:extLst>
            </p:cNvPr>
            <p:cNvSpPr/>
            <p:nvPr/>
          </p:nvSpPr>
          <p:spPr>
            <a:xfrm rot="5400000">
              <a:off x="6038834" y="1921374"/>
              <a:ext cx="519022" cy="379020"/>
            </a:xfrm>
            <a:prstGeom prst="roundRect">
              <a:avLst/>
            </a:prstGeom>
            <a:solidFill>
              <a:srgbClr val="FCE8F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CAN</a:t>
              </a:r>
            </a:p>
          </p:txBody>
        </p:sp>
        <p:sp>
          <p:nvSpPr>
            <p:cNvPr id="98" name="TextBox 55">
              <a:extLst>
                <a:ext uri="{FF2B5EF4-FFF2-40B4-BE49-F238E27FC236}">
                  <a16:creationId xmlns:a16="http://schemas.microsoft.com/office/drawing/2014/main" id="{215649B5-71F2-475C-ADA8-3F14CAB5A577}"/>
                </a:ext>
              </a:extLst>
            </p:cNvPr>
            <p:cNvSpPr txBox="1"/>
            <p:nvPr/>
          </p:nvSpPr>
          <p:spPr>
            <a:xfrm rot="5400000">
              <a:off x="6780817" y="82502"/>
              <a:ext cx="400110" cy="205423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GB" sz="1400" dirty="0">
                  <a:latin typeface="Montserrat" panose="020B0604020202020204" charset="0"/>
                </a:rPr>
                <a:t>Control Unit</a:t>
              </a:r>
            </a:p>
          </p:txBody>
        </p:sp>
        <p:sp>
          <p:nvSpPr>
            <p:cNvPr id="99" name="Rounded Rectangle 61">
              <a:extLst>
                <a:ext uri="{FF2B5EF4-FFF2-40B4-BE49-F238E27FC236}">
                  <a16:creationId xmlns:a16="http://schemas.microsoft.com/office/drawing/2014/main" id="{7BB08419-35FF-485C-832C-E016A8E65388}"/>
                </a:ext>
              </a:extLst>
            </p:cNvPr>
            <p:cNvSpPr/>
            <p:nvPr/>
          </p:nvSpPr>
          <p:spPr>
            <a:xfrm rot="5400000">
              <a:off x="6104539" y="1420556"/>
              <a:ext cx="393470" cy="373162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Slow i/o</a:t>
              </a:r>
            </a:p>
          </p:txBody>
        </p:sp>
        <p:sp>
          <p:nvSpPr>
            <p:cNvPr id="100" name="Rounded Rectangle 65">
              <a:extLst>
                <a:ext uri="{FF2B5EF4-FFF2-40B4-BE49-F238E27FC236}">
                  <a16:creationId xmlns:a16="http://schemas.microsoft.com/office/drawing/2014/main" id="{1143A00A-9E7D-4DA7-813E-D225B4B4BBD0}"/>
                </a:ext>
              </a:extLst>
            </p:cNvPr>
            <p:cNvSpPr/>
            <p:nvPr/>
          </p:nvSpPr>
          <p:spPr>
            <a:xfrm rot="5400000">
              <a:off x="6565629" y="1398210"/>
              <a:ext cx="386131" cy="410514"/>
            </a:xfrm>
            <a:prstGeom prst="roundRect">
              <a:avLst>
                <a:gd name="adj" fmla="val 10953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Main MCU</a:t>
              </a:r>
            </a:p>
          </p:txBody>
        </p:sp>
      </p:grpSp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E06C8960-E256-4A29-A808-BA9046CD0554}"/>
              </a:ext>
            </a:extLst>
          </p:cNvPr>
          <p:cNvGrpSpPr/>
          <p:nvPr/>
        </p:nvGrpSpPr>
        <p:grpSpPr>
          <a:xfrm>
            <a:off x="3164418" y="4255167"/>
            <a:ext cx="1849633" cy="2206343"/>
            <a:chOff x="1220414" y="2724647"/>
            <a:chExt cx="2730152" cy="3256672"/>
          </a:xfrm>
        </p:grpSpPr>
        <p:sp>
          <p:nvSpPr>
            <p:cNvPr id="103" name="Rounded Rectangle 29">
              <a:extLst>
                <a:ext uri="{FF2B5EF4-FFF2-40B4-BE49-F238E27FC236}">
                  <a16:creationId xmlns:a16="http://schemas.microsoft.com/office/drawing/2014/main" id="{13888D0C-062E-41E3-8413-047D76E89902}"/>
                </a:ext>
              </a:extLst>
            </p:cNvPr>
            <p:cNvSpPr/>
            <p:nvPr/>
          </p:nvSpPr>
          <p:spPr>
            <a:xfrm>
              <a:off x="1220414" y="3221235"/>
              <a:ext cx="2686897" cy="2760084"/>
            </a:xfrm>
            <a:prstGeom prst="roundRect">
              <a:avLst>
                <a:gd name="adj" fmla="val 3753"/>
              </a:avLst>
            </a:prstGeom>
            <a:solidFill>
              <a:srgbClr val="00B949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GB" sz="800" dirty="0">
                <a:solidFill>
                  <a:schemeClr val="tx1"/>
                </a:solidFill>
              </a:endParaRPr>
            </a:p>
          </p:txBody>
        </p:sp>
        <p:sp>
          <p:nvSpPr>
            <p:cNvPr id="105" name="Rounded Rectangle 97">
              <a:extLst>
                <a:ext uri="{FF2B5EF4-FFF2-40B4-BE49-F238E27FC236}">
                  <a16:creationId xmlns:a16="http://schemas.microsoft.com/office/drawing/2014/main" id="{18EC212C-87AD-4B1F-8DBD-ED26EE1F87E7}"/>
                </a:ext>
              </a:extLst>
            </p:cNvPr>
            <p:cNvSpPr/>
            <p:nvPr/>
          </p:nvSpPr>
          <p:spPr>
            <a:xfrm rot="16200000">
              <a:off x="1267041" y="3403715"/>
              <a:ext cx="2595700" cy="2401176"/>
            </a:xfrm>
            <a:prstGeom prst="roundRect">
              <a:avLst>
                <a:gd name="adj" fmla="val 24389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00">
                <a:solidFill>
                  <a:schemeClr val="tx1"/>
                </a:solidFill>
              </a:endParaRPr>
            </a:p>
          </p:txBody>
        </p:sp>
        <p:sp>
          <p:nvSpPr>
            <p:cNvPr id="106" name="TextBox 42">
              <a:extLst>
                <a:ext uri="{FF2B5EF4-FFF2-40B4-BE49-F238E27FC236}">
                  <a16:creationId xmlns:a16="http://schemas.microsoft.com/office/drawing/2014/main" id="{2A861CD7-64F7-41AB-82BE-DFE31B4D1E41}"/>
                </a:ext>
              </a:extLst>
            </p:cNvPr>
            <p:cNvSpPr txBox="1"/>
            <p:nvPr/>
          </p:nvSpPr>
          <p:spPr>
            <a:xfrm rot="5400000">
              <a:off x="2292861" y="1657524"/>
              <a:ext cx="590582" cy="272482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GB" sz="1400" dirty="0">
                  <a:latin typeface="Montserrat" panose="020B0604020202020204" charset="0"/>
                </a:rPr>
                <a:t>Multi-Core Processor</a:t>
              </a:r>
            </a:p>
          </p:txBody>
        </p:sp>
        <p:sp>
          <p:nvSpPr>
            <p:cNvPr id="112" name="Rounded Rectangle 98">
              <a:extLst>
                <a:ext uri="{FF2B5EF4-FFF2-40B4-BE49-F238E27FC236}">
                  <a16:creationId xmlns:a16="http://schemas.microsoft.com/office/drawing/2014/main" id="{B4589608-C835-4C51-8358-CB295421D452}"/>
                </a:ext>
              </a:extLst>
            </p:cNvPr>
            <p:cNvSpPr/>
            <p:nvPr/>
          </p:nvSpPr>
          <p:spPr>
            <a:xfrm>
              <a:off x="1977041" y="3639407"/>
              <a:ext cx="1322541" cy="1893550"/>
            </a:xfrm>
            <a:prstGeom prst="roundRect">
              <a:avLst/>
            </a:prstGeom>
            <a:solidFill>
              <a:srgbClr val="BCE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800" b="1" dirty="0">
                  <a:solidFill>
                    <a:schemeClr val="tx1"/>
                  </a:solidFill>
                </a:rPr>
                <a:t>Multi-Core Processor System</a:t>
              </a:r>
              <a:endParaRPr lang="en-GB" sz="800" dirty="0">
                <a:solidFill>
                  <a:schemeClr val="tx1"/>
                </a:solidFill>
              </a:endParaRPr>
            </a:p>
          </p:txBody>
        </p:sp>
        <p:sp>
          <p:nvSpPr>
            <p:cNvPr id="117" name="Rounded Rectangle 101">
              <a:extLst>
                <a:ext uri="{FF2B5EF4-FFF2-40B4-BE49-F238E27FC236}">
                  <a16:creationId xmlns:a16="http://schemas.microsoft.com/office/drawing/2014/main" id="{37806EAD-6CF5-4431-AB72-E9CDF2FD0C83}"/>
                </a:ext>
              </a:extLst>
            </p:cNvPr>
            <p:cNvSpPr/>
            <p:nvPr/>
          </p:nvSpPr>
          <p:spPr>
            <a:xfrm rot="16200000">
              <a:off x="1231546" y="3968015"/>
              <a:ext cx="913553" cy="27396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DDR4</a:t>
              </a:r>
            </a:p>
          </p:txBody>
        </p:sp>
        <p:sp>
          <p:nvSpPr>
            <p:cNvPr id="118" name="Rounded Rectangle 102">
              <a:extLst>
                <a:ext uri="{FF2B5EF4-FFF2-40B4-BE49-F238E27FC236}">
                  <a16:creationId xmlns:a16="http://schemas.microsoft.com/office/drawing/2014/main" id="{D3B4C543-A960-4341-8BB6-1BD2CFF00172}"/>
                </a:ext>
              </a:extLst>
            </p:cNvPr>
            <p:cNvSpPr/>
            <p:nvPr/>
          </p:nvSpPr>
          <p:spPr>
            <a:xfrm rot="16200000">
              <a:off x="1228069" y="4933999"/>
              <a:ext cx="913553" cy="27396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DDR4</a:t>
              </a:r>
            </a:p>
          </p:txBody>
        </p:sp>
        <p:sp>
          <p:nvSpPr>
            <p:cNvPr id="122" name="Rounded Rectangle 104">
              <a:extLst>
                <a:ext uri="{FF2B5EF4-FFF2-40B4-BE49-F238E27FC236}">
                  <a16:creationId xmlns:a16="http://schemas.microsoft.com/office/drawing/2014/main" id="{F0954B1E-F05E-4D09-B43E-3DDA7E42A891}"/>
                </a:ext>
              </a:extLst>
            </p:cNvPr>
            <p:cNvSpPr/>
            <p:nvPr/>
          </p:nvSpPr>
          <p:spPr>
            <a:xfrm rot="16200000">
              <a:off x="3004895" y="4432766"/>
              <a:ext cx="1017770" cy="273968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dirty="0">
                  <a:solidFill>
                    <a:schemeClr val="tx1"/>
                  </a:solidFill>
                </a:rPr>
                <a:t>PCIe</a:t>
              </a:r>
            </a:p>
          </p:txBody>
        </p:sp>
      </p:grp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E60D435B-D9F4-4009-B2B1-FC5C6F4A01CE}"/>
              </a:ext>
            </a:extLst>
          </p:cNvPr>
          <p:cNvCxnSpPr/>
          <p:nvPr/>
        </p:nvCxnSpPr>
        <p:spPr>
          <a:xfrm>
            <a:off x="0" y="4069900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0959FD5-F390-478E-958F-2A916708E185}"/>
              </a:ext>
            </a:extLst>
          </p:cNvPr>
          <p:cNvGrpSpPr/>
          <p:nvPr/>
        </p:nvGrpSpPr>
        <p:grpSpPr>
          <a:xfrm>
            <a:off x="10825661" y="1562104"/>
            <a:ext cx="1546815" cy="855273"/>
            <a:chOff x="10825661" y="1562104"/>
            <a:chExt cx="1546815" cy="855273"/>
          </a:xfrm>
        </p:grpSpPr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9C3CEC83-47DC-4BC2-8518-E233F7471C71}"/>
                </a:ext>
              </a:extLst>
            </p:cNvPr>
            <p:cNvSpPr/>
            <p:nvPr/>
          </p:nvSpPr>
          <p:spPr>
            <a:xfrm>
              <a:off x="10825661" y="2137375"/>
              <a:ext cx="589606" cy="280002"/>
            </a:xfrm>
            <a:custGeom>
              <a:avLst/>
              <a:gdLst>
                <a:gd name="connsiteX0" fmla="*/ 848412 w 848412"/>
                <a:gd name="connsiteY0" fmla="*/ 0 h 647433"/>
                <a:gd name="connsiteX1" fmla="*/ 504334 w 848412"/>
                <a:gd name="connsiteY1" fmla="*/ 546754 h 647433"/>
                <a:gd name="connsiteX2" fmla="*/ 0 w 848412"/>
                <a:gd name="connsiteY2" fmla="*/ 645736 h 64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8412" h="647433">
                  <a:moveTo>
                    <a:pt x="848412" y="0"/>
                  </a:moveTo>
                  <a:cubicBezTo>
                    <a:pt x="747074" y="219565"/>
                    <a:pt x="645736" y="439131"/>
                    <a:pt x="504334" y="546754"/>
                  </a:cubicBezTo>
                  <a:cubicBezTo>
                    <a:pt x="362932" y="654377"/>
                    <a:pt x="181466" y="650056"/>
                    <a:pt x="0" y="645736"/>
                  </a:cubicBezTo>
                </a:path>
              </a:pathLst>
            </a:custGeom>
            <a:noFill/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5" name="TextBox 42">
              <a:extLst>
                <a:ext uri="{FF2B5EF4-FFF2-40B4-BE49-F238E27FC236}">
                  <a16:creationId xmlns:a16="http://schemas.microsoft.com/office/drawing/2014/main" id="{2DD2765D-9989-4670-B10A-D82C04181B70}"/>
                </a:ext>
              </a:extLst>
            </p:cNvPr>
            <p:cNvSpPr txBox="1"/>
            <p:nvPr/>
          </p:nvSpPr>
          <p:spPr>
            <a:xfrm rot="5400000">
              <a:off x="11427086" y="962963"/>
              <a:ext cx="346249" cy="1544531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GB" sz="1050" dirty="0">
                  <a:latin typeface="Montserrat" panose="020B0604020202020204" charset="0"/>
                </a:rPr>
                <a:t>Developed at</a:t>
              </a:r>
            </a:p>
          </p:txBody>
        </p:sp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0ABB2922-2934-4C7A-A49B-2A224E507E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3480" y="1820273"/>
              <a:ext cx="1128000" cy="256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4" name="Object 1" descr="preencoded.png">
            <a:extLst>
              <a:ext uri="{FF2B5EF4-FFF2-40B4-BE49-F238E27FC236}">
                <a16:creationId xmlns:a16="http://schemas.microsoft.com/office/drawing/2014/main" id="{4AC1A49E-5D8D-4117-A9D0-0A321C9D4B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12188952" cy="85704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F242B0E-2D0E-4D15-87C2-0DDA5BBBE8A1}"/>
              </a:ext>
            </a:extLst>
          </p:cNvPr>
          <p:cNvGrpSpPr/>
          <p:nvPr/>
        </p:nvGrpSpPr>
        <p:grpSpPr>
          <a:xfrm>
            <a:off x="7526454" y="4301332"/>
            <a:ext cx="1862959" cy="2161207"/>
            <a:chOff x="7526454" y="4141677"/>
            <a:chExt cx="1862959" cy="2161207"/>
          </a:xfrm>
        </p:grpSpPr>
        <p:grpSp>
          <p:nvGrpSpPr>
            <p:cNvPr id="134" name="Gruppieren 133">
              <a:extLst>
                <a:ext uri="{FF2B5EF4-FFF2-40B4-BE49-F238E27FC236}">
                  <a16:creationId xmlns:a16="http://schemas.microsoft.com/office/drawing/2014/main" id="{A1350522-3607-43F2-AA02-0117A93369AC}"/>
                </a:ext>
              </a:extLst>
            </p:cNvPr>
            <p:cNvGrpSpPr/>
            <p:nvPr/>
          </p:nvGrpSpPr>
          <p:grpSpPr>
            <a:xfrm>
              <a:off x="7526454" y="4141677"/>
              <a:ext cx="1862959" cy="2161207"/>
              <a:chOff x="7526454" y="4141677"/>
              <a:chExt cx="1862959" cy="2161207"/>
            </a:xfrm>
          </p:grpSpPr>
          <p:grpSp>
            <p:nvGrpSpPr>
              <p:cNvPr id="54" name="Gruppieren 53">
                <a:extLst>
                  <a:ext uri="{FF2B5EF4-FFF2-40B4-BE49-F238E27FC236}">
                    <a16:creationId xmlns:a16="http://schemas.microsoft.com/office/drawing/2014/main" id="{A2511EC9-E5CF-4BB1-AA2B-C56108B7AD1B}"/>
                  </a:ext>
                </a:extLst>
              </p:cNvPr>
              <p:cNvGrpSpPr/>
              <p:nvPr/>
            </p:nvGrpSpPr>
            <p:grpSpPr>
              <a:xfrm>
                <a:off x="7526454" y="4141677"/>
                <a:ext cx="1862959" cy="2161207"/>
                <a:chOff x="8319697" y="1869495"/>
                <a:chExt cx="2811680" cy="3243485"/>
              </a:xfrm>
            </p:grpSpPr>
            <p:sp>
              <p:nvSpPr>
                <p:cNvPr id="55" name="Rounded Rectangle 27">
                  <a:extLst>
                    <a:ext uri="{FF2B5EF4-FFF2-40B4-BE49-F238E27FC236}">
                      <a16:creationId xmlns:a16="http://schemas.microsoft.com/office/drawing/2014/main" id="{2BDF37B7-9439-41FA-948E-E12135D08953}"/>
                    </a:ext>
                  </a:extLst>
                </p:cNvPr>
                <p:cNvSpPr/>
                <p:nvPr/>
              </p:nvSpPr>
              <p:spPr>
                <a:xfrm>
                  <a:off x="8402555" y="2299327"/>
                  <a:ext cx="2728822" cy="2813653"/>
                </a:xfrm>
                <a:prstGeom prst="roundRect">
                  <a:avLst>
                    <a:gd name="adj" fmla="val 3753"/>
                  </a:avLst>
                </a:prstGeom>
                <a:solidFill>
                  <a:srgbClr val="82CE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b"/>
                <a:lstStyle/>
                <a:p>
                  <a:pPr algn="ctr"/>
                  <a:endParaRPr lang="en-GB" sz="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Rounded Rectangle 68">
                  <a:extLst>
                    <a:ext uri="{FF2B5EF4-FFF2-40B4-BE49-F238E27FC236}">
                      <a16:creationId xmlns:a16="http://schemas.microsoft.com/office/drawing/2014/main" id="{085CEFA8-D354-4D66-AAD6-02014F150EF4}"/>
                    </a:ext>
                  </a:extLst>
                </p:cNvPr>
                <p:cNvSpPr/>
                <p:nvPr/>
              </p:nvSpPr>
              <p:spPr>
                <a:xfrm rot="16200000">
                  <a:off x="8644895" y="2663837"/>
                  <a:ext cx="2595700" cy="2019967"/>
                </a:xfrm>
                <a:prstGeom prst="roundRect">
                  <a:avLst>
                    <a:gd name="adj" fmla="val 24389"/>
                  </a:avLst>
                </a:prstGeom>
                <a:solidFill>
                  <a:schemeClr val="bg1">
                    <a:lumMod val="95000"/>
                  </a:schemeClr>
                </a:solidFill>
                <a:ln w="190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" name="Rounded Rectangle 69">
                  <a:extLst>
                    <a:ext uri="{FF2B5EF4-FFF2-40B4-BE49-F238E27FC236}">
                      <a16:creationId xmlns:a16="http://schemas.microsoft.com/office/drawing/2014/main" id="{65A12F00-B355-4169-A953-67D8E3F9CEFA}"/>
                    </a:ext>
                  </a:extLst>
                </p:cNvPr>
                <p:cNvSpPr/>
                <p:nvPr/>
              </p:nvSpPr>
              <p:spPr>
                <a:xfrm rot="5400000">
                  <a:off x="9189555" y="2610873"/>
                  <a:ext cx="242118" cy="196576"/>
                </a:xfrm>
                <a:prstGeom prst="round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" name="Rounded Rectangle 70">
                  <a:extLst>
                    <a:ext uri="{FF2B5EF4-FFF2-40B4-BE49-F238E27FC236}">
                      <a16:creationId xmlns:a16="http://schemas.microsoft.com/office/drawing/2014/main" id="{D205B772-0E4A-4917-8F57-5A4C81DA4156}"/>
                    </a:ext>
                  </a:extLst>
                </p:cNvPr>
                <p:cNvSpPr/>
                <p:nvPr/>
              </p:nvSpPr>
              <p:spPr>
                <a:xfrm rot="5400000">
                  <a:off x="9362750" y="2749902"/>
                  <a:ext cx="520178" cy="196576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" name="TextBox 78">
                  <a:extLst>
                    <a:ext uri="{FF2B5EF4-FFF2-40B4-BE49-F238E27FC236}">
                      <a16:creationId xmlns:a16="http://schemas.microsoft.com/office/drawing/2014/main" id="{24E0C76D-4035-4DCF-8AE7-9941BD369D74}"/>
                    </a:ext>
                  </a:extLst>
                </p:cNvPr>
                <p:cNvSpPr txBox="1"/>
                <p:nvPr/>
              </p:nvSpPr>
              <p:spPr>
                <a:xfrm>
                  <a:off x="8319697" y="1869495"/>
                  <a:ext cx="2500922" cy="4619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>
                      <a:latin typeface="Montserrat" panose="020B0604020202020204" charset="0"/>
                    </a:rPr>
                    <a:t>RF Frontend</a:t>
                  </a:r>
                </a:p>
              </p:txBody>
            </p:sp>
            <p:sp>
              <p:nvSpPr>
                <p:cNvPr id="67" name="Rounded Rectangle 79">
                  <a:extLst>
                    <a:ext uri="{FF2B5EF4-FFF2-40B4-BE49-F238E27FC236}">
                      <a16:creationId xmlns:a16="http://schemas.microsoft.com/office/drawing/2014/main" id="{3C93C785-457E-4D90-86A9-5A1968F3D5B4}"/>
                    </a:ext>
                  </a:extLst>
                </p:cNvPr>
                <p:cNvSpPr/>
                <p:nvPr/>
              </p:nvSpPr>
              <p:spPr>
                <a:xfrm rot="5400000">
                  <a:off x="9185936" y="2888929"/>
                  <a:ext cx="242118" cy="196576"/>
                </a:xfrm>
                <a:prstGeom prst="round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8" name="Rounded Rectangle 80">
                  <a:extLst>
                    <a:ext uri="{FF2B5EF4-FFF2-40B4-BE49-F238E27FC236}">
                      <a16:creationId xmlns:a16="http://schemas.microsoft.com/office/drawing/2014/main" id="{2F605C9E-6FB9-430F-8E62-70CCAAF7B50A}"/>
                    </a:ext>
                  </a:extLst>
                </p:cNvPr>
                <p:cNvSpPr/>
                <p:nvPr/>
              </p:nvSpPr>
              <p:spPr>
                <a:xfrm rot="5400000">
                  <a:off x="9185936" y="3166985"/>
                  <a:ext cx="242118" cy="196576"/>
                </a:xfrm>
                <a:prstGeom prst="round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" name="Rounded Rectangle 81">
                  <a:extLst>
                    <a:ext uri="{FF2B5EF4-FFF2-40B4-BE49-F238E27FC236}">
                      <a16:creationId xmlns:a16="http://schemas.microsoft.com/office/drawing/2014/main" id="{593F7C69-14CC-40AD-BB9A-2A815919C743}"/>
                    </a:ext>
                  </a:extLst>
                </p:cNvPr>
                <p:cNvSpPr/>
                <p:nvPr/>
              </p:nvSpPr>
              <p:spPr>
                <a:xfrm rot="5400000">
                  <a:off x="9185936" y="3447122"/>
                  <a:ext cx="242118" cy="196576"/>
                </a:xfrm>
                <a:prstGeom prst="round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" name="Rounded Rectangle 82">
                  <a:extLst>
                    <a:ext uri="{FF2B5EF4-FFF2-40B4-BE49-F238E27FC236}">
                      <a16:creationId xmlns:a16="http://schemas.microsoft.com/office/drawing/2014/main" id="{27E83DCD-4DAF-49C8-89D1-F70E3AD43259}"/>
                    </a:ext>
                  </a:extLst>
                </p:cNvPr>
                <p:cNvSpPr/>
                <p:nvPr/>
              </p:nvSpPr>
              <p:spPr>
                <a:xfrm rot="5400000">
                  <a:off x="9189555" y="3724306"/>
                  <a:ext cx="242118" cy="196576"/>
                </a:xfrm>
                <a:prstGeom prst="round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" name="Rounded Rectangle 83">
                  <a:extLst>
                    <a:ext uri="{FF2B5EF4-FFF2-40B4-BE49-F238E27FC236}">
                      <a16:creationId xmlns:a16="http://schemas.microsoft.com/office/drawing/2014/main" id="{34367E1E-57EE-4699-B7BB-006A30E8E7C6}"/>
                    </a:ext>
                  </a:extLst>
                </p:cNvPr>
                <p:cNvSpPr/>
                <p:nvPr/>
              </p:nvSpPr>
              <p:spPr>
                <a:xfrm rot="5400000">
                  <a:off x="9185936" y="4002363"/>
                  <a:ext cx="242118" cy="196576"/>
                </a:xfrm>
                <a:prstGeom prst="round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2" name="Rounded Rectangle 84">
                  <a:extLst>
                    <a:ext uri="{FF2B5EF4-FFF2-40B4-BE49-F238E27FC236}">
                      <a16:creationId xmlns:a16="http://schemas.microsoft.com/office/drawing/2014/main" id="{AA5D161A-3CC7-4028-BE26-1FF2DE016780}"/>
                    </a:ext>
                  </a:extLst>
                </p:cNvPr>
                <p:cNvSpPr/>
                <p:nvPr/>
              </p:nvSpPr>
              <p:spPr>
                <a:xfrm rot="5400000">
                  <a:off x="9185936" y="4280421"/>
                  <a:ext cx="242118" cy="196576"/>
                </a:xfrm>
                <a:prstGeom prst="round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3" name="Rounded Rectangle 85">
                  <a:extLst>
                    <a:ext uri="{FF2B5EF4-FFF2-40B4-BE49-F238E27FC236}">
                      <a16:creationId xmlns:a16="http://schemas.microsoft.com/office/drawing/2014/main" id="{B55428DC-4772-49A5-85CB-89039AE4253C}"/>
                    </a:ext>
                  </a:extLst>
                </p:cNvPr>
                <p:cNvSpPr/>
                <p:nvPr/>
              </p:nvSpPr>
              <p:spPr>
                <a:xfrm rot="5400000">
                  <a:off x="9185936" y="4560555"/>
                  <a:ext cx="242118" cy="196576"/>
                </a:xfrm>
                <a:prstGeom prst="round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4" name="Rounded Rectangle 86">
                  <a:extLst>
                    <a:ext uri="{FF2B5EF4-FFF2-40B4-BE49-F238E27FC236}">
                      <a16:creationId xmlns:a16="http://schemas.microsoft.com/office/drawing/2014/main" id="{8C96CAC9-C79A-4B30-9F15-E296E9468FA3}"/>
                    </a:ext>
                  </a:extLst>
                </p:cNvPr>
                <p:cNvSpPr/>
                <p:nvPr/>
              </p:nvSpPr>
              <p:spPr>
                <a:xfrm rot="5400000">
                  <a:off x="9362750" y="3306014"/>
                  <a:ext cx="520178" cy="196576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" name="Rounded Rectangle 87">
                  <a:extLst>
                    <a:ext uri="{FF2B5EF4-FFF2-40B4-BE49-F238E27FC236}">
                      <a16:creationId xmlns:a16="http://schemas.microsoft.com/office/drawing/2014/main" id="{B8279EFC-9A3D-4293-9A82-7AFAA0F4BBB9}"/>
                    </a:ext>
                  </a:extLst>
                </p:cNvPr>
                <p:cNvSpPr/>
                <p:nvPr/>
              </p:nvSpPr>
              <p:spPr>
                <a:xfrm rot="5400000">
                  <a:off x="9362750" y="3862126"/>
                  <a:ext cx="520178" cy="196576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" name="Rounded Rectangle 88">
                  <a:extLst>
                    <a:ext uri="{FF2B5EF4-FFF2-40B4-BE49-F238E27FC236}">
                      <a16:creationId xmlns:a16="http://schemas.microsoft.com/office/drawing/2014/main" id="{66EBFDD0-E9BB-457D-ABEA-9C353FD712E8}"/>
                    </a:ext>
                  </a:extLst>
                </p:cNvPr>
                <p:cNvSpPr/>
                <p:nvPr/>
              </p:nvSpPr>
              <p:spPr>
                <a:xfrm rot="5400000">
                  <a:off x="9362749" y="4415400"/>
                  <a:ext cx="520178" cy="196576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" name="Rounded Rectangle 89">
                  <a:extLst>
                    <a:ext uri="{FF2B5EF4-FFF2-40B4-BE49-F238E27FC236}">
                      <a16:creationId xmlns:a16="http://schemas.microsoft.com/office/drawing/2014/main" id="{9518421A-AD79-4BFF-8637-32FFCFC3DA12}"/>
                    </a:ext>
                  </a:extLst>
                </p:cNvPr>
                <p:cNvSpPr/>
                <p:nvPr/>
              </p:nvSpPr>
              <p:spPr>
                <a:xfrm rot="5400000">
                  <a:off x="10522847" y="2610873"/>
                  <a:ext cx="242118" cy="196576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4" name="Rounded Rectangle 90">
                  <a:extLst>
                    <a:ext uri="{FF2B5EF4-FFF2-40B4-BE49-F238E27FC236}">
                      <a16:creationId xmlns:a16="http://schemas.microsoft.com/office/drawing/2014/main" id="{1D4806B4-6A7D-487C-8647-CE857D02E5F9}"/>
                    </a:ext>
                  </a:extLst>
                </p:cNvPr>
                <p:cNvSpPr/>
                <p:nvPr/>
              </p:nvSpPr>
              <p:spPr>
                <a:xfrm rot="5400000">
                  <a:off x="10525389" y="2888929"/>
                  <a:ext cx="242118" cy="196576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5" name="Rounded Rectangle 91">
                  <a:extLst>
                    <a:ext uri="{FF2B5EF4-FFF2-40B4-BE49-F238E27FC236}">
                      <a16:creationId xmlns:a16="http://schemas.microsoft.com/office/drawing/2014/main" id="{1099D5CF-9333-4743-92EF-C6623AF34D48}"/>
                    </a:ext>
                  </a:extLst>
                </p:cNvPr>
                <p:cNvSpPr/>
                <p:nvPr/>
              </p:nvSpPr>
              <p:spPr>
                <a:xfrm rot="5400000">
                  <a:off x="10519228" y="3166985"/>
                  <a:ext cx="242118" cy="196576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6" name="Rounded Rectangle 92">
                  <a:extLst>
                    <a:ext uri="{FF2B5EF4-FFF2-40B4-BE49-F238E27FC236}">
                      <a16:creationId xmlns:a16="http://schemas.microsoft.com/office/drawing/2014/main" id="{9160FBC2-FB9B-486A-BDCA-E0742E162780}"/>
                    </a:ext>
                  </a:extLst>
                </p:cNvPr>
                <p:cNvSpPr/>
                <p:nvPr/>
              </p:nvSpPr>
              <p:spPr>
                <a:xfrm rot="5400000">
                  <a:off x="10519228" y="3447122"/>
                  <a:ext cx="242118" cy="196576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7" name="Rounded Rectangle 93">
                  <a:extLst>
                    <a:ext uri="{FF2B5EF4-FFF2-40B4-BE49-F238E27FC236}">
                      <a16:creationId xmlns:a16="http://schemas.microsoft.com/office/drawing/2014/main" id="{DD765BB5-0AD2-4551-8796-7FED17D216C7}"/>
                    </a:ext>
                  </a:extLst>
                </p:cNvPr>
                <p:cNvSpPr/>
                <p:nvPr/>
              </p:nvSpPr>
              <p:spPr>
                <a:xfrm rot="5400000">
                  <a:off x="10516686" y="3724306"/>
                  <a:ext cx="242118" cy="196576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8" name="Rounded Rectangle 94">
                  <a:extLst>
                    <a:ext uri="{FF2B5EF4-FFF2-40B4-BE49-F238E27FC236}">
                      <a16:creationId xmlns:a16="http://schemas.microsoft.com/office/drawing/2014/main" id="{FA321315-A4A8-4047-9FDC-C9C7F8EAE494}"/>
                    </a:ext>
                  </a:extLst>
                </p:cNvPr>
                <p:cNvSpPr/>
                <p:nvPr/>
              </p:nvSpPr>
              <p:spPr>
                <a:xfrm rot="5400000">
                  <a:off x="10519228" y="4002363"/>
                  <a:ext cx="242118" cy="196576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9" name="Rounded Rectangle 95">
                  <a:extLst>
                    <a:ext uri="{FF2B5EF4-FFF2-40B4-BE49-F238E27FC236}">
                      <a16:creationId xmlns:a16="http://schemas.microsoft.com/office/drawing/2014/main" id="{DE8B8F13-73EB-41A0-A466-FB52789A3817}"/>
                    </a:ext>
                  </a:extLst>
                </p:cNvPr>
                <p:cNvSpPr/>
                <p:nvPr/>
              </p:nvSpPr>
              <p:spPr>
                <a:xfrm rot="5400000">
                  <a:off x="10519228" y="4280421"/>
                  <a:ext cx="242118" cy="196576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0" name="Rounded Rectangle 96">
                  <a:extLst>
                    <a:ext uri="{FF2B5EF4-FFF2-40B4-BE49-F238E27FC236}">
                      <a16:creationId xmlns:a16="http://schemas.microsoft.com/office/drawing/2014/main" id="{9D815FF5-9315-4A59-A561-8CC291DAB481}"/>
                    </a:ext>
                  </a:extLst>
                </p:cNvPr>
                <p:cNvSpPr/>
                <p:nvPr/>
              </p:nvSpPr>
              <p:spPr>
                <a:xfrm rot="5400000">
                  <a:off x="10519228" y="4560555"/>
                  <a:ext cx="242118" cy="196576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" name="TextBox 76">
                  <a:extLst>
                    <a:ext uri="{FF2B5EF4-FFF2-40B4-BE49-F238E27FC236}">
                      <a16:creationId xmlns:a16="http://schemas.microsoft.com/office/drawing/2014/main" id="{CC8384D2-2D84-4E90-82C5-D11129816756}"/>
                    </a:ext>
                  </a:extLst>
                </p:cNvPr>
                <p:cNvSpPr txBox="1"/>
                <p:nvPr/>
              </p:nvSpPr>
              <p:spPr>
                <a:xfrm rot="16200000">
                  <a:off x="8441901" y="3509084"/>
                  <a:ext cx="2340686" cy="3251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800" dirty="0"/>
                    <a:t>A/D Converters</a:t>
                  </a:r>
                </a:p>
              </p:txBody>
            </p:sp>
            <p:sp>
              <p:nvSpPr>
                <p:cNvPr id="63" name="TextBox 75">
                  <a:extLst>
                    <a:ext uri="{FF2B5EF4-FFF2-40B4-BE49-F238E27FC236}">
                      <a16:creationId xmlns:a16="http://schemas.microsoft.com/office/drawing/2014/main" id="{906AF6A5-A2F2-4D85-90DA-11FDE0FD96D8}"/>
                    </a:ext>
                  </a:extLst>
                </p:cNvPr>
                <p:cNvSpPr txBox="1"/>
                <p:nvPr/>
              </p:nvSpPr>
              <p:spPr>
                <a:xfrm rot="16200000">
                  <a:off x="8180974" y="3548393"/>
                  <a:ext cx="2245747" cy="3251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800" dirty="0"/>
                    <a:t>Up/Down Conversion</a:t>
                  </a:r>
                </a:p>
              </p:txBody>
            </p:sp>
            <p:sp>
              <p:nvSpPr>
                <p:cNvPr id="65" name="TextBox 77">
                  <a:extLst>
                    <a:ext uri="{FF2B5EF4-FFF2-40B4-BE49-F238E27FC236}">
                      <a16:creationId xmlns:a16="http://schemas.microsoft.com/office/drawing/2014/main" id="{D807E1A3-1AC7-4CAD-800A-E646411C4647}"/>
                    </a:ext>
                  </a:extLst>
                </p:cNvPr>
                <p:cNvSpPr txBox="1"/>
                <p:nvPr/>
              </p:nvSpPr>
              <p:spPr>
                <a:xfrm rot="16200000">
                  <a:off x="9428217" y="3536874"/>
                  <a:ext cx="2396266" cy="3251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800" dirty="0"/>
                    <a:t>Optical Transceivers</a:t>
                  </a:r>
                </a:p>
              </p:txBody>
            </p:sp>
          </p:grpSp>
          <p:sp>
            <p:nvSpPr>
              <p:cNvPr id="147" name="Down Arrow 73">
                <a:extLst>
                  <a:ext uri="{FF2B5EF4-FFF2-40B4-BE49-F238E27FC236}">
                    <a16:creationId xmlns:a16="http://schemas.microsoft.com/office/drawing/2014/main" id="{F706C79E-2FCF-4933-A0C8-81BC5139EA65}"/>
                  </a:ext>
                </a:extLst>
              </p:cNvPr>
              <p:cNvSpPr/>
              <p:nvPr/>
            </p:nvSpPr>
            <p:spPr>
              <a:xfrm rot="5400000">
                <a:off x="7587144" y="5478547"/>
                <a:ext cx="350694" cy="348946"/>
              </a:xfrm>
              <a:prstGeom prst="downArrow">
                <a:avLst/>
              </a:prstGeom>
              <a:solidFill>
                <a:srgbClr val="FF000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">
                  <a:solidFill>
                    <a:schemeClr val="tx1"/>
                  </a:solidFill>
                </a:endParaRPr>
              </a:p>
            </p:txBody>
          </p:sp>
          <p:sp>
            <p:nvSpPr>
              <p:cNvPr id="148" name="Down Arrow 72">
                <a:extLst>
                  <a:ext uri="{FF2B5EF4-FFF2-40B4-BE49-F238E27FC236}">
                    <a16:creationId xmlns:a16="http://schemas.microsoft.com/office/drawing/2014/main" id="{575A1130-C721-459C-8945-E3DA84BB51D7}"/>
                  </a:ext>
                </a:extLst>
              </p:cNvPr>
              <p:cNvSpPr/>
              <p:nvPr/>
            </p:nvSpPr>
            <p:spPr>
              <a:xfrm rot="16200000">
                <a:off x="7584989" y="4843410"/>
                <a:ext cx="350694" cy="344636"/>
              </a:xfrm>
              <a:prstGeom prst="downArrow">
                <a:avLst/>
              </a:prstGeom>
              <a:solidFill>
                <a:srgbClr val="0070C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7" name="Rounded Rectangle 98">
              <a:extLst>
                <a:ext uri="{FF2B5EF4-FFF2-40B4-BE49-F238E27FC236}">
                  <a16:creationId xmlns:a16="http://schemas.microsoft.com/office/drawing/2014/main" id="{FE09264C-025D-462F-948D-0DEFF6DF1027}"/>
                </a:ext>
              </a:extLst>
            </p:cNvPr>
            <p:cNvSpPr/>
            <p:nvPr/>
          </p:nvSpPr>
          <p:spPr>
            <a:xfrm>
              <a:off x="8536322" y="4615869"/>
              <a:ext cx="376062" cy="1482026"/>
            </a:xfrm>
            <a:prstGeom prst="roundRect">
              <a:avLst/>
            </a:prstGeom>
            <a:solidFill>
              <a:srgbClr val="BCE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800" b="1" dirty="0">
                  <a:solidFill>
                    <a:schemeClr val="tx1"/>
                  </a:solidFill>
                </a:rPr>
                <a:t>AD9082</a:t>
              </a:r>
              <a:endParaRPr lang="en-GB" sz="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D089503B-65A9-4460-BA49-5E587B8EDF80}"/>
              </a:ext>
            </a:extLst>
          </p:cNvPr>
          <p:cNvGrpSpPr/>
          <p:nvPr/>
        </p:nvGrpSpPr>
        <p:grpSpPr>
          <a:xfrm>
            <a:off x="1522732" y="880278"/>
            <a:ext cx="4396271" cy="2964026"/>
            <a:chOff x="1522732" y="880278"/>
            <a:chExt cx="4396271" cy="2964026"/>
          </a:xfrm>
        </p:grpSpPr>
        <p:sp>
          <p:nvSpPr>
            <p:cNvPr id="4" name="Rechteck: abgerundete Ecken 3">
              <a:extLst>
                <a:ext uri="{FF2B5EF4-FFF2-40B4-BE49-F238E27FC236}">
                  <a16:creationId xmlns:a16="http://schemas.microsoft.com/office/drawing/2014/main" id="{074C5CE8-5027-41E3-BA80-537F0EE99693}"/>
                </a:ext>
              </a:extLst>
            </p:cNvPr>
            <p:cNvSpPr/>
            <p:nvPr/>
          </p:nvSpPr>
          <p:spPr>
            <a:xfrm>
              <a:off x="1522732" y="880278"/>
              <a:ext cx="4396271" cy="2964026"/>
            </a:xfrm>
            <a:prstGeom prst="roundRect">
              <a:avLst>
                <a:gd name="adj" fmla="val 5841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4915074"/>
                        <a:gd name="connsiteY0" fmla="*/ 479043 h 2874199"/>
                        <a:gd name="connsiteX1" fmla="*/ 479043 w 4915074"/>
                        <a:gd name="connsiteY1" fmla="*/ 0 h 2874199"/>
                        <a:gd name="connsiteX2" fmla="*/ 4436031 w 4915074"/>
                        <a:gd name="connsiteY2" fmla="*/ 0 h 2874199"/>
                        <a:gd name="connsiteX3" fmla="*/ 4915074 w 4915074"/>
                        <a:gd name="connsiteY3" fmla="*/ 479043 h 2874199"/>
                        <a:gd name="connsiteX4" fmla="*/ 4915074 w 4915074"/>
                        <a:gd name="connsiteY4" fmla="*/ 2395156 h 2874199"/>
                        <a:gd name="connsiteX5" fmla="*/ 4436031 w 4915074"/>
                        <a:gd name="connsiteY5" fmla="*/ 2874199 h 2874199"/>
                        <a:gd name="connsiteX6" fmla="*/ 479043 w 4915074"/>
                        <a:gd name="connsiteY6" fmla="*/ 2874199 h 2874199"/>
                        <a:gd name="connsiteX7" fmla="*/ 0 w 4915074"/>
                        <a:gd name="connsiteY7" fmla="*/ 2395156 h 2874199"/>
                        <a:gd name="connsiteX8" fmla="*/ 0 w 4915074"/>
                        <a:gd name="connsiteY8" fmla="*/ 479043 h 28741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915074" h="2874199" fill="none" extrusionOk="0">
                          <a:moveTo>
                            <a:pt x="0" y="479043"/>
                          </a:moveTo>
                          <a:cubicBezTo>
                            <a:pt x="-6130" y="213484"/>
                            <a:pt x="239238" y="20252"/>
                            <a:pt x="479043" y="0"/>
                          </a:cubicBezTo>
                          <a:cubicBezTo>
                            <a:pt x="1399796" y="130954"/>
                            <a:pt x="3922251" y="43574"/>
                            <a:pt x="4436031" y="0"/>
                          </a:cubicBezTo>
                          <a:cubicBezTo>
                            <a:pt x="4725811" y="38835"/>
                            <a:pt x="4936545" y="240776"/>
                            <a:pt x="4915074" y="479043"/>
                          </a:cubicBezTo>
                          <a:cubicBezTo>
                            <a:pt x="4764635" y="1235407"/>
                            <a:pt x="5000953" y="2165399"/>
                            <a:pt x="4915074" y="2395156"/>
                          </a:cubicBezTo>
                          <a:cubicBezTo>
                            <a:pt x="4887495" y="2664253"/>
                            <a:pt x="4685088" y="2863497"/>
                            <a:pt x="4436031" y="2874199"/>
                          </a:cubicBezTo>
                          <a:cubicBezTo>
                            <a:pt x="2783280" y="3029396"/>
                            <a:pt x="2241090" y="3037219"/>
                            <a:pt x="479043" y="2874199"/>
                          </a:cubicBezTo>
                          <a:cubicBezTo>
                            <a:pt x="216529" y="2846412"/>
                            <a:pt x="-6075" y="2663271"/>
                            <a:pt x="0" y="2395156"/>
                          </a:cubicBezTo>
                          <a:cubicBezTo>
                            <a:pt x="64656" y="1838871"/>
                            <a:pt x="-17807" y="869494"/>
                            <a:pt x="0" y="479043"/>
                          </a:cubicBezTo>
                          <a:close/>
                        </a:path>
                        <a:path w="4915074" h="2874199" stroke="0" extrusionOk="0">
                          <a:moveTo>
                            <a:pt x="0" y="479043"/>
                          </a:moveTo>
                          <a:cubicBezTo>
                            <a:pt x="-12129" y="206993"/>
                            <a:pt x="204281" y="3826"/>
                            <a:pt x="479043" y="0"/>
                          </a:cubicBezTo>
                          <a:cubicBezTo>
                            <a:pt x="2319448" y="132882"/>
                            <a:pt x="2907164" y="-84951"/>
                            <a:pt x="4436031" y="0"/>
                          </a:cubicBezTo>
                          <a:cubicBezTo>
                            <a:pt x="4692222" y="8181"/>
                            <a:pt x="4910005" y="242494"/>
                            <a:pt x="4915074" y="479043"/>
                          </a:cubicBezTo>
                          <a:cubicBezTo>
                            <a:pt x="4935261" y="799923"/>
                            <a:pt x="5067554" y="1971259"/>
                            <a:pt x="4915074" y="2395156"/>
                          </a:cubicBezTo>
                          <a:cubicBezTo>
                            <a:pt x="4952743" y="2664193"/>
                            <a:pt x="4708472" y="2857996"/>
                            <a:pt x="4436031" y="2874199"/>
                          </a:cubicBezTo>
                          <a:cubicBezTo>
                            <a:pt x="2502805" y="2961838"/>
                            <a:pt x="1614656" y="2801520"/>
                            <a:pt x="479043" y="2874199"/>
                          </a:cubicBezTo>
                          <a:cubicBezTo>
                            <a:pt x="213400" y="2863944"/>
                            <a:pt x="-15841" y="2681739"/>
                            <a:pt x="0" y="2395156"/>
                          </a:cubicBezTo>
                          <a:cubicBezTo>
                            <a:pt x="-38581" y="2048550"/>
                            <a:pt x="63341" y="1047873"/>
                            <a:pt x="0" y="47904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28" name="Grafik 127">
              <a:extLst>
                <a:ext uri="{FF2B5EF4-FFF2-40B4-BE49-F238E27FC236}">
                  <a16:creationId xmlns:a16="http://schemas.microsoft.com/office/drawing/2014/main" id="{A35C809E-41D4-4647-9374-5566246C5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67582" y="1267362"/>
              <a:ext cx="4282376" cy="2494025"/>
            </a:xfrm>
            <a:prstGeom prst="rect">
              <a:avLst/>
            </a:prstGeom>
          </p:spPr>
        </p:pic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07932F2A-B13B-4334-B6E5-E2F08E2012F1}"/>
                </a:ext>
              </a:extLst>
            </p:cNvPr>
            <p:cNvSpPr/>
            <p:nvPr/>
          </p:nvSpPr>
          <p:spPr>
            <a:xfrm>
              <a:off x="1567583" y="918760"/>
              <a:ext cx="4282376" cy="3106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5G </a:t>
              </a:r>
              <a:r>
                <a:rPr lang="de-DE" dirty="0" err="1">
                  <a:solidFill>
                    <a:schemeClr val="tx1"/>
                  </a:solidFill>
                </a:rPr>
                <a:t>gNodeB</a:t>
              </a:r>
              <a:endParaRPr lang="de-DE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Pfeil: nach unten 14">
            <a:extLst>
              <a:ext uri="{FF2B5EF4-FFF2-40B4-BE49-F238E27FC236}">
                <a16:creationId xmlns:a16="http://schemas.microsoft.com/office/drawing/2014/main" id="{53DA1592-AE8A-42D6-94DA-9E30D24A3199}"/>
              </a:ext>
            </a:extLst>
          </p:cNvPr>
          <p:cNvSpPr/>
          <p:nvPr/>
        </p:nvSpPr>
        <p:spPr>
          <a:xfrm rot="10800000">
            <a:off x="2080755" y="3892353"/>
            <a:ext cx="233516" cy="629533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9" name="Pfeil: nach unten 128">
            <a:extLst>
              <a:ext uri="{FF2B5EF4-FFF2-40B4-BE49-F238E27FC236}">
                <a16:creationId xmlns:a16="http://schemas.microsoft.com/office/drawing/2014/main" id="{56AA5D5E-9E7C-4963-989F-BED9D0C9B78E}"/>
              </a:ext>
            </a:extLst>
          </p:cNvPr>
          <p:cNvSpPr/>
          <p:nvPr/>
        </p:nvSpPr>
        <p:spPr>
          <a:xfrm rot="10800000">
            <a:off x="3974280" y="3920146"/>
            <a:ext cx="233516" cy="416345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1" name="Pfeil: nach unten 130">
            <a:extLst>
              <a:ext uri="{FF2B5EF4-FFF2-40B4-BE49-F238E27FC236}">
                <a16:creationId xmlns:a16="http://schemas.microsoft.com/office/drawing/2014/main" id="{F9105D89-203B-47C2-B9DD-6E2722AD53D5}"/>
              </a:ext>
            </a:extLst>
          </p:cNvPr>
          <p:cNvSpPr/>
          <p:nvPr/>
        </p:nvSpPr>
        <p:spPr>
          <a:xfrm rot="6609628">
            <a:off x="6649433" y="3259137"/>
            <a:ext cx="233516" cy="1702596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3" name="Titel 1">
            <a:extLst>
              <a:ext uri="{FF2B5EF4-FFF2-40B4-BE49-F238E27FC236}">
                <a16:creationId xmlns:a16="http://schemas.microsoft.com/office/drawing/2014/main" id="{B5B0D18E-881E-4B25-A136-04C199D8FFC7}"/>
              </a:ext>
            </a:extLst>
          </p:cNvPr>
          <p:cNvSpPr txBox="1">
            <a:spLocks/>
          </p:cNvSpPr>
          <p:nvPr/>
        </p:nvSpPr>
        <p:spPr>
          <a:xfrm>
            <a:off x="152399" y="98565"/>
            <a:ext cx="1211578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/>
              <a:t>The Big Picture: </a:t>
            </a:r>
            <a:r>
              <a:rPr lang="de-DE" sz="3600" dirty="0" err="1"/>
              <a:t>gNodeB</a:t>
            </a:r>
            <a:r>
              <a:rPr lang="de-DE" sz="3600" dirty="0"/>
              <a:t> on Next-Gen Telecom-Sat. </a:t>
            </a:r>
            <a:r>
              <a:rPr lang="de-DE" sz="3600" dirty="0" err="1"/>
              <a:t>Processor</a:t>
            </a:r>
            <a:endParaRPr lang="de-DE" sz="3600" dirty="0"/>
          </a:p>
        </p:txBody>
      </p:sp>
      <p:grpSp>
        <p:nvGrpSpPr>
          <p:cNvPr id="119" name="Gruppieren 118">
            <a:extLst>
              <a:ext uri="{FF2B5EF4-FFF2-40B4-BE49-F238E27FC236}">
                <a16:creationId xmlns:a16="http://schemas.microsoft.com/office/drawing/2014/main" id="{30873361-65E6-43F5-A68D-391B9F667493}"/>
              </a:ext>
            </a:extLst>
          </p:cNvPr>
          <p:cNvGrpSpPr/>
          <p:nvPr/>
        </p:nvGrpSpPr>
        <p:grpSpPr>
          <a:xfrm>
            <a:off x="152400" y="6577499"/>
            <a:ext cx="11881945" cy="318821"/>
            <a:chOff x="152400" y="6577499"/>
            <a:chExt cx="11881945" cy="318821"/>
          </a:xfrm>
        </p:grpSpPr>
        <p:sp>
          <p:nvSpPr>
            <p:cNvPr id="120" name="Fußzeilenplatzhalter 15">
              <a:extLst>
                <a:ext uri="{FF2B5EF4-FFF2-40B4-BE49-F238E27FC236}">
                  <a16:creationId xmlns:a16="http://schemas.microsoft.com/office/drawing/2014/main" id="{EE325459-F0D2-4F02-9305-94C535A56EC2}"/>
                </a:ext>
              </a:extLst>
            </p:cNvPr>
            <p:cNvSpPr txBox="1">
              <a:spLocks/>
            </p:cNvSpPr>
            <p:nvPr/>
          </p:nvSpPr>
          <p:spPr>
            <a:xfrm>
              <a:off x="11089218" y="6577499"/>
              <a:ext cx="945127" cy="318821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25</a:t>
              </a:r>
            </a:p>
          </p:txBody>
        </p:sp>
        <p:sp>
          <p:nvSpPr>
            <p:cNvPr id="123" name="Fußzeilenplatzhalter 15">
              <a:extLst>
                <a:ext uri="{FF2B5EF4-FFF2-40B4-BE49-F238E27FC236}">
                  <a16:creationId xmlns:a16="http://schemas.microsoft.com/office/drawing/2014/main" id="{ADC95ECC-1774-4D78-8F70-3E73BF0136E7}"/>
                </a:ext>
              </a:extLst>
            </p:cNvPr>
            <p:cNvSpPr txBox="1">
              <a:spLocks/>
            </p:cNvSpPr>
            <p:nvPr/>
          </p:nvSpPr>
          <p:spPr>
            <a:xfrm>
              <a:off x="152400" y="6582761"/>
              <a:ext cx="3450343" cy="216000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GRCon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18</a:t>
              </a:r>
              <a:r>
                <a:rPr lang="en-US" sz="11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Sept. 2024, 5G NTN Presentation, M. Petry </a:t>
              </a:r>
              <a:endPara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058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indefinite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86" dur="indefinite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8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 animBg="1"/>
      <p:bldP spid="104" grpId="0" animBg="1"/>
      <p:bldP spid="158" grpId="0" animBg="1"/>
      <p:bldP spid="159" grpId="0" animBg="1"/>
      <p:bldP spid="160" grpId="0" animBg="1"/>
      <p:bldP spid="164" grpId="0" animBg="1"/>
      <p:bldP spid="101" grpId="0" animBg="1"/>
      <p:bldP spid="166" grpId="0" animBg="1"/>
      <p:bldP spid="167" grpId="0" animBg="1"/>
      <p:bldP spid="15" grpId="0" animBg="1"/>
      <p:bldP spid="129" grpId="0" animBg="1"/>
      <p:bldP spid="1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ruppieren 179">
            <a:extLst>
              <a:ext uri="{FF2B5EF4-FFF2-40B4-BE49-F238E27FC236}">
                <a16:creationId xmlns:a16="http://schemas.microsoft.com/office/drawing/2014/main" id="{28E0FC9D-C384-49D6-BBBA-9AE683672BD3}"/>
              </a:ext>
            </a:extLst>
          </p:cNvPr>
          <p:cNvGrpSpPr/>
          <p:nvPr/>
        </p:nvGrpSpPr>
        <p:grpSpPr>
          <a:xfrm>
            <a:off x="6646998" y="1155043"/>
            <a:ext cx="3982676" cy="2225851"/>
            <a:chOff x="6646998" y="1155043"/>
            <a:chExt cx="3982676" cy="2225851"/>
          </a:xfrm>
        </p:grpSpPr>
        <p:sp>
          <p:nvSpPr>
            <p:cNvPr id="128" name="Rechteck 127">
              <a:extLst>
                <a:ext uri="{FF2B5EF4-FFF2-40B4-BE49-F238E27FC236}">
                  <a16:creationId xmlns:a16="http://schemas.microsoft.com/office/drawing/2014/main" id="{255664E2-DC4A-4EFE-9D60-FC2AACC21222}"/>
                </a:ext>
              </a:extLst>
            </p:cNvPr>
            <p:cNvSpPr/>
            <p:nvPr/>
          </p:nvSpPr>
          <p:spPr>
            <a:xfrm>
              <a:off x="6646998" y="1429517"/>
              <a:ext cx="3980481" cy="1951377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9" name="Rechteck 128">
              <a:extLst>
                <a:ext uri="{FF2B5EF4-FFF2-40B4-BE49-F238E27FC236}">
                  <a16:creationId xmlns:a16="http://schemas.microsoft.com/office/drawing/2014/main" id="{F39B6BC7-6709-4B5F-A130-C28818451327}"/>
                </a:ext>
              </a:extLst>
            </p:cNvPr>
            <p:cNvSpPr/>
            <p:nvPr/>
          </p:nvSpPr>
          <p:spPr>
            <a:xfrm>
              <a:off x="8728908" y="1155043"/>
              <a:ext cx="1900766" cy="282047"/>
            </a:xfrm>
            <a:prstGeom prst="rect">
              <a:avLst/>
            </a:prstGeom>
            <a:solidFill>
              <a:srgbClr val="8B8B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de-DE" dirty="0">
                  <a:solidFill>
                    <a:schemeClr val="bg1"/>
                  </a:solidFill>
                </a:rPr>
                <a:t>AI </a:t>
              </a:r>
              <a:r>
                <a:rPr lang="de-DE" dirty="0" err="1">
                  <a:solidFill>
                    <a:schemeClr val="bg1"/>
                  </a:solidFill>
                </a:rPr>
                <a:t>Accelerator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38" name="Textfeld 137">
              <a:extLst>
                <a:ext uri="{FF2B5EF4-FFF2-40B4-BE49-F238E27FC236}">
                  <a16:creationId xmlns:a16="http://schemas.microsoft.com/office/drawing/2014/main" id="{C3B14B00-6464-48BF-A21E-E32414699814}"/>
                </a:ext>
              </a:extLst>
            </p:cNvPr>
            <p:cNvSpPr txBox="1"/>
            <p:nvPr/>
          </p:nvSpPr>
          <p:spPr>
            <a:xfrm>
              <a:off x="8432694" y="2152296"/>
              <a:ext cx="20810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• Efficient integration of </a:t>
              </a:r>
            </a:p>
            <a:p>
              <a:r>
                <a:rPr lang="en-US" sz="1400" dirty="0"/>
                <a:t>   AI/ML into 5G stack </a:t>
              </a:r>
            </a:p>
            <a:p>
              <a:r>
                <a:rPr lang="en-US" sz="1400" dirty="0"/>
                <a:t>   possible</a:t>
              </a:r>
              <a:endParaRPr lang="de-DE" sz="1400" dirty="0"/>
            </a:p>
          </p:txBody>
        </p:sp>
        <p:sp>
          <p:nvSpPr>
            <p:cNvPr id="139" name="Textfeld 138">
              <a:extLst>
                <a:ext uri="{FF2B5EF4-FFF2-40B4-BE49-F238E27FC236}">
                  <a16:creationId xmlns:a16="http://schemas.microsoft.com/office/drawing/2014/main" id="{6B1163C5-9BA1-466E-A4F8-53B131D7519B}"/>
                </a:ext>
              </a:extLst>
            </p:cNvPr>
            <p:cNvSpPr txBox="1"/>
            <p:nvPr/>
          </p:nvSpPr>
          <p:spPr>
            <a:xfrm>
              <a:off x="8426707" y="1605176"/>
              <a:ext cx="20144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• </a:t>
              </a:r>
              <a:r>
                <a:rPr lang="de-DE" sz="1400" dirty="0"/>
                <a:t>On-Chip  </a:t>
              </a:r>
              <a:r>
                <a:rPr lang="de-DE" sz="1400" dirty="0" err="1"/>
                <a:t>Machine</a:t>
              </a:r>
              <a:endParaRPr lang="de-DE" sz="1400" dirty="0"/>
            </a:p>
            <a:p>
              <a:r>
                <a:rPr lang="de-DE" sz="1400" dirty="0"/>
                <a:t>   Learning </a:t>
              </a:r>
              <a:r>
                <a:rPr lang="de-DE" sz="1400" dirty="0" err="1"/>
                <a:t>Inference</a:t>
              </a:r>
              <a:endParaRPr lang="de-DE" sz="1400" dirty="0"/>
            </a:p>
          </p:txBody>
        </p:sp>
      </p:grpSp>
      <p:grpSp>
        <p:nvGrpSpPr>
          <p:cNvPr id="178" name="Gruppieren 177">
            <a:extLst>
              <a:ext uri="{FF2B5EF4-FFF2-40B4-BE49-F238E27FC236}">
                <a16:creationId xmlns:a16="http://schemas.microsoft.com/office/drawing/2014/main" id="{1E0AF82C-5551-4DF0-B9F2-87187943413F}"/>
              </a:ext>
            </a:extLst>
          </p:cNvPr>
          <p:cNvGrpSpPr/>
          <p:nvPr/>
        </p:nvGrpSpPr>
        <p:grpSpPr>
          <a:xfrm>
            <a:off x="6708765" y="4440353"/>
            <a:ext cx="3920909" cy="1978871"/>
            <a:chOff x="6708765" y="4440353"/>
            <a:chExt cx="3920909" cy="1978871"/>
          </a:xfrm>
        </p:grpSpPr>
        <p:sp>
          <p:nvSpPr>
            <p:cNvPr id="126" name="Rechteck 125">
              <a:extLst>
                <a:ext uri="{FF2B5EF4-FFF2-40B4-BE49-F238E27FC236}">
                  <a16:creationId xmlns:a16="http://schemas.microsoft.com/office/drawing/2014/main" id="{18B3F2BB-07BA-4C90-94B1-AF2816D37027}"/>
                </a:ext>
              </a:extLst>
            </p:cNvPr>
            <p:cNvSpPr/>
            <p:nvPr/>
          </p:nvSpPr>
          <p:spPr>
            <a:xfrm>
              <a:off x="6708765" y="4720742"/>
              <a:ext cx="3914748" cy="1698482"/>
            </a:xfrm>
            <a:prstGeom prst="rect">
              <a:avLst/>
            </a:prstGeom>
            <a:solidFill>
              <a:srgbClr val="82C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7" name="Rechteck 126">
              <a:extLst>
                <a:ext uri="{FF2B5EF4-FFF2-40B4-BE49-F238E27FC236}">
                  <a16:creationId xmlns:a16="http://schemas.microsoft.com/office/drawing/2014/main" id="{2CFA9B6C-C2CC-431F-9C44-95071341FB96}"/>
                </a:ext>
              </a:extLst>
            </p:cNvPr>
            <p:cNvSpPr/>
            <p:nvPr/>
          </p:nvSpPr>
          <p:spPr>
            <a:xfrm>
              <a:off x="8728908" y="4440353"/>
              <a:ext cx="1900766" cy="282047"/>
            </a:xfrm>
            <a:prstGeom prst="rect">
              <a:avLst/>
            </a:prstGeom>
            <a:solidFill>
              <a:srgbClr val="037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de-DE" dirty="0">
                  <a:solidFill>
                    <a:schemeClr val="bg1"/>
                  </a:solidFill>
                </a:rPr>
                <a:t>RF Frontend</a:t>
              </a:r>
            </a:p>
          </p:txBody>
        </p:sp>
        <p:sp>
          <p:nvSpPr>
            <p:cNvPr id="162" name="Textfeld 161">
              <a:extLst>
                <a:ext uri="{FF2B5EF4-FFF2-40B4-BE49-F238E27FC236}">
                  <a16:creationId xmlns:a16="http://schemas.microsoft.com/office/drawing/2014/main" id="{A79DBFA6-6F15-48E9-B703-27D8E53F4090}"/>
                </a:ext>
              </a:extLst>
            </p:cNvPr>
            <p:cNvSpPr txBox="1"/>
            <p:nvPr/>
          </p:nvSpPr>
          <p:spPr>
            <a:xfrm>
              <a:off x="8452108" y="4832148"/>
              <a:ext cx="20810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• Mixed signal front-end</a:t>
              </a:r>
            </a:p>
            <a:p>
              <a:r>
                <a:rPr lang="en-US" sz="1400" dirty="0"/>
                <a:t>• 4x 16-Bit 12 GSPS DAC</a:t>
              </a:r>
            </a:p>
            <a:p>
              <a:r>
                <a:rPr lang="en-US" sz="1400" dirty="0"/>
                <a:t>• 2x 6 GSPS ADC</a:t>
              </a:r>
            </a:p>
          </p:txBody>
        </p:sp>
        <p:sp>
          <p:nvSpPr>
            <p:cNvPr id="163" name="Textfeld 162">
              <a:extLst>
                <a:ext uri="{FF2B5EF4-FFF2-40B4-BE49-F238E27FC236}">
                  <a16:creationId xmlns:a16="http://schemas.microsoft.com/office/drawing/2014/main" id="{4B14B5F5-8344-4EF9-8AEF-C5FB6EC54E7D}"/>
                </a:ext>
              </a:extLst>
            </p:cNvPr>
            <p:cNvSpPr txBox="1"/>
            <p:nvPr/>
          </p:nvSpPr>
          <p:spPr>
            <a:xfrm>
              <a:off x="8452107" y="5711538"/>
              <a:ext cx="20810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• On-Chip DSP processing</a:t>
              </a:r>
            </a:p>
            <a:p>
              <a:r>
                <a:rPr lang="en-US" sz="1400" dirty="0"/>
                <a:t>  capabilities available</a:t>
              </a:r>
            </a:p>
          </p:txBody>
        </p:sp>
      </p:grpSp>
      <p:grpSp>
        <p:nvGrpSpPr>
          <p:cNvPr id="172" name="Gruppieren 171">
            <a:extLst>
              <a:ext uri="{FF2B5EF4-FFF2-40B4-BE49-F238E27FC236}">
                <a16:creationId xmlns:a16="http://schemas.microsoft.com/office/drawing/2014/main" id="{589DCB49-2A1F-498C-B28C-F55E2EA3B758}"/>
              </a:ext>
            </a:extLst>
          </p:cNvPr>
          <p:cNvGrpSpPr/>
          <p:nvPr/>
        </p:nvGrpSpPr>
        <p:grpSpPr>
          <a:xfrm>
            <a:off x="452968" y="1146704"/>
            <a:ext cx="5988449" cy="5272520"/>
            <a:chOff x="452968" y="1146704"/>
            <a:chExt cx="5988449" cy="5272520"/>
          </a:xfrm>
        </p:grpSpPr>
        <p:sp>
          <p:nvSpPr>
            <p:cNvPr id="123" name="Rechteck 122">
              <a:extLst>
                <a:ext uri="{FF2B5EF4-FFF2-40B4-BE49-F238E27FC236}">
                  <a16:creationId xmlns:a16="http://schemas.microsoft.com/office/drawing/2014/main" id="{6E74866D-B4F7-483C-A19A-52145B03D597}"/>
                </a:ext>
              </a:extLst>
            </p:cNvPr>
            <p:cNvSpPr/>
            <p:nvPr/>
          </p:nvSpPr>
          <p:spPr>
            <a:xfrm>
              <a:off x="457200" y="1428750"/>
              <a:ext cx="5984217" cy="2738525"/>
            </a:xfrm>
            <a:prstGeom prst="rect">
              <a:avLst/>
            </a:prstGeom>
            <a:solidFill>
              <a:srgbClr val="FDE5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4" name="Rechteck 123">
              <a:extLst>
                <a:ext uri="{FF2B5EF4-FFF2-40B4-BE49-F238E27FC236}">
                  <a16:creationId xmlns:a16="http://schemas.microsoft.com/office/drawing/2014/main" id="{0DE64B80-DA26-4D32-8095-5D24C1F3465C}"/>
                </a:ext>
              </a:extLst>
            </p:cNvPr>
            <p:cNvSpPr/>
            <p:nvPr/>
          </p:nvSpPr>
          <p:spPr>
            <a:xfrm>
              <a:off x="457200" y="4157409"/>
              <a:ext cx="5984217" cy="2261815"/>
            </a:xfrm>
            <a:prstGeom prst="rect">
              <a:avLst/>
            </a:prstGeom>
            <a:solidFill>
              <a:srgbClr val="CCF1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5" name="Rechteck 124">
              <a:extLst>
                <a:ext uri="{FF2B5EF4-FFF2-40B4-BE49-F238E27FC236}">
                  <a16:creationId xmlns:a16="http://schemas.microsoft.com/office/drawing/2014/main" id="{259D38EF-E079-4643-8B8B-B903D4C650BA}"/>
                </a:ext>
              </a:extLst>
            </p:cNvPr>
            <p:cNvSpPr/>
            <p:nvPr/>
          </p:nvSpPr>
          <p:spPr>
            <a:xfrm>
              <a:off x="452968" y="1146704"/>
              <a:ext cx="1900766" cy="282047"/>
            </a:xfrm>
            <a:prstGeom prst="rect">
              <a:avLst/>
            </a:prstGeom>
            <a:gradFill>
              <a:gsLst>
                <a:gs pos="0">
                  <a:srgbClr val="F47D81"/>
                </a:gs>
                <a:gs pos="100000">
                  <a:srgbClr val="00B949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dirty="0">
                  <a:solidFill>
                    <a:schemeClr val="bg1"/>
                  </a:solidFill>
                </a:rPr>
                <a:t>5G </a:t>
              </a:r>
              <a:r>
                <a:rPr lang="de-DE" dirty="0" err="1">
                  <a:solidFill>
                    <a:schemeClr val="bg1"/>
                  </a:solidFill>
                </a:rPr>
                <a:t>gNodeB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grpSp>
          <p:nvGrpSpPr>
            <p:cNvPr id="158" name="Gruppieren 157">
              <a:extLst>
                <a:ext uri="{FF2B5EF4-FFF2-40B4-BE49-F238E27FC236}">
                  <a16:creationId xmlns:a16="http://schemas.microsoft.com/office/drawing/2014/main" id="{35A7D2EC-0862-43A6-8F6E-69D62B889D17}"/>
                </a:ext>
              </a:extLst>
            </p:cNvPr>
            <p:cNvGrpSpPr/>
            <p:nvPr/>
          </p:nvGrpSpPr>
          <p:grpSpPr>
            <a:xfrm>
              <a:off x="894390" y="3842646"/>
              <a:ext cx="429350" cy="447129"/>
              <a:chOff x="894390" y="3842646"/>
              <a:chExt cx="429350" cy="447129"/>
            </a:xfrm>
          </p:grpSpPr>
          <p:sp>
            <p:nvSpPr>
              <p:cNvPr id="156" name="Bogen 155">
                <a:extLst>
                  <a:ext uri="{FF2B5EF4-FFF2-40B4-BE49-F238E27FC236}">
                    <a16:creationId xmlns:a16="http://schemas.microsoft.com/office/drawing/2014/main" id="{FF9A67B8-6DF8-4659-B2C9-942F4E0B6E44}"/>
                  </a:ext>
                </a:extLst>
              </p:cNvPr>
              <p:cNvSpPr/>
              <p:nvPr/>
            </p:nvSpPr>
            <p:spPr>
              <a:xfrm>
                <a:off x="894390" y="3842646"/>
                <a:ext cx="429350" cy="447129"/>
              </a:xfrm>
              <a:prstGeom prst="arc">
                <a:avLst>
                  <a:gd name="adj1" fmla="val 9148664"/>
                  <a:gd name="adj2" fmla="val 1845524"/>
                </a:avLst>
              </a:prstGeom>
              <a:solidFill>
                <a:srgbClr val="CCF1DB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7" name="Rechteck 156">
                <a:extLst>
                  <a:ext uri="{FF2B5EF4-FFF2-40B4-BE49-F238E27FC236}">
                    <a16:creationId xmlns:a16="http://schemas.microsoft.com/office/drawing/2014/main" id="{EC2E4CB1-301F-40B2-B5E0-2E9790C4FE1C}"/>
                  </a:ext>
                </a:extLst>
              </p:cNvPr>
              <p:cNvSpPr/>
              <p:nvPr/>
            </p:nvSpPr>
            <p:spPr>
              <a:xfrm>
                <a:off x="941668" y="4014823"/>
                <a:ext cx="319523" cy="152401"/>
              </a:xfrm>
              <a:prstGeom prst="rect">
                <a:avLst/>
              </a:prstGeom>
              <a:solidFill>
                <a:srgbClr val="CCF1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59" name="Gruppieren 158">
              <a:extLst>
                <a:ext uri="{FF2B5EF4-FFF2-40B4-BE49-F238E27FC236}">
                  <a16:creationId xmlns:a16="http://schemas.microsoft.com/office/drawing/2014/main" id="{EEC94F2D-EA6C-48B5-B0D4-B94E600AC45D}"/>
                </a:ext>
              </a:extLst>
            </p:cNvPr>
            <p:cNvGrpSpPr/>
            <p:nvPr/>
          </p:nvGrpSpPr>
          <p:grpSpPr>
            <a:xfrm flipV="1">
              <a:off x="1505416" y="4036536"/>
              <a:ext cx="429350" cy="447129"/>
              <a:chOff x="894390" y="3855923"/>
              <a:chExt cx="429350" cy="447129"/>
            </a:xfrm>
          </p:grpSpPr>
          <p:sp>
            <p:nvSpPr>
              <p:cNvPr id="160" name="Bogen 159">
                <a:extLst>
                  <a:ext uri="{FF2B5EF4-FFF2-40B4-BE49-F238E27FC236}">
                    <a16:creationId xmlns:a16="http://schemas.microsoft.com/office/drawing/2014/main" id="{ECAB6030-B39C-465C-9290-A0DC369A0315}"/>
                  </a:ext>
                </a:extLst>
              </p:cNvPr>
              <p:cNvSpPr/>
              <p:nvPr/>
            </p:nvSpPr>
            <p:spPr>
              <a:xfrm>
                <a:off x="894390" y="3855923"/>
                <a:ext cx="429350" cy="447129"/>
              </a:xfrm>
              <a:prstGeom prst="arc">
                <a:avLst>
                  <a:gd name="adj1" fmla="val 9148664"/>
                  <a:gd name="adj2" fmla="val 1845524"/>
                </a:avLst>
              </a:prstGeom>
              <a:solidFill>
                <a:srgbClr val="FDE5E6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1" name="Rechteck 160">
                <a:extLst>
                  <a:ext uri="{FF2B5EF4-FFF2-40B4-BE49-F238E27FC236}">
                    <a16:creationId xmlns:a16="http://schemas.microsoft.com/office/drawing/2014/main" id="{8FC9C51A-D7D4-49EE-AE39-1120FBA4F736}"/>
                  </a:ext>
                </a:extLst>
              </p:cNvPr>
              <p:cNvSpPr/>
              <p:nvPr/>
            </p:nvSpPr>
            <p:spPr>
              <a:xfrm>
                <a:off x="941668" y="4040223"/>
                <a:ext cx="319523" cy="152401"/>
              </a:xfrm>
              <a:prstGeom prst="rect">
                <a:avLst/>
              </a:prstGeom>
              <a:solidFill>
                <a:srgbClr val="FDE5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167" name="Gruppieren 166">
            <a:extLst>
              <a:ext uri="{FF2B5EF4-FFF2-40B4-BE49-F238E27FC236}">
                <a16:creationId xmlns:a16="http://schemas.microsoft.com/office/drawing/2014/main" id="{81C65F81-5180-4FE8-8DF2-29D030ABC742}"/>
              </a:ext>
            </a:extLst>
          </p:cNvPr>
          <p:cNvGrpSpPr/>
          <p:nvPr/>
        </p:nvGrpSpPr>
        <p:grpSpPr>
          <a:xfrm>
            <a:off x="2955129" y="1090433"/>
            <a:ext cx="5376864" cy="2854705"/>
            <a:chOff x="2955129" y="1090433"/>
            <a:chExt cx="5376864" cy="2854705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37B2141B-3EA2-42BD-B166-F11D4122B97D}"/>
                </a:ext>
              </a:extLst>
            </p:cNvPr>
            <p:cNvSpPr/>
            <p:nvPr/>
          </p:nvSpPr>
          <p:spPr>
            <a:xfrm>
              <a:off x="2967568" y="1146704"/>
              <a:ext cx="5342128" cy="282046"/>
            </a:xfrm>
            <a:prstGeom prst="rect">
              <a:avLst/>
            </a:prstGeom>
            <a:solidFill>
              <a:srgbClr val="F47D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400" dirty="0">
                  <a:solidFill>
                    <a:schemeClr val="bg1"/>
                  </a:solidFill>
                </a:rPr>
                <a:t>AMD-</a:t>
              </a:r>
              <a:r>
                <a:rPr lang="de-DE" sz="1400" dirty="0" err="1">
                  <a:solidFill>
                    <a:schemeClr val="bg1"/>
                  </a:solidFill>
                </a:rPr>
                <a:t>Xilinx</a:t>
              </a:r>
              <a:r>
                <a:rPr lang="de-DE" sz="1400" dirty="0">
                  <a:solidFill>
                    <a:schemeClr val="bg1"/>
                  </a:solidFill>
                </a:rPr>
                <a:t> VERSAL AI Core System-on-Chip</a:t>
              </a:r>
            </a:p>
          </p:txBody>
        </p:sp>
        <p:sp>
          <p:nvSpPr>
            <p:cNvPr id="32" name="Rechteck: abgerundete Ecken 31">
              <a:extLst>
                <a:ext uri="{FF2B5EF4-FFF2-40B4-BE49-F238E27FC236}">
                  <a16:creationId xmlns:a16="http://schemas.microsoft.com/office/drawing/2014/main" id="{CF5492C2-986E-4E95-B2E3-E4F62B83733F}"/>
                </a:ext>
              </a:extLst>
            </p:cNvPr>
            <p:cNvSpPr/>
            <p:nvPr/>
          </p:nvSpPr>
          <p:spPr>
            <a:xfrm>
              <a:off x="2955129" y="1132088"/>
              <a:ext cx="5376864" cy="2813050"/>
            </a:xfrm>
            <a:prstGeom prst="roundRect">
              <a:avLst>
                <a:gd name="adj" fmla="val 4788"/>
              </a:avLst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hteck: abgerundete Ecken 33">
              <a:extLst>
                <a:ext uri="{FF2B5EF4-FFF2-40B4-BE49-F238E27FC236}">
                  <a16:creationId xmlns:a16="http://schemas.microsoft.com/office/drawing/2014/main" id="{90539000-5043-402E-BB67-9AB62C58B6EE}"/>
                </a:ext>
              </a:extLst>
            </p:cNvPr>
            <p:cNvSpPr/>
            <p:nvPr/>
          </p:nvSpPr>
          <p:spPr>
            <a:xfrm>
              <a:off x="3086101" y="1517650"/>
              <a:ext cx="1504950" cy="1809750"/>
            </a:xfrm>
            <a:prstGeom prst="roundRect">
              <a:avLst>
                <a:gd name="adj" fmla="val 4788"/>
              </a:avLst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hteck: abgerundete Ecken 34">
              <a:extLst>
                <a:ext uri="{FF2B5EF4-FFF2-40B4-BE49-F238E27FC236}">
                  <a16:creationId xmlns:a16="http://schemas.microsoft.com/office/drawing/2014/main" id="{66016A8F-AA5B-4943-93B5-7FEFDBCA68CF}"/>
                </a:ext>
              </a:extLst>
            </p:cNvPr>
            <p:cNvSpPr/>
            <p:nvPr/>
          </p:nvSpPr>
          <p:spPr>
            <a:xfrm>
              <a:off x="4891086" y="1517449"/>
              <a:ext cx="1504950" cy="1809750"/>
            </a:xfrm>
            <a:prstGeom prst="roundRect">
              <a:avLst>
                <a:gd name="adj" fmla="val 4788"/>
              </a:avLst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Rechteck: abgerundete Ecken 35">
              <a:extLst>
                <a:ext uri="{FF2B5EF4-FFF2-40B4-BE49-F238E27FC236}">
                  <a16:creationId xmlns:a16="http://schemas.microsoft.com/office/drawing/2014/main" id="{750CD1CE-38FB-4366-A554-3C5F6FFE6762}"/>
                </a:ext>
              </a:extLst>
            </p:cNvPr>
            <p:cNvSpPr/>
            <p:nvPr/>
          </p:nvSpPr>
          <p:spPr>
            <a:xfrm>
              <a:off x="6715121" y="1510898"/>
              <a:ext cx="1504950" cy="1809750"/>
            </a:xfrm>
            <a:prstGeom prst="roundRect">
              <a:avLst>
                <a:gd name="adj" fmla="val 4788"/>
              </a:avLst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47E71FE3-1166-4FAF-A6A1-EEE675140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54858" y="1090433"/>
              <a:ext cx="1050605" cy="393706"/>
            </a:xfrm>
            <a:prstGeom prst="rect">
              <a:avLst/>
            </a:prstGeom>
          </p:spPr>
        </p:pic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48DFECA3-A04C-424D-8094-C72F1344F6AB}"/>
                </a:ext>
              </a:extLst>
            </p:cNvPr>
            <p:cNvCxnSpPr/>
            <p:nvPr/>
          </p:nvCxnSpPr>
          <p:spPr>
            <a:xfrm>
              <a:off x="3086101" y="3539671"/>
              <a:ext cx="513397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mit Pfeil 26">
              <a:extLst>
                <a:ext uri="{FF2B5EF4-FFF2-40B4-BE49-F238E27FC236}">
                  <a16:creationId xmlns:a16="http://schemas.microsoft.com/office/drawing/2014/main" id="{9BC9BB51-0A4A-4698-98F2-C3BC7213DAC6}"/>
                </a:ext>
              </a:extLst>
            </p:cNvPr>
            <p:cNvCxnSpPr>
              <a:cxnSpLocks/>
              <a:endCxn id="34" idx="2"/>
            </p:cNvCxnSpPr>
            <p:nvPr/>
          </p:nvCxnSpPr>
          <p:spPr>
            <a:xfrm flipV="1">
              <a:off x="3838576" y="3327400"/>
              <a:ext cx="0" cy="2032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mit Pfeil 48">
              <a:extLst>
                <a:ext uri="{FF2B5EF4-FFF2-40B4-BE49-F238E27FC236}">
                  <a16:creationId xmlns:a16="http://schemas.microsoft.com/office/drawing/2014/main" id="{6F1B3A97-25DD-4EB6-AD23-8611120BB629}"/>
                </a:ext>
              </a:extLst>
            </p:cNvPr>
            <p:cNvCxnSpPr>
              <a:cxnSpLocks/>
              <a:endCxn id="36" idx="2"/>
            </p:cNvCxnSpPr>
            <p:nvPr/>
          </p:nvCxnSpPr>
          <p:spPr>
            <a:xfrm flipV="1">
              <a:off x="7467596" y="3320648"/>
              <a:ext cx="0" cy="2032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mit Pfeil 52">
              <a:extLst>
                <a:ext uri="{FF2B5EF4-FFF2-40B4-BE49-F238E27FC236}">
                  <a16:creationId xmlns:a16="http://schemas.microsoft.com/office/drawing/2014/main" id="{35421623-4433-4E54-8D8D-969C2689F2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9746" y="3336471"/>
              <a:ext cx="0" cy="2032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860F9B66-D341-448E-902E-7065232AD6E1}"/>
                </a:ext>
              </a:extLst>
            </p:cNvPr>
            <p:cNvSpPr/>
            <p:nvPr/>
          </p:nvSpPr>
          <p:spPr>
            <a:xfrm>
              <a:off x="5003800" y="3460749"/>
              <a:ext cx="1250950" cy="1714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>
                  <a:solidFill>
                    <a:schemeClr val="tx1"/>
                  </a:solidFill>
                </a:rPr>
                <a:t>Network-on-Chip</a:t>
              </a: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3C1B65CE-CD82-4241-A3A3-84557FF07683}"/>
                </a:ext>
              </a:extLst>
            </p:cNvPr>
            <p:cNvSpPr/>
            <p:nvPr/>
          </p:nvSpPr>
          <p:spPr>
            <a:xfrm>
              <a:off x="3108055" y="1523598"/>
              <a:ext cx="1476646" cy="19682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dirty="0">
                  <a:solidFill>
                    <a:schemeClr val="tx1"/>
                  </a:solidFill>
                </a:rPr>
                <a:t>Processing System*</a:t>
              </a:r>
            </a:p>
          </p:txBody>
        </p:sp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80296125-DB8A-4FBD-A818-69A6CC57B3C1}"/>
                </a:ext>
              </a:extLst>
            </p:cNvPr>
            <p:cNvSpPr/>
            <p:nvPr/>
          </p:nvSpPr>
          <p:spPr>
            <a:xfrm>
              <a:off x="4905238" y="1523598"/>
              <a:ext cx="1476646" cy="19682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dirty="0" err="1">
                  <a:solidFill>
                    <a:schemeClr val="tx1"/>
                  </a:solidFill>
                </a:rPr>
                <a:t>Programmable</a:t>
              </a:r>
              <a:r>
                <a:rPr lang="de-DE" sz="1100" dirty="0">
                  <a:solidFill>
                    <a:schemeClr val="tx1"/>
                  </a:solidFill>
                </a:rPr>
                <a:t> </a:t>
              </a:r>
              <a:r>
                <a:rPr lang="de-DE" sz="1100" dirty="0" err="1">
                  <a:solidFill>
                    <a:schemeClr val="tx1"/>
                  </a:solidFill>
                </a:rPr>
                <a:t>Logic</a:t>
              </a:r>
              <a:endParaRPr lang="de-DE" sz="11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F9402FC5-2B0D-4BF9-9F50-651C2E69290D}"/>
                </a:ext>
              </a:extLst>
            </p:cNvPr>
            <p:cNvSpPr/>
            <p:nvPr/>
          </p:nvSpPr>
          <p:spPr>
            <a:xfrm>
              <a:off x="6727821" y="1523598"/>
              <a:ext cx="1476646" cy="19682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dirty="0">
                  <a:solidFill>
                    <a:schemeClr val="tx1"/>
                  </a:solidFill>
                </a:rPr>
                <a:t>Intelligent/AI </a:t>
              </a:r>
              <a:r>
                <a:rPr lang="de-DE" sz="1100" dirty="0" err="1">
                  <a:solidFill>
                    <a:schemeClr val="tx1"/>
                  </a:solidFill>
                </a:rPr>
                <a:t>Engines</a:t>
              </a:r>
              <a:endParaRPr lang="de-DE" sz="11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25E1407A-F01E-4119-B58E-304471215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88952" cy="8570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4E157D59-90AD-4E24-8B90-01E1DA98798E}"/>
              </a:ext>
            </a:extLst>
          </p:cNvPr>
          <p:cNvSpPr txBox="1">
            <a:spLocks/>
          </p:cNvSpPr>
          <p:nvPr/>
        </p:nvSpPr>
        <p:spPr>
          <a:xfrm>
            <a:off x="152399" y="237109"/>
            <a:ext cx="11782206" cy="720375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Heterogeneous</a:t>
            </a:r>
            <a:r>
              <a:rPr lang="de-DE" dirty="0"/>
              <a:t> </a:t>
            </a:r>
            <a:r>
              <a:rPr lang="de-DE" dirty="0" err="1"/>
              <a:t>gNodeB</a:t>
            </a:r>
            <a:r>
              <a:rPr lang="de-DE" dirty="0"/>
              <a:t> Implementation Concept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934DCF3E-56B8-4BE2-8836-6525E6441F8B}"/>
              </a:ext>
            </a:extLst>
          </p:cNvPr>
          <p:cNvSpPr/>
          <p:nvPr/>
        </p:nvSpPr>
        <p:spPr>
          <a:xfrm>
            <a:off x="3155950" y="1776915"/>
            <a:ext cx="1365250" cy="344162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dirty="0">
                <a:solidFill>
                  <a:schemeClr val="tx1"/>
                </a:solidFill>
              </a:rPr>
              <a:t>Data Scheduling &amp; Control </a:t>
            </a:r>
            <a:r>
              <a:rPr lang="de-DE" sz="1100" dirty="0" err="1">
                <a:solidFill>
                  <a:schemeClr val="tx1"/>
                </a:solidFill>
              </a:rPr>
              <a:t>of</a:t>
            </a:r>
            <a:r>
              <a:rPr lang="de-DE" sz="1100" dirty="0">
                <a:solidFill>
                  <a:schemeClr val="tx1"/>
                </a:solidFill>
              </a:rPr>
              <a:t> PL</a:t>
            </a: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13568B33-806B-4EEF-823F-A8A6D50C7AEF}"/>
              </a:ext>
            </a:extLst>
          </p:cNvPr>
          <p:cNvSpPr/>
          <p:nvPr/>
        </p:nvSpPr>
        <p:spPr>
          <a:xfrm>
            <a:off x="3136901" y="2967640"/>
            <a:ext cx="1365250" cy="344162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00" dirty="0">
                <a:solidFill>
                  <a:schemeClr val="tx1"/>
                </a:solidFill>
              </a:rPr>
              <a:t>*</a:t>
            </a:r>
            <a:r>
              <a:rPr lang="de-DE" sz="1000" dirty="0" err="1">
                <a:solidFill>
                  <a:schemeClr val="tx1"/>
                </a:solidFill>
              </a:rPr>
              <a:t>Application</a:t>
            </a:r>
            <a:r>
              <a:rPr lang="de-DE" sz="1000" dirty="0">
                <a:solidFill>
                  <a:schemeClr val="tx1"/>
                </a:solidFill>
              </a:rPr>
              <a:t> </a:t>
            </a:r>
            <a:r>
              <a:rPr lang="de-DE" sz="1000" dirty="0" err="1">
                <a:solidFill>
                  <a:schemeClr val="tx1"/>
                </a:solidFill>
              </a:rPr>
              <a:t>Processor</a:t>
            </a:r>
            <a:r>
              <a:rPr lang="de-DE" sz="1000" dirty="0">
                <a:solidFill>
                  <a:schemeClr val="tx1"/>
                </a:solidFill>
              </a:rPr>
              <a:t> ARM Cortex-A72</a:t>
            </a:r>
          </a:p>
        </p:txBody>
      </p:sp>
      <p:grpSp>
        <p:nvGrpSpPr>
          <p:cNvPr id="181" name="Gruppieren 180">
            <a:extLst>
              <a:ext uri="{FF2B5EF4-FFF2-40B4-BE49-F238E27FC236}">
                <a16:creationId xmlns:a16="http://schemas.microsoft.com/office/drawing/2014/main" id="{1506FFD9-A53B-4667-9ED0-B2068AA1C106}"/>
              </a:ext>
            </a:extLst>
          </p:cNvPr>
          <p:cNvGrpSpPr/>
          <p:nvPr/>
        </p:nvGrpSpPr>
        <p:grpSpPr>
          <a:xfrm>
            <a:off x="6818177" y="1803184"/>
            <a:ext cx="1525381" cy="1522108"/>
            <a:chOff x="6818177" y="1803184"/>
            <a:chExt cx="1525381" cy="1522108"/>
          </a:xfrm>
        </p:grpSpPr>
        <p:sp>
          <p:nvSpPr>
            <p:cNvPr id="66" name="Rechteck 65">
              <a:extLst>
                <a:ext uri="{FF2B5EF4-FFF2-40B4-BE49-F238E27FC236}">
                  <a16:creationId xmlns:a16="http://schemas.microsoft.com/office/drawing/2014/main" id="{D4F0FB84-36A6-4462-B61C-F9B395003DE5}"/>
                </a:ext>
              </a:extLst>
            </p:cNvPr>
            <p:cNvSpPr/>
            <p:nvPr/>
          </p:nvSpPr>
          <p:spPr>
            <a:xfrm>
              <a:off x="6970577" y="2037852"/>
              <a:ext cx="1143000" cy="18727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dirty="0">
                  <a:solidFill>
                    <a:schemeClr val="tx1"/>
                  </a:solidFill>
                </a:rPr>
                <a:t>CNN, </a:t>
              </a:r>
              <a:r>
                <a:rPr lang="de-DE" sz="1200" dirty="0" err="1">
                  <a:solidFill>
                    <a:schemeClr val="tx1"/>
                  </a:solidFill>
                </a:rPr>
                <a:t>Dense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903C4581-120E-4E78-876F-EF4C8D052B77}"/>
                </a:ext>
              </a:extLst>
            </p:cNvPr>
            <p:cNvCxnSpPr>
              <a:cxnSpLocks/>
            </p:cNvCxnSpPr>
            <p:nvPr/>
          </p:nvCxnSpPr>
          <p:spPr>
            <a:xfrm>
              <a:off x="6818177" y="1867588"/>
              <a:ext cx="0" cy="391411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hteck 67">
              <a:extLst>
                <a:ext uri="{FF2B5EF4-FFF2-40B4-BE49-F238E27FC236}">
                  <a16:creationId xmlns:a16="http://schemas.microsoft.com/office/drawing/2014/main" id="{59E15F4A-D199-4D1D-AAE9-6BC3B4C07927}"/>
                </a:ext>
              </a:extLst>
            </p:cNvPr>
            <p:cNvSpPr/>
            <p:nvPr/>
          </p:nvSpPr>
          <p:spPr>
            <a:xfrm>
              <a:off x="6862160" y="1803184"/>
              <a:ext cx="1396738" cy="1968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dirty="0">
                  <a:solidFill>
                    <a:schemeClr val="tx1"/>
                  </a:solidFill>
                </a:rPr>
                <a:t>AI / ML</a:t>
              </a:r>
            </a:p>
          </p:txBody>
        </p:sp>
        <p:sp>
          <p:nvSpPr>
            <p:cNvPr id="71" name="Rechteck 70">
              <a:extLst>
                <a:ext uri="{FF2B5EF4-FFF2-40B4-BE49-F238E27FC236}">
                  <a16:creationId xmlns:a16="http://schemas.microsoft.com/office/drawing/2014/main" id="{5C18C1D7-B3A4-4D40-BAC6-7AFBB1595292}"/>
                </a:ext>
              </a:extLst>
            </p:cNvPr>
            <p:cNvSpPr/>
            <p:nvPr/>
          </p:nvSpPr>
          <p:spPr>
            <a:xfrm>
              <a:off x="6970577" y="2725760"/>
              <a:ext cx="1143000" cy="18727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dirty="0">
                  <a:solidFill>
                    <a:schemeClr val="tx1"/>
                  </a:solidFill>
                </a:rPr>
                <a:t>FFT / IFFT</a:t>
              </a:r>
            </a:p>
          </p:txBody>
        </p:sp>
        <p:cxnSp>
          <p:nvCxnSpPr>
            <p:cNvPr id="72" name="Gerader Verbinder 71">
              <a:extLst>
                <a:ext uri="{FF2B5EF4-FFF2-40B4-BE49-F238E27FC236}">
                  <a16:creationId xmlns:a16="http://schemas.microsoft.com/office/drawing/2014/main" id="{059A4FFA-4376-443F-A7C1-F30F8BFF9930}"/>
                </a:ext>
              </a:extLst>
            </p:cNvPr>
            <p:cNvCxnSpPr>
              <a:cxnSpLocks/>
            </p:cNvCxnSpPr>
            <p:nvPr/>
          </p:nvCxnSpPr>
          <p:spPr>
            <a:xfrm>
              <a:off x="6818177" y="2521628"/>
              <a:ext cx="0" cy="64261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hteck 72">
              <a:extLst>
                <a:ext uri="{FF2B5EF4-FFF2-40B4-BE49-F238E27FC236}">
                  <a16:creationId xmlns:a16="http://schemas.microsoft.com/office/drawing/2014/main" id="{3E4FA1E6-A1B5-4F89-A92F-CCDEA33A2E10}"/>
                </a:ext>
              </a:extLst>
            </p:cNvPr>
            <p:cNvSpPr/>
            <p:nvPr/>
          </p:nvSpPr>
          <p:spPr>
            <a:xfrm>
              <a:off x="6842747" y="2458785"/>
              <a:ext cx="1396738" cy="1968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>
                  <a:solidFill>
                    <a:schemeClr val="tx1"/>
                  </a:solidFill>
                </a:rPr>
                <a:t>Native DSP Support</a:t>
              </a:r>
            </a:p>
          </p:txBody>
        </p:sp>
        <p:sp>
          <p:nvSpPr>
            <p:cNvPr id="74" name="Rechteck 73">
              <a:extLst>
                <a:ext uri="{FF2B5EF4-FFF2-40B4-BE49-F238E27FC236}">
                  <a16:creationId xmlns:a16="http://schemas.microsoft.com/office/drawing/2014/main" id="{7CE021C2-66F4-4CD9-92F9-0DB2C191E44D}"/>
                </a:ext>
              </a:extLst>
            </p:cNvPr>
            <p:cNvSpPr/>
            <p:nvPr/>
          </p:nvSpPr>
          <p:spPr>
            <a:xfrm>
              <a:off x="6970577" y="2976965"/>
              <a:ext cx="1143000" cy="18727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Ins="0" rtlCol="0" anchor="ctr"/>
            <a:lstStyle/>
            <a:p>
              <a:r>
                <a:rPr lang="de-DE" sz="1200" dirty="0">
                  <a:solidFill>
                    <a:schemeClr val="tx1"/>
                  </a:solidFill>
                </a:rPr>
                <a:t>FIR Filter / </a:t>
              </a:r>
              <a:r>
                <a:rPr lang="de-DE" sz="1200" dirty="0" err="1">
                  <a:solidFill>
                    <a:schemeClr val="tx1"/>
                  </a:solidFill>
                </a:rPr>
                <a:t>Conv</a:t>
              </a:r>
              <a:r>
                <a:rPr lang="de-DE" sz="1200" dirty="0">
                  <a:solidFill>
                    <a:schemeClr val="tx1"/>
                  </a:solidFill>
                </a:rPr>
                <a:t>.</a:t>
              </a:r>
            </a:p>
          </p:txBody>
        </p:sp>
        <p:sp>
          <p:nvSpPr>
            <p:cNvPr id="76" name="Rechteck 75">
              <a:extLst>
                <a:ext uri="{FF2B5EF4-FFF2-40B4-BE49-F238E27FC236}">
                  <a16:creationId xmlns:a16="http://schemas.microsoft.com/office/drawing/2014/main" id="{F26466A3-B861-4870-8687-52171C356B34}"/>
                </a:ext>
              </a:extLst>
            </p:cNvPr>
            <p:cNvSpPr/>
            <p:nvPr/>
          </p:nvSpPr>
          <p:spPr>
            <a:xfrm>
              <a:off x="6946820" y="3128463"/>
              <a:ext cx="1396738" cy="1968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00" i="1" dirty="0">
                  <a:solidFill>
                    <a:schemeClr val="tx1"/>
                  </a:solidFill>
                </a:rPr>
                <a:t>not </a:t>
              </a:r>
              <a:r>
                <a:rPr lang="de-DE" sz="1000" i="1" dirty="0" err="1">
                  <a:solidFill>
                    <a:schemeClr val="tx1"/>
                  </a:solidFill>
                </a:rPr>
                <a:t>currently</a:t>
              </a:r>
              <a:r>
                <a:rPr lang="de-DE" sz="1000" i="1" dirty="0">
                  <a:solidFill>
                    <a:schemeClr val="tx1"/>
                  </a:solidFill>
                </a:rPr>
                <a:t> </a:t>
              </a:r>
              <a:r>
                <a:rPr lang="de-DE" sz="1000" i="1" dirty="0" err="1">
                  <a:solidFill>
                    <a:schemeClr val="tx1"/>
                  </a:solidFill>
                </a:rPr>
                <a:t>used</a:t>
              </a:r>
              <a:endParaRPr lang="de-DE" sz="1000" i="1" dirty="0">
                <a:solidFill>
                  <a:schemeClr val="tx1"/>
                </a:solidFill>
              </a:endParaRPr>
            </a:p>
          </p:txBody>
        </p:sp>
      </p:grpSp>
      <p:sp>
        <p:nvSpPr>
          <p:cNvPr id="77" name="Rechteck 76">
            <a:extLst>
              <a:ext uri="{FF2B5EF4-FFF2-40B4-BE49-F238E27FC236}">
                <a16:creationId xmlns:a16="http://schemas.microsoft.com/office/drawing/2014/main" id="{908DD4AD-031E-4AF6-97E5-190F6E8329F7}"/>
              </a:ext>
            </a:extLst>
          </p:cNvPr>
          <p:cNvSpPr/>
          <p:nvPr/>
        </p:nvSpPr>
        <p:spPr>
          <a:xfrm>
            <a:off x="3136901" y="3612108"/>
            <a:ext cx="642934" cy="287120"/>
          </a:xfrm>
          <a:prstGeom prst="rect">
            <a:avLst/>
          </a:prstGeom>
          <a:noFill/>
          <a:ln w="222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DDR4</a:t>
            </a:r>
          </a:p>
        </p:txBody>
      </p:sp>
      <p:cxnSp>
        <p:nvCxnSpPr>
          <p:cNvPr id="78" name="Gerade Verbindung mit Pfeil 77">
            <a:extLst>
              <a:ext uri="{FF2B5EF4-FFF2-40B4-BE49-F238E27FC236}">
                <a16:creationId xmlns:a16="http://schemas.microsoft.com/office/drawing/2014/main" id="{B0607ABF-5B11-4004-B869-8164CE93B486}"/>
              </a:ext>
            </a:extLst>
          </p:cNvPr>
          <p:cNvCxnSpPr>
            <a:cxnSpLocks/>
          </p:cNvCxnSpPr>
          <p:nvPr/>
        </p:nvCxnSpPr>
        <p:spPr>
          <a:xfrm>
            <a:off x="3458368" y="3523848"/>
            <a:ext cx="0" cy="152394"/>
          </a:xfrm>
          <a:prstGeom prst="straightConnector1">
            <a:avLst/>
          </a:prstGeom>
          <a:ln w="19050">
            <a:solidFill>
              <a:schemeClr val="tx1"/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0" name="Gruppieren 169">
            <a:extLst>
              <a:ext uri="{FF2B5EF4-FFF2-40B4-BE49-F238E27FC236}">
                <a16:creationId xmlns:a16="http://schemas.microsoft.com/office/drawing/2014/main" id="{253A8F4E-1D1A-4157-A742-FBDFADC6E869}"/>
              </a:ext>
            </a:extLst>
          </p:cNvPr>
          <p:cNvGrpSpPr/>
          <p:nvPr/>
        </p:nvGrpSpPr>
        <p:grpSpPr>
          <a:xfrm>
            <a:off x="2964651" y="4420529"/>
            <a:ext cx="3492500" cy="2006770"/>
            <a:chOff x="2964651" y="4420529"/>
            <a:chExt cx="3492500" cy="2006770"/>
          </a:xfrm>
        </p:grpSpPr>
        <p:sp>
          <p:nvSpPr>
            <p:cNvPr id="84" name="Rechteck 83">
              <a:extLst>
                <a:ext uri="{FF2B5EF4-FFF2-40B4-BE49-F238E27FC236}">
                  <a16:creationId xmlns:a16="http://schemas.microsoft.com/office/drawing/2014/main" id="{E3EB9EF9-F0FD-4779-B0B3-DAB1BD3EE5E4}"/>
                </a:ext>
              </a:extLst>
            </p:cNvPr>
            <p:cNvSpPr/>
            <p:nvPr/>
          </p:nvSpPr>
          <p:spPr>
            <a:xfrm>
              <a:off x="2982022" y="4444654"/>
              <a:ext cx="3462430" cy="282046"/>
            </a:xfrm>
            <a:prstGeom prst="rect">
              <a:avLst/>
            </a:prstGeom>
            <a:solidFill>
              <a:srgbClr val="00B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400" dirty="0">
                  <a:solidFill>
                    <a:schemeClr val="bg1"/>
                  </a:solidFill>
                </a:rPr>
                <a:t>Multi-Core Central Processing Unit</a:t>
              </a:r>
            </a:p>
          </p:txBody>
        </p:sp>
        <p:sp>
          <p:nvSpPr>
            <p:cNvPr id="83" name="Rechteck: abgerundete Ecken 82">
              <a:extLst>
                <a:ext uri="{FF2B5EF4-FFF2-40B4-BE49-F238E27FC236}">
                  <a16:creationId xmlns:a16="http://schemas.microsoft.com/office/drawing/2014/main" id="{95A86A6F-0550-4C71-845F-D14536C4403C}"/>
                </a:ext>
              </a:extLst>
            </p:cNvPr>
            <p:cNvSpPr/>
            <p:nvPr/>
          </p:nvSpPr>
          <p:spPr>
            <a:xfrm>
              <a:off x="2964651" y="4429966"/>
              <a:ext cx="3492500" cy="1997333"/>
            </a:xfrm>
            <a:prstGeom prst="roundRect">
              <a:avLst>
                <a:gd name="adj" fmla="val 4788"/>
              </a:avLst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4" name="Grafik 93">
              <a:extLst>
                <a:ext uri="{FF2B5EF4-FFF2-40B4-BE49-F238E27FC236}">
                  <a16:creationId xmlns:a16="http://schemas.microsoft.com/office/drawing/2014/main" id="{37062B20-EB39-419C-971A-48C9DBD8D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25349" y="4420529"/>
              <a:ext cx="371475" cy="371475"/>
            </a:xfrm>
            <a:prstGeom prst="rect">
              <a:avLst/>
            </a:prstGeom>
          </p:spPr>
        </p:pic>
      </p:grpSp>
      <p:grpSp>
        <p:nvGrpSpPr>
          <p:cNvPr id="177" name="Gruppieren 176">
            <a:extLst>
              <a:ext uri="{FF2B5EF4-FFF2-40B4-BE49-F238E27FC236}">
                <a16:creationId xmlns:a16="http://schemas.microsoft.com/office/drawing/2014/main" id="{EA271793-D13C-49E6-88C1-152880C053E7}"/>
              </a:ext>
            </a:extLst>
          </p:cNvPr>
          <p:cNvGrpSpPr/>
          <p:nvPr/>
        </p:nvGrpSpPr>
        <p:grpSpPr>
          <a:xfrm>
            <a:off x="4067967" y="3517498"/>
            <a:ext cx="642934" cy="935623"/>
            <a:chOff x="4067967" y="3517498"/>
            <a:chExt cx="642934" cy="935623"/>
          </a:xfrm>
        </p:grpSpPr>
        <p:cxnSp>
          <p:nvCxnSpPr>
            <p:cNvPr id="81" name="Gerade Verbindung mit Pfeil 80">
              <a:extLst>
                <a:ext uri="{FF2B5EF4-FFF2-40B4-BE49-F238E27FC236}">
                  <a16:creationId xmlns:a16="http://schemas.microsoft.com/office/drawing/2014/main" id="{757370D5-FAC3-4DE6-B62E-AD3174253E14}"/>
                </a:ext>
              </a:extLst>
            </p:cNvPr>
            <p:cNvCxnSpPr>
              <a:cxnSpLocks/>
            </p:cNvCxnSpPr>
            <p:nvPr/>
          </p:nvCxnSpPr>
          <p:spPr>
            <a:xfrm>
              <a:off x="4385468" y="3517498"/>
              <a:ext cx="0" cy="15239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oval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6" name="Gruppieren 175">
              <a:extLst>
                <a:ext uri="{FF2B5EF4-FFF2-40B4-BE49-F238E27FC236}">
                  <a16:creationId xmlns:a16="http://schemas.microsoft.com/office/drawing/2014/main" id="{108985AB-E510-4B39-B741-FC13E13957E1}"/>
                </a:ext>
              </a:extLst>
            </p:cNvPr>
            <p:cNvGrpSpPr/>
            <p:nvPr/>
          </p:nvGrpSpPr>
          <p:grpSpPr>
            <a:xfrm>
              <a:off x="4067967" y="3606616"/>
              <a:ext cx="642934" cy="846505"/>
              <a:chOff x="4067967" y="3606616"/>
              <a:chExt cx="642934" cy="846505"/>
            </a:xfrm>
          </p:grpSpPr>
          <p:sp>
            <p:nvSpPr>
              <p:cNvPr id="80" name="Rechteck 79">
                <a:extLst>
                  <a:ext uri="{FF2B5EF4-FFF2-40B4-BE49-F238E27FC236}">
                    <a16:creationId xmlns:a16="http://schemas.microsoft.com/office/drawing/2014/main" id="{8392A595-A386-4B2E-BF87-02C5C6F5DDDD}"/>
                  </a:ext>
                </a:extLst>
              </p:cNvPr>
              <p:cNvSpPr/>
              <p:nvPr/>
            </p:nvSpPr>
            <p:spPr>
              <a:xfrm>
                <a:off x="4067967" y="3606616"/>
                <a:ext cx="642934" cy="287120"/>
              </a:xfrm>
              <a:prstGeom prst="rect">
                <a:avLst/>
              </a:prstGeom>
              <a:noFill/>
              <a:ln w="22225">
                <a:solidFill>
                  <a:srgbClr val="38C36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dirty="0">
                    <a:solidFill>
                      <a:schemeClr val="tx1"/>
                    </a:solidFill>
                  </a:rPr>
                  <a:t>PCIe</a:t>
                </a:r>
              </a:p>
            </p:txBody>
          </p:sp>
          <p:cxnSp>
            <p:nvCxnSpPr>
              <p:cNvPr id="96" name="Gerader Verbinder 95">
                <a:extLst>
                  <a:ext uri="{FF2B5EF4-FFF2-40B4-BE49-F238E27FC236}">
                    <a16:creationId xmlns:a16="http://schemas.microsoft.com/office/drawing/2014/main" id="{3A58EAB5-2560-4AB3-8A51-6002A78A3928}"/>
                  </a:ext>
                </a:extLst>
              </p:cNvPr>
              <p:cNvCxnSpPr>
                <a:stCxn id="80" idx="2"/>
              </p:cNvCxnSpPr>
              <p:nvPr/>
            </p:nvCxnSpPr>
            <p:spPr>
              <a:xfrm flipH="1">
                <a:off x="4385468" y="3893736"/>
                <a:ext cx="3966" cy="559385"/>
              </a:xfrm>
              <a:prstGeom prst="line">
                <a:avLst/>
              </a:prstGeom>
              <a:ln w="25400">
                <a:solidFill>
                  <a:srgbClr val="00B949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9" name="Gruppieren 178">
            <a:extLst>
              <a:ext uri="{FF2B5EF4-FFF2-40B4-BE49-F238E27FC236}">
                <a16:creationId xmlns:a16="http://schemas.microsoft.com/office/drawing/2014/main" id="{1AF1880D-CD79-41D5-91ED-63A246999705}"/>
              </a:ext>
            </a:extLst>
          </p:cNvPr>
          <p:cNvGrpSpPr/>
          <p:nvPr/>
        </p:nvGrpSpPr>
        <p:grpSpPr>
          <a:xfrm>
            <a:off x="6804509" y="4783929"/>
            <a:ext cx="1454389" cy="826448"/>
            <a:chOff x="6804509" y="4783929"/>
            <a:chExt cx="1454389" cy="826448"/>
          </a:xfrm>
        </p:grpSpPr>
        <p:sp>
          <p:nvSpPr>
            <p:cNvPr id="99" name="Rechteck 98">
              <a:extLst>
                <a:ext uri="{FF2B5EF4-FFF2-40B4-BE49-F238E27FC236}">
                  <a16:creationId xmlns:a16="http://schemas.microsoft.com/office/drawing/2014/main" id="{C8F99872-C865-4B5E-8D7C-DA32854107E1}"/>
                </a:ext>
              </a:extLst>
            </p:cNvPr>
            <p:cNvSpPr/>
            <p:nvPr/>
          </p:nvSpPr>
          <p:spPr>
            <a:xfrm>
              <a:off x="6975567" y="5012936"/>
              <a:ext cx="1143000" cy="23982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dirty="0">
                  <a:solidFill>
                    <a:schemeClr val="tx1"/>
                  </a:solidFill>
                </a:rPr>
                <a:t>Interpolation</a:t>
              </a:r>
            </a:p>
          </p:txBody>
        </p:sp>
        <p:cxnSp>
          <p:nvCxnSpPr>
            <p:cNvPr id="100" name="Gerader Verbinder 99">
              <a:extLst>
                <a:ext uri="{FF2B5EF4-FFF2-40B4-BE49-F238E27FC236}">
                  <a16:creationId xmlns:a16="http://schemas.microsoft.com/office/drawing/2014/main" id="{3B679F9D-7089-422B-873C-E8A32651E771}"/>
                </a:ext>
              </a:extLst>
            </p:cNvPr>
            <p:cNvCxnSpPr>
              <a:cxnSpLocks/>
            </p:cNvCxnSpPr>
            <p:nvPr/>
          </p:nvCxnSpPr>
          <p:spPr>
            <a:xfrm>
              <a:off x="6823167" y="4828784"/>
              <a:ext cx="4680" cy="78159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hteck 100">
              <a:extLst>
                <a:ext uri="{FF2B5EF4-FFF2-40B4-BE49-F238E27FC236}">
                  <a16:creationId xmlns:a16="http://schemas.microsoft.com/office/drawing/2014/main" id="{2A1DC8AD-7B90-44B1-BF5C-3FD45C1BAF91}"/>
                </a:ext>
              </a:extLst>
            </p:cNvPr>
            <p:cNvSpPr/>
            <p:nvPr/>
          </p:nvSpPr>
          <p:spPr>
            <a:xfrm>
              <a:off x="6804509" y="4783929"/>
              <a:ext cx="1454389" cy="2049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>
                  <a:solidFill>
                    <a:schemeClr val="tx1"/>
                  </a:solidFill>
                </a:rPr>
                <a:t>RF Signal Handling</a:t>
              </a:r>
            </a:p>
          </p:txBody>
        </p:sp>
        <p:sp>
          <p:nvSpPr>
            <p:cNvPr id="102" name="Rechteck 101">
              <a:extLst>
                <a:ext uri="{FF2B5EF4-FFF2-40B4-BE49-F238E27FC236}">
                  <a16:creationId xmlns:a16="http://schemas.microsoft.com/office/drawing/2014/main" id="{E47A7B11-17D6-4B66-942C-6E2A3FED4F25}"/>
                </a:ext>
              </a:extLst>
            </p:cNvPr>
            <p:cNvSpPr/>
            <p:nvPr/>
          </p:nvSpPr>
          <p:spPr>
            <a:xfrm>
              <a:off x="6970577" y="5353614"/>
              <a:ext cx="1143000" cy="23982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dirty="0" err="1">
                  <a:solidFill>
                    <a:schemeClr val="tx1"/>
                  </a:solidFill>
                </a:rPr>
                <a:t>Upconversion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2" name="Gruppieren 181">
            <a:extLst>
              <a:ext uri="{FF2B5EF4-FFF2-40B4-BE49-F238E27FC236}">
                <a16:creationId xmlns:a16="http://schemas.microsoft.com/office/drawing/2014/main" id="{0E34973B-9454-496E-B5D4-45B8A70E4E7F}"/>
              </a:ext>
            </a:extLst>
          </p:cNvPr>
          <p:cNvGrpSpPr/>
          <p:nvPr/>
        </p:nvGrpSpPr>
        <p:grpSpPr>
          <a:xfrm>
            <a:off x="6317346" y="3108867"/>
            <a:ext cx="1886855" cy="1341817"/>
            <a:chOff x="6317346" y="3108867"/>
            <a:chExt cx="1886855" cy="1341817"/>
          </a:xfrm>
        </p:grpSpPr>
        <p:sp>
          <p:nvSpPr>
            <p:cNvPr id="82" name="Rechteck 81">
              <a:extLst>
                <a:ext uri="{FF2B5EF4-FFF2-40B4-BE49-F238E27FC236}">
                  <a16:creationId xmlns:a16="http://schemas.microsoft.com/office/drawing/2014/main" id="{6DC601B6-9FDF-4EBD-875C-27D6EB2F66C8}"/>
                </a:ext>
              </a:extLst>
            </p:cNvPr>
            <p:cNvSpPr/>
            <p:nvPr/>
          </p:nvSpPr>
          <p:spPr>
            <a:xfrm>
              <a:off x="6683363" y="3593695"/>
              <a:ext cx="1520838" cy="287120"/>
            </a:xfrm>
            <a:prstGeom prst="rect">
              <a:avLst/>
            </a:prstGeom>
            <a:noFill/>
            <a:ln w="22225">
              <a:solidFill>
                <a:srgbClr val="006BB7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>
                  <a:solidFill>
                    <a:schemeClr val="tx1"/>
                  </a:solidFill>
                </a:rPr>
                <a:t>PHY-Transceivers</a:t>
              </a:r>
            </a:p>
          </p:txBody>
        </p:sp>
        <p:cxnSp>
          <p:nvCxnSpPr>
            <p:cNvPr id="103" name="Gerader Verbinder 102">
              <a:extLst>
                <a:ext uri="{FF2B5EF4-FFF2-40B4-BE49-F238E27FC236}">
                  <a16:creationId xmlns:a16="http://schemas.microsoft.com/office/drawing/2014/main" id="{1EE64226-3F35-46F6-83A1-11A4B682AECC}"/>
                </a:ext>
              </a:extLst>
            </p:cNvPr>
            <p:cNvCxnSpPr/>
            <p:nvPr/>
          </p:nvCxnSpPr>
          <p:spPr>
            <a:xfrm flipH="1">
              <a:off x="7189781" y="3891299"/>
              <a:ext cx="3966" cy="559385"/>
            </a:xfrm>
            <a:prstGeom prst="line">
              <a:avLst/>
            </a:prstGeom>
            <a:ln w="25400">
              <a:solidFill>
                <a:srgbClr val="0070B9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r Verbinder 103">
              <a:extLst>
                <a:ext uri="{FF2B5EF4-FFF2-40B4-BE49-F238E27FC236}">
                  <a16:creationId xmlns:a16="http://schemas.microsoft.com/office/drawing/2014/main" id="{366D7C98-78BF-4C9D-8216-1F722BA72E7B}"/>
                </a:ext>
              </a:extLst>
            </p:cNvPr>
            <p:cNvCxnSpPr>
              <a:cxnSpLocks/>
            </p:cNvCxnSpPr>
            <p:nvPr/>
          </p:nvCxnSpPr>
          <p:spPr>
            <a:xfrm>
              <a:off x="7176691" y="3438071"/>
              <a:ext cx="0" cy="186371"/>
            </a:xfrm>
            <a:prstGeom prst="line">
              <a:avLst/>
            </a:prstGeom>
            <a:ln w="25400">
              <a:solidFill>
                <a:srgbClr val="0070B9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r Verbinder 105">
              <a:extLst>
                <a:ext uri="{FF2B5EF4-FFF2-40B4-BE49-F238E27FC236}">
                  <a16:creationId xmlns:a16="http://schemas.microsoft.com/office/drawing/2014/main" id="{48315D7F-5C13-4D72-9A8F-E40ECEA9C759}"/>
                </a:ext>
              </a:extLst>
            </p:cNvPr>
            <p:cNvCxnSpPr>
              <a:cxnSpLocks/>
            </p:cNvCxnSpPr>
            <p:nvPr/>
          </p:nvCxnSpPr>
          <p:spPr>
            <a:xfrm>
              <a:off x="6572255" y="3453685"/>
              <a:ext cx="610786" cy="0"/>
            </a:xfrm>
            <a:prstGeom prst="line">
              <a:avLst/>
            </a:prstGeom>
            <a:ln w="25400">
              <a:solidFill>
                <a:srgbClr val="0070B9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r Verbinder 110">
              <a:extLst>
                <a:ext uri="{FF2B5EF4-FFF2-40B4-BE49-F238E27FC236}">
                  <a16:creationId xmlns:a16="http://schemas.microsoft.com/office/drawing/2014/main" id="{7CD1211F-0F99-434F-9EAE-88A94D3D4A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75416" y="3108867"/>
              <a:ext cx="2195" cy="338284"/>
            </a:xfrm>
            <a:prstGeom prst="line">
              <a:avLst/>
            </a:prstGeom>
            <a:ln w="25400">
              <a:solidFill>
                <a:srgbClr val="0070B9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r Verbinder 112">
              <a:extLst>
                <a:ext uri="{FF2B5EF4-FFF2-40B4-BE49-F238E27FC236}">
                  <a16:creationId xmlns:a16="http://schemas.microsoft.com/office/drawing/2014/main" id="{957432F1-15A8-4853-B34E-D988E892B188}"/>
                </a:ext>
              </a:extLst>
            </p:cNvPr>
            <p:cNvCxnSpPr>
              <a:cxnSpLocks/>
            </p:cNvCxnSpPr>
            <p:nvPr/>
          </p:nvCxnSpPr>
          <p:spPr>
            <a:xfrm>
              <a:off x="6317346" y="3116942"/>
              <a:ext cx="253303" cy="0"/>
            </a:xfrm>
            <a:prstGeom prst="line">
              <a:avLst/>
            </a:prstGeom>
            <a:ln w="25400">
              <a:solidFill>
                <a:srgbClr val="0070B9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1" name="Gruppieren 170">
            <a:extLst>
              <a:ext uri="{FF2B5EF4-FFF2-40B4-BE49-F238E27FC236}">
                <a16:creationId xmlns:a16="http://schemas.microsoft.com/office/drawing/2014/main" id="{7BF18976-9B87-408C-B291-090208124CF0}"/>
              </a:ext>
            </a:extLst>
          </p:cNvPr>
          <p:cNvGrpSpPr/>
          <p:nvPr/>
        </p:nvGrpSpPr>
        <p:grpSpPr>
          <a:xfrm>
            <a:off x="6697750" y="4421891"/>
            <a:ext cx="1645808" cy="1997333"/>
            <a:chOff x="6697750" y="4421891"/>
            <a:chExt cx="1645808" cy="1997333"/>
          </a:xfrm>
        </p:grpSpPr>
        <p:sp>
          <p:nvSpPr>
            <p:cNvPr id="97" name="Rechteck 96">
              <a:extLst>
                <a:ext uri="{FF2B5EF4-FFF2-40B4-BE49-F238E27FC236}">
                  <a16:creationId xmlns:a16="http://schemas.microsoft.com/office/drawing/2014/main" id="{CB32BF8E-2925-4EAD-B899-AB1EBCBCDB04}"/>
                </a:ext>
              </a:extLst>
            </p:cNvPr>
            <p:cNvSpPr/>
            <p:nvPr/>
          </p:nvSpPr>
          <p:spPr>
            <a:xfrm>
              <a:off x="6715121" y="4438696"/>
              <a:ext cx="1616872" cy="282046"/>
            </a:xfrm>
            <a:prstGeom prst="rect">
              <a:avLst/>
            </a:prstGeom>
            <a:solidFill>
              <a:srgbClr val="007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400" dirty="0">
                  <a:solidFill>
                    <a:schemeClr val="bg1"/>
                  </a:solidFill>
                </a:rPr>
                <a:t>AD9082</a:t>
              </a:r>
            </a:p>
          </p:txBody>
        </p:sp>
        <p:sp>
          <p:nvSpPr>
            <p:cNvPr id="98" name="Rechteck: abgerundete Ecken 97">
              <a:extLst>
                <a:ext uri="{FF2B5EF4-FFF2-40B4-BE49-F238E27FC236}">
                  <a16:creationId xmlns:a16="http://schemas.microsoft.com/office/drawing/2014/main" id="{580742FF-60C2-44C2-BB46-AB396AD68677}"/>
                </a:ext>
              </a:extLst>
            </p:cNvPr>
            <p:cNvSpPr/>
            <p:nvPr/>
          </p:nvSpPr>
          <p:spPr>
            <a:xfrm>
              <a:off x="6697750" y="4421891"/>
              <a:ext cx="1645808" cy="1997333"/>
            </a:xfrm>
            <a:prstGeom prst="roundRect">
              <a:avLst>
                <a:gd name="adj" fmla="val 4788"/>
              </a:avLst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22" name="Grafik 121">
              <a:extLst>
                <a:ext uri="{FF2B5EF4-FFF2-40B4-BE49-F238E27FC236}">
                  <a16:creationId xmlns:a16="http://schemas.microsoft.com/office/drawing/2014/main" id="{6ED05543-0F4D-4CFA-BBFF-5EFB2A613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13854" y="4444286"/>
              <a:ext cx="423922" cy="308050"/>
            </a:xfrm>
            <a:prstGeom prst="rect">
              <a:avLst/>
            </a:prstGeom>
          </p:spPr>
        </p:pic>
      </p:grpSp>
      <p:grpSp>
        <p:nvGrpSpPr>
          <p:cNvPr id="184" name="Gruppieren 183">
            <a:extLst>
              <a:ext uri="{FF2B5EF4-FFF2-40B4-BE49-F238E27FC236}">
                <a16:creationId xmlns:a16="http://schemas.microsoft.com/office/drawing/2014/main" id="{196B015E-F40B-4A23-9FF0-97B3135F0CC3}"/>
              </a:ext>
            </a:extLst>
          </p:cNvPr>
          <p:cNvGrpSpPr/>
          <p:nvPr/>
        </p:nvGrpSpPr>
        <p:grpSpPr>
          <a:xfrm>
            <a:off x="4985142" y="1748995"/>
            <a:ext cx="1314058" cy="646316"/>
            <a:chOff x="4985142" y="1748995"/>
            <a:chExt cx="1314058" cy="646316"/>
          </a:xfrm>
        </p:grpSpPr>
        <p:grpSp>
          <p:nvGrpSpPr>
            <p:cNvPr id="168" name="Gruppieren 167">
              <a:extLst>
                <a:ext uri="{FF2B5EF4-FFF2-40B4-BE49-F238E27FC236}">
                  <a16:creationId xmlns:a16="http://schemas.microsoft.com/office/drawing/2014/main" id="{43922253-376A-4BEB-9AF4-7DB6E9C8D8BE}"/>
                </a:ext>
              </a:extLst>
            </p:cNvPr>
            <p:cNvGrpSpPr/>
            <p:nvPr/>
          </p:nvGrpSpPr>
          <p:grpSpPr>
            <a:xfrm>
              <a:off x="4985142" y="1748995"/>
              <a:ext cx="1314058" cy="646316"/>
              <a:chOff x="4985142" y="1748995"/>
              <a:chExt cx="1314058" cy="646316"/>
            </a:xfrm>
          </p:grpSpPr>
          <p:sp>
            <p:nvSpPr>
              <p:cNvPr id="58" name="Rechteck 57">
                <a:extLst>
                  <a:ext uri="{FF2B5EF4-FFF2-40B4-BE49-F238E27FC236}">
                    <a16:creationId xmlns:a16="http://schemas.microsoft.com/office/drawing/2014/main" id="{8A9B560B-EE08-43B6-92AB-1FDD5BA791DA}"/>
                  </a:ext>
                </a:extLst>
              </p:cNvPr>
              <p:cNvSpPr/>
              <p:nvPr/>
            </p:nvSpPr>
            <p:spPr>
              <a:xfrm>
                <a:off x="5156200" y="1978001"/>
                <a:ext cx="1143000" cy="417310"/>
              </a:xfrm>
              <a:prstGeom prst="rect">
                <a:avLst/>
              </a:prstGeom>
              <a:solidFill>
                <a:srgbClr val="59FF01"/>
              </a:solidFill>
              <a:ln w="22225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de-DE" sz="1200" dirty="0" err="1">
                    <a:solidFill>
                      <a:schemeClr val="tx1"/>
                    </a:solidFill>
                  </a:rPr>
                  <a:t>Physical</a:t>
                </a:r>
                <a:r>
                  <a:rPr lang="de-DE" sz="1200" dirty="0">
                    <a:solidFill>
                      <a:schemeClr val="tx1"/>
                    </a:solidFill>
                  </a:rPr>
                  <a:t> Layer Low &amp; High</a:t>
                </a:r>
              </a:p>
            </p:txBody>
          </p:sp>
          <p:cxnSp>
            <p:nvCxnSpPr>
              <p:cNvPr id="50" name="Gerader Verbinder 49">
                <a:extLst>
                  <a:ext uri="{FF2B5EF4-FFF2-40B4-BE49-F238E27FC236}">
                    <a16:creationId xmlns:a16="http://schemas.microsoft.com/office/drawing/2014/main" id="{542949D8-5E70-4F41-9B38-6569E85BE2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03800" y="1776915"/>
                <a:ext cx="0" cy="59299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Rechteck 59">
                <a:extLst>
                  <a:ext uri="{FF2B5EF4-FFF2-40B4-BE49-F238E27FC236}">
                    <a16:creationId xmlns:a16="http://schemas.microsoft.com/office/drawing/2014/main" id="{1AC06542-D8DF-4D62-A556-61D64271FEBF}"/>
                  </a:ext>
                </a:extLst>
              </p:cNvPr>
              <p:cNvSpPr/>
              <p:nvPr/>
            </p:nvSpPr>
            <p:spPr>
              <a:xfrm>
                <a:off x="4985142" y="1748995"/>
                <a:ext cx="1269207" cy="1968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dirty="0">
                    <a:solidFill>
                      <a:schemeClr val="tx1"/>
                    </a:solidFill>
                  </a:rPr>
                  <a:t>Lower 5G Stack</a:t>
                </a:r>
              </a:p>
            </p:txBody>
          </p:sp>
        </p:grpSp>
        <p:pic>
          <p:nvPicPr>
            <p:cNvPr id="131" name="Grafik 130">
              <a:extLst>
                <a:ext uri="{FF2B5EF4-FFF2-40B4-BE49-F238E27FC236}">
                  <a16:creationId xmlns:a16="http://schemas.microsoft.com/office/drawing/2014/main" id="{42241766-8308-4C75-B990-0041A75BF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050503" y="2114078"/>
              <a:ext cx="203200" cy="203200"/>
            </a:xfrm>
            <a:prstGeom prst="rect">
              <a:avLst/>
            </a:prstGeom>
          </p:spPr>
        </p:pic>
      </p:grpSp>
      <p:grpSp>
        <p:nvGrpSpPr>
          <p:cNvPr id="183" name="Gruppieren 182">
            <a:extLst>
              <a:ext uri="{FF2B5EF4-FFF2-40B4-BE49-F238E27FC236}">
                <a16:creationId xmlns:a16="http://schemas.microsoft.com/office/drawing/2014/main" id="{282F4397-C375-4381-995E-F1906F21C993}"/>
              </a:ext>
            </a:extLst>
          </p:cNvPr>
          <p:cNvGrpSpPr/>
          <p:nvPr/>
        </p:nvGrpSpPr>
        <p:grpSpPr>
          <a:xfrm>
            <a:off x="4999298" y="2755416"/>
            <a:ext cx="1396738" cy="461746"/>
            <a:chOff x="4999298" y="2755416"/>
            <a:chExt cx="1396738" cy="461746"/>
          </a:xfrm>
        </p:grpSpPr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E12C0581-C06C-4A9D-A4EB-FCC4F6F09932}"/>
                </a:ext>
              </a:extLst>
            </p:cNvPr>
            <p:cNvSpPr/>
            <p:nvPr/>
          </p:nvSpPr>
          <p:spPr>
            <a:xfrm>
              <a:off x="5156200" y="3023532"/>
              <a:ext cx="1143000" cy="18727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dirty="0">
                  <a:solidFill>
                    <a:schemeClr val="tx1"/>
                  </a:solidFill>
                </a:rPr>
                <a:t>JESD 204C</a:t>
              </a:r>
            </a:p>
          </p:txBody>
        </p:sp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id="{DF0FF5BC-8176-487F-9D2A-C78FA1FB8276}"/>
                </a:ext>
              </a:extLst>
            </p:cNvPr>
            <p:cNvCxnSpPr>
              <a:cxnSpLocks/>
            </p:cNvCxnSpPr>
            <p:nvPr/>
          </p:nvCxnSpPr>
          <p:spPr>
            <a:xfrm>
              <a:off x="5003800" y="2819400"/>
              <a:ext cx="0" cy="39776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hteck 62">
              <a:extLst>
                <a:ext uri="{FF2B5EF4-FFF2-40B4-BE49-F238E27FC236}">
                  <a16:creationId xmlns:a16="http://schemas.microsoft.com/office/drawing/2014/main" id="{CCC62EB6-6E8F-4091-BBB3-9011EE3C13BD}"/>
                </a:ext>
              </a:extLst>
            </p:cNvPr>
            <p:cNvSpPr/>
            <p:nvPr/>
          </p:nvSpPr>
          <p:spPr>
            <a:xfrm>
              <a:off x="4999298" y="2755416"/>
              <a:ext cx="1396738" cy="1968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>
                  <a:solidFill>
                    <a:schemeClr val="tx1"/>
                  </a:solidFill>
                </a:rPr>
                <a:t>Communication IP</a:t>
              </a:r>
            </a:p>
          </p:txBody>
        </p:sp>
        <p:pic>
          <p:nvPicPr>
            <p:cNvPr id="132" name="Grafik 131">
              <a:extLst>
                <a:ext uri="{FF2B5EF4-FFF2-40B4-BE49-F238E27FC236}">
                  <a16:creationId xmlns:a16="http://schemas.microsoft.com/office/drawing/2014/main" id="{4D1702E9-CB47-48C2-8229-4835A78DD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096000" y="3039155"/>
              <a:ext cx="145400" cy="145400"/>
            </a:xfrm>
            <a:prstGeom prst="rect">
              <a:avLst/>
            </a:prstGeom>
          </p:spPr>
        </p:pic>
      </p:grpSp>
      <p:pic>
        <p:nvPicPr>
          <p:cNvPr id="133" name="Grafik 132">
            <a:extLst>
              <a:ext uri="{FF2B5EF4-FFF2-40B4-BE49-F238E27FC236}">
                <a16:creationId xmlns:a16="http://schemas.microsoft.com/office/drawing/2014/main" id="{1D0E6C6F-620E-4C3B-9AC1-F3958EE7B9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51006" y="3463758"/>
            <a:ext cx="203200" cy="203200"/>
          </a:xfrm>
          <a:prstGeom prst="rect">
            <a:avLst/>
          </a:prstGeom>
        </p:spPr>
      </p:pic>
      <p:sp>
        <p:nvSpPr>
          <p:cNvPr id="135" name="Rechteck 134">
            <a:extLst>
              <a:ext uri="{FF2B5EF4-FFF2-40B4-BE49-F238E27FC236}">
                <a16:creationId xmlns:a16="http://schemas.microsoft.com/office/drawing/2014/main" id="{DEC79884-95D7-4C12-87D1-AF0A883D53C6}"/>
              </a:ext>
            </a:extLst>
          </p:cNvPr>
          <p:cNvSpPr/>
          <p:nvPr/>
        </p:nvSpPr>
        <p:spPr>
          <a:xfrm>
            <a:off x="10829922" y="3425433"/>
            <a:ext cx="1269207" cy="196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HW </a:t>
            </a:r>
            <a:r>
              <a:rPr lang="de-DE" sz="1200" dirty="0" err="1">
                <a:solidFill>
                  <a:schemeClr val="tx1"/>
                </a:solidFill>
              </a:rPr>
              <a:t>accelerated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36" name="Rechteck 135">
            <a:extLst>
              <a:ext uri="{FF2B5EF4-FFF2-40B4-BE49-F238E27FC236}">
                <a16:creationId xmlns:a16="http://schemas.microsoft.com/office/drawing/2014/main" id="{A42915B1-6795-48E2-BC42-77B620470773}"/>
              </a:ext>
            </a:extLst>
          </p:cNvPr>
          <p:cNvSpPr/>
          <p:nvPr/>
        </p:nvSpPr>
        <p:spPr>
          <a:xfrm>
            <a:off x="10833053" y="3767420"/>
            <a:ext cx="1101552" cy="196830"/>
          </a:xfrm>
          <a:prstGeom prst="rect">
            <a:avLst/>
          </a:prstGeom>
          <a:solidFill>
            <a:srgbClr val="59FF01"/>
          </a:solidFill>
          <a:ln w="222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5G Layer</a:t>
            </a:r>
          </a:p>
        </p:txBody>
      </p:sp>
      <p:sp>
        <p:nvSpPr>
          <p:cNvPr id="137" name="Rechteck 136">
            <a:extLst>
              <a:ext uri="{FF2B5EF4-FFF2-40B4-BE49-F238E27FC236}">
                <a16:creationId xmlns:a16="http://schemas.microsoft.com/office/drawing/2014/main" id="{17F83C50-6469-41D2-8D5D-7A13DDC4E1B2}"/>
              </a:ext>
            </a:extLst>
          </p:cNvPr>
          <p:cNvSpPr/>
          <p:nvPr/>
        </p:nvSpPr>
        <p:spPr>
          <a:xfrm>
            <a:off x="10812329" y="4058576"/>
            <a:ext cx="1143000" cy="187279"/>
          </a:xfrm>
          <a:prstGeom prst="rect">
            <a:avLst/>
          </a:prstGeom>
          <a:noFill/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200" dirty="0">
                <a:solidFill>
                  <a:schemeClr val="tx1"/>
                </a:solidFill>
              </a:rPr>
              <a:t>Non-5G Layer</a:t>
            </a:r>
          </a:p>
        </p:txBody>
      </p:sp>
      <p:grpSp>
        <p:nvGrpSpPr>
          <p:cNvPr id="173" name="Gruppieren 172">
            <a:extLst>
              <a:ext uri="{FF2B5EF4-FFF2-40B4-BE49-F238E27FC236}">
                <a16:creationId xmlns:a16="http://schemas.microsoft.com/office/drawing/2014/main" id="{803164E3-4E09-490E-9F40-4669857D70DB}"/>
              </a:ext>
            </a:extLst>
          </p:cNvPr>
          <p:cNvGrpSpPr/>
          <p:nvPr/>
        </p:nvGrpSpPr>
        <p:grpSpPr>
          <a:xfrm>
            <a:off x="577941" y="1418816"/>
            <a:ext cx="2457019" cy="428190"/>
            <a:chOff x="577941" y="1418816"/>
            <a:chExt cx="2457019" cy="428190"/>
          </a:xfrm>
        </p:grpSpPr>
        <p:sp>
          <p:nvSpPr>
            <p:cNvPr id="140" name="Textfeld 139">
              <a:extLst>
                <a:ext uri="{FF2B5EF4-FFF2-40B4-BE49-F238E27FC236}">
                  <a16:creationId xmlns:a16="http://schemas.microsoft.com/office/drawing/2014/main" id="{0AE060BE-FE19-4AF3-A680-D67FAC9F9E16}"/>
                </a:ext>
              </a:extLst>
            </p:cNvPr>
            <p:cNvSpPr txBox="1"/>
            <p:nvPr/>
          </p:nvSpPr>
          <p:spPr>
            <a:xfrm>
              <a:off x="577941" y="1488427"/>
              <a:ext cx="20144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/>
                <a:t>powered</a:t>
              </a:r>
              <a:r>
                <a:rPr lang="de-DE" sz="1400" dirty="0"/>
                <a:t> </a:t>
              </a:r>
              <a:r>
                <a:rPr lang="de-DE" sz="1400" dirty="0" err="1"/>
                <a:t>by</a:t>
              </a:r>
              <a:endParaRPr lang="de-DE" sz="1400" dirty="0"/>
            </a:p>
          </p:txBody>
        </p:sp>
        <p:pic>
          <p:nvPicPr>
            <p:cNvPr id="142" name="Grafik 141">
              <a:extLst>
                <a:ext uri="{FF2B5EF4-FFF2-40B4-BE49-F238E27FC236}">
                  <a16:creationId xmlns:a16="http://schemas.microsoft.com/office/drawing/2014/main" id="{42794311-1777-42A4-BCA7-5440E293D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51993" y="1418816"/>
              <a:ext cx="1282967" cy="428190"/>
            </a:xfrm>
            <a:prstGeom prst="rect">
              <a:avLst/>
            </a:prstGeom>
          </p:spPr>
        </p:pic>
      </p:grpSp>
      <p:sp>
        <p:nvSpPr>
          <p:cNvPr id="143" name="Textfeld 142">
            <a:extLst>
              <a:ext uri="{FF2B5EF4-FFF2-40B4-BE49-F238E27FC236}">
                <a16:creationId xmlns:a16="http://schemas.microsoft.com/office/drawing/2014/main" id="{88E7B7DC-2BC7-4C20-B314-673A96B68C60}"/>
              </a:ext>
            </a:extLst>
          </p:cNvPr>
          <p:cNvSpPr txBox="1"/>
          <p:nvPr/>
        </p:nvSpPr>
        <p:spPr>
          <a:xfrm>
            <a:off x="553110" y="1800810"/>
            <a:ext cx="21978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• Design Partitioning on </a:t>
            </a:r>
          </a:p>
          <a:p>
            <a:r>
              <a:rPr lang="en-US" sz="1400" dirty="0"/>
              <a:t>   VERSAL and external CPU</a:t>
            </a:r>
          </a:p>
          <a:p>
            <a:r>
              <a:rPr lang="en-US" sz="1400" dirty="0"/>
              <a:t>   using internal</a:t>
            </a:r>
          </a:p>
          <a:p>
            <a:r>
              <a:rPr lang="en-US" sz="1400" dirty="0"/>
              <a:t>   PHY-MAC Split</a:t>
            </a:r>
          </a:p>
        </p:txBody>
      </p:sp>
      <p:sp>
        <p:nvSpPr>
          <p:cNvPr id="144" name="Textfeld 143">
            <a:extLst>
              <a:ext uri="{FF2B5EF4-FFF2-40B4-BE49-F238E27FC236}">
                <a16:creationId xmlns:a16="http://schemas.microsoft.com/office/drawing/2014/main" id="{E380EAB7-DCF7-4B1D-A78A-B3EEAA7606B1}"/>
              </a:ext>
            </a:extLst>
          </p:cNvPr>
          <p:cNvSpPr txBox="1"/>
          <p:nvPr/>
        </p:nvSpPr>
        <p:spPr>
          <a:xfrm>
            <a:off x="528800" y="2787954"/>
            <a:ext cx="2197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• Distributed Unit and </a:t>
            </a:r>
          </a:p>
          <a:p>
            <a:r>
              <a:rPr lang="en-US" sz="1400" dirty="0"/>
              <a:t>   Central Unit on board</a:t>
            </a:r>
          </a:p>
        </p:txBody>
      </p:sp>
      <p:sp>
        <p:nvSpPr>
          <p:cNvPr id="145" name="Textfeld 144">
            <a:extLst>
              <a:ext uri="{FF2B5EF4-FFF2-40B4-BE49-F238E27FC236}">
                <a16:creationId xmlns:a16="http://schemas.microsoft.com/office/drawing/2014/main" id="{89E38F2D-D26B-40AC-A099-BC73EA27B471}"/>
              </a:ext>
            </a:extLst>
          </p:cNvPr>
          <p:cNvSpPr txBox="1"/>
          <p:nvPr/>
        </p:nvSpPr>
        <p:spPr>
          <a:xfrm>
            <a:off x="519997" y="3347306"/>
            <a:ext cx="21978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• Physical Layer accelerated</a:t>
            </a:r>
          </a:p>
          <a:p>
            <a:r>
              <a:rPr lang="en-US" sz="1400" dirty="0"/>
              <a:t>   using Programmable Logic</a:t>
            </a:r>
          </a:p>
          <a:p>
            <a:endParaRPr lang="en-US" sz="1400" dirty="0"/>
          </a:p>
        </p:txBody>
      </p:sp>
      <p:grpSp>
        <p:nvGrpSpPr>
          <p:cNvPr id="174" name="Gruppieren 173">
            <a:extLst>
              <a:ext uri="{FF2B5EF4-FFF2-40B4-BE49-F238E27FC236}">
                <a16:creationId xmlns:a16="http://schemas.microsoft.com/office/drawing/2014/main" id="{AF33DA82-3631-4A63-B328-B782FC3B8860}"/>
              </a:ext>
            </a:extLst>
          </p:cNvPr>
          <p:cNvGrpSpPr/>
          <p:nvPr/>
        </p:nvGrpSpPr>
        <p:grpSpPr>
          <a:xfrm>
            <a:off x="553110" y="4579719"/>
            <a:ext cx="3832358" cy="1698166"/>
            <a:chOff x="553110" y="4579719"/>
            <a:chExt cx="3832358" cy="1698166"/>
          </a:xfrm>
        </p:grpSpPr>
        <p:sp>
          <p:nvSpPr>
            <p:cNvPr id="85" name="Rechteck 84">
              <a:extLst>
                <a:ext uri="{FF2B5EF4-FFF2-40B4-BE49-F238E27FC236}">
                  <a16:creationId xmlns:a16="http://schemas.microsoft.com/office/drawing/2014/main" id="{E52B4CBC-1D95-4BD2-ABC4-BE989EA5AA52}"/>
                </a:ext>
              </a:extLst>
            </p:cNvPr>
            <p:cNvSpPr/>
            <p:nvPr/>
          </p:nvSpPr>
          <p:spPr>
            <a:xfrm>
              <a:off x="3242468" y="5021011"/>
              <a:ext cx="1143000" cy="239829"/>
            </a:xfrm>
            <a:prstGeom prst="rect">
              <a:avLst/>
            </a:prstGeom>
            <a:solidFill>
              <a:srgbClr val="59FF01"/>
            </a:solidFill>
            <a:ln w="222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dirty="0">
                  <a:solidFill>
                    <a:schemeClr val="tx1"/>
                  </a:solidFill>
                </a:rPr>
                <a:t>RRC Layer</a:t>
              </a:r>
            </a:p>
          </p:txBody>
        </p:sp>
        <p:cxnSp>
          <p:nvCxnSpPr>
            <p:cNvPr id="86" name="Gerader Verbinder 85">
              <a:extLst>
                <a:ext uri="{FF2B5EF4-FFF2-40B4-BE49-F238E27FC236}">
                  <a16:creationId xmlns:a16="http://schemas.microsoft.com/office/drawing/2014/main" id="{A3FE4306-EB0F-46E0-8C75-63C18C735A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1410" y="4836859"/>
              <a:ext cx="18658" cy="144102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hteck 86">
              <a:extLst>
                <a:ext uri="{FF2B5EF4-FFF2-40B4-BE49-F238E27FC236}">
                  <a16:creationId xmlns:a16="http://schemas.microsoft.com/office/drawing/2014/main" id="{613BF4A2-9239-45B1-92C9-EF7543C3A5F4}"/>
                </a:ext>
              </a:extLst>
            </p:cNvPr>
            <p:cNvSpPr/>
            <p:nvPr/>
          </p:nvSpPr>
          <p:spPr>
            <a:xfrm>
              <a:off x="3071410" y="4792005"/>
              <a:ext cx="1269207" cy="1968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>
                  <a:solidFill>
                    <a:schemeClr val="tx1"/>
                  </a:solidFill>
                </a:rPr>
                <a:t>Upper 5G Stack</a:t>
              </a:r>
            </a:p>
          </p:txBody>
        </p:sp>
        <p:sp>
          <p:nvSpPr>
            <p:cNvPr id="89" name="Rechteck 88">
              <a:extLst>
                <a:ext uri="{FF2B5EF4-FFF2-40B4-BE49-F238E27FC236}">
                  <a16:creationId xmlns:a16="http://schemas.microsoft.com/office/drawing/2014/main" id="{D31FA4CB-D289-4ADA-A918-84B9100D01C7}"/>
                </a:ext>
              </a:extLst>
            </p:cNvPr>
            <p:cNvSpPr/>
            <p:nvPr/>
          </p:nvSpPr>
          <p:spPr>
            <a:xfrm>
              <a:off x="3242468" y="5353614"/>
              <a:ext cx="1143000" cy="239829"/>
            </a:xfrm>
            <a:prstGeom prst="rect">
              <a:avLst/>
            </a:prstGeom>
            <a:solidFill>
              <a:srgbClr val="59FF01"/>
            </a:solidFill>
            <a:ln w="222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dirty="0">
                  <a:solidFill>
                    <a:schemeClr val="tx1"/>
                  </a:solidFill>
                </a:rPr>
                <a:t>PDCP Layer</a:t>
              </a:r>
            </a:p>
          </p:txBody>
        </p:sp>
        <p:sp>
          <p:nvSpPr>
            <p:cNvPr id="90" name="Rechteck 89">
              <a:extLst>
                <a:ext uri="{FF2B5EF4-FFF2-40B4-BE49-F238E27FC236}">
                  <a16:creationId xmlns:a16="http://schemas.microsoft.com/office/drawing/2014/main" id="{C790E951-7880-4C3C-B63C-C13172F2C293}"/>
                </a:ext>
              </a:extLst>
            </p:cNvPr>
            <p:cNvSpPr/>
            <p:nvPr/>
          </p:nvSpPr>
          <p:spPr>
            <a:xfrm>
              <a:off x="3242468" y="5686218"/>
              <a:ext cx="1143000" cy="239830"/>
            </a:xfrm>
            <a:prstGeom prst="rect">
              <a:avLst/>
            </a:prstGeom>
            <a:solidFill>
              <a:srgbClr val="59FF01"/>
            </a:solidFill>
            <a:ln w="222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dirty="0">
                  <a:solidFill>
                    <a:schemeClr val="tx1"/>
                  </a:solidFill>
                </a:rPr>
                <a:t>RLC Layer</a:t>
              </a:r>
            </a:p>
          </p:txBody>
        </p:sp>
        <p:sp>
          <p:nvSpPr>
            <p:cNvPr id="91" name="Rechteck 90">
              <a:extLst>
                <a:ext uri="{FF2B5EF4-FFF2-40B4-BE49-F238E27FC236}">
                  <a16:creationId xmlns:a16="http://schemas.microsoft.com/office/drawing/2014/main" id="{E28AD166-AABF-4760-AA2F-DD5208495D03}"/>
                </a:ext>
              </a:extLst>
            </p:cNvPr>
            <p:cNvSpPr/>
            <p:nvPr/>
          </p:nvSpPr>
          <p:spPr>
            <a:xfrm>
              <a:off x="3242468" y="6021121"/>
              <a:ext cx="1143000" cy="239830"/>
            </a:xfrm>
            <a:prstGeom prst="rect">
              <a:avLst/>
            </a:prstGeom>
            <a:solidFill>
              <a:srgbClr val="59FF01"/>
            </a:solidFill>
            <a:ln w="2222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sz="1200" dirty="0">
                  <a:solidFill>
                    <a:schemeClr val="tx1"/>
                  </a:solidFill>
                </a:rPr>
                <a:t>MAC Layer</a:t>
              </a:r>
            </a:p>
          </p:txBody>
        </p:sp>
        <p:sp>
          <p:nvSpPr>
            <p:cNvPr id="146" name="Textfeld 145">
              <a:extLst>
                <a:ext uri="{FF2B5EF4-FFF2-40B4-BE49-F238E27FC236}">
                  <a16:creationId xmlns:a16="http://schemas.microsoft.com/office/drawing/2014/main" id="{EDAB7B47-2F96-4942-8087-9D7BEF2FCDC2}"/>
                </a:ext>
              </a:extLst>
            </p:cNvPr>
            <p:cNvSpPr txBox="1"/>
            <p:nvPr/>
          </p:nvSpPr>
          <p:spPr>
            <a:xfrm>
              <a:off x="553110" y="4579719"/>
              <a:ext cx="21978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• Upper Layers Running on</a:t>
              </a:r>
            </a:p>
            <a:p>
              <a:r>
                <a:rPr lang="en-US" sz="1400" dirty="0"/>
                <a:t>   Multi-Core CPU</a:t>
              </a:r>
            </a:p>
          </p:txBody>
        </p:sp>
      </p:grpSp>
      <p:sp>
        <p:nvSpPr>
          <p:cNvPr id="154" name="Textfeld 153">
            <a:extLst>
              <a:ext uri="{FF2B5EF4-FFF2-40B4-BE49-F238E27FC236}">
                <a16:creationId xmlns:a16="http://schemas.microsoft.com/office/drawing/2014/main" id="{B919A388-A29F-4BD7-A7E3-B3E9C5B071DE}"/>
              </a:ext>
            </a:extLst>
          </p:cNvPr>
          <p:cNvSpPr txBox="1"/>
          <p:nvPr/>
        </p:nvSpPr>
        <p:spPr>
          <a:xfrm>
            <a:off x="2625813" y="3964009"/>
            <a:ext cx="799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Split</a:t>
            </a:r>
          </a:p>
        </p:txBody>
      </p:sp>
      <p:grpSp>
        <p:nvGrpSpPr>
          <p:cNvPr id="175" name="Gruppieren 174">
            <a:extLst>
              <a:ext uri="{FF2B5EF4-FFF2-40B4-BE49-F238E27FC236}">
                <a16:creationId xmlns:a16="http://schemas.microsoft.com/office/drawing/2014/main" id="{EE7DA66E-5014-4D6F-86C3-6740B7DB80B6}"/>
              </a:ext>
            </a:extLst>
          </p:cNvPr>
          <p:cNvGrpSpPr/>
          <p:nvPr/>
        </p:nvGrpSpPr>
        <p:grpSpPr>
          <a:xfrm>
            <a:off x="2067215" y="3742998"/>
            <a:ext cx="1202650" cy="827347"/>
            <a:chOff x="2067215" y="3742998"/>
            <a:chExt cx="1202650" cy="827347"/>
          </a:xfrm>
        </p:grpSpPr>
        <p:sp>
          <p:nvSpPr>
            <p:cNvPr id="147" name="Textfeld 146">
              <a:extLst>
                <a:ext uri="{FF2B5EF4-FFF2-40B4-BE49-F238E27FC236}">
                  <a16:creationId xmlns:a16="http://schemas.microsoft.com/office/drawing/2014/main" id="{8CFE7324-C1CA-4314-A2FE-FA886E4856A4}"/>
                </a:ext>
              </a:extLst>
            </p:cNvPr>
            <p:cNvSpPr txBox="1"/>
            <p:nvPr/>
          </p:nvSpPr>
          <p:spPr>
            <a:xfrm>
              <a:off x="2067215" y="3844059"/>
              <a:ext cx="677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PHY</a:t>
              </a:r>
            </a:p>
            <a:p>
              <a:pPr algn="ctr"/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MAC</a:t>
              </a:r>
            </a:p>
          </p:txBody>
        </p:sp>
        <p:cxnSp>
          <p:nvCxnSpPr>
            <p:cNvPr id="149" name="Gerader Verbinder 148">
              <a:extLst>
                <a:ext uri="{FF2B5EF4-FFF2-40B4-BE49-F238E27FC236}">
                  <a16:creationId xmlns:a16="http://schemas.microsoft.com/office/drawing/2014/main" id="{DF68747B-C053-4DB9-85F0-958571E659C2}"/>
                </a:ext>
              </a:extLst>
            </p:cNvPr>
            <p:cNvCxnSpPr>
              <a:cxnSpLocks/>
              <a:stCxn id="147" idx="1"/>
              <a:endCxn id="147" idx="3"/>
            </p:cNvCxnSpPr>
            <p:nvPr/>
          </p:nvCxnSpPr>
          <p:spPr>
            <a:xfrm>
              <a:off x="2067215" y="4167225"/>
              <a:ext cx="67756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Bogen 164">
              <a:extLst>
                <a:ext uri="{FF2B5EF4-FFF2-40B4-BE49-F238E27FC236}">
                  <a16:creationId xmlns:a16="http://schemas.microsoft.com/office/drawing/2014/main" id="{E6549F8A-6977-4F4A-A566-7D34F4D51250}"/>
                </a:ext>
              </a:extLst>
            </p:cNvPr>
            <p:cNvSpPr/>
            <p:nvPr/>
          </p:nvSpPr>
          <p:spPr>
            <a:xfrm flipH="1">
              <a:off x="2620581" y="3742998"/>
              <a:ext cx="642935" cy="642935"/>
            </a:xfrm>
            <a:prstGeom prst="arc">
              <a:avLst/>
            </a:prstGeom>
            <a:ln w="28575">
              <a:solidFill>
                <a:srgbClr val="F47D81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Bogen 165">
              <a:extLst>
                <a:ext uri="{FF2B5EF4-FFF2-40B4-BE49-F238E27FC236}">
                  <a16:creationId xmlns:a16="http://schemas.microsoft.com/office/drawing/2014/main" id="{1EA38F41-5F42-4F0D-AE43-7E11BD2940D2}"/>
                </a:ext>
              </a:extLst>
            </p:cNvPr>
            <p:cNvSpPr/>
            <p:nvPr/>
          </p:nvSpPr>
          <p:spPr>
            <a:xfrm flipH="1" flipV="1">
              <a:off x="2626930" y="3927410"/>
              <a:ext cx="642935" cy="642935"/>
            </a:xfrm>
            <a:prstGeom prst="arc">
              <a:avLst/>
            </a:prstGeom>
            <a:ln w="28575">
              <a:solidFill>
                <a:srgbClr val="00B949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14" name="Gruppieren 113">
            <a:extLst>
              <a:ext uri="{FF2B5EF4-FFF2-40B4-BE49-F238E27FC236}">
                <a16:creationId xmlns:a16="http://schemas.microsoft.com/office/drawing/2014/main" id="{55F63F8D-5B9C-4F4F-BE73-02EE736A0450}"/>
              </a:ext>
            </a:extLst>
          </p:cNvPr>
          <p:cNvGrpSpPr/>
          <p:nvPr/>
        </p:nvGrpSpPr>
        <p:grpSpPr>
          <a:xfrm>
            <a:off x="152400" y="6577499"/>
            <a:ext cx="11881945" cy="318821"/>
            <a:chOff x="152400" y="6577499"/>
            <a:chExt cx="11881945" cy="318821"/>
          </a:xfrm>
        </p:grpSpPr>
        <p:sp>
          <p:nvSpPr>
            <p:cNvPr id="115" name="Fußzeilenplatzhalter 15">
              <a:extLst>
                <a:ext uri="{FF2B5EF4-FFF2-40B4-BE49-F238E27FC236}">
                  <a16:creationId xmlns:a16="http://schemas.microsoft.com/office/drawing/2014/main" id="{F5B3DD08-BF8C-492A-BE52-47E9309B6C66}"/>
                </a:ext>
              </a:extLst>
            </p:cNvPr>
            <p:cNvSpPr txBox="1">
              <a:spLocks/>
            </p:cNvSpPr>
            <p:nvPr/>
          </p:nvSpPr>
          <p:spPr>
            <a:xfrm>
              <a:off x="11089218" y="6577499"/>
              <a:ext cx="945127" cy="318821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26</a:t>
              </a:r>
            </a:p>
          </p:txBody>
        </p:sp>
        <p:sp>
          <p:nvSpPr>
            <p:cNvPr id="116" name="Fußzeilenplatzhalter 15">
              <a:extLst>
                <a:ext uri="{FF2B5EF4-FFF2-40B4-BE49-F238E27FC236}">
                  <a16:creationId xmlns:a16="http://schemas.microsoft.com/office/drawing/2014/main" id="{A22BF67D-FEBC-4D33-9FFD-291E1F15FF5F}"/>
                </a:ext>
              </a:extLst>
            </p:cNvPr>
            <p:cNvSpPr txBox="1">
              <a:spLocks/>
            </p:cNvSpPr>
            <p:nvPr/>
          </p:nvSpPr>
          <p:spPr>
            <a:xfrm>
              <a:off x="152400" y="6582761"/>
              <a:ext cx="3450343" cy="216000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GRCon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18</a:t>
              </a:r>
              <a:r>
                <a:rPr lang="en-US" sz="11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Sept. 2024, 5G NTN Presentation, M. Petry </a:t>
              </a:r>
              <a:endPara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661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5" grpId="0"/>
      <p:bldP spid="77" grpId="0" animBg="1"/>
      <p:bldP spid="143" grpId="0"/>
      <p:bldP spid="144" grpId="0"/>
      <p:bldP spid="145" grpId="0"/>
      <p:bldP spid="1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FF466D-6601-4117-8F2D-3F99395AA1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©2022 Analog Devices, Inc. All rights reserved.</a:t>
            </a:r>
            <a:endParaRPr lang="en-US" dirty="0"/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0E803DA9-D728-48DE-AD4B-BC7C7A3BAB65}"/>
              </a:ext>
            </a:extLst>
          </p:cNvPr>
          <p:cNvSpPr txBox="1">
            <a:spLocks/>
          </p:cNvSpPr>
          <p:nvPr/>
        </p:nvSpPr>
        <p:spPr>
          <a:xfrm>
            <a:off x="402595" y="1762126"/>
            <a:ext cx="5558367" cy="4638674"/>
          </a:xfrm>
          <a:prstGeom prst="rect">
            <a:avLst/>
          </a:prstGeom>
        </p:spPr>
        <p:txBody>
          <a:bodyPr vert="horz" lIns="0" tIns="0" rIns="0" bIns="0" numCol="1" rtlCol="0" anchor="t" anchorCtr="0">
            <a:noAutofit/>
          </a:bodyPr>
          <a:lstStyle>
            <a:lvl1pPr marL="2286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65000"/>
              <a:buFont typeface="Arial" panose="020B0604020202020204" pitchFamily="34" charset="0"/>
              <a:buChar char="►"/>
              <a:defRPr lang="en-US" sz="2000" b="0" i="0" kern="1200" baseline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1E4056"/>
              </a:buClr>
              <a:buFont typeface="Wingdings" charset="2"/>
              <a:buChar char="§"/>
              <a:defRPr lang="en-US" sz="1800" b="0" i="0" kern="1200" baseline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 lang="en-US" sz="1600" b="0" i="0" kern="1200" baseline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 lang="en-US" sz="1200" b="0" i="0" kern="120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 lang="en-US" sz="1200" b="0" i="0" kern="1200" baseline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Configurable sampling rate schemes</a:t>
            </a:r>
          </a:p>
          <a:p>
            <a:pPr lvl="1"/>
            <a:r>
              <a:rPr lang="en-US" sz="1000" dirty="0"/>
              <a:t>Four 16-bit DACs: 3 GSPS to 12 GSPS</a:t>
            </a:r>
          </a:p>
          <a:p>
            <a:pPr lvl="1"/>
            <a:r>
              <a:rPr lang="en-US" sz="1000" dirty="0"/>
              <a:t>Two 12-bit ADCs: 1.5 GSPS to 6 GSPS</a:t>
            </a:r>
          </a:p>
          <a:p>
            <a:pPr lvl="1"/>
            <a:r>
              <a:rPr lang="en-US" sz="1000" dirty="0"/>
              <a:t>RF synthesis and sampling up to 7.5 GHz (3 dB RF bandwidth)</a:t>
            </a:r>
          </a:p>
          <a:p>
            <a:r>
              <a:rPr lang="en-US" sz="1000" dirty="0"/>
              <a:t>Maximum receive bandwidth of 3 GHz (Nyquist)</a:t>
            </a:r>
          </a:p>
          <a:p>
            <a:r>
              <a:rPr lang="en-US" sz="1000" dirty="0"/>
              <a:t>Maximum transmit bandwidth is configuration dependent</a:t>
            </a:r>
          </a:p>
          <a:p>
            <a:pPr lvl="1"/>
            <a:r>
              <a:rPr lang="en-US" sz="1000" dirty="0"/>
              <a:t>Four transmit channels: 16-bit = 1.2 GHz IBW, 12-bit = 1.6 GHz IBW</a:t>
            </a:r>
          </a:p>
          <a:p>
            <a:pPr lvl="1"/>
            <a:r>
              <a:rPr lang="en-US" sz="1000" dirty="0"/>
              <a:t>Two transmit channels: 16-bit = 2.4 GHz IBW, 12-bit = 3.2 GHz IBW</a:t>
            </a:r>
          </a:p>
          <a:p>
            <a:pPr lvl="1"/>
            <a:r>
              <a:rPr lang="en-US" sz="1000" dirty="0"/>
              <a:t>One transmit channel: 4.8 GHz IBW for N' = 8-bit</a:t>
            </a:r>
          </a:p>
          <a:p>
            <a:r>
              <a:rPr lang="en-US" sz="1000" dirty="0"/>
              <a:t>Signal processing blocks supporting multiband</a:t>
            </a:r>
          </a:p>
          <a:p>
            <a:pPr lvl="1"/>
            <a:r>
              <a:rPr lang="en-US" sz="1000" dirty="0"/>
              <a:t>Transmit: eight DUC paths shared by four DACs; up to 64× interpolation</a:t>
            </a:r>
          </a:p>
          <a:p>
            <a:pPr lvl="1"/>
            <a:r>
              <a:rPr lang="en-US" sz="1000" dirty="0">
                <a:latin typeface="Barlow" panose="00000500000000000000" pitchFamily="2" charset="0"/>
              </a:rPr>
              <a:t>Receive: eight DDC paths shared by two ADCs; up to 96× decimation</a:t>
            </a:r>
          </a:p>
          <a:p>
            <a:r>
              <a:rPr lang="en-US" sz="1000" dirty="0"/>
              <a:t>Additional DSP features</a:t>
            </a:r>
          </a:p>
          <a:p>
            <a:pPr lvl="1"/>
            <a:r>
              <a:rPr lang="en-US" sz="1000" dirty="0"/>
              <a:t>PA protection for transmit</a:t>
            </a:r>
          </a:p>
          <a:p>
            <a:pPr lvl="1"/>
            <a:r>
              <a:rPr lang="en-US" sz="1000" dirty="0"/>
              <a:t>96-tap programmable filter per ADC; or 192 taps total for receive</a:t>
            </a:r>
          </a:p>
          <a:p>
            <a:pPr lvl="1"/>
            <a:r>
              <a:rPr lang="en-US" sz="1000" dirty="0"/>
              <a:t>Timing adjustments for receive QEC optimization </a:t>
            </a:r>
          </a:p>
          <a:p>
            <a:r>
              <a:rPr lang="en-US" sz="1000" dirty="0"/>
              <a:t>Flexible on-chip PLL for clocking; multichip synchronization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9D0E1E8D-6194-4DC9-859E-7E5EBA7F816D}"/>
              </a:ext>
            </a:extLst>
          </p:cNvPr>
          <p:cNvSpPr txBox="1">
            <a:spLocks/>
          </p:cNvSpPr>
          <p:nvPr/>
        </p:nvSpPr>
        <p:spPr>
          <a:xfrm>
            <a:off x="402594" y="1381125"/>
            <a:ext cx="5558368" cy="381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1E4056"/>
              </a:buClr>
              <a:buSzPct val="75000"/>
              <a:buFont typeface="Barlow"/>
              <a:buNone/>
              <a:defRPr lang="en-US" sz="1800" b="1" i="0" kern="12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143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/>
              <a:buChar char="–"/>
              <a:defRPr lang="en-US" sz="18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2pPr>
            <a:lvl3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/>
              <a:buChar char="•"/>
              <a:defRPr lang="en-US" sz="16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3pPr>
            <a:lvl4pPr marL="9715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/>
              <a:buChar char="–"/>
              <a:defRPr lang="en-US" sz="1200" b="0" i="0" kern="120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/>
              <a:buChar char="»"/>
              <a:defRPr lang="en-US" sz="1200" b="0" i="0" kern="1200" baseline="0" dirty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latin typeface="Barlow SemiBold" panose="00000700000000000000" pitchFamily="2" charset="0"/>
              </a:rPr>
              <a:t>Features &amp; Specifications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A22E7E1-0364-4F25-BE23-33D463A56BBC}"/>
              </a:ext>
            </a:extLst>
          </p:cNvPr>
          <p:cNvSpPr txBox="1">
            <a:spLocks/>
          </p:cNvSpPr>
          <p:nvPr/>
        </p:nvSpPr>
        <p:spPr>
          <a:xfrm>
            <a:off x="402594" y="1028700"/>
            <a:ext cx="5558368" cy="381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1E4056"/>
              </a:buClr>
              <a:buSzPct val="75000"/>
              <a:buFont typeface="Barlow"/>
              <a:buNone/>
              <a:defRPr lang="en-US" sz="1800" b="1" i="0" kern="12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143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/>
              <a:buChar char="–"/>
              <a:defRPr lang="en-US" sz="18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2pPr>
            <a:lvl3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/>
              <a:buChar char="•"/>
              <a:defRPr lang="en-US" sz="1600" b="0" i="0" kern="1200" baseline="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3pPr>
            <a:lvl4pPr marL="9715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/>
              <a:buChar char="–"/>
              <a:defRPr lang="en-US" sz="1200" b="0" i="0" kern="1200" dirty="0" smtClean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/>
              <a:buChar char="»"/>
              <a:defRPr lang="en-US" sz="1200" b="0" i="0" kern="1200" baseline="0" dirty="0">
                <a:solidFill>
                  <a:srgbClr val="000000"/>
                </a:solidFill>
                <a:latin typeface="Barlow" pitchFamily="2" charset="77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solidFill>
                  <a:schemeClr val="tx1"/>
                </a:solidFill>
                <a:latin typeface="Barlow SemiBold" panose="00000700000000000000" pitchFamily="2" charset="0"/>
              </a:rPr>
              <a:t>AD9082</a:t>
            </a:r>
          </a:p>
        </p:txBody>
      </p:sp>
      <p:pic>
        <p:nvPicPr>
          <p:cNvPr id="17" name="Picture 16" descr="Calendar&#10;&#10;Description automatically generated">
            <a:extLst>
              <a:ext uri="{FF2B5EF4-FFF2-40B4-BE49-F238E27FC236}">
                <a16:creationId xmlns:a16="http://schemas.microsoft.com/office/drawing/2014/main" id="{5A6FE16F-8C8A-448C-ADC5-4EE876AC11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779" y="1033457"/>
            <a:ext cx="1770183" cy="1688453"/>
          </a:xfrm>
          <a:prstGeom prst="rect">
            <a:avLst/>
          </a:prstGeom>
        </p:spPr>
      </p:pic>
      <p:pic>
        <p:nvPicPr>
          <p:cNvPr id="19" name="Picture 18" descr="A diagram of a computer&#10;&#10;Description automatically generated">
            <a:extLst>
              <a:ext uri="{FF2B5EF4-FFF2-40B4-BE49-F238E27FC236}">
                <a16:creationId xmlns:a16="http://schemas.microsoft.com/office/drawing/2014/main" id="{85B2CB7F-BD8D-7B1C-877A-111C42D9904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976" y="958802"/>
            <a:ext cx="5763429" cy="5268060"/>
          </a:xfrm>
          <a:prstGeom prst="rect">
            <a:avLst/>
          </a:prstGeom>
        </p:spPr>
      </p:pic>
      <p:pic>
        <p:nvPicPr>
          <p:cNvPr id="11" name="Object 1" descr="preencoded.png">
            <a:extLst>
              <a:ext uri="{FF2B5EF4-FFF2-40B4-BE49-F238E27FC236}">
                <a16:creationId xmlns:a16="http://schemas.microsoft.com/office/drawing/2014/main" id="{69ED7C7A-B91D-4706-9FC8-09C767FE0A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10274"/>
            <a:ext cx="12188952" cy="85704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CA4FA23F-4153-49DD-B37A-4B0F95748BF9}"/>
              </a:ext>
            </a:extLst>
          </p:cNvPr>
          <p:cNvSpPr txBox="1">
            <a:spLocks/>
          </p:cNvSpPr>
          <p:nvPr/>
        </p:nvSpPr>
        <p:spPr>
          <a:xfrm>
            <a:off x="252139" y="237109"/>
            <a:ext cx="11782206" cy="720375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AD9082 mixed signal front-end (</a:t>
            </a:r>
            <a:r>
              <a:rPr lang="en-US" noProof="0" dirty="0" err="1"/>
              <a:t>MxFE</a:t>
            </a:r>
            <a:r>
              <a:rPr lang="en-US" noProof="0" dirty="0"/>
              <a:t>®)</a:t>
            </a:r>
            <a:endParaRPr lang="de-DE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10A3DE1-185C-40D1-A87F-961B535B6E1E}"/>
              </a:ext>
            </a:extLst>
          </p:cNvPr>
          <p:cNvGrpSpPr/>
          <p:nvPr/>
        </p:nvGrpSpPr>
        <p:grpSpPr>
          <a:xfrm>
            <a:off x="152400" y="6577499"/>
            <a:ext cx="11881945" cy="318821"/>
            <a:chOff x="152400" y="6577499"/>
            <a:chExt cx="11881945" cy="318821"/>
          </a:xfrm>
        </p:grpSpPr>
        <p:sp>
          <p:nvSpPr>
            <p:cNvPr id="20" name="Fußzeilenplatzhalter 15">
              <a:extLst>
                <a:ext uri="{FF2B5EF4-FFF2-40B4-BE49-F238E27FC236}">
                  <a16:creationId xmlns:a16="http://schemas.microsoft.com/office/drawing/2014/main" id="{A901DE50-5A6C-43C5-BC27-E22BD9BF20D2}"/>
                </a:ext>
              </a:extLst>
            </p:cNvPr>
            <p:cNvSpPr txBox="1">
              <a:spLocks/>
            </p:cNvSpPr>
            <p:nvPr/>
          </p:nvSpPr>
          <p:spPr>
            <a:xfrm>
              <a:off x="11089218" y="6577499"/>
              <a:ext cx="945127" cy="318821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26</a:t>
              </a:r>
            </a:p>
          </p:txBody>
        </p:sp>
        <p:sp>
          <p:nvSpPr>
            <p:cNvPr id="21" name="Fußzeilenplatzhalter 15">
              <a:extLst>
                <a:ext uri="{FF2B5EF4-FFF2-40B4-BE49-F238E27FC236}">
                  <a16:creationId xmlns:a16="http://schemas.microsoft.com/office/drawing/2014/main" id="{3F6BBF39-69A6-4C55-8A96-1E44A36DEA54}"/>
                </a:ext>
              </a:extLst>
            </p:cNvPr>
            <p:cNvSpPr txBox="1">
              <a:spLocks/>
            </p:cNvSpPr>
            <p:nvPr/>
          </p:nvSpPr>
          <p:spPr>
            <a:xfrm>
              <a:off x="152400" y="6582761"/>
              <a:ext cx="3450343" cy="216000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GRCon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18</a:t>
              </a:r>
              <a:r>
                <a:rPr lang="en-US" sz="11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Sept. 2024, 5G NTN Presentation, M. Petry </a:t>
              </a:r>
              <a:endPara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9497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25E1407A-F01E-4119-B58E-304471215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8570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4E157D59-90AD-4E24-8B90-01E1DA98798E}"/>
              </a:ext>
            </a:extLst>
          </p:cNvPr>
          <p:cNvSpPr txBox="1">
            <a:spLocks/>
          </p:cNvSpPr>
          <p:nvPr/>
        </p:nvSpPr>
        <p:spPr>
          <a:xfrm>
            <a:off x="152399" y="237109"/>
            <a:ext cx="11782206" cy="720375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Check out </a:t>
            </a:r>
            <a:r>
              <a:rPr lang="de-DE" dirty="0" err="1"/>
              <a:t>our</a:t>
            </a:r>
            <a:r>
              <a:rPr lang="de-DE" dirty="0"/>
              <a:t> 5G NTN Live Demo in </a:t>
            </a:r>
            <a:r>
              <a:rPr lang="de-DE" dirty="0" err="1"/>
              <a:t>the</a:t>
            </a:r>
            <a:r>
              <a:rPr lang="de-DE" dirty="0"/>
              <a:t> Exhibition</a:t>
            </a:r>
          </a:p>
        </p:txBody>
      </p:sp>
      <p:grpSp>
        <p:nvGrpSpPr>
          <p:cNvPr id="115" name="Gruppieren 114">
            <a:extLst>
              <a:ext uri="{FF2B5EF4-FFF2-40B4-BE49-F238E27FC236}">
                <a16:creationId xmlns:a16="http://schemas.microsoft.com/office/drawing/2014/main" id="{5ACA361B-DED5-413B-B865-6AF47D960635}"/>
              </a:ext>
            </a:extLst>
          </p:cNvPr>
          <p:cNvGrpSpPr/>
          <p:nvPr/>
        </p:nvGrpSpPr>
        <p:grpSpPr>
          <a:xfrm>
            <a:off x="152400" y="6577499"/>
            <a:ext cx="11881945" cy="318821"/>
            <a:chOff x="152400" y="6577499"/>
            <a:chExt cx="11881945" cy="318821"/>
          </a:xfrm>
        </p:grpSpPr>
        <p:sp>
          <p:nvSpPr>
            <p:cNvPr id="116" name="Fußzeilenplatzhalter 15">
              <a:extLst>
                <a:ext uri="{FF2B5EF4-FFF2-40B4-BE49-F238E27FC236}">
                  <a16:creationId xmlns:a16="http://schemas.microsoft.com/office/drawing/2014/main" id="{5B1CA54A-F380-4E7C-A498-15BE871EE48F}"/>
                </a:ext>
              </a:extLst>
            </p:cNvPr>
            <p:cNvSpPr txBox="1">
              <a:spLocks/>
            </p:cNvSpPr>
            <p:nvPr/>
          </p:nvSpPr>
          <p:spPr>
            <a:xfrm>
              <a:off x="11089218" y="6577499"/>
              <a:ext cx="945127" cy="318821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28</a:t>
              </a:r>
            </a:p>
          </p:txBody>
        </p:sp>
        <p:sp>
          <p:nvSpPr>
            <p:cNvPr id="117" name="Fußzeilenplatzhalter 15">
              <a:extLst>
                <a:ext uri="{FF2B5EF4-FFF2-40B4-BE49-F238E27FC236}">
                  <a16:creationId xmlns:a16="http://schemas.microsoft.com/office/drawing/2014/main" id="{516E647E-7B62-4D72-B381-C46BE16CC5DB}"/>
                </a:ext>
              </a:extLst>
            </p:cNvPr>
            <p:cNvSpPr txBox="1">
              <a:spLocks/>
            </p:cNvSpPr>
            <p:nvPr/>
          </p:nvSpPr>
          <p:spPr>
            <a:xfrm>
              <a:off x="152400" y="6582761"/>
              <a:ext cx="3450343" cy="216000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GRCon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18</a:t>
              </a:r>
              <a:r>
                <a:rPr lang="en-US" sz="11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Sept. 2024, 5G NTN Presentation, M. Petry </a:t>
              </a:r>
              <a:endPara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2ED5EB48-BA29-4747-ADED-166908C395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40" r="45803" b="11399"/>
          <a:stretch/>
        </p:blipFill>
        <p:spPr bwMode="auto">
          <a:xfrm>
            <a:off x="1877571" y="957484"/>
            <a:ext cx="8062040" cy="546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803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
            <a:extLst>
              <a:ext uri="{FF2B5EF4-FFF2-40B4-BE49-F238E27FC236}">
                <a16:creationId xmlns:a16="http://schemas.microsoft.com/office/drawing/2014/main" id="{25E1407A-F01E-4119-B58E-304471215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8570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4E157D59-90AD-4E24-8B90-01E1DA98798E}"/>
              </a:ext>
            </a:extLst>
          </p:cNvPr>
          <p:cNvSpPr txBox="1">
            <a:spLocks/>
          </p:cNvSpPr>
          <p:nvPr/>
        </p:nvSpPr>
        <p:spPr>
          <a:xfrm>
            <a:off x="152399" y="237109"/>
            <a:ext cx="11782206" cy="720375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The Future </a:t>
            </a:r>
            <a:r>
              <a:rPr lang="de-DE" dirty="0" err="1"/>
              <a:t>of</a:t>
            </a:r>
            <a:r>
              <a:rPr lang="de-DE" dirty="0"/>
              <a:t> Space Communications </a:t>
            </a:r>
            <a:r>
              <a:rPr lang="de-DE" dirty="0" err="1"/>
              <a:t>is</a:t>
            </a:r>
            <a:r>
              <a:rPr lang="de-DE" dirty="0"/>
              <a:t> Bright</a:t>
            </a:r>
          </a:p>
        </p:txBody>
      </p:sp>
      <p:grpSp>
        <p:nvGrpSpPr>
          <p:cNvPr id="115" name="Gruppieren 114">
            <a:extLst>
              <a:ext uri="{FF2B5EF4-FFF2-40B4-BE49-F238E27FC236}">
                <a16:creationId xmlns:a16="http://schemas.microsoft.com/office/drawing/2014/main" id="{5ACA361B-DED5-413B-B865-6AF47D960635}"/>
              </a:ext>
            </a:extLst>
          </p:cNvPr>
          <p:cNvGrpSpPr/>
          <p:nvPr/>
        </p:nvGrpSpPr>
        <p:grpSpPr>
          <a:xfrm>
            <a:off x="152400" y="6577499"/>
            <a:ext cx="11881945" cy="318821"/>
            <a:chOff x="152400" y="6577499"/>
            <a:chExt cx="11881945" cy="318821"/>
          </a:xfrm>
        </p:grpSpPr>
        <p:sp>
          <p:nvSpPr>
            <p:cNvPr id="116" name="Fußzeilenplatzhalter 15">
              <a:extLst>
                <a:ext uri="{FF2B5EF4-FFF2-40B4-BE49-F238E27FC236}">
                  <a16:creationId xmlns:a16="http://schemas.microsoft.com/office/drawing/2014/main" id="{5B1CA54A-F380-4E7C-A498-15BE871EE48F}"/>
                </a:ext>
              </a:extLst>
            </p:cNvPr>
            <p:cNvSpPr txBox="1">
              <a:spLocks/>
            </p:cNvSpPr>
            <p:nvPr/>
          </p:nvSpPr>
          <p:spPr>
            <a:xfrm>
              <a:off x="11089218" y="6577499"/>
              <a:ext cx="945127" cy="318821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29</a:t>
              </a:r>
            </a:p>
          </p:txBody>
        </p:sp>
        <p:sp>
          <p:nvSpPr>
            <p:cNvPr id="117" name="Fußzeilenplatzhalter 15">
              <a:extLst>
                <a:ext uri="{FF2B5EF4-FFF2-40B4-BE49-F238E27FC236}">
                  <a16:creationId xmlns:a16="http://schemas.microsoft.com/office/drawing/2014/main" id="{516E647E-7B62-4D72-B381-C46BE16CC5DB}"/>
                </a:ext>
              </a:extLst>
            </p:cNvPr>
            <p:cNvSpPr txBox="1">
              <a:spLocks/>
            </p:cNvSpPr>
            <p:nvPr/>
          </p:nvSpPr>
          <p:spPr>
            <a:xfrm>
              <a:off x="152400" y="6582761"/>
              <a:ext cx="3450343" cy="216000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GRCon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18</a:t>
              </a:r>
              <a:r>
                <a:rPr lang="en-US" sz="11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Sept. 2024, 5G NTN Presentation, M. Petry </a:t>
              </a:r>
              <a:endPara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193BC6DB-31C4-4764-957E-825306B5DD9A}"/>
              </a:ext>
            </a:extLst>
          </p:cNvPr>
          <p:cNvGrpSpPr/>
          <p:nvPr/>
        </p:nvGrpSpPr>
        <p:grpSpPr>
          <a:xfrm>
            <a:off x="453286" y="1869234"/>
            <a:ext cx="3768083" cy="1821045"/>
            <a:chOff x="453286" y="1869234"/>
            <a:chExt cx="3768083" cy="1821045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C865ACFB-3586-4E64-8F96-2D17941DB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92513" y="1869234"/>
              <a:ext cx="1108952" cy="1108952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F2FD21F3-17D6-4362-AE2D-730685BAFE62}"/>
                </a:ext>
              </a:extLst>
            </p:cNvPr>
            <p:cNvSpPr txBox="1"/>
            <p:nvPr/>
          </p:nvSpPr>
          <p:spPr>
            <a:xfrm>
              <a:off x="453286" y="3167059"/>
              <a:ext cx="37680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dirty="0"/>
                <a:t>5G NTN </a:t>
              </a:r>
              <a:r>
                <a:rPr lang="de-DE" sz="2800" dirty="0" err="1"/>
                <a:t>is</a:t>
              </a:r>
              <a:r>
                <a:rPr lang="de-DE" sz="2800" dirty="0"/>
                <a:t> </a:t>
              </a:r>
              <a:r>
                <a:rPr lang="de-DE" sz="2800" dirty="0" err="1"/>
                <a:t>going</a:t>
              </a:r>
              <a:r>
                <a:rPr lang="de-DE" sz="2800" dirty="0"/>
                <a:t> </a:t>
              </a:r>
              <a:r>
                <a:rPr lang="de-DE" sz="2800" dirty="0" err="1"/>
                <a:t>to</a:t>
              </a:r>
              <a:r>
                <a:rPr lang="de-DE" sz="2800" dirty="0"/>
                <a:t> </a:t>
              </a:r>
              <a:r>
                <a:rPr lang="de-DE" sz="2800" dirty="0" err="1"/>
                <a:t>come</a:t>
              </a:r>
              <a:endParaRPr lang="de-DE" sz="2800" dirty="0"/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50D518E8-AC55-445C-8464-19D94D644930}"/>
              </a:ext>
            </a:extLst>
          </p:cNvPr>
          <p:cNvGrpSpPr/>
          <p:nvPr/>
        </p:nvGrpSpPr>
        <p:grpSpPr>
          <a:xfrm>
            <a:off x="4845837" y="1676511"/>
            <a:ext cx="3029739" cy="2444655"/>
            <a:chOff x="4845837" y="1676511"/>
            <a:chExt cx="3029739" cy="2444655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6F8A9DA5-29DE-47C2-BF8A-FEECA017F828}"/>
                </a:ext>
              </a:extLst>
            </p:cNvPr>
            <p:cNvGrpSpPr/>
            <p:nvPr/>
          </p:nvGrpSpPr>
          <p:grpSpPr>
            <a:xfrm>
              <a:off x="5278558" y="1676511"/>
              <a:ext cx="1529888" cy="1393037"/>
              <a:chOff x="5158422" y="2579822"/>
              <a:chExt cx="1529888" cy="1393037"/>
            </a:xfrm>
          </p:grpSpPr>
          <p:pic>
            <p:nvPicPr>
              <p:cNvPr id="11" name="Grafik 10">
                <a:extLst>
                  <a:ext uri="{FF2B5EF4-FFF2-40B4-BE49-F238E27FC236}">
                    <a16:creationId xmlns:a16="http://schemas.microsoft.com/office/drawing/2014/main" id="{299DA28A-3CC2-4288-94A3-546EDF6154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tx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5500641" y="2579822"/>
                <a:ext cx="1187669" cy="1187669"/>
              </a:xfrm>
              <a:prstGeom prst="rect">
                <a:avLst/>
              </a:prstGeom>
            </p:spPr>
          </p:pic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C733569A-EB23-4590-A149-DEF71D7F10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9004" t="16170" r="28698" b="32720"/>
              <a:stretch/>
            </p:blipFill>
            <p:spPr>
              <a:xfrm>
                <a:off x="5158422" y="3145841"/>
                <a:ext cx="684438" cy="827018"/>
              </a:xfrm>
              <a:prstGeom prst="rect">
                <a:avLst/>
              </a:prstGeom>
            </p:spPr>
          </p:pic>
        </p:grp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47A73016-6AF6-42FE-AE95-7D80D244313A}"/>
                </a:ext>
              </a:extLst>
            </p:cNvPr>
            <p:cNvSpPr txBox="1"/>
            <p:nvPr/>
          </p:nvSpPr>
          <p:spPr>
            <a:xfrm>
              <a:off x="4845837" y="3167059"/>
              <a:ext cx="302973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800" dirty="0" err="1"/>
                <a:t>It</a:t>
              </a:r>
              <a:r>
                <a:rPr lang="de-DE" sz="2800" dirty="0"/>
                <a:t> will </a:t>
              </a:r>
              <a:r>
                <a:rPr lang="de-DE" sz="2800" dirty="0" err="1"/>
                <a:t>revolutionize</a:t>
              </a:r>
              <a:r>
                <a:rPr lang="de-DE" sz="2800" dirty="0"/>
                <a:t> </a:t>
              </a:r>
              <a:br>
                <a:rPr lang="de-DE" sz="2800" dirty="0"/>
              </a:br>
              <a:r>
                <a:rPr lang="de-DE" sz="2800" dirty="0" err="1"/>
                <a:t>satellite</a:t>
              </a:r>
              <a:r>
                <a:rPr lang="de-DE" sz="2800" dirty="0"/>
                <a:t> </a:t>
              </a:r>
              <a:r>
                <a:rPr lang="de-DE" sz="2800" dirty="0" err="1"/>
                <a:t>access</a:t>
              </a:r>
              <a:r>
                <a:rPr lang="de-DE" sz="2800" dirty="0"/>
                <a:t> 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455E233F-DA4B-4068-8AD7-2B5D75052536}"/>
              </a:ext>
            </a:extLst>
          </p:cNvPr>
          <p:cNvGrpSpPr/>
          <p:nvPr/>
        </p:nvGrpSpPr>
        <p:grpSpPr>
          <a:xfrm>
            <a:off x="8490450" y="1823553"/>
            <a:ext cx="3498806" cy="2297612"/>
            <a:chOff x="8690146" y="1823553"/>
            <a:chExt cx="3498806" cy="2297612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C0E36AE1-98EB-44B1-9BAC-31A1AB747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44998" y="1823553"/>
              <a:ext cx="1200314" cy="1200314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88AC541F-0EF3-4B59-AEF1-CF83D481EC02}"/>
                </a:ext>
              </a:extLst>
            </p:cNvPr>
            <p:cNvSpPr txBox="1"/>
            <p:nvPr/>
          </p:nvSpPr>
          <p:spPr>
            <a:xfrm>
              <a:off x="8690146" y="3167058"/>
              <a:ext cx="34988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800" dirty="0"/>
                <a:t>… </a:t>
              </a:r>
              <a:r>
                <a:rPr lang="en-US" sz="2800" dirty="0"/>
                <a:t>for the better of everyone</a:t>
              </a:r>
              <a:endParaRPr lang="de-DE" sz="2800" dirty="0"/>
            </a:p>
          </p:txBody>
        </p:sp>
      </p:grpSp>
      <p:sp>
        <p:nvSpPr>
          <p:cNvPr id="24" name="Rechteck 23">
            <a:extLst>
              <a:ext uri="{FF2B5EF4-FFF2-40B4-BE49-F238E27FC236}">
                <a16:creationId xmlns:a16="http://schemas.microsoft.com/office/drawing/2014/main" id="{275867DD-F565-4A2A-A6D7-2151CA987283}"/>
              </a:ext>
            </a:extLst>
          </p:cNvPr>
          <p:cNvSpPr/>
          <p:nvPr/>
        </p:nvSpPr>
        <p:spPr>
          <a:xfrm>
            <a:off x="-236648" y="-346913"/>
            <a:ext cx="12560300" cy="7243233"/>
          </a:xfrm>
          <a:prstGeom prst="rect">
            <a:avLst/>
          </a:prstGeom>
          <a:solidFill>
            <a:schemeClr val="tx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800" dirty="0" err="1"/>
              <a:t>Excited</a:t>
            </a:r>
            <a:r>
              <a:rPr lang="de-DE" sz="13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8379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rafik 73">
            <a:extLst>
              <a:ext uri="{FF2B5EF4-FFF2-40B4-BE49-F238E27FC236}">
                <a16:creationId xmlns:a16="http://schemas.microsoft.com/office/drawing/2014/main" id="{C26A6A12-9EC2-4A26-B2AA-7FA325197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" y="-547917"/>
            <a:ext cx="13513267" cy="8248968"/>
          </a:xfrm>
          <a:prstGeom prst="rect">
            <a:avLst/>
          </a:prstGeom>
        </p:spPr>
      </p:pic>
      <p:pic>
        <p:nvPicPr>
          <p:cNvPr id="5" name="Object 1" descr="preencoded.png">
            <a:extLst>
              <a:ext uri="{FF2B5EF4-FFF2-40B4-BE49-F238E27FC236}">
                <a16:creationId xmlns:a16="http://schemas.microsoft.com/office/drawing/2014/main" id="{3C93B89C-6A70-4C4D-9666-C686561C3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88952" cy="85704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2CC40C8-89B0-432A-8CDD-6680895E36F6}"/>
              </a:ext>
            </a:extLst>
          </p:cNvPr>
          <p:cNvSpPr txBox="1">
            <a:spLocks/>
          </p:cNvSpPr>
          <p:nvPr/>
        </p:nvSpPr>
        <p:spPr>
          <a:xfrm>
            <a:off x="152400" y="9317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iPhone SOS – A </a:t>
            </a:r>
            <a:r>
              <a:rPr lang="de-DE" dirty="0" err="1">
                <a:solidFill>
                  <a:schemeClr val="bg1"/>
                </a:solidFill>
              </a:rPr>
              <a:t>proprietary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solution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89903FF-A629-433A-A27A-C9568AABF4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l="17676" t="5165" r="17268" b="5634"/>
          <a:stretch/>
        </p:blipFill>
        <p:spPr>
          <a:xfrm>
            <a:off x="450356" y="4063952"/>
            <a:ext cx="1257300" cy="24130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F125D50F-2205-4037-BFBF-3692F80D6C3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315878" y="4408756"/>
            <a:ext cx="1903887" cy="2245761"/>
          </a:xfrm>
          <a:prstGeom prst="rect">
            <a:avLst/>
          </a:prstGeom>
        </p:spPr>
      </p:pic>
      <p:sp>
        <p:nvSpPr>
          <p:cNvPr id="36" name="Textfeld 35">
            <a:extLst>
              <a:ext uri="{FF2B5EF4-FFF2-40B4-BE49-F238E27FC236}">
                <a16:creationId xmlns:a16="http://schemas.microsoft.com/office/drawing/2014/main" id="{EB487BB9-9DCD-400D-891B-8E0466F3F344}"/>
              </a:ext>
            </a:extLst>
          </p:cNvPr>
          <p:cNvSpPr txBox="1"/>
          <p:nvPr/>
        </p:nvSpPr>
        <p:spPr>
          <a:xfrm rot="2417379" flipH="1">
            <a:off x="6775623" y="2675663"/>
            <a:ext cx="1827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C-Band</a:t>
            </a:r>
          </a:p>
          <a:p>
            <a:r>
              <a:rPr lang="de-DE" dirty="0">
                <a:solidFill>
                  <a:schemeClr val="bg1"/>
                </a:solidFill>
              </a:rPr>
              <a:t>6875 – 7055 MHz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E1E9F8C1-27E4-413E-A204-3471B9956A88}"/>
              </a:ext>
            </a:extLst>
          </p:cNvPr>
          <p:cNvSpPr txBox="1"/>
          <p:nvPr/>
        </p:nvSpPr>
        <p:spPr>
          <a:xfrm rot="2444378" flipH="1">
            <a:off x="6004489" y="3499670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C-Band</a:t>
            </a:r>
          </a:p>
          <a:p>
            <a:r>
              <a:rPr lang="de-DE" dirty="0">
                <a:solidFill>
                  <a:schemeClr val="bg1"/>
                </a:solidFill>
              </a:rPr>
              <a:t>5091 –5250 MHz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06D14B8B-3874-499E-81E7-DA03CF909B0B}"/>
              </a:ext>
            </a:extLst>
          </p:cNvPr>
          <p:cNvSpPr txBox="1"/>
          <p:nvPr/>
        </p:nvSpPr>
        <p:spPr>
          <a:xfrm>
            <a:off x="2343578" y="3862015"/>
            <a:ext cx="27912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chemeClr val="bg1"/>
                </a:solidFill>
                <a:highlight>
                  <a:srgbClr val="00FF00"/>
                </a:highlight>
              </a:rPr>
              <a:t>Uplink</a:t>
            </a:r>
            <a:endParaRPr lang="de-DE" sz="1600" dirty="0">
              <a:solidFill>
                <a:schemeClr val="bg1"/>
              </a:solidFill>
              <a:highlight>
                <a:srgbClr val="00FF00"/>
              </a:highlight>
            </a:endParaRPr>
          </a:p>
          <a:p>
            <a:r>
              <a:rPr lang="de-DE" sz="1600" dirty="0">
                <a:solidFill>
                  <a:schemeClr val="bg1"/>
                </a:solidFill>
              </a:rPr>
              <a:t>L-Band: 1610 – 1618.7 MHz</a:t>
            </a:r>
          </a:p>
          <a:p>
            <a:r>
              <a:rPr lang="de-DE" sz="1600" dirty="0" err="1">
                <a:solidFill>
                  <a:schemeClr val="bg1"/>
                </a:solidFill>
              </a:rPr>
              <a:t>Bandwidth</a:t>
            </a:r>
            <a:r>
              <a:rPr lang="de-DE" sz="1600" dirty="0">
                <a:solidFill>
                  <a:schemeClr val="bg1"/>
                </a:solidFill>
              </a:rPr>
              <a:t>: 200 kHz</a:t>
            </a:r>
            <a:r>
              <a:rPr lang="de-DE" sz="1600" baseline="30000" dirty="0">
                <a:solidFill>
                  <a:schemeClr val="bg1"/>
                </a:solidFill>
              </a:rPr>
              <a:t> 1</a:t>
            </a:r>
            <a:endParaRPr lang="de-DE" sz="1600" dirty="0">
              <a:solidFill>
                <a:schemeClr val="bg1"/>
              </a:solidFill>
            </a:endParaRPr>
          </a:p>
          <a:p>
            <a:r>
              <a:rPr lang="de-DE" sz="1600" dirty="0">
                <a:solidFill>
                  <a:schemeClr val="bg1"/>
                </a:solidFill>
              </a:rPr>
              <a:t>Power: 26 </a:t>
            </a:r>
            <a:r>
              <a:rPr lang="de-DE" sz="1600" dirty="0" err="1">
                <a:solidFill>
                  <a:schemeClr val="bg1"/>
                </a:solidFill>
              </a:rPr>
              <a:t>dBm</a:t>
            </a:r>
            <a:r>
              <a:rPr lang="de-DE" sz="1600" baseline="30000" dirty="0">
                <a:solidFill>
                  <a:schemeClr val="bg1"/>
                </a:solidFill>
              </a:rPr>
              <a:t> 1</a:t>
            </a:r>
            <a:endParaRPr lang="de-DE" sz="1600" dirty="0">
              <a:solidFill>
                <a:schemeClr val="bg1"/>
              </a:solidFill>
            </a:endParaRPr>
          </a:p>
          <a:p>
            <a:r>
              <a:rPr lang="de-DE" sz="1600" dirty="0">
                <a:solidFill>
                  <a:schemeClr val="bg1"/>
                </a:solidFill>
              </a:rPr>
              <a:t>Chip: Custom (?)</a:t>
            </a:r>
          </a:p>
          <a:p>
            <a:r>
              <a:rPr lang="de-DE" sz="1600" dirty="0" err="1">
                <a:solidFill>
                  <a:schemeClr val="bg1"/>
                </a:solidFill>
              </a:rPr>
              <a:t>Waveform</a:t>
            </a:r>
            <a:r>
              <a:rPr lang="de-DE" sz="1600" dirty="0">
                <a:solidFill>
                  <a:schemeClr val="bg1"/>
                </a:solidFill>
              </a:rPr>
              <a:t>: SC-OFDMA (LTE-UL)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9FE9D372-33C9-41A5-A81A-00DDD527A78C}"/>
              </a:ext>
            </a:extLst>
          </p:cNvPr>
          <p:cNvSpPr txBox="1"/>
          <p:nvPr/>
        </p:nvSpPr>
        <p:spPr>
          <a:xfrm>
            <a:off x="450356" y="1838324"/>
            <a:ext cx="27735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highlight>
                  <a:srgbClr val="FF0000"/>
                </a:highlight>
              </a:rPr>
              <a:t>Downlink</a:t>
            </a:r>
            <a:endParaRPr lang="de-DE" dirty="0">
              <a:highlight>
                <a:srgbClr val="FF0000"/>
              </a:highlight>
            </a:endParaRPr>
          </a:p>
          <a:p>
            <a:r>
              <a:rPr lang="de-DE" dirty="0">
                <a:solidFill>
                  <a:schemeClr val="bg1"/>
                </a:solidFill>
              </a:rPr>
              <a:t>S-Band: 2483.5 – 2500 MHz</a:t>
            </a:r>
          </a:p>
          <a:p>
            <a:r>
              <a:rPr lang="de-DE" dirty="0">
                <a:solidFill>
                  <a:schemeClr val="bg1"/>
                </a:solidFill>
              </a:rPr>
              <a:t>Chip: Snapdragon X65 / X70</a:t>
            </a:r>
          </a:p>
          <a:p>
            <a:r>
              <a:rPr lang="de-DE" dirty="0" err="1">
                <a:solidFill>
                  <a:schemeClr val="bg1"/>
                </a:solidFill>
              </a:rPr>
              <a:t>Waveform</a:t>
            </a:r>
            <a:r>
              <a:rPr lang="de-DE" dirty="0">
                <a:solidFill>
                  <a:schemeClr val="bg1"/>
                </a:solidFill>
              </a:rPr>
              <a:t>: CDMA</a:t>
            </a:r>
          </a:p>
        </p:txBody>
      </p:sp>
      <p:pic>
        <p:nvPicPr>
          <p:cNvPr id="45" name="Grafik 44">
            <a:extLst>
              <a:ext uri="{FF2B5EF4-FFF2-40B4-BE49-F238E27FC236}">
                <a16:creationId xmlns:a16="http://schemas.microsoft.com/office/drawing/2014/main" id="{36A563B5-698B-464C-A897-8012708245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2031" y="5447808"/>
            <a:ext cx="2313418" cy="1200330"/>
          </a:xfrm>
          <a:prstGeom prst="rect">
            <a:avLst/>
          </a:prstGeom>
        </p:spPr>
      </p:pic>
      <p:sp>
        <p:nvSpPr>
          <p:cNvPr id="46" name="Textfeld 45">
            <a:extLst>
              <a:ext uri="{FF2B5EF4-FFF2-40B4-BE49-F238E27FC236}">
                <a16:creationId xmlns:a16="http://schemas.microsoft.com/office/drawing/2014/main" id="{4B94F37D-1EFC-4ED4-A46F-B19B6F9D1AB7}"/>
              </a:ext>
            </a:extLst>
          </p:cNvPr>
          <p:cNvSpPr txBox="1"/>
          <p:nvPr/>
        </p:nvSpPr>
        <p:spPr>
          <a:xfrm>
            <a:off x="4700713" y="6376572"/>
            <a:ext cx="2575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aseline="30000" dirty="0">
                <a:solidFill>
                  <a:schemeClr val="bg1"/>
                </a:solidFill>
              </a:rPr>
              <a:t>1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b="0" i="0" dirty="0">
                <a:solidFill>
                  <a:schemeClr val="bg1"/>
                </a:solidFill>
                <a:effectLst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14040866-E22V1 FCC_IC MSS Report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47" name="Bogen 46">
            <a:extLst>
              <a:ext uri="{FF2B5EF4-FFF2-40B4-BE49-F238E27FC236}">
                <a16:creationId xmlns:a16="http://schemas.microsoft.com/office/drawing/2014/main" id="{E37F226C-0AB8-4155-91B3-7988618F78A9}"/>
              </a:ext>
            </a:extLst>
          </p:cNvPr>
          <p:cNvSpPr/>
          <p:nvPr/>
        </p:nvSpPr>
        <p:spPr>
          <a:xfrm flipH="1">
            <a:off x="1545113" y="2317893"/>
            <a:ext cx="6827362" cy="5329183"/>
          </a:xfrm>
          <a:prstGeom prst="arc">
            <a:avLst>
              <a:gd name="adj1" fmla="val 11756269"/>
              <a:gd name="adj2" fmla="val 20746562"/>
            </a:avLst>
          </a:prstGeom>
          <a:ln w="508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Bogen 47">
            <a:extLst>
              <a:ext uri="{FF2B5EF4-FFF2-40B4-BE49-F238E27FC236}">
                <a16:creationId xmlns:a16="http://schemas.microsoft.com/office/drawing/2014/main" id="{6A6F7195-75E2-4D7C-9D21-676D6715B586}"/>
              </a:ext>
            </a:extLst>
          </p:cNvPr>
          <p:cNvSpPr/>
          <p:nvPr/>
        </p:nvSpPr>
        <p:spPr>
          <a:xfrm>
            <a:off x="1819273" y="2661284"/>
            <a:ext cx="6225381" cy="5128667"/>
          </a:xfrm>
          <a:prstGeom prst="arc">
            <a:avLst>
              <a:gd name="adj1" fmla="val 11756269"/>
              <a:gd name="adj2" fmla="val 20746562"/>
            </a:avLst>
          </a:prstGeom>
          <a:ln w="50800">
            <a:solidFill>
              <a:srgbClr val="00FF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Legende: Linie 48">
            <a:extLst>
              <a:ext uri="{FF2B5EF4-FFF2-40B4-BE49-F238E27FC236}">
                <a16:creationId xmlns:a16="http://schemas.microsoft.com/office/drawing/2014/main" id="{C2397E15-FC18-48BD-992A-21B95C8DF665}"/>
              </a:ext>
            </a:extLst>
          </p:cNvPr>
          <p:cNvSpPr/>
          <p:nvPr/>
        </p:nvSpPr>
        <p:spPr>
          <a:xfrm>
            <a:off x="6604122" y="1022162"/>
            <a:ext cx="2892304" cy="1037964"/>
          </a:xfrm>
          <a:prstGeom prst="borderCallout1">
            <a:avLst>
              <a:gd name="adj1" fmla="val 10704"/>
              <a:gd name="adj2" fmla="val -1226"/>
              <a:gd name="adj3" fmla="val 45743"/>
              <a:gd name="adj4" fmla="val -22670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1600" dirty="0">
                <a:solidFill>
                  <a:schemeClr val="bg1"/>
                </a:solidFill>
              </a:rPr>
              <a:t>Transparent </a:t>
            </a:r>
            <a:r>
              <a:rPr lang="de-DE" sz="1600" dirty="0" err="1">
                <a:solidFill>
                  <a:schemeClr val="bg1"/>
                </a:solidFill>
              </a:rPr>
              <a:t>Satellite</a:t>
            </a:r>
            <a:r>
              <a:rPr lang="de-DE" sz="1600" dirty="0">
                <a:solidFill>
                  <a:schemeClr val="bg1"/>
                </a:solidFill>
              </a:rPr>
              <a:t> (Bent-Pipe)</a:t>
            </a:r>
          </a:p>
          <a:p>
            <a:pPr marL="285750" indent="-285750">
              <a:buFontTx/>
              <a:buChar char="-"/>
            </a:pPr>
            <a:r>
              <a:rPr lang="de-DE" sz="1600" dirty="0" err="1">
                <a:solidFill>
                  <a:schemeClr val="bg1"/>
                </a:solidFill>
              </a:rPr>
              <a:t>Frequency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Conversion</a:t>
            </a:r>
            <a:endParaRPr lang="de-DE" sz="16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sz="1600" dirty="0" err="1">
                <a:solidFill>
                  <a:schemeClr val="bg1"/>
                </a:solidFill>
              </a:rPr>
              <a:t>No</a:t>
            </a:r>
            <a:r>
              <a:rPr lang="de-DE" sz="1600" dirty="0">
                <a:solidFill>
                  <a:schemeClr val="bg1"/>
                </a:solidFill>
              </a:rPr>
              <a:t> On-Board Processing</a:t>
            </a:r>
          </a:p>
          <a:p>
            <a:pPr marL="285750" indent="-285750">
              <a:buFontTx/>
              <a:buChar char="-"/>
            </a:pPr>
            <a:r>
              <a:rPr lang="de-DE" sz="1600" dirty="0" err="1">
                <a:solidFill>
                  <a:schemeClr val="bg1"/>
                </a:solidFill>
              </a:rPr>
              <a:t>No</a:t>
            </a:r>
            <a:r>
              <a:rPr lang="de-DE" sz="1600" dirty="0">
                <a:solidFill>
                  <a:schemeClr val="bg1"/>
                </a:solidFill>
              </a:rPr>
              <a:t> Storage</a:t>
            </a:r>
          </a:p>
        </p:txBody>
      </p: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CBE9D601-4759-4336-AE8A-6452E749EC45}"/>
              </a:ext>
            </a:extLst>
          </p:cNvPr>
          <p:cNvCxnSpPr>
            <a:cxnSpLocks/>
          </p:cNvCxnSpPr>
          <p:nvPr/>
        </p:nvCxnSpPr>
        <p:spPr>
          <a:xfrm>
            <a:off x="9515475" y="5270452"/>
            <a:ext cx="714375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mit Pfeil 51">
            <a:extLst>
              <a:ext uri="{FF2B5EF4-FFF2-40B4-BE49-F238E27FC236}">
                <a16:creationId xmlns:a16="http://schemas.microsoft.com/office/drawing/2014/main" id="{D4EBFDC6-B780-4289-AED9-54AF0AE60A32}"/>
              </a:ext>
            </a:extLst>
          </p:cNvPr>
          <p:cNvCxnSpPr>
            <a:cxnSpLocks/>
          </p:cNvCxnSpPr>
          <p:nvPr/>
        </p:nvCxnSpPr>
        <p:spPr>
          <a:xfrm flipH="1">
            <a:off x="9477375" y="5520786"/>
            <a:ext cx="75247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3A5D862B-D6EA-4A5B-B428-DBEB288B8340}"/>
              </a:ext>
            </a:extLst>
          </p:cNvPr>
          <p:cNvGrpSpPr/>
          <p:nvPr/>
        </p:nvGrpSpPr>
        <p:grpSpPr>
          <a:xfrm>
            <a:off x="8952770" y="239386"/>
            <a:ext cx="2937478" cy="457709"/>
            <a:chOff x="7703818" y="1377705"/>
            <a:chExt cx="2937478" cy="457709"/>
          </a:xfrm>
        </p:grpSpPr>
        <p:pic>
          <p:nvPicPr>
            <p:cNvPr id="64" name="Grafik 63">
              <a:extLst>
                <a:ext uri="{FF2B5EF4-FFF2-40B4-BE49-F238E27FC236}">
                  <a16:creationId xmlns:a16="http://schemas.microsoft.com/office/drawing/2014/main" id="{0E824436-D40D-4245-B756-436C72193A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832" b="34535"/>
            <a:stretch/>
          </p:blipFill>
          <p:spPr>
            <a:xfrm>
              <a:off x="8478299" y="1377705"/>
              <a:ext cx="2162997" cy="404164"/>
            </a:xfrm>
            <a:prstGeom prst="rect">
              <a:avLst/>
            </a:prstGeom>
          </p:spPr>
        </p:pic>
        <p:pic>
          <p:nvPicPr>
            <p:cNvPr id="65" name="Grafik 64">
              <a:extLst>
                <a:ext uri="{FF2B5EF4-FFF2-40B4-BE49-F238E27FC236}">
                  <a16:creationId xmlns:a16="http://schemas.microsoft.com/office/drawing/2014/main" id="{899EBC51-14FE-4354-8977-BD8E1B08C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03818" y="1394821"/>
              <a:ext cx="339828" cy="404164"/>
            </a:xfrm>
            <a:prstGeom prst="rect">
              <a:avLst/>
            </a:prstGeom>
          </p:spPr>
        </p:pic>
        <p:sp>
          <p:nvSpPr>
            <p:cNvPr id="66" name="Additionszeichen 65">
              <a:extLst>
                <a:ext uri="{FF2B5EF4-FFF2-40B4-BE49-F238E27FC236}">
                  <a16:creationId xmlns:a16="http://schemas.microsoft.com/office/drawing/2014/main" id="{DC3FC130-3C0C-4B37-AF1F-07EF9920620A}"/>
                </a:ext>
              </a:extLst>
            </p:cNvPr>
            <p:cNvSpPr/>
            <p:nvPr/>
          </p:nvSpPr>
          <p:spPr>
            <a:xfrm>
              <a:off x="8058890" y="1431250"/>
              <a:ext cx="404164" cy="404164"/>
            </a:xfrm>
            <a:prstGeom prst="mathPlus">
              <a:avLst>
                <a:gd name="adj1" fmla="val 12208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76" name="Grafik 75">
            <a:extLst>
              <a:ext uri="{FF2B5EF4-FFF2-40B4-BE49-F238E27FC236}">
                <a16:creationId xmlns:a16="http://schemas.microsoft.com/office/drawing/2014/main" id="{1C3A7CB9-1A22-4E7B-8A52-33282834415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65568" y="4890606"/>
            <a:ext cx="1059850" cy="1763911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492D61C0-5567-4AA6-BBD7-51D4FE3402F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25579" y="4688524"/>
            <a:ext cx="339828" cy="404164"/>
          </a:xfrm>
          <a:prstGeom prst="rect">
            <a:avLst/>
          </a:prstGeom>
        </p:spPr>
      </p:pic>
      <p:sp>
        <p:nvSpPr>
          <p:cNvPr id="78" name="Ellipse 77">
            <a:extLst>
              <a:ext uri="{FF2B5EF4-FFF2-40B4-BE49-F238E27FC236}">
                <a16:creationId xmlns:a16="http://schemas.microsoft.com/office/drawing/2014/main" id="{F5C338CA-0897-4A67-ADB0-1E1597F53D2D}"/>
              </a:ext>
            </a:extLst>
          </p:cNvPr>
          <p:cNvSpPr/>
          <p:nvPr/>
        </p:nvSpPr>
        <p:spPr>
          <a:xfrm>
            <a:off x="4756464" y="2266178"/>
            <a:ext cx="443303" cy="445494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0" name="Gerader Verbinder 79">
            <a:extLst>
              <a:ext uri="{FF2B5EF4-FFF2-40B4-BE49-F238E27FC236}">
                <a16:creationId xmlns:a16="http://schemas.microsoft.com/office/drawing/2014/main" id="{7DF260F1-3EBF-4449-8922-F33554580C19}"/>
              </a:ext>
            </a:extLst>
          </p:cNvPr>
          <p:cNvCxnSpPr>
            <a:cxnSpLocks/>
            <a:endCxn id="78" idx="7"/>
          </p:cNvCxnSpPr>
          <p:nvPr/>
        </p:nvCxnSpPr>
        <p:spPr>
          <a:xfrm flipV="1">
            <a:off x="4821384" y="2331419"/>
            <a:ext cx="313463" cy="315334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>
            <a:extLst>
              <a:ext uri="{FF2B5EF4-FFF2-40B4-BE49-F238E27FC236}">
                <a16:creationId xmlns:a16="http://schemas.microsoft.com/office/drawing/2014/main" id="{62E78988-CBE3-4E82-AD80-4286FF129859}"/>
              </a:ext>
            </a:extLst>
          </p:cNvPr>
          <p:cNvCxnSpPr>
            <a:cxnSpLocks/>
            <a:stCxn id="78" idx="1"/>
            <a:endCxn id="78" idx="5"/>
          </p:cNvCxnSpPr>
          <p:nvPr/>
        </p:nvCxnSpPr>
        <p:spPr>
          <a:xfrm>
            <a:off x="4821384" y="2331419"/>
            <a:ext cx="313463" cy="315012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mit Pfeil 91">
            <a:extLst>
              <a:ext uri="{FF2B5EF4-FFF2-40B4-BE49-F238E27FC236}">
                <a16:creationId xmlns:a16="http://schemas.microsoft.com/office/drawing/2014/main" id="{8C919A93-468F-4B98-B308-7DD6AA1FD131}"/>
              </a:ext>
            </a:extLst>
          </p:cNvPr>
          <p:cNvCxnSpPr/>
          <p:nvPr/>
        </p:nvCxnSpPr>
        <p:spPr>
          <a:xfrm>
            <a:off x="4974381" y="1776821"/>
            <a:ext cx="0" cy="42264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 Verbindung mit Pfeil 93">
            <a:extLst>
              <a:ext uri="{FF2B5EF4-FFF2-40B4-BE49-F238E27FC236}">
                <a16:creationId xmlns:a16="http://schemas.microsoft.com/office/drawing/2014/main" id="{88BAFA69-D56F-4765-8DC3-386AB2547C74}"/>
              </a:ext>
            </a:extLst>
          </p:cNvPr>
          <p:cNvCxnSpPr>
            <a:cxnSpLocks/>
          </p:cNvCxnSpPr>
          <p:nvPr/>
        </p:nvCxnSpPr>
        <p:spPr>
          <a:xfrm rot="16200000">
            <a:off x="4477435" y="2249691"/>
            <a:ext cx="0" cy="42264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mit Pfeil 94">
            <a:extLst>
              <a:ext uri="{FF2B5EF4-FFF2-40B4-BE49-F238E27FC236}">
                <a16:creationId xmlns:a16="http://schemas.microsoft.com/office/drawing/2014/main" id="{A933719A-F413-4AF1-9450-CB8C38253DCC}"/>
              </a:ext>
            </a:extLst>
          </p:cNvPr>
          <p:cNvCxnSpPr>
            <a:cxnSpLocks/>
          </p:cNvCxnSpPr>
          <p:nvPr/>
        </p:nvCxnSpPr>
        <p:spPr>
          <a:xfrm rot="5400000" flipH="1">
            <a:off x="4467910" y="2344941"/>
            <a:ext cx="0" cy="42264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mit Pfeil 95">
            <a:extLst>
              <a:ext uri="{FF2B5EF4-FFF2-40B4-BE49-F238E27FC236}">
                <a16:creationId xmlns:a16="http://schemas.microsoft.com/office/drawing/2014/main" id="{E2B2CB71-9FB6-411E-944C-308821B5133B}"/>
              </a:ext>
            </a:extLst>
          </p:cNvPr>
          <p:cNvCxnSpPr>
            <a:cxnSpLocks/>
          </p:cNvCxnSpPr>
          <p:nvPr/>
        </p:nvCxnSpPr>
        <p:spPr>
          <a:xfrm rot="16200000">
            <a:off x="5487085" y="2249691"/>
            <a:ext cx="0" cy="42264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mit Pfeil 96">
            <a:extLst>
              <a:ext uri="{FF2B5EF4-FFF2-40B4-BE49-F238E27FC236}">
                <a16:creationId xmlns:a16="http://schemas.microsoft.com/office/drawing/2014/main" id="{14CDB2E1-073C-4363-A92B-248CA9F8B178}"/>
              </a:ext>
            </a:extLst>
          </p:cNvPr>
          <p:cNvCxnSpPr>
            <a:cxnSpLocks/>
          </p:cNvCxnSpPr>
          <p:nvPr/>
        </p:nvCxnSpPr>
        <p:spPr>
          <a:xfrm rot="5400000" flipH="1">
            <a:off x="5477560" y="2344941"/>
            <a:ext cx="0" cy="42264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239A65E1-F4BC-42EA-8ED0-9B7C6C37B0B1}"/>
              </a:ext>
            </a:extLst>
          </p:cNvPr>
          <p:cNvGrpSpPr/>
          <p:nvPr/>
        </p:nvGrpSpPr>
        <p:grpSpPr>
          <a:xfrm>
            <a:off x="152400" y="6577499"/>
            <a:ext cx="11881945" cy="318821"/>
            <a:chOff x="152400" y="6577499"/>
            <a:chExt cx="11881945" cy="318821"/>
          </a:xfrm>
        </p:grpSpPr>
        <p:sp>
          <p:nvSpPr>
            <p:cNvPr id="39" name="Fußzeilenplatzhalter 15">
              <a:extLst>
                <a:ext uri="{FF2B5EF4-FFF2-40B4-BE49-F238E27FC236}">
                  <a16:creationId xmlns:a16="http://schemas.microsoft.com/office/drawing/2014/main" id="{0D6F2CBD-71F4-4F2E-9839-5670BFB76FAC}"/>
                </a:ext>
              </a:extLst>
            </p:cNvPr>
            <p:cNvSpPr txBox="1">
              <a:spLocks/>
            </p:cNvSpPr>
            <p:nvPr/>
          </p:nvSpPr>
          <p:spPr>
            <a:xfrm>
              <a:off x="11089218" y="6577499"/>
              <a:ext cx="945127" cy="318821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</a:p>
          </p:txBody>
        </p:sp>
        <p:sp>
          <p:nvSpPr>
            <p:cNvPr id="40" name="Fußzeilenplatzhalter 15">
              <a:extLst>
                <a:ext uri="{FF2B5EF4-FFF2-40B4-BE49-F238E27FC236}">
                  <a16:creationId xmlns:a16="http://schemas.microsoft.com/office/drawing/2014/main" id="{CF14CF8C-3BAD-474B-AD6B-C0884BF090D1}"/>
                </a:ext>
              </a:extLst>
            </p:cNvPr>
            <p:cNvSpPr txBox="1">
              <a:spLocks/>
            </p:cNvSpPr>
            <p:nvPr/>
          </p:nvSpPr>
          <p:spPr>
            <a:xfrm>
              <a:off x="152400" y="6582761"/>
              <a:ext cx="3450343" cy="216000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GRCon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18</a:t>
              </a:r>
              <a:r>
                <a:rPr lang="en-US" sz="11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Sept. 2024, 5G NTN Presentation, M. Petry </a:t>
              </a:r>
              <a:endPara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5783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F923384F-496C-41C5-9DCE-01FA9A544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801" y="1004538"/>
            <a:ext cx="3729860" cy="3006329"/>
          </a:xfrm>
          <a:prstGeom prst="rect">
            <a:avLst/>
          </a:prstGeom>
        </p:spPr>
      </p:pic>
      <p:pic>
        <p:nvPicPr>
          <p:cNvPr id="8" name="Object 1" descr="preencoded.png">
            <a:extLst>
              <a:ext uri="{FF2B5EF4-FFF2-40B4-BE49-F238E27FC236}">
                <a16:creationId xmlns:a16="http://schemas.microsoft.com/office/drawing/2014/main" id="{21CE4051-CFD0-45D5-BDEA-DB26B4BED3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88952" cy="85704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2C3A9D27-B1F3-4BF3-9CAB-334B915E3510}"/>
              </a:ext>
            </a:extLst>
          </p:cNvPr>
          <p:cNvSpPr txBox="1">
            <a:spLocks/>
          </p:cNvSpPr>
          <p:nvPr/>
        </p:nvSpPr>
        <p:spPr>
          <a:xfrm>
            <a:off x="152400" y="23710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Other </a:t>
            </a:r>
            <a:r>
              <a:rPr lang="de-DE" dirty="0" err="1"/>
              <a:t>Proprietary</a:t>
            </a:r>
            <a:r>
              <a:rPr lang="de-DE" dirty="0"/>
              <a:t> Mobile </a:t>
            </a:r>
            <a:r>
              <a:rPr lang="de-DE" dirty="0" err="1"/>
              <a:t>Satellite</a:t>
            </a:r>
            <a:r>
              <a:rPr lang="de-DE" dirty="0"/>
              <a:t> Solutions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5E017DA-7C73-43AF-989D-202A7391D3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41"/>
          <a:stretch/>
        </p:blipFill>
        <p:spPr>
          <a:xfrm>
            <a:off x="8178800" y="4124837"/>
            <a:ext cx="3729860" cy="249605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5678988-99D0-4668-8C98-C1675922B1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376" r="11752"/>
          <a:stretch/>
        </p:blipFill>
        <p:spPr>
          <a:xfrm>
            <a:off x="283339" y="1095030"/>
            <a:ext cx="5510421" cy="552586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892FFB9-7C55-4DBD-ABCF-30938C19EF4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0530" y="1714077"/>
            <a:ext cx="5173091" cy="5173091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B1537C98-950F-4372-8F94-B1A5F6628D7E}"/>
              </a:ext>
            </a:extLst>
          </p:cNvPr>
          <p:cNvSpPr/>
          <p:nvPr/>
        </p:nvSpPr>
        <p:spPr>
          <a:xfrm>
            <a:off x="393700" y="1193303"/>
            <a:ext cx="2159000" cy="31807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Snapdragon </a:t>
            </a:r>
            <a:r>
              <a:rPr lang="de-DE" dirty="0" err="1">
                <a:solidFill>
                  <a:schemeClr val="tx1"/>
                </a:solidFill>
              </a:rPr>
              <a:t>Satellite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266BA917-03EC-4E7D-A730-11EE1B349E99}"/>
              </a:ext>
            </a:extLst>
          </p:cNvPr>
          <p:cNvSpPr/>
          <p:nvPr/>
        </p:nvSpPr>
        <p:spPr>
          <a:xfrm>
            <a:off x="5905200" y="1269577"/>
            <a:ext cx="2159000" cy="31807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Garmin </a:t>
            </a:r>
            <a:r>
              <a:rPr lang="de-DE" dirty="0" err="1">
                <a:solidFill>
                  <a:schemeClr val="tx1"/>
                </a:solidFill>
              </a:rPr>
              <a:t>inReach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0030FE1C-A41F-43FC-AA57-53FE7D80E5A8}"/>
              </a:ext>
            </a:extLst>
          </p:cNvPr>
          <p:cNvSpPr/>
          <p:nvPr/>
        </p:nvSpPr>
        <p:spPr>
          <a:xfrm>
            <a:off x="8255000" y="3627373"/>
            <a:ext cx="2767488" cy="31807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chemeClr val="tx1"/>
                </a:solidFill>
              </a:rPr>
              <a:t>Skylo</a:t>
            </a:r>
            <a:r>
              <a:rPr lang="de-DE" dirty="0">
                <a:solidFill>
                  <a:schemeClr val="tx1"/>
                </a:solidFill>
              </a:rPr>
              <a:t> / </a:t>
            </a:r>
            <a:r>
              <a:rPr lang="de-DE" dirty="0" err="1">
                <a:solidFill>
                  <a:schemeClr val="tx1"/>
                </a:solidFill>
              </a:rPr>
              <a:t>Quectel</a:t>
            </a:r>
            <a:r>
              <a:rPr lang="de-DE" dirty="0">
                <a:solidFill>
                  <a:schemeClr val="tx1"/>
                </a:solidFill>
              </a:rPr>
              <a:t> / </a:t>
            </a:r>
            <a:r>
              <a:rPr lang="de-DE" dirty="0" err="1">
                <a:solidFill>
                  <a:schemeClr val="tx1"/>
                </a:solidFill>
              </a:rPr>
              <a:t>MediaTek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80E32AD0-0C70-4B31-9C1D-E50C4F758670}"/>
              </a:ext>
            </a:extLst>
          </p:cNvPr>
          <p:cNvSpPr/>
          <p:nvPr/>
        </p:nvSpPr>
        <p:spPr>
          <a:xfrm>
            <a:off x="8267700" y="4224422"/>
            <a:ext cx="939800" cy="31807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Beidou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0E319263-C585-4B7C-974A-F83245C0D587}"/>
              </a:ext>
            </a:extLst>
          </p:cNvPr>
          <p:cNvGrpSpPr/>
          <p:nvPr/>
        </p:nvGrpSpPr>
        <p:grpSpPr>
          <a:xfrm>
            <a:off x="152400" y="6577499"/>
            <a:ext cx="11881945" cy="318821"/>
            <a:chOff x="152400" y="6577499"/>
            <a:chExt cx="11881945" cy="318821"/>
          </a:xfrm>
        </p:grpSpPr>
        <p:sp>
          <p:nvSpPr>
            <p:cNvPr id="14" name="Fußzeilenplatzhalter 15">
              <a:extLst>
                <a:ext uri="{FF2B5EF4-FFF2-40B4-BE49-F238E27FC236}">
                  <a16:creationId xmlns:a16="http://schemas.microsoft.com/office/drawing/2014/main" id="{3305DFC9-1711-41BD-8D18-CC06C69A77A1}"/>
                </a:ext>
              </a:extLst>
            </p:cNvPr>
            <p:cNvSpPr txBox="1">
              <a:spLocks/>
            </p:cNvSpPr>
            <p:nvPr/>
          </p:nvSpPr>
          <p:spPr>
            <a:xfrm>
              <a:off x="11089218" y="6577499"/>
              <a:ext cx="945127" cy="318821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4</a:t>
              </a:r>
            </a:p>
          </p:txBody>
        </p:sp>
        <p:sp>
          <p:nvSpPr>
            <p:cNvPr id="15" name="Fußzeilenplatzhalter 15">
              <a:extLst>
                <a:ext uri="{FF2B5EF4-FFF2-40B4-BE49-F238E27FC236}">
                  <a16:creationId xmlns:a16="http://schemas.microsoft.com/office/drawing/2014/main" id="{EC657777-52C0-483B-8BDE-CBB8FAC119D2}"/>
                </a:ext>
              </a:extLst>
            </p:cNvPr>
            <p:cNvSpPr txBox="1">
              <a:spLocks/>
            </p:cNvSpPr>
            <p:nvPr/>
          </p:nvSpPr>
          <p:spPr>
            <a:xfrm>
              <a:off x="152400" y="6582761"/>
              <a:ext cx="3450343" cy="216000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GRCon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18</a:t>
              </a:r>
              <a:r>
                <a:rPr lang="en-US" sz="11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Sept. 2024, 5G NTN Presentation, M. Petry </a:t>
              </a:r>
              <a:endPara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4368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1" descr="preencoded.png">
            <a:extLst>
              <a:ext uri="{FF2B5EF4-FFF2-40B4-BE49-F238E27FC236}">
                <a16:creationId xmlns:a16="http://schemas.microsoft.com/office/drawing/2014/main" id="{21CE4051-CFD0-45D5-BDEA-DB26B4BED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85704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2C3A9D27-B1F3-4BF3-9CAB-334B915E3510}"/>
              </a:ext>
            </a:extLst>
          </p:cNvPr>
          <p:cNvSpPr txBox="1">
            <a:spLocks/>
          </p:cNvSpPr>
          <p:nvPr/>
        </p:nvSpPr>
        <p:spPr>
          <a:xfrm>
            <a:off x="152400" y="23710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Cellular</a:t>
            </a:r>
            <a:r>
              <a:rPr lang="de-DE" dirty="0"/>
              <a:t> Standard-</a:t>
            </a:r>
            <a:r>
              <a:rPr lang="de-DE" dirty="0" err="1"/>
              <a:t>based</a:t>
            </a:r>
            <a:r>
              <a:rPr lang="de-DE" dirty="0"/>
              <a:t> Solutions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BD780B9-3313-4ED0-8D24-6A99E34048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963" b="18518"/>
          <a:stretch/>
        </p:blipFill>
        <p:spPr>
          <a:xfrm>
            <a:off x="3241928" y="1892300"/>
            <a:ext cx="8835431" cy="4728591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F7548C9-4242-4EA7-BEE9-8CA25A1AA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300" y="1174539"/>
            <a:ext cx="5702300" cy="3207543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sp>
        <p:nvSpPr>
          <p:cNvPr id="6" name="Legende: mit gebogener Linie 5">
            <a:extLst>
              <a:ext uri="{FF2B5EF4-FFF2-40B4-BE49-F238E27FC236}">
                <a16:creationId xmlns:a16="http://schemas.microsoft.com/office/drawing/2014/main" id="{9F13FA7F-1D90-4202-8F79-C159074867F9}"/>
              </a:ext>
            </a:extLst>
          </p:cNvPr>
          <p:cNvSpPr/>
          <p:nvPr/>
        </p:nvSpPr>
        <p:spPr>
          <a:xfrm>
            <a:off x="9182100" y="731534"/>
            <a:ext cx="2768600" cy="886010"/>
          </a:xfrm>
          <a:prstGeom prst="borderCallout2">
            <a:avLst>
              <a:gd name="adj1" fmla="val 17317"/>
              <a:gd name="adj2" fmla="val -535"/>
              <a:gd name="adj3" fmla="val 17317"/>
              <a:gd name="adj4" fmla="val -14373"/>
              <a:gd name="adj5" fmla="val 126834"/>
              <a:gd name="adj6" fmla="val -52630"/>
            </a:avLst>
          </a:prstGeom>
          <a:noFill/>
          <a:ln w="222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chemeClr val="tx1"/>
                </a:solidFill>
              </a:rPr>
              <a:t>Starlink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Direct-to-Cell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" name="Legende: mit gebogener Linie 9">
            <a:extLst>
              <a:ext uri="{FF2B5EF4-FFF2-40B4-BE49-F238E27FC236}">
                <a16:creationId xmlns:a16="http://schemas.microsoft.com/office/drawing/2014/main" id="{10B89C5B-BC96-4500-BBA2-7275F1805D07}"/>
              </a:ext>
            </a:extLst>
          </p:cNvPr>
          <p:cNvSpPr/>
          <p:nvPr/>
        </p:nvSpPr>
        <p:spPr>
          <a:xfrm flipH="1">
            <a:off x="330200" y="5127519"/>
            <a:ext cx="1828800" cy="971761"/>
          </a:xfrm>
          <a:prstGeom prst="borderCallout2">
            <a:avLst>
              <a:gd name="adj1" fmla="val 9127"/>
              <a:gd name="adj2" fmla="val 666"/>
              <a:gd name="adj3" fmla="val 8822"/>
              <a:gd name="adj4" fmla="val -14321"/>
              <a:gd name="adj5" fmla="val -74637"/>
              <a:gd name="adj6" fmla="val -32429"/>
            </a:avLst>
          </a:prstGeom>
          <a:noFill/>
          <a:ln w="222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tx1"/>
                </a:solidFill>
              </a:rPr>
              <a:t>AST SpaceMobile</a:t>
            </a:r>
            <a:endParaRPr lang="de-DE" dirty="0">
              <a:solidFill>
                <a:schemeClr val="tx1"/>
              </a:solidFill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11CC619-59B0-4AB9-936B-A6018AB21FEA}"/>
              </a:ext>
            </a:extLst>
          </p:cNvPr>
          <p:cNvGrpSpPr/>
          <p:nvPr/>
        </p:nvGrpSpPr>
        <p:grpSpPr>
          <a:xfrm>
            <a:off x="152400" y="6577499"/>
            <a:ext cx="11881945" cy="318821"/>
            <a:chOff x="152400" y="6577499"/>
            <a:chExt cx="11881945" cy="318821"/>
          </a:xfrm>
        </p:grpSpPr>
        <p:sp>
          <p:nvSpPr>
            <p:cNvPr id="14" name="Fußzeilenplatzhalter 15">
              <a:extLst>
                <a:ext uri="{FF2B5EF4-FFF2-40B4-BE49-F238E27FC236}">
                  <a16:creationId xmlns:a16="http://schemas.microsoft.com/office/drawing/2014/main" id="{E469BCCF-F2FC-4E53-968C-67B99458E59F}"/>
                </a:ext>
              </a:extLst>
            </p:cNvPr>
            <p:cNvSpPr txBox="1">
              <a:spLocks/>
            </p:cNvSpPr>
            <p:nvPr/>
          </p:nvSpPr>
          <p:spPr>
            <a:xfrm>
              <a:off x="11089218" y="6577499"/>
              <a:ext cx="945127" cy="318821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5</a:t>
              </a:r>
            </a:p>
          </p:txBody>
        </p:sp>
        <p:sp>
          <p:nvSpPr>
            <p:cNvPr id="15" name="Fußzeilenplatzhalter 15">
              <a:extLst>
                <a:ext uri="{FF2B5EF4-FFF2-40B4-BE49-F238E27FC236}">
                  <a16:creationId xmlns:a16="http://schemas.microsoft.com/office/drawing/2014/main" id="{3EC39381-9D3B-4F8E-9A45-E7635730AE3D}"/>
                </a:ext>
              </a:extLst>
            </p:cNvPr>
            <p:cNvSpPr txBox="1">
              <a:spLocks/>
            </p:cNvSpPr>
            <p:nvPr/>
          </p:nvSpPr>
          <p:spPr>
            <a:xfrm>
              <a:off x="152400" y="6582761"/>
              <a:ext cx="3450343" cy="216000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GRCon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18</a:t>
              </a:r>
              <a:r>
                <a:rPr lang="en-US" sz="11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Sept. 2024, 5G NTN Presentation, M. Petry </a:t>
              </a:r>
              <a:endPara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1713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 descr="AdobeStock_224247699.jpeg">
            <a:extLst>
              <a:ext uri="{FF2B5EF4-FFF2-40B4-BE49-F238E27FC236}">
                <a16:creationId xmlns:a16="http://schemas.microsoft.com/office/drawing/2014/main" id="{6D5D5B3A-2568-479B-9672-5B6582CD04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C78E05-013C-47A8-904C-9E7EAE95E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EA7243-79F3-495D-9021-741867AFA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B19C25C-0111-4971-BF2D-D522B7EA28AC}"/>
              </a:ext>
            </a:extLst>
          </p:cNvPr>
          <p:cNvSpPr/>
          <p:nvPr/>
        </p:nvSpPr>
        <p:spPr>
          <a:xfrm>
            <a:off x="2587591" y="2530684"/>
            <a:ext cx="7013769" cy="1356366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dirty="0">
                <a:solidFill>
                  <a:schemeClr val="tx1"/>
                </a:solidFill>
                <a:latin typeface="Montserrat" panose="020B0604020202020204" charset="0"/>
              </a:rPr>
              <a:t>Non-</a:t>
            </a:r>
            <a:r>
              <a:rPr lang="de-DE" sz="4000" dirty="0" err="1">
                <a:solidFill>
                  <a:schemeClr val="tx1"/>
                </a:solidFill>
                <a:latin typeface="Montserrat" panose="020B0604020202020204" charset="0"/>
              </a:rPr>
              <a:t>Terrestrial</a:t>
            </a:r>
            <a:r>
              <a:rPr lang="de-DE" sz="4000" dirty="0">
                <a:solidFill>
                  <a:schemeClr val="tx1"/>
                </a:solidFill>
                <a:latin typeface="Montserrat" panose="020B0604020202020204" charset="0"/>
              </a:rPr>
              <a:t> Networks in </a:t>
            </a:r>
            <a:r>
              <a:rPr lang="de-DE" sz="4000" dirty="0" err="1">
                <a:solidFill>
                  <a:schemeClr val="tx1"/>
                </a:solidFill>
                <a:latin typeface="Montserrat" panose="020B0604020202020204" charset="0"/>
              </a:rPr>
              <a:t>the</a:t>
            </a:r>
            <a:r>
              <a:rPr lang="de-DE" sz="4000" dirty="0">
                <a:solidFill>
                  <a:schemeClr val="tx1"/>
                </a:solidFill>
                <a:latin typeface="Montserrat" panose="020B0604020202020204" charset="0"/>
              </a:rPr>
              <a:t> </a:t>
            </a:r>
            <a:r>
              <a:rPr lang="de-DE" sz="4000" dirty="0" err="1">
                <a:solidFill>
                  <a:schemeClr val="tx1"/>
                </a:solidFill>
                <a:latin typeface="Montserrat" panose="020B0604020202020204" charset="0"/>
              </a:rPr>
              <a:t>Cellular</a:t>
            </a:r>
            <a:r>
              <a:rPr lang="de-DE" sz="4000" dirty="0">
                <a:solidFill>
                  <a:schemeClr val="tx1"/>
                </a:solidFill>
                <a:latin typeface="Montserrat" panose="020B0604020202020204" charset="0"/>
              </a:rPr>
              <a:t> Standards</a:t>
            </a:r>
          </a:p>
        </p:txBody>
      </p:sp>
      <p:pic>
        <p:nvPicPr>
          <p:cNvPr id="10" name="Object 1" descr="preencoded.png">
            <a:extLst>
              <a:ext uri="{FF2B5EF4-FFF2-40B4-BE49-F238E27FC236}">
                <a16:creationId xmlns:a16="http://schemas.microsoft.com/office/drawing/2014/main" id="{8881F345-B7BA-469C-B5ED-DA5FA493B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88952" cy="85704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CEECA6D-B3B6-445E-BBE7-5117ED4B3002}"/>
              </a:ext>
            </a:extLst>
          </p:cNvPr>
          <p:cNvGrpSpPr/>
          <p:nvPr/>
        </p:nvGrpSpPr>
        <p:grpSpPr>
          <a:xfrm>
            <a:off x="5766400" y="103058"/>
            <a:ext cx="663861" cy="660573"/>
            <a:chOff x="8837253" y="563756"/>
            <a:chExt cx="382431" cy="380537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257ABDE9-4D10-49CC-8953-661AD87BAC10}"/>
                </a:ext>
              </a:extLst>
            </p:cNvPr>
            <p:cNvSpPr/>
            <p:nvPr/>
          </p:nvSpPr>
          <p:spPr>
            <a:xfrm>
              <a:off x="8838541" y="563756"/>
              <a:ext cx="381143" cy="8221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283BD1D1-6EC0-49CE-B03B-D799C45A4F53}"/>
                </a:ext>
              </a:extLst>
            </p:cNvPr>
            <p:cNvSpPr/>
            <p:nvPr/>
          </p:nvSpPr>
          <p:spPr>
            <a:xfrm>
              <a:off x="8837253" y="862082"/>
              <a:ext cx="381143" cy="8221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0EC53606-54FE-45C4-9845-2E5E2761442A}"/>
                </a:ext>
              </a:extLst>
            </p:cNvPr>
            <p:cNvSpPr/>
            <p:nvPr/>
          </p:nvSpPr>
          <p:spPr>
            <a:xfrm>
              <a:off x="8895764" y="590083"/>
              <a:ext cx="264122" cy="31472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A36BA1F-2076-4FA6-9B9A-F764A6AD3C3E}"/>
              </a:ext>
            </a:extLst>
          </p:cNvPr>
          <p:cNvGrpSpPr/>
          <p:nvPr/>
        </p:nvGrpSpPr>
        <p:grpSpPr>
          <a:xfrm>
            <a:off x="152400" y="6577499"/>
            <a:ext cx="11881945" cy="318821"/>
            <a:chOff x="152400" y="6577499"/>
            <a:chExt cx="11881945" cy="318821"/>
          </a:xfrm>
        </p:grpSpPr>
        <p:sp>
          <p:nvSpPr>
            <p:cNvPr id="16" name="Fußzeilenplatzhalter 15">
              <a:extLst>
                <a:ext uri="{FF2B5EF4-FFF2-40B4-BE49-F238E27FC236}">
                  <a16:creationId xmlns:a16="http://schemas.microsoft.com/office/drawing/2014/main" id="{67E7D6ED-942D-4B31-81F9-EAF79ED35E36}"/>
                </a:ext>
              </a:extLst>
            </p:cNvPr>
            <p:cNvSpPr txBox="1">
              <a:spLocks/>
            </p:cNvSpPr>
            <p:nvPr/>
          </p:nvSpPr>
          <p:spPr>
            <a:xfrm>
              <a:off x="11089218" y="6577499"/>
              <a:ext cx="945127" cy="318821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6</a:t>
              </a:r>
            </a:p>
          </p:txBody>
        </p:sp>
        <p:sp>
          <p:nvSpPr>
            <p:cNvPr id="17" name="Fußzeilenplatzhalter 15">
              <a:extLst>
                <a:ext uri="{FF2B5EF4-FFF2-40B4-BE49-F238E27FC236}">
                  <a16:creationId xmlns:a16="http://schemas.microsoft.com/office/drawing/2014/main" id="{F85A1715-5C93-4785-8269-CD533A641433}"/>
                </a:ext>
              </a:extLst>
            </p:cNvPr>
            <p:cNvSpPr txBox="1">
              <a:spLocks/>
            </p:cNvSpPr>
            <p:nvPr/>
          </p:nvSpPr>
          <p:spPr>
            <a:xfrm>
              <a:off x="152400" y="6582761"/>
              <a:ext cx="3450343" cy="216000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GRCon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18</a:t>
              </a:r>
              <a:r>
                <a:rPr lang="en-US" sz="11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Sept. 2024, 5G NTN Presentation, M. Petry </a:t>
              </a:r>
              <a:endPara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3836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1" descr="preencoded.png">
            <a:extLst>
              <a:ext uri="{FF2B5EF4-FFF2-40B4-BE49-F238E27FC236}">
                <a16:creationId xmlns:a16="http://schemas.microsoft.com/office/drawing/2014/main" id="{26789E6D-FB13-43C7-BD35-CEBB333A6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88952" cy="85704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3E9181DB-6419-4269-BA1F-E5FE88BD9838}"/>
              </a:ext>
            </a:extLst>
          </p:cNvPr>
          <p:cNvSpPr txBox="1">
            <a:spLocks/>
          </p:cNvSpPr>
          <p:nvPr/>
        </p:nvSpPr>
        <p:spPr>
          <a:xfrm>
            <a:off x="152400" y="23710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Evolution </a:t>
            </a:r>
            <a:r>
              <a:rPr lang="de-DE" dirty="0" err="1"/>
              <a:t>of</a:t>
            </a:r>
            <a:r>
              <a:rPr lang="de-DE" dirty="0"/>
              <a:t> Mobile Networks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6C5B6A49-AB09-4CEE-9AA2-CC1B6F6F054A}"/>
              </a:ext>
            </a:extLst>
          </p:cNvPr>
          <p:cNvSpPr txBox="1"/>
          <p:nvPr/>
        </p:nvSpPr>
        <p:spPr>
          <a:xfrm>
            <a:off x="284960" y="6209911"/>
            <a:ext cx="10002040" cy="40011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de-DE" sz="1000" baseline="30000" dirty="0">
                <a:solidFill>
                  <a:schemeClr val="tx1"/>
                </a:solidFill>
              </a:rPr>
              <a:t>1 </a:t>
            </a:r>
            <a:r>
              <a:rPr lang="de-DE" sz="1000" dirty="0">
                <a:solidFill>
                  <a:schemeClr val="tx1"/>
                </a:solidFill>
              </a:rPr>
              <a:t>Global System </a:t>
            </a:r>
            <a:r>
              <a:rPr lang="de-DE" sz="1000" dirty="0" err="1">
                <a:solidFill>
                  <a:schemeClr val="tx1"/>
                </a:solidFill>
              </a:rPr>
              <a:t>for</a:t>
            </a:r>
            <a:r>
              <a:rPr lang="de-DE" sz="1000" dirty="0">
                <a:solidFill>
                  <a:schemeClr val="tx1"/>
                </a:solidFill>
              </a:rPr>
              <a:t> Mobile Communication </a:t>
            </a:r>
            <a:r>
              <a:rPr lang="de-DE" sz="1000" baseline="30000" dirty="0">
                <a:solidFill>
                  <a:schemeClr val="tx1"/>
                </a:solidFill>
              </a:rPr>
              <a:t>2</a:t>
            </a:r>
            <a:r>
              <a:rPr lang="de-DE" sz="1000" dirty="0">
                <a:solidFill>
                  <a:schemeClr val="tx1"/>
                </a:solidFill>
              </a:rPr>
              <a:t> General Packet Radio Service  </a:t>
            </a:r>
            <a:r>
              <a:rPr lang="de-DE" sz="1000" baseline="30000" dirty="0">
                <a:solidFill>
                  <a:schemeClr val="tx1"/>
                </a:solidFill>
              </a:rPr>
              <a:t>3</a:t>
            </a:r>
            <a:r>
              <a:rPr lang="de-DE" sz="1000" dirty="0">
                <a:solidFill>
                  <a:schemeClr val="tx1"/>
                </a:solidFill>
              </a:rPr>
              <a:t> Enhanced Data Rate </a:t>
            </a:r>
            <a:r>
              <a:rPr lang="de-DE" sz="1000" dirty="0" err="1">
                <a:solidFill>
                  <a:schemeClr val="tx1"/>
                </a:solidFill>
              </a:rPr>
              <a:t>for</a:t>
            </a:r>
            <a:r>
              <a:rPr lang="de-DE" sz="1000" dirty="0">
                <a:solidFill>
                  <a:schemeClr val="tx1"/>
                </a:solidFill>
              </a:rPr>
              <a:t> Global Evolution  </a:t>
            </a:r>
            <a:r>
              <a:rPr lang="de-DE" sz="1000" baseline="30000" dirty="0">
                <a:solidFill>
                  <a:schemeClr val="tx1"/>
                </a:solidFill>
              </a:rPr>
              <a:t>4</a:t>
            </a:r>
            <a:r>
              <a:rPr lang="de-DE" sz="1000" dirty="0">
                <a:solidFill>
                  <a:schemeClr val="tx1"/>
                </a:solidFill>
              </a:rPr>
              <a:t> Universal Mobile Telecommunications System  </a:t>
            </a:r>
            <a:r>
              <a:rPr lang="de-DE" sz="1000" baseline="30000" dirty="0">
                <a:solidFill>
                  <a:schemeClr val="tx1"/>
                </a:solidFill>
              </a:rPr>
              <a:t>5</a:t>
            </a:r>
            <a:r>
              <a:rPr lang="de-DE" sz="1000" dirty="0">
                <a:solidFill>
                  <a:schemeClr val="tx1"/>
                </a:solidFill>
              </a:rPr>
              <a:t> High Speed Packet Access  </a:t>
            </a:r>
            <a:r>
              <a:rPr lang="de-DE" sz="1000" baseline="30000" dirty="0">
                <a:solidFill>
                  <a:schemeClr val="tx1"/>
                </a:solidFill>
              </a:rPr>
              <a:t>6</a:t>
            </a:r>
            <a:r>
              <a:rPr lang="de-DE" sz="1000" dirty="0">
                <a:solidFill>
                  <a:schemeClr val="tx1"/>
                </a:solidFill>
              </a:rPr>
              <a:t> Long Term Evolution  </a:t>
            </a:r>
            <a:r>
              <a:rPr lang="de-DE" sz="1000" baseline="30000" dirty="0">
                <a:solidFill>
                  <a:schemeClr val="tx1"/>
                </a:solidFill>
              </a:rPr>
              <a:t>7</a:t>
            </a:r>
            <a:r>
              <a:rPr lang="de-DE" sz="1000" dirty="0">
                <a:solidFill>
                  <a:schemeClr val="tx1"/>
                </a:solidFill>
              </a:rPr>
              <a:t> LTE </a:t>
            </a:r>
            <a:r>
              <a:rPr lang="de-DE" sz="1000" dirty="0" err="1">
                <a:solidFill>
                  <a:schemeClr val="tx1"/>
                </a:solidFill>
              </a:rPr>
              <a:t>Advanced</a:t>
            </a:r>
            <a:r>
              <a:rPr lang="de-DE" sz="1000" dirty="0">
                <a:solidFill>
                  <a:schemeClr val="tx1"/>
                </a:solidFill>
              </a:rPr>
              <a:t>  </a:t>
            </a:r>
            <a:r>
              <a:rPr lang="de-DE" sz="1000" baseline="30000" dirty="0">
                <a:solidFill>
                  <a:schemeClr val="tx1"/>
                </a:solidFill>
              </a:rPr>
              <a:t>8</a:t>
            </a:r>
            <a:r>
              <a:rPr lang="de-DE" sz="1000" dirty="0">
                <a:solidFill>
                  <a:schemeClr val="tx1"/>
                </a:solidFill>
              </a:rPr>
              <a:t> New Radio  </a:t>
            </a:r>
            <a:r>
              <a:rPr lang="de-DE" sz="1000" baseline="30000" dirty="0"/>
              <a:t>*</a:t>
            </a:r>
            <a:r>
              <a:rPr lang="de-DE" sz="1000" dirty="0"/>
              <a:t>Analog </a:t>
            </a:r>
            <a:r>
              <a:rPr lang="de-DE" sz="1000" dirty="0" err="1"/>
              <a:t>service</a:t>
            </a:r>
            <a:r>
              <a:rPr lang="de-DE" sz="1000" dirty="0"/>
              <a:t> </a:t>
            </a:r>
            <a:r>
              <a:rPr lang="de-DE" sz="1000" dirty="0" err="1"/>
              <a:t>only</a:t>
            </a:r>
            <a:r>
              <a:rPr lang="de-DE" sz="1000" dirty="0"/>
              <a:t>, </a:t>
            </a:r>
            <a:r>
              <a:rPr lang="de-DE" sz="1000" dirty="0" err="1"/>
              <a:t>no</a:t>
            </a:r>
            <a:r>
              <a:rPr lang="de-DE" sz="1000" dirty="0"/>
              <a:t> </a:t>
            </a:r>
            <a:r>
              <a:rPr lang="de-DE" sz="1000" dirty="0" err="1"/>
              <a:t>data</a:t>
            </a:r>
            <a:r>
              <a:rPr lang="de-DE" sz="1000" dirty="0">
                <a:solidFill>
                  <a:schemeClr val="tx1"/>
                </a:solidFill>
              </a:rPr>
              <a:t> </a:t>
            </a:r>
            <a:endParaRPr lang="de-DE" sz="1000" dirty="0"/>
          </a:p>
        </p:txBody>
      </p:sp>
      <p:sp>
        <p:nvSpPr>
          <p:cNvPr id="106" name="Textfeld 105">
            <a:extLst>
              <a:ext uri="{FF2B5EF4-FFF2-40B4-BE49-F238E27FC236}">
                <a16:creationId xmlns:a16="http://schemas.microsoft.com/office/drawing/2014/main" id="{74D0BCCB-E6E7-4F4D-BB7A-FC80ED7A64CE}"/>
              </a:ext>
            </a:extLst>
          </p:cNvPr>
          <p:cNvSpPr txBox="1"/>
          <p:nvPr/>
        </p:nvSpPr>
        <p:spPr>
          <a:xfrm>
            <a:off x="1841859" y="5143722"/>
            <a:ext cx="6832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100" dirty="0"/>
          </a:p>
          <a:p>
            <a:endParaRPr lang="de-DE" sz="1100" dirty="0"/>
          </a:p>
          <a:p>
            <a:r>
              <a:rPr lang="de-DE" sz="1100" dirty="0"/>
              <a:t>40 </a:t>
            </a:r>
            <a:r>
              <a:rPr lang="de-DE" sz="1100" dirty="0" err="1"/>
              <a:t>Kbps</a:t>
            </a:r>
            <a:r>
              <a:rPr lang="de-DE" sz="1100" baseline="30000" dirty="0"/>
              <a:t>*</a:t>
            </a:r>
            <a:endParaRPr lang="de-DE" sz="1100" dirty="0"/>
          </a:p>
          <a:p>
            <a:r>
              <a:rPr lang="de-DE" sz="1100" dirty="0"/>
              <a:t>0.5 – 1 s</a:t>
            </a:r>
          </a:p>
          <a:p>
            <a:r>
              <a:rPr lang="de-DE" sz="1100" dirty="0"/>
              <a:t>200 kHz</a:t>
            </a:r>
          </a:p>
          <a:p>
            <a:endParaRPr lang="de-DE" sz="1100" dirty="0"/>
          </a:p>
          <a:p>
            <a:endParaRPr lang="de-DE" sz="1100" dirty="0"/>
          </a:p>
          <a:p>
            <a:endParaRPr lang="de-DE" sz="1100" dirty="0"/>
          </a:p>
        </p:txBody>
      </p:sp>
      <p:grpSp>
        <p:nvGrpSpPr>
          <p:cNvPr id="119" name="Gruppieren 118">
            <a:extLst>
              <a:ext uri="{FF2B5EF4-FFF2-40B4-BE49-F238E27FC236}">
                <a16:creationId xmlns:a16="http://schemas.microsoft.com/office/drawing/2014/main" id="{46715E5E-B91E-4B71-90B3-3E95E639D2F3}"/>
              </a:ext>
            </a:extLst>
          </p:cNvPr>
          <p:cNvGrpSpPr/>
          <p:nvPr/>
        </p:nvGrpSpPr>
        <p:grpSpPr>
          <a:xfrm>
            <a:off x="80701" y="989157"/>
            <a:ext cx="11808070" cy="5355194"/>
            <a:chOff x="231530" y="1140431"/>
            <a:chExt cx="10543307" cy="4781599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014B0786-47EB-45DF-815E-8D8F861F6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rcRect l="11353" t="11056" r="86054" b="78170"/>
            <a:stretch/>
          </p:blipFill>
          <p:spPr>
            <a:xfrm>
              <a:off x="657332" y="1554458"/>
              <a:ext cx="201986" cy="369332"/>
            </a:xfrm>
            <a:prstGeom prst="rect">
              <a:avLst/>
            </a:prstGeom>
          </p:spPr>
        </p:pic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A01383A1-3C1C-4B44-8F55-1E9A1D7E01CE}"/>
                </a:ext>
              </a:extLst>
            </p:cNvPr>
            <p:cNvSpPr/>
            <p:nvPr/>
          </p:nvSpPr>
          <p:spPr>
            <a:xfrm>
              <a:off x="418159" y="1154713"/>
              <a:ext cx="640080" cy="149047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: abgerundete Ecken 5">
              <a:extLst>
                <a:ext uri="{FF2B5EF4-FFF2-40B4-BE49-F238E27FC236}">
                  <a16:creationId xmlns:a16="http://schemas.microsoft.com/office/drawing/2014/main" id="{EB979C80-A6FE-4782-8BFE-8BAADE341731}"/>
                </a:ext>
              </a:extLst>
            </p:cNvPr>
            <p:cNvSpPr/>
            <p:nvPr/>
          </p:nvSpPr>
          <p:spPr>
            <a:xfrm>
              <a:off x="1192494" y="1161288"/>
              <a:ext cx="1336560" cy="1490472"/>
            </a:xfrm>
            <a:prstGeom prst="roundRect">
              <a:avLst>
                <a:gd name="adj" fmla="val 9996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555ED904-4704-4016-A3FB-230C5CDDC5A1}"/>
                </a:ext>
              </a:extLst>
            </p:cNvPr>
            <p:cNvSpPr/>
            <p:nvPr/>
          </p:nvSpPr>
          <p:spPr>
            <a:xfrm>
              <a:off x="2663308" y="1161288"/>
              <a:ext cx="2053834" cy="1490472"/>
            </a:xfrm>
            <a:prstGeom prst="roundRect">
              <a:avLst>
                <a:gd name="adj" fmla="val 8529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: abgerundete Ecken 7">
              <a:extLst>
                <a:ext uri="{FF2B5EF4-FFF2-40B4-BE49-F238E27FC236}">
                  <a16:creationId xmlns:a16="http://schemas.microsoft.com/office/drawing/2014/main" id="{ACC82876-49CE-43EA-ABBA-39E5865AB759}"/>
                </a:ext>
              </a:extLst>
            </p:cNvPr>
            <p:cNvSpPr/>
            <p:nvPr/>
          </p:nvSpPr>
          <p:spPr>
            <a:xfrm>
              <a:off x="4825556" y="1154713"/>
              <a:ext cx="1341608" cy="1490472"/>
            </a:xfrm>
            <a:prstGeom prst="roundRect">
              <a:avLst>
                <a:gd name="adj" fmla="val 7614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6B4EC56E-29FE-47DE-93FF-33C5069DED09}"/>
                </a:ext>
              </a:extLst>
            </p:cNvPr>
            <p:cNvSpPr/>
            <p:nvPr/>
          </p:nvSpPr>
          <p:spPr>
            <a:xfrm>
              <a:off x="6301421" y="1161288"/>
              <a:ext cx="3741265" cy="1490472"/>
            </a:xfrm>
            <a:prstGeom prst="roundRect">
              <a:avLst>
                <a:gd name="adj" fmla="val 665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: abgerundete Ecken 9">
              <a:extLst>
                <a:ext uri="{FF2B5EF4-FFF2-40B4-BE49-F238E27FC236}">
                  <a16:creationId xmlns:a16="http://schemas.microsoft.com/office/drawing/2014/main" id="{7BF0217A-2D95-4D65-8900-F79162A675DB}"/>
                </a:ext>
              </a:extLst>
            </p:cNvPr>
            <p:cNvSpPr/>
            <p:nvPr/>
          </p:nvSpPr>
          <p:spPr>
            <a:xfrm>
              <a:off x="10182331" y="1153142"/>
              <a:ext cx="513699" cy="149047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008712D5-9574-41DE-8E16-041E7A3A397A}"/>
                </a:ext>
              </a:extLst>
            </p:cNvPr>
            <p:cNvSpPr txBox="1"/>
            <p:nvPr/>
          </p:nvSpPr>
          <p:spPr>
            <a:xfrm>
              <a:off x="446189" y="1178564"/>
              <a:ext cx="530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latin typeface="Segoe UI" panose="020B0502040204020203" pitchFamily="34" charset="0"/>
                  <a:cs typeface="Segoe UI" panose="020B0502040204020203" pitchFamily="34" charset="0"/>
                </a:rPr>
                <a:t>1 G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AAF3E707-9F66-4FDC-B621-F1AFDC1E74C1}"/>
                </a:ext>
              </a:extLst>
            </p:cNvPr>
            <p:cNvSpPr txBox="1"/>
            <p:nvPr/>
          </p:nvSpPr>
          <p:spPr>
            <a:xfrm>
              <a:off x="1591877" y="1178564"/>
              <a:ext cx="530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latin typeface="Segoe UI" panose="020B0502040204020203" pitchFamily="34" charset="0"/>
                  <a:cs typeface="Segoe UI" panose="020B0502040204020203" pitchFamily="34" charset="0"/>
                </a:rPr>
                <a:t>2 G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B9CE113E-396B-4A93-88E6-36E7A9F41950}"/>
                </a:ext>
              </a:extLst>
            </p:cNvPr>
            <p:cNvSpPr txBox="1"/>
            <p:nvPr/>
          </p:nvSpPr>
          <p:spPr>
            <a:xfrm>
              <a:off x="3433973" y="1165853"/>
              <a:ext cx="530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latin typeface="Segoe UI" panose="020B0502040204020203" pitchFamily="34" charset="0"/>
                  <a:cs typeface="Segoe UI" panose="020B0502040204020203" pitchFamily="34" charset="0"/>
                </a:rPr>
                <a:t>3 G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752D190D-3AB2-41FD-9FF5-4120C7017F8F}"/>
                </a:ext>
              </a:extLst>
            </p:cNvPr>
            <p:cNvSpPr txBox="1"/>
            <p:nvPr/>
          </p:nvSpPr>
          <p:spPr>
            <a:xfrm>
              <a:off x="5203414" y="1153142"/>
              <a:ext cx="530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latin typeface="Segoe UI" panose="020B0502040204020203" pitchFamily="34" charset="0"/>
                  <a:cs typeface="Segoe UI" panose="020B0502040204020203" pitchFamily="34" charset="0"/>
                </a:rPr>
                <a:t>4 G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1F0496B7-788F-44F7-8296-4CE22C4722FB}"/>
                </a:ext>
              </a:extLst>
            </p:cNvPr>
            <p:cNvSpPr txBox="1"/>
            <p:nvPr/>
          </p:nvSpPr>
          <p:spPr>
            <a:xfrm>
              <a:off x="7878060" y="1140431"/>
              <a:ext cx="530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latin typeface="Segoe UI" panose="020B0502040204020203" pitchFamily="34" charset="0"/>
                  <a:cs typeface="Segoe UI" panose="020B0502040204020203" pitchFamily="34" charset="0"/>
                </a:rPr>
                <a:t>5 G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B4973FF6-06E2-40E8-831A-3CB39A4F0849}"/>
                </a:ext>
              </a:extLst>
            </p:cNvPr>
            <p:cNvSpPr txBox="1"/>
            <p:nvPr/>
          </p:nvSpPr>
          <p:spPr>
            <a:xfrm>
              <a:off x="10151100" y="1178564"/>
              <a:ext cx="530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latin typeface="Segoe UI" panose="020B0502040204020203" pitchFamily="34" charset="0"/>
                  <a:cs typeface="Segoe UI" panose="020B0502040204020203" pitchFamily="34" charset="0"/>
                </a:rPr>
                <a:t>6 G</a:t>
              </a:r>
            </a:p>
          </p:txBody>
        </p:sp>
        <p:sp>
          <p:nvSpPr>
            <p:cNvPr id="17" name="Rechteck: abgerundete Ecken 16">
              <a:extLst>
                <a:ext uri="{FF2B5EF4-FFF2-40B4-BE49-F238E27FC236}">
                  <a16:creationId xmlns:a16="http://schemas.microsoft.com/office/drawing/2014/main" id="{53E8F029-57C6-4721-AF47-17B3CC2F32D3}"/>
                </a:ext>
              </a:extLst>
            </p:cNvPr>
            <p:cNvSpPr/>
            <p:nvPr/>
          </p:nvSpPr>
          <p:spPr>
            <a:xfrm>
              <a:off x="418159" y="3187390"/>
              <a:ext cx="640080" cy="27065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1 G</a:t>
              </a:r>
            </a:p>
          </p:txBody>
        </p:sp>
        <p:sp>
          <p:nvSpPr>
            <p:cNvPr id="18" name="Rechteck: abgerundete Ecken 17">
              <a:extLst>
                <a:ext uri="{FF2B5EF4-FFF2-40B4-BE49-F238E27FC236}">
                  <a16:creationId xmlns:a16="http://schemas.microsoft.com/office/drawing/2014/main" id="{4589FD67-2A50-43CF-ABB7-3CBB086EA826}"/>
                </a:ext>
              </a:extLst>
            </p:cNvPr>
            <p:cNvSpPr/>
            <p:nvPr/>
          </p:nvSpPr>
          <p:spPr>
            <a:xfrm>
              <a:off x="1192493" y="3177484"/>
              <a:ext cx="640080" cy="270657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2 G</a:t>
              </a:r>
            </a:p>
          </p:txBody>
        </p:sp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8D89BDA9-6663-45CF-84DE-0EBB7FD8A4B4}"/>
                </a:ext>
              </a:extLst>
            </p:cNvPr>
            <p:cNvSpPr/>
            <p:nvPr/>
          </p:nvSpPr>
          <p:spPr>
            <a:xfrm>
              <a:off x="1888973" y="3175842"/>
              <a:ext cx="640080" cy="270657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</a:rPr>
                <a:t>2.5 G</a:t>
              </a:r>
            </a:p>
          </p:txBody>
        </p:sp>
        <p:sp>
          <p:nvSpPr>
            <p:cNvPr id="23" name="Rechteck: abgerundete Ecken 22">
              <a:extLst>
                <a:ext uri="{FF2B5EF4-FFF2-40B4-BE49-F238E27FC236}">
                  <a16:creationId xmlns:a16="http://schemas.microsoft.com/office/drawing/2014/main" id="{8928BA40-3780-4628-8231-0A9C77A63D9A}"/>
                </a:ext>
              </a:extLst>
            </p:cNvPr>
            <p:cNvSpPr/>
            <p:nvPr/>
          </p:nvSpPr>
          <p:spPr>
            <a:xfrm>
              <a:off x="4086901" y="3163388"/>
              <a:ext cx="640080" cy="478901"/>
            </a:xfrm>
            <a:prstGeom prst="roundRect">
              <a:avLst>
                <a:gd name="adj" fmla="val 11095"/>
              </a:avLst>
            </a:prstGeom>
            <a:gradFill flip="none" rotWithShape="1">
              <a:gsLst>
                <a:gs pos="51000">
                  <a:schemeClr val="bg1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1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36000" bIns="0" rtlCol="0" anchor="t"/>
            <a:lstStyle/>
            <a:p>
              <a:pPr algn="ctr"/>
              <a:r>
                <a:rPr lang="de-DE" sz="1600" dirty="0">
                  <a:solidFill>
                    <a:schemeClr val="tx1"/>
                  </a:solidFill>
                </a:rPr>
                <a:t>3.9 G</a:t>
              </a:r>
            </a:p>
            <a:p>
              <a:pPr algn="ctr"/>
              <a:r>
                <a:rPr lang="de-DE" sz="1100" dirty="0">
                  <a:solidFill>
                    <a:schemeClr val="tx1"/>
                  </a:solidFill>
                </a:rPr>
                <a:t>Rel. 8</a:t>
              </a:r>
            </a:p>
          </p:txBody>
        </p:sp>
        <p:cxnSp>
          <p:nvCxnSpPr>
            <p:cNvPr id="31" name="Gerade Verbindung mit Pfeil 30">
              <a:extLst>
                <a:ext uri="{FF2B5EF4-FFF2-40B4-BE49-F238E27FC236}">
                  <a16:creationId xmlns:a16="http://schemas.microsoft.com/office/drawing/2014/main" id="{1E86F934-76D3-428D-AF2D-1E591FB688E9}"/>
                </a:ext>
              </a:extLst>
            </p:cNvPr>
            <p:cNvCxnSpPr>
              <a:cxnSpLocks/>
            </p:cNvCxnSpPr>
            <p:nvPr/>
          </p:nvCxnSpPr>
          <p:spPr>
            <a:xfrm>
              <a:off x="418159" y="2981325"/>
              <a:ext cx="1035667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hteck: abgerundete Ecken 32">
              <a:extLst>
                <a:ext uri="{FF2B5EF4-FFF2-40B4-BE49-F238E27FC236}">
                  <a16:creationId xmlns:a16="http://schemas.microsoft.com/office/drawing/2014/main" id="{00E1CABF-13B2-409B-88BF-6A77D7427E72}"/>
                </a:ext>
              </a:extLst>
            </p:cNvPr>
            <p:cNvSpPr/>
            <p:nvPr/>
          </p:nvSpPr>
          <p:spPr>
            <a:xfrm>
              <a:off x="512178" y="2887447"/>
              <a:ext cx="439981" cy="1872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1200" dirty="0">
                  <a:solidFill>
                    <a:schemeClr val="tx1"/>
                  </a:solidFill>
                </a:rPr>
                <a:t>1981</a:t>
              </a:r>
            </a:p>
          </p:txBody>
        </p:sp>
        <p:sp>
          <p:nvSpPr>
            <p:cNvPr id="34" name="Rechteck: abgerundete Ecken 33">
              <a:extLst>
                <a:ext uri="{FF2B5EF4-FFF2-40B4-BE49-F238E27FC236}">
                  <a16:creationId xmlns:a16="http://schemas.microsoft.com/office/drawing/2014/main" id="{13BF0CB1-7A6C-41A1-BD44-0068C4313A81}"/>
                </a:ext>
              </a:extLst>
            </p:cNvPr>
            <p:cNvSpPr/>
            <p:nvPr/>
          </p:nvSpPr>
          <p:spPr>
            <a:xfrm>
              <a:off x="1289994" y="2887447"/>
              <a:ext cx="439981" cy="1872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1200" dirty="0">
                  <a:solidFill>
                    <a:schemeClr val="tx1"/>
                  </a:solidFill>
                </a:rPr>
                <a:t>1990</a:t>
              </a:r>
            </a:p>
          </p:txBody>
        </p:sp>
        <p:sp>
          <p:nvSpPr>
            <p:cNvPr id="35" name="Rechteck: abgerundete Ecken 34">
              <a:extLst>
                <a:ext uri="{FF2B5EF4-FFF2-40B4-BE49-F238E27FC236}">
                  <a16:creationId xmlns:a16="http://schemas.microsoft.com/office/drawing/2014/main" id="{14C746AC-71C8-44E8-9726-9F641A3C3208}"/>
                </a:ext>
              </a:extLst>
            </p:cNvPr>
            <p:cNvSpPr/>
            <p:nvPr/>
          </p:nvSpPr>
          <p:spPr>
            <a:xfrm>
              <a:off x="1989022" y="2887447"/>
              <a:ext cx="439981" cy="1872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1200" dirty="0">
                  <a:solidFill>
                    <a:schemeClr val="tx1"/>
                  </a:solidFill>
                </a:rPr>
                <a:t>1993</a:t>
              </a:r>
            </a:p>
          </p:txBody>
        </p:sp>
        <p:sp>
          <p:nvSpPr>
            <p:cNvPr id="36" name="Rechteck: abgerundete Ecken 35">
              <a:extLst>
                <a:ext uri="{FF2B5EF4-FFF2-40B4-BE49-F238E27FC236}">
                  <a16:creationId xmlns:a16="http://schemas.microsoft.com/office/drawing/2014/main" id="{BD273ECF-91A4-4C45-AE96-77D4F257E64F}"/>
                </a:ext>
              </a:extLst>
            </p:cNvPr>
            <p:cNvSpPr/>
            <p:nvPr/>
          </p:nvSpPr>
          <p:spPr>
            <a:xfrm>
              <a:off x="2737854" y="2888548"/>
              <a:ext cx="439981" cy="1872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1200" dirty="0">
                  <a:solidFill>
                    <a:schemeClr val="tx1"/>
                  </a:solidFill>
                </a:rPr>
                <a:t>2001</a:t>
              </a:r>
            </a:p>
          </p:txBody>
        </p:sp>
        <p:sp>
          <p:nvSpPr>
            <p:cNvPr id="37" name="Rechteck: abgerundete Ecken 36">
              <a:extLst>
                <a:ext uri="{FF2B5EF4-FFF2-40B4-BE49-F238E27FC236}">
                  <a16:creationId xmlns:a16="http://schemas.microsoft.com/office/drawing/2014/main" id="{D07D37C2-001C-4191-836A-82716A82C6AB}"/>
                </a:ext>
              </a:extLst>
            </p:cNvPr>
            <p:cNvSpPr/>
            <p:nvPr/>
          </p:nvSpPr>
          <p:spPr>
            <a:xfrm>
              <a:off x="3459838" y="2887447"/>
              <a:ext cx="439981" cy="1872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1200" dirty="0">
                  <a:solidFill>
                    <a:schemeClr val="tx1"/>
                  </a:solidFill>
                </a:rPr>
                <a:t>2006</a:t>
              </a:r>
            </a:p>
          </p:txBody>
        </p:sp>
        <p:sp>
          <p:nvSpPr>
            <p:cNvPr id="38" name="Rechteck: abgerundete Ecken 37">
              <a:extLst>
                <a:ext uri="{FF2B5EF4-FFF2-40B4-BE49-F238E27FC236}">
                  <a16:creationId xmlns:a16="http://schemas.microsoft.com/office/drawing/2014/main" id="{06747734-4D6D-45DF-AF03-2AC66232B16F}"/>
                </a:ext>
              </a:extLst>
            </p:cNvPr>
            <p:cNvSpPr/>
            <p:nvPr/>
          </p:nvSpPr>
          <p:spPr>
            <a:xfrm>
              <a:off x="4188810" y="2887446"/>
              <a:ext cx="439981" cy="1872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1200" dirty="0">
                  <a:solidFill>
                    <a:schemeClr val="tx1"/>
                  </a:solidFill>
                </a:rPr>
                <a:t>2010</a:t>
              </a:r>
            </a:p>
          </p:txBody>
        </p:sp>
        <p:sp>
          <p:nvSpPr>
            <p:cNvPr id="39" name="Rechteck: abgerundete Ecken 38">
              <a:extLst>
                <a:ext uri="{FF2B5EF4-FFF2-40B4-BE49-F238E27FC236}">
                  <a16:creationId xmlns:a16="http://schemas.microsoft.com/office/drawing/2014/main" id="{5FD936CA-0DD1-4F2D-A2D6-9410530FD627}"/>
                </a:ext>
              </a:extLst>
            </p:cNvPr>
            <p:cNvSpPr/>
            <p:nvPr/>
          </p:nvSpPr>
          <p:spPr>
            <a:xfrm>
              <a:off x="4928487" y="2887445"/>
              <a:ext cx="439981" cy="1872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1200" dirty="0">
                  <a:solidFill>
                    <a:schemeClr val="tx1"/>
                  </a:solidFill>
                </a:rPr>
                <a:t>2015</a:t>
              </a:r>
            </a:p>
          </p:txBody>
        </p:sp>
        <p:sp>
          <p:nvSpPr>
            <p:cNvPr id="40" name="Rechteck: abgerundete Ecken 39">
              <a:extLst>
                <a:ext uri="{FF2B5EF4-FFF2-40B4-BE49-F238E27FC236}">
                  <a16:creationId xmlns:a16="http://schemas.microsoft.com/office/drawing/2014/main" id="{E8010FD2-6F5F-4CD6-93C1-F0EFE203DC82}"/>
                </a:ext>
              </a:extLst>
            </p:cNvPr>
            <p:cNvSpPr/>
            <p:nvPr/>
          </p:nvSpPr>
          <p:spPr>
            <a:xfrm>
              <a:off x="5622800" y="2887444"/>
              <a:ext cx="439981" cy="1872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1200" dirty="0">
                  <a:solidFill>
                    <a:schemeClr val="tx1"/>
                  </a:solidFill>
                </a:rPr>
                <a:t>2018</a:t>
              </a:r>
            </a:p>
          </p:txBody>
        </p:sp>
        <p:sp>
          <p:nvSpPr>
            <p:cNvPr id="41" name="Rechteck: abgerundete Ecken 40">
              <a:extLst>
                <a:ext uri="{FF2B5EF4-FFF2-40B4-BE49-F238E27FC236}">
                  <a16:creationId xmlns:a16="http://schemas.microsoft.com/office/drawing/2014/main" id="{E897A043-5488-405F-8296-E1FFA8A6D168}"/>
                </a:ext>
              </a:extLst>
            </p:cNvPr>
            <p:cNvSpPr/>
            <p:nvPr/>
          </p:nvSpPr>
          <p:spPr>
            <a:xfrm>
              <a:off x="7003098" y="2887444"/>
              <a:ext cx="439981" cy="1872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1200" dirty="0">
                  <a:solidFill>
                    <a:schemeClr val="tx1"/>
                  </a:solidFill>
                </a:rPr>
                <a:t>2020</a:t>
              </a:r>
            </a:p>
          </p:txBody>
        </p:sp>
        <p:sp>
          <p:nvSpPr>
            <p:cNvPr id="42" name="Rechteck: abgerundete Ecken 41">
              <a:extLst>
                <a:ext uri="{FF2B5EF4-FFF2-40B4-BE49-F238E27FC236}">
                  <a16:creationId xmlns:a16="http://schemas.microsoft.com/office/drawing/2014/main" id="{0372020F-8E87-4E24-B0E3-A0750CBBD3DD}"/>
                </a:ext>
              </a:extLst>
            </p:cNvPr>
            <p:cNvSpPr/>
            <p:nvPr/>
          </p:nvSpPr>
          <p:spPr>
            <a:xfrm>
              <a:off x="8901025" y="2887444"/>
              <a:ext cx="439981" cy="1872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1200" dirty="0">
                  <a:solidFill>
                    <a:schemeClr val="tx1"/>
                  </a:solidFill>
                </a:rPr>
                <a:t>2024</a:t>
              </a:r>
            </a:p>
          </p:txBody>
        </p:sp>
        <p:sp>
          <p:nvSpPr>
            <p:cNvPr id="43" name="Rechteck: abgerundete Ecken 42">
              <a:extLst>
                <a:ext uri="{FF2B5EF4-FFF2-40B4-BE49-F238E27FC236}">
                  <a16:creationId xmlns:a16="http://schemas.microsoft.com/office/drawing/2014/main" id="{0E54B4B8-CF1C-41E2-A0F5-2077BC62B111}"/>
                </a:ext>
              </a:extLst>
            </p:cNvPr>
            <p:cNvSpPr/>
            <p:nvPr/>
          </p:nvSpPr>
          <p:spPr>
            <a:xfrm>
              <a:off x="10214125" y="2887444"/>
              <a:ext cx="439981" cy="18725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1200" dirty="0">
                  <a:solidFill>
                    <a:schemeClr val="tx1"/>
                  </a:solidFill>
                </a:rPr>
                <a:t>2030</a:t>
              </a:r>
            </a:p>
          </p:txBody>
        </p:sp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016C4AAC-5246-41AE-870B-9E698B83CD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rcRect l="11353" t="11056" r="77433" b="78738"/>
            <a:stretch/>
          </p:blipFill>
          <p:spPr>
            <a:xfrm>
              <a:off x="1424059" y="1560462"/>
              <a:ext cx="873429" cy="349882"/>
            </a:xfrm>
            <a:prstGeom prst="rect">
              <a:avLst/>
            </a:prstGeom>
          </p:spPr>
        </p:pic>
        <p:pic>
          <p:nvPicPr>
            <p:cNvPr id="47" name="Grafik 46">
              <a:extLst>
                <a:ext uri="{FF2B5EF4-FFF2-40B4-BE49-F238E27FC236}">
                  <a16:creationId xmlns:a16="http://schemas.microsoft.com/office/drawing/2014/main" id="{29C40A17-A50E-4C53-B32F-1CAA9E181A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rcRect l="30204" t="11514" r="58023" b="78155"/>
            <a:stretch/>
          </p:blipFill>
          <p:spPr>
            <a:xfrm>
              <a:off x="2844361" y="1586594"/>
              <a:ext cx="921506" cy="355925"/>
            </a:xfrm>
            <a:prstGeom prst="rect">
              <a:avLst/>
            </a:prstGeom>
          </p:spPr>
        </p:pic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7D89F5DF-9A8D-4025-AD38-1C7E72D9D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rcRect l="42095" t="11514" r="49090" b="78155"/>
            <a:stretch/>
          </p:blipFill>
          <p:spPr>
            <a:xfrm>
              <a:off x="3836220" y="1569908"/>
              <a:ext cx="689987" cy="355925"/>
            </a:xfrm>
            <a:prstGeom prst="rect">
              <a:avLst/>
            </a:prstGeom>
          </p:spPr>
        </p:pic>
        <p:pic>
          <p:nvPicPr>
            <p:cNvPr id="49" name="Grafik 48">
              <a:extLst>
                <a:ext uri="{FF2B5EF4-FFF2-40B4-BE49-F238E27FC236}">
                  <a16:creationId xmlns:a16="http://schemas.microsoft.com/office/drawing/2014/main" id="{0213C7A9-84AF-414D-B5F7-00CF815919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D9D9D9"/>
                </a:clrFrom>
                <a:clrTo>
                  <a:srgbClr val="D9D9D9">
                    <a:alpha val="0"/>
                  </a:srgbClr>
                </a:clrTo>
              </a:clrChange>
            </a:blip>
            <a:srcRect l="55933" t="13158" r="29530" b="66675"/>
            <a:stretch/>
          </p:blipFill>
          <p:spPr>
            <a:xfrm>
              <a:off x="4939793" y="1641482"/>
              <a:ext cx="1122988" cy="685720"/>
            </a:xfrm>
            <a:prstGeom prst="rect">
              <a:avLst/>
            </a:prstGeom>
          </p:spPr>
        </p:pic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80960826-F6D6-48EC-A305-5A978D96C7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52E4C3"/>
                </a:clrFrom>
                <a:clrTo>
                  <a:srgbClr val="52E4C3">
                    <a:alpha val="0"/>
                  </a:srgbClr>
                </a:clrTo>
              </a:clrChange>
            </a:blip>
            <a:srcRect l="73714" t="12083" r="1897" b="68061"/>
            <a:stretch/>
          </p:blipFill>
          <p:spPr>
            <a:xfrm>
              <a:off x="7165855" y="1562658"/>
              <a:ext cx="2012395" cy="721135"/>
            </a:xfrm>
            <a:prstGeom prst="rect">
              <a:avLst/>
            </a:prstGeom>
          </p:spPr>
        </p:pic>
        <p:sp>
          <p:nvSpPr>
            <p:cNvPr id="51" name="Rechteck 50">
              <a:extLst>
                <a:ext uri="{FF2B5EF4-FFF2-40B4-BE49-F238E27FC236}">
                  <a16:creationId xmlns:a16="http://schemas.microsoft.com/office/drawing/2014/main" id="{62C44B8E-D00B-42FB-A3FE-2E452C88E043}"/>
                </a:ext>
              </a:extLst>
            </p:cNvPr>
            <p:cNvSpPr/>
            <p:nvPr/>
          </p:nvSpPr>
          <p:spPr>
            <a:xfrm>
              <a:off x="418159" y="3721204"/>
              <a:ext cx="630546" cy="11910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e-DE" sz="1300" dirty="0">
                  <a:solidFill>
                    <a:schemeClr val="tx1"/>
                  </a:solidFill>
                </a:rPr>
                <a:t>C-Net</a:t>
              </a:r>
              <a:br>
                <a:rPr lang="de-DE" sz="1300" dirty="0">
                  <a:solidFill>
                    <a:schemeClr val="tx1"/>
                  </a:solidFill>
                </a:rPr>
              </a:br>
              <a:r>
                <a:rPr lang="de-DE" sz="1300" dirty="0">
                  <a:solidFill>
                    <a:schemeClr val="tx1"/>
                  </a:solidFill>
                </a:rPr>
                <a:t>NMT</a:t>
              </a:r>
              <a:br>
                <a:rPr lang="de-DE" sz="1300" dirty="0">
                  <a:solidFill>
                    <a:schemeClr val="tx1"/>
                  </a:solidFill>
                </a:rPr>
              </a:br>
              <a:r>
                <a:rPr lang="de-DE" sz="1300" dirty="0">
                  <a:solidFill>
                    <a:schemeClr val="tx1"/>
                  </a:solidFill>
                </a:rPr>
                <a:t>AMPS</a:t>
              </a:r>
              <a:br>
                <a:rPr lang="de-DE" sz="1300" dirty="0">
                  <a:solidFill>
                    <a:schemeClr val="tx1"/>
                  </a:solidFill>
                </a:rPr>
              </a:br>
              <a:r>
                <a:rPr lang="de-DE" sz="1300" dirty="0">
                  <a:solidFill>
                    <a:schemeClr val="tx1"/>
                  </a:solidFill>
                </a:rPr>
                <a:t>TACS</a:t>
              </a:r>
            </a:p>
          </p:txBody>
        </p:sp>
        <p:sp>
          <p:nvSpPr>
            <p:cNvPr id="52" name="Rechteck 51">
              <a:extLst>
                <a:ext uri="{FF2B5EF4-FFF2-40B4-BE49-F238E27FC236}">
                  <a16:creationId xmlns:a16="http://schemas.microsoft.com/office/drawing/2014/main" id="{ED19C8DB-9970-4617-A7C0-09CF326018B0}"/>
                </a:ext>
              </a:extLst>
            </p:cNvPr>
            <p:cNvSpPr/>
            <p:nvPr/>
          </p:nvSpPr>
          <p:spPr>
            <a:xfrm>
              <a:off x="1192493" y="3721204"/>
              <a:ext cx="630546" cy="11910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e-DE" sz="1300" b="1" dirty="0">
                  <a:solidFill>
                    <a:schemeClr val="tx1"/>
                  </a:solidFill>
                </a:rPr>
                <a:t>GSM</a:t>
              </a:r>
              <a:r>
                <a:rPr lang="de-DE" sz="1300" b="1" baseline="30000" dirty="0">
                  <a:solidFill>
                    <a:schemeClr val="tx1"/>
                  </a:solidFill>
                </a:rPr>
                <a:t>1</a:t>
              </a:r>
              <a:br>
                <a:rPr lang="de-DE" sz="1300" dirty="0">
                  <a:solidFill>
                    <a:schemeClr val="tx1"/>
                  </a:solidFill>
                </a:rPr>
              </a:br>
              <a:endParaRPr lang="de-DE" sz="1300" dirty="0">
                <a:solidFill>
                  <a:schemeClr val="tx1"/>
                </a:solidFill>
              </a:endParaRPr>
            </a:p>
            <a:p>
              <a:pPr algn="ctr"/>
              <a:r>
                <a:rPr lang="de-DE" sz="1300" dirty="0">
                  <a:solidFill>
                    <a:schemeClr val="tx1"/>
                  </a:solidFill>
                </a:rPr>
                <a:t>IS-95A</a:t>
              </a:r>
            </a:p>
          </p:txBody>
        </p:sp>
        <p:sp>
          <p:nvSpPr>
            <p:cNvPr id="53" name="Rechteck 52">
              <a:extLst>
                <a:ext uri="{FF2B5EF4-FFF2-40B4-BE49-F238E27FC236}">
                  <a16:creationId xmlns:a16="http://schemas.microsoft.com/office/drawing/2014/main" id="{B3560AF2-6001-4107-9E66-3B675122A1D6}"/>
                </a:ext>
              </a:extLst>
            </p:cNvPr>
            <p:cNvSpPr/>
            <p:nvPr/>
          </p:nvSpPr>
          <p:spPr>
            <a:xfrm>
              <a:off x="1898507" y="3721204"/>
              <a:ext cx="630546" cy="11910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e-DE" sz="1300" b="1" dirty="0">
                  <a:solidFill>
                    <a:schemeClr val="tx1"/>
                  </a:solidFill>
                </a:rPr>
                <a:t>GPRS</a:t>
              </a:r>
              <a:r>
                <a:rPr lang="de-DE" sz="1300" b="1" baseline="30000" dirty="0">
                  <a:solidFill>
                    <a:schemeClr val="tx1"/>
                  </a:solidFill>
                </a:rPr>
                <a:t>2</a:t>
              </a:r>
            </a:p>
            <a:p>
              <a:pPr algn="ctr"/>
              <a:endParaRPr lang="de-DE" sz="1300" b="1" dirty="0">
                <a:solidFill>
                  <a:schemeClr val="tx1"/>
                </a:solidFill>
              </a:endParaRPr>
            </a:p>
            <a:p>
              <a:pPr algn="ctr"/>
              <a:r>
                <a:rPr lang="de-DE" sz="1300" dirty="0">
                  <a:solidFill>
                    <a:schemeClr val="tx1"/>
                  </a:solidFill>
                </a:rPr>
                <a:t>IS-95B</a:t>
              </a:r>
            </a:p>
          </p:txBody>
        </p:sp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96AD84EE-C800-40A2-9DC0-B7E67C7BB24A}"/>
                </a:ext>
              </a:extLst>
            </p:cNvPr>
            <p:cNvSpPr/>
            <p:nvPr/>
          </p:nvSpPr>
          <p:spPr>
            <a:xfrm>
              <a:off x="2674568" y="3721204"/>
              <a:ext cx="630546" cy="11910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t"/>
            <a:lstStyle/>
            <a:p>
              <a:pPr algn="ctr"/>
              <a:r>
                <a:rPr lang="de-DE" sz="1300" b="1" dirty="0">
                  <a:solidFill>
                    <a:schemeClr val="tx1"/>
                  </a:solidFill>
                </a:rPr>
                <a:t>EDGE</a:t>
              </a:r>
              <a:r>
                <a:rPr lang="de-DE" sz="1300" b="1" baseline="30000" dirty="0">
                  <a:solidFill>
                    <a:schemeClr val="tx1"/>
                  </a:solidFill>
                </a:rPr>
                <a:t>3</a:t>
              </a:r>
            </a:p>
            <a:p>
              <a:pPr algn="ctr"/>
              <a:r>
                <a:rPr lang="de-DE" sz="1300" b="1" dirty="0">
                  <a:solidFill>
                    <a:schemeClr val="tx1"/>
                  </a:solidFill>
                </a:rPr>
                <a:t>UMTS</a:t>
              </a:r>
              <a:r>
                <a:rPr lang="de-DE" sz="1300" b="1" baseline="30000" dirty="0">
                  <a:solidFill>
                    <a:schemeClr val="tx1"/>
                  </a:solidFill>
                </a:rPr>
                <a:t>4</a:t>
              </a:r>
            </a:p>
            <a:p>
              <a:pPr algn="ctr"/>
              <a:endParaRPr lang="de-DE" sz="1300" dirty="0">
                <a:solidFill>
                  <a:schemeClr val="tx1"/>
                </a:solidFill>
              </a:endParaRPr>
            </a:p>
            <a:p>
              <a:pPr algn="ctr"/>
              <a:r>
                <a:rPr lang="de-DE" sz="1300" dirty="0">
                  <a:solidFill>
                    <a:schemeClr val="tx1"/>
                  </a:solidFill>
                </a:rPr>
                <a:t>CDMA 2000</a:t>
              </a:r>
            </a:p>
          </p:txBody>
        </p:sp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DE5EEEAA-4958-4809-9A03-B5E18A9F2DF0}"/>
                </a:ext>
              </a:extLst>
            </p:cNvPr>
            <p:cNvSpPr/>
            <p:nvPr/>
          </p:nvSpPr>
          <p:spPr>
            <a:xfrm>
              <a:off x="3380582" y="3721204"/>
              <a:ext cx="630546" cy="11910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/>
            <a:lstStyle/>
            <a:p>
              <a:pPr algn="ctr"/>
              <a:r>
                <a:rPr lang="de-DE" sz="1300" b="1" dirty="0">
                  <a:solidFill>
                    <a:schemeClr val="tx1"/>
                  </a:solidFill>
                </a:rPr>
                <a:t>HSDPA</a:t>
              </a:r>
              <a:r>
                <a:rPr lang="de-DE" sz="1300" b="1" baseline="30000" dirty="0">
                  <a:solidFill>
                    <a:schemeClr val="tx1"/>
                  </a:solidFill>
                </a:rPr>
                <a:t>5</a:t>
              </a:r>
              <a:endParaRPr lang="de-DE" sz="1300" b="1" dirty="0">
                <a:solidFill>
                  <a:schemeClr val="tx1"/>
                </a:solidFill>
              </a:endParaRPr>
            </a:p>
            <a:p>
              <a:pPr algn="ctr"/>
              <a:r>
                <a:rPr lang="de-DE" sz="1300" b="1" dirty="0">
                  <a:solidFill>
                    <a:schemeClr val="tx1"/>
                  </a:solidFill>
                </a:rPr>
                <a:t>HSPA+</a:t>
              </a:r>
            </a:p>
            <a:p>
              <a:pPr algn="ctr"/>
              <a:endParaRPr lang="de-DE" sz="1300" b="1" dirty="0">
                <a:solidFill>
                  <a:schemeClr val="tx1"/>
                </a:solidFill>
              </a:endParaRPr>
            </a:p>
            <a:p>
              <a:pPr algn="ctr"/>
              <a:r>
                <a:rPr lang="de-DE" sz="1300" dirty="0">
                  <a:solidFill>
                    <a:schemeClr val="tx1"/>
                  </a:solidFill>
                </a:rPr>
                <a:t>1xEV-D0</a:t>
              </a:r>
            </a:p>
          </p:txBody>
        </p:sp>
        <p:sp>
          <p:nvSpPr>
            <p:cNvPr id="56" name="Rechteck 55">
              <a:extLst>
                <a:ext uri="{FF2B5EF4-FFF2-40B4-BE49-F238E27FC236}">
                  <a16:creationId xmlns:a16="http://schemas.microsoft.com/office/drawing/2014/main" id="{044FF1F6-0BA7-4BEF-9486-A78BFBC935DF}"/>
                </a:ext>
              </a:extLst>
            </p:cNvPr>
            <p:cNvSpPr/>
            <p:nvPr/>
          </p:nvSpPr>
          <p:spPr>
            <a:xfrm>
              <a:off x="4086596" y="3720316"/>
              <a:ext cx="630546" cy="11910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e-DE" sz="1300" b="1" dirty="0">
                  <a:solidFill>
                    <a:schemeClr val="tx1"/>
                  </a:solidFill>
                </a:rPr>
                <a:t>LTE</a:t>
              </a:r>
              <a:r>
                <a:rPr lang="de-DE" sz="1300" b="1" baseline="30000" dirty="0">
                  <a:solidFill>
                    <a:schemeClr val="tx1"/>
                  </a:solidFill>
                </a:rPr>
                <a:t>6</a:t>
              </a:r>
              <a:br>
                <a:rPr lang="de-DE" sz="1300" b="1" baseline="30000" dirty="0">
                  <a:solidFill>
                    <a:schemeClr val="tx1"/>
                  </a:solidFill>
                </a:rPr>
              </a:br>
              <a:r>
                <a:rPr lang="de-DE" sz="1300" baseline="30000" dirty="0">
                  <a:solidFill>
                    <a:schemeClr val="tx1"/>
                  </a:solidFill>
                </a:rPr>
                <a:t>(CAT 4)</a:t>
              </a:r>
            </a:p>
          </p:txBody>
        </p:sp>
        <p:sp>
          <p:nvSpPr>
            <p:cNvPr id="57" name="Rechteck 56">
              <a:extLst>
                <a:ext uri="{FF2B5EF4-FFF2-40B4-BE49-F238E27FC236}">
                  <a16:creationId xmlns:a16="http://schemas.microsoft.com/office/drawing/2014/main" id="{D1D60DA2-6EE2-4B4B-AE9E-078790CF2E20}"/>
                </a:ext>
              </a:extLst>
            </p:cNvPr>
            <p:cNvSpPr/>
            <p:nvPr/>
          </p:nvSpPr>
          <p:spPr>
            <a:xfrm>
              <a:off x="4830605" y="3720316"/>
              <a:ext cx="630546" cy="11910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/>
            <a:lstStyle/>
            <a:p>
              <a:pPr algn="ctr"/>
              <a:r>
                <a:rPr lang="de-DE" sz="1300" b="1" dirty="0">
                  <a:solidFill>
                    <a:schemeClr val="tx1"/>
                  </a:solidFill>
                </a:rPr>
                <a:t>LTE-</a:t>
              </a:r>
            </a:p>
            <a:p>
              <a:pPr algn="ctr"/>
              <a:r>
                <a:rPr lang="de-DE" sz="1300" b="1" dirty="0">
                  <a:solidFill>
                    <a:schemeClr val="tx1"/>
                  </a:solidFill>
                </a:rPr>
                <a:t>Adv.</a:t>
              </a:r>
              <a:r>
                <a:rPr lang="de-DE" sz="1300" b="1" baseline="30000" dirty="0">
                  <a:solidFill>
                    <a:schemeClr val="tx1"/>
                  </a:solidFill>
                </a:rPr>
                <a:t>6</a:t>
              </a:r>
            </a:p>
            <a:p>
              <a:pPr algn="ctr"/>
              <a:r>
                <a:rPr lang="de-DE" sz="1300" baseline="30000" dirty="0">
                  <a:solidFill>
                    <a:schemeClr val="tx1"/>
                  </a:solidFill>
                </a:rPr>
                <a:t>(CAT 6)</a:t>
              </a:r>
            </a:p>
          </p:txBody>
        </p:sp>
        <p:sp>
          <p:nvSpPr>
            <p:cNvPr id="58" name="Rechteck 57">
              <a:extLst>
                <a:ext uri="{FF2B5EF4-FFF2-40B4-BE49-F238E27FC236}">
                  <a16:creationId xmlns:a16="http://schemas.microsoft.com/office/drawing/2014/main" id="{9B9ABE92-F680-4087-AF8B-1D19A36509BD}"/>
                </a:ext>
              </a:extLst>
            </p:cNvPr>
            <p:cNvSpPr/>
            <p:nvPr/>
          </p:nvSpPr>
          <p:spPr>
            <a:xfrm>
              <a:off x="5536619" y="3720316"/>
              <a:ext cx="630546" cy="11910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e-DE" sz="1300" b="1" dirty="0">
                  <a:solidFill>
                    <a:schemeClr val="tx1"/>
                  </a:solidFill>
                </a:rPr>
                <a:t>LTE-</a:t>
              </a:r>
            </a:p>
            <a:p>
              <a:pPr algn="ctr"/>
              <a:r>
                <a:rPr lang="de-DE" sz="1300" b="1" dirty="0">
                  <a:solidFill>
                    <a:schemeClr val="tx1"/>
                  </a:solidFill>
                </a:rPr>
                <a:t>Adv.</a:t>
              </a:r>
              <a:br>
                <a:rPr lang="de-DE" sz="1300" b="1" dirty="0">
                  <a:solidFill>
                    <a:schemeClr val="tx1"/>
                  </a:solidFill>
                </a:rPr>
              </a:br>
              <a:r>
                <a:rPr lang="de-DE" sz="1300" b="1" dirty="0">
                  <a:solidFill>
                    <a:schemeClr val="tx1"/>
                  </a:solidFill>
                </a:rPr>
                <a:t>Pro</a:t>
              </a:r>
            </a:p>
            <a:p>
              <a:pPr algn="ctr"/>
              <a:r>
                <a:rPr lang="de-DE" sz="1300" baseline="30000" dirty="0">
                  <a:solidFill>
                    <a:schemeClr val="tx1"/>
                  </a:solidFill>
                </a:rPr>
                <a:t>(CAT 11)</a:t>
              </a:r>
            </a:p>
          </p:txBody>
        </p:sp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95ACD5C8-8C2A-47F2-89FC-1411C831E24C}"/>
                </a:ext>
              </a:extLst>
            </p:cNvPr>
            <p:cNvSpPr/>
            <p:nvPr/>
          </p:nvSpPr>
          <p:spPr>
            <a:xfrm>
              <a:off x="6301419" y="3720316"/>
              <a:ext cx="1843340" cy="11910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e-DE" sz="1300" b="1" dirty="0">
                  <a:solidFill>
                    <a:schemeClr val="tx1"/>
                  </a:solidFill>
                </a:rPr>
                <a:t>LTE / NR</a:t>
              </a:r>
              <a:r>
                <a:rPr lang="de-DE" sz="1300" b="1" baseline="30000" dirty="0">
                  <a:solidFill>
                    <a:schemeClr val="tx1"/>
                  </a:solidFill>
                </a:rPr>
                <a:t>8</a:t>
              </a:r>
            </a:p>
            <a:p>
              <a:pPr algn="ctr"/>
              <a:endParaRPr lang="de-DE" sz="1300" b="1" baseline="30000" dirty="0">
                <a:solidFill>
                  <a:schemeClr val="tx1"/>
                </a:solidFill>
              </a:endParaRPr>
            </a:p>
            <a:p>
              <a:pPr algn="ctr"/>
              <a:r>
                <a:rPr lang="de-DE" sz="1300" dirty="0">
                  <a:solidFill>
                    <a:schemeClr val="tx1"/>
                  </a:solidFill>
                </a:rPr>
                <a:t>Non-SA / SA</a:t>
              </a:r>
              <a:endParaRPr lang="de-DE" sz="1300" b="1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1B6FA4A7-BBEE-4200-915A-4963EDC64959}"/>
                </a:ext>
              </a:extLst>
            </p:cNvPr>
            <p:cNvSpPr/>
            <p:nvPr/>
          </p:nvSpPr>
          <p:spPr>
            <a:xfrm>
              <a:off x="8194608" y="3720316"/>
              <a:ext cx="1848078" cy="11910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de-DE" sz="1300">
                <a:solidFill>
                  <a:schemeClr val="tx1"/>
                </a:solidFill>
              </a:endParaRPr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7A9181C7-91F7-49B7-8609-AA99DA0BD0A1}"/>
                </a:ext>
              </a:extLst>
            </p:cNvPr>
            <p:cNvSpPr/>
            <p:nvPr/>
          </p:nvSpPr>
          <p:spPr>
            <a:xfrm>
              <a:off x="10172202" y="3720316"/>
              <a:ext cx="523828" cy="11910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de-DE" sz="1300">
                <a:solidFill>
                  <a:schemeClr val="tx1"/>
                </a:solidFill>
              </a:endParaRPr>
            </a:p>
          </p:txBody>
        </p:sp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317CA546-B756-45E4-AFE6-B364C2241B47}"/>
                </a:ext>
              </a:extLst>
            </p:cNvPr>
            <p:cNvCxnSpPr>
              <a:cxnSpLocks/>
              <a:stCxn id="23" idx="1"/>
              <a:endCxn id="23" idx="3"/>
            </p:cNvCxnSpPr>
            <p:nvPr/>
          </p:nvCxnSpPr>
          <p:spPr>
            <a:xfrm>
              <a:off x="4086901" y="3402839"/>
              <a:ext cx="6400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hteck: abgerundete Ecken 67">
              <a:extLst>
                <a:ext uri="{FF2B5EF4-FFF2-40B4-BE49-F238E27FC236}">
                  <a16:creationId xmlns:a16="http://schemas.microsoft.com/office/drawing/2014/main" id="{606362AA-DC65-45CF-A1BF-C5932940EE9A}"/>
                </a:ext>
              </a:extLst>
            </p:cNvPr>
            <p:cNvSpPr/>
            <p:nvPr/>
          </p:nvSpPr>
          <p:spPr>
            <a:xfrm>
              <a:off x="4828792" y="3156811"/>
              <a:ext cx="640080" cy="478901"/>
            </a:xfrm>
            <a:prstGeom prst="roundRect">
              <a:avLst>
                <a:gd name="adj" fmla="val 11095"/>
              </a:avLst>
            </a:prstGeom>
            <a:gradFill flip="none" rotWithShape="1">
              <a:gsLst>
                <a:gs pos="51000">
                  <a:schemeClr val="bg1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1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rtlCol="0" anchor="t"/>
            <a:lstStyle/>
            <a:p>
              <a:pPr algn="ctr"/>
              <a:r>
                <a:rPr lang="de-DE" sz="1600" dirty="0">
                  <a:solidFill>
                    <a:schemeClr val="tx1"/>
                  </a:solidFill>
                </a:rPr>
                <a:t>4.5 G</a:t>
              </a:r>
            </a:p>
            <a:p>
              <a:pPr algn="ctr"/>
              <a:r>
                <a:rPr lang="de-DE" sz="1100" dirty="0">
                  <a:solidFill>
                    <a:schemeClr val="tx1"/>
                  </a:solidFill>
                </a:rPr>
                <a:t>Rel. 10</a:t>
              </a:r>
            </a:p>
          </p:txBody>
        </p:sp>
        <p:cxnSp>
          <p:nvCxnSpPr>
            <p:cNvPr id="70" name="Gerader Verbinder 69">
              <a:extLst>
                <a:ext uri="{FF2B5EF4-FFF2-40B4-BE49-F238E27FC236}">
                  <a16:creationId xmlns:a16="http://schemas.microsoft.com/office/drawing/2014/main" id="{A0256E00-5D7B-42E2-9BA8-A623E9AE62A6}"/>
                </a:ext>
              </a:extLst>
            </p:cNvPr>
            <p:cNvCxnSpPr>
              <a:cxnSpLocks/>
              <a:stCxn id="68" idx="1"/>
              <a:endCxn id="68" idx="3"/>
            </p:cNvCxnSpPr>
            <p:nvPr/>
          </p:nvCxnSpPr>
          <p:spPr>
            <a:xfrm>
              <a:off x="4828792" y="3396262"/>
              <a:ext cx="6400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hteck: abgerundete Ecken 72">
              <a:extLst>
                <a:ext uri="{FF2B5EF4-FFF2-40B4-BE49-F238E27FC236}">
                  <a16:creationId xmlns:a16="http://schemas.microsoft.com/office/drawing/2014/main" id="{6192C5BE-80F8-4414-AC69-CE749C58AA2F}"/>
                </a:ext>
              </a:extLst>
            </p:cNvPr>
            <p:cNvSpPr/>
            <p:nvPr/>
          </p:nvSpPr>
          <p:spPr>
            <a:xfrm>
              <a:off x="5528549" y="3156811"/>
              <a:ext cx="640080" cy="470126"/>
            </a:xfrm>
            <a:prstGeom prst="roundRect">
              <a:avLst>
                <a:gd name="adj" fmla="val 11095"/>
              </a:avLst>
            </a:prstGeom>
            <a:gradFill flip="none" rotWithShape="1">
              <a:gsLst>
                <a:gs pos="51000">
                  <a:schemeClr val="bg1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1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de-DE" sz="1600" dirty="0">
                  <a:solidFill>
                    <a:schemeClr val="tx1"/>
                  </a:solidFill>
                </a:rPr>
                <a:t>4.9 G</a:t>
              </a:r>
            </a:p>
            <a:p>
              <a:pPr algn="ctr"/>
              <a:r>
                <a:rPr lang="de-DE" sz="1100" dirty="0">
                  <a:solidFill>
                    <a:schemeClr val="tx1"/>
                  </a:solidFill>
                </a:rPr>
                <a:t>Rel. 13/14</a:t>
              </a:r>
            </a:p>
          </p:txBody>
        </p:sp>
        <p:cxnSp>
          <p:nvCxnSpPr>
            <p:cNvPr id="74" name="Gerader Verbinder 73">
              <a:extLst>
                <a:ext uri="{FF2B5EF4-FFF2-40B4-BE49-F238E27FC236}">
                  <a16:creationId xmlns:a16="http://schemas.microsoft.com/office/drawing/2014/main" id="{F45ED5F7-1F4B-431E-AB4C-A867A7FAEA34}"/>
                </a:ext>
              </a:extLst>
            </p:cNvPr>
            <p:cNvCxnSpPr>
              <a:cxnSpLocks/>
              <a:stCxn id="73" idx="1"/>
              <a:endCxn id="73" idx="3"/>
            </p:cNvCxnSpPr>
            <p:nvPr/>
          </p:nvCxnSpPr>
          <p:spPr>
            <a:xfrm>
              <a:off x="5528549" y="3391874"/>
              <a:ext cx="6400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hteck: abgerundete Ecken 82">
              <a:extLst>
                <a:ext uri="{FF2B5EF4-FFF2-40B4-BE49-F238E27FC236}">
                  <a16:creationId xmlns:a16="http://schemas.microsoft.com/office/drawing/2014/main" id="{6556D6B5-613A-4D6D-B9C4-197DFDF2C065}"/>
                </a:ext>
              </a:extLst>
            </p:cNvPr>
            <p:cNvSpPr/>
            <p:nvPr/>
          </p:nvSpPr>
          <p:spPr>
            <a:xfrm>
              <a:off x="3384667" y="3156811"/>
              <a:ext cx="640080" cy="478901"/>
            </a:xfrm>
            <a:prstGeom prst="roundRect">
              <a:avLst>
                <a:gd name="adj" fmla="val 11095"/>
              </a:avLst>
            </a:prstGeom>
            <a:gradFill flip="none" rotWithShape="1">
              <a:gsLst>
                <a:gs pos="51000">
                  <a:schemeClr val="bg1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1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de-DE" sz="1600" dirty="0">
                  <a:solidFill>
                    <a:schemeClr val="tx1"/>
                  </a:solidFill>
                </a:rPr>
                <a:t>3.5 G</a:t>
              </a:r>
            </a:p>
            <a:p>
              <a:pPr algn="ctr"/>
              <a:r>
                <a:rPr lang="de-DE" sz="1100" dirty="0">
                  <a:solidFill>
                    <a:schemeClr val="tx1"/>
                  </a:solidFill>
                </a:rPr>
                <a:t>Rel. 5-7</a:t>
              </a:r>
            </a:p>
          </p:txBody>
        </p:sp>
        <p:cxnSp>
          <p:nvCxnSpPr>
            <p:cNvPr id="84" name="Gerader Verbinder 83">
              <a:extLst>
                <a:ext uri="{FF2B5EF4-FFF2-40B4-BE49-F238E27FC236}">
                  <a16:creationId xmlns:a16="http://schemas.microsoft.com/office/drawing/2014/main" id="{8FA55033-35E4-4CCA-8A17-AA978918FFFD}"/>
                </a:ext>
              </a:extLst>
            </p:cNvPr>
            <p:cNvCxnSpPr>
              <a:cxnSpLocks/>
              <a:stCxn id="83" idx="1"/>
              <a:endCxn id="83" idx="3"/>
            </p:cNvCxnSpPr>
            <p:nvPr/>
          </p:nvCxnSpPr>
          <p:spPr>
            <a:xfrm>
              <a:off x="3384667" y="3396262"/>
              <a:ext cx="6400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hteck: abgerundete Ecken 86">
              <a:extLst>
                <a:ext uri="{FF2B5EF4-FFF2-40B4-BE49-F238E27FC236}">
                  <a16:creationId xmlns:a16="http://schemas.microsoft.com/office/drawing/2014/main" id="{A6109C92-8CE8-4D61-A00E-51691DA81A7F}"/>
                </a:ext>
              </a:extLst>
            </p:cNvPr>
            <p:cNvSpPr/>
            <p:nvPr/>
          </p:nvSpPr>
          <p:spPr>
            <a:xfrm>
              <a:off x="2669801" y="3156811"/>
              <a:ext cx="640080" cy="478901"/>
            </a:xfrm>
            <a:prstGeom prst="roundRect">
              <a:avLst>
                <a:gd name="adj" fmla="val 11095"/>
              </a:avLst>
            </a:prstGeom>
            <a:gradFill flip="none" rotWithShape="1">
              <a:gsLst>
                <a:gs pos="51000">
                  <a:schemeClr val="bg1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1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de-DE" sz="1600" dirty="0">
                  <a:solidFill>
                    <a:schemeClr val="tx1"/>
                  </a:solidFill>
                </a:rPr>
                <a:t>3 G</a:t>
              </a:r>
            </a:p>
            <a:p>
              <a:pPr algn="ctr"/>
              <a:r>
                <a:rPr lang="de-DE" sz="1100" dirty="0">
                  <a:solidFill>
                    <a:schemeClr val="tx1"/>
                  </a:solidFill>
                </a:rPr>
                <a:t>Rel. 99</a:t>
              </a:r>
            </a:p>
          </p:txBody>
        </p:sp>
        <p:cxnSp>
          <p:nvCxnSpPr>
            <p:cNvPr id="88" name="Gerader Verbinder 87">
              <a:extLst>
                <a:ext uri="{FF2B5EF4-FFF2-40B4-BE49-F238E27FC236}">
                  <a16:creationId xmlns:a16="http://schemas.microsoft.com/office/drawing/2014/main" id="{DFFF66F7-9376-4060-85FB-7898C6B9DA42}"/>
                </a:ext>
              </a:extLst>
            </p:cNvPr>
            <p:cNvCxnSpPr>
              <a:cxnSpLocks/>
              <a:stCxn id="87" idx="1"/>
              <a:endCxn id="87" idx="3"/>
            </p:cNvCxnSpPr>
            <p:nvPr/>
          </p:nvCxnSpPr>
          <p:spPr>
            <a:xfrm>
              <a:off x="2669801" y="3396262"/>
              <a:ext cx="6400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hteck: abgerundete Ecken 88">
              <a:extLst>
                <a:ext uri="{FF2B5EF4-FFF2-40B4-BE49-F238E27FC236}">
                  <a16:creationId xmlns:a16="http://schemas.microsoft.com/office/drawing/2014/main" id="{51054C8D-0BE5-49DE-844D-72CCF6865E6E}"/>
                </a:ext>
              </a:extLst>
            </p:cNvPr>
            <p:cNvSpPr/>
            <p:nvPr/>
          </p:nvSpPr>
          <p:spPr>
            <a:xfrm>
              <a:off x="6315481" y="3163388"/>
              <a:ext cx="1829277" cy="470126"/>
            </a:xfrm>
            <a:prstGeom prst="roundRect">
              <a:avLst>
                <a:gd name="adj" fmla="val 11095"/>
              </a:avLst>
            </a:prstGeom>
            <a:gradFill flip="none" rotWithShape="1">
              <a:gsLst>
                <a:gs pos="51000">
                  <a:schemeClr val="bg1"/>
                </a:gs>
                <a:gs pos="52000">
                  <a:schemeClr val="accent5">
                    <a:lumMod val="20000"/>
                    <a:lumOff val="80000"/>
                  </a:schemeClr>
                </a:gs>
                <a:gs pos="51000">
                  <a:schemeClr val="bg1"/>
                </a:gs>
              </a:gsLst>
              <a:lin ang="5400000" scaled="1"/>
              <a:tileRect/>
            </a:gra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de-DE" sz="1600" dirty="0">
                  <a:solidFill>
                    <a:schemeClr val="tx1"/>
                  </a:solidFill>
                </a:rPr>
                <a:t>5 G</a:t>
              </a:r>
            </a:p>
            <a:p>
              <a:pPr algn="ctr"/>
              <a:r>
                <a:rPr lang="de-DE" sz="1100" dirty="0">
                  <a:solidFill>
                    <a:schemeClr val="tx1"/>
                  </a:solidFill>
                </a:rPr>
                <a:t>Rel. 15 - 17</a:t>
              </a:r>
            </a:p>
          </p:txBody>
        </p:sp>
        <p:cxnSp>
          <p:nvCxnSpPr>
            <p:cNvPr id="90" name="Gerader Verbinder 89">
              <a:extLst>
                <a:ext uri="{FF2B5EF4-FFF2-40B4-BE49-F238E27FC236}">
                  <a16:creationId xmlns:a16="http://schemas.microsoft.com/office/drawing/2014/main" id="{B2B681F1-E430-4201-BFB5-9220585222FF}"/>
                </a:ext>
              </a:extLst>
            </p:cNvPr>
            <p:cNvCxnSpPr>
              <a:cxnSpLocks/>
              <a:stCxn id="89" idx="1"/>
              <a:endCxn id="89" idx="3"/>
            </p:cNvCxnSpPr>
            <p:nvPr/>
          </p:nvCxnSpPr>
          <p:spPr>
            <a:xfrm>
              <a:off x="6315481" y="3398451"/>
              <a:ext cx="182927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echteck: abgerundete Ecken 92">
              <a:extLst>
                <a:ext uri="{FF2B5EF4-FFF2-40B4-BE49-F238E27FC236}">
                  <a16:creationId xmlns:a16="http://schemas.microsoft.com/office/drawing/2014/main" id="{C25AC430-6B3A-440E-8DA0-8FAAC3717E4D}"/>
                </a:ext>
              </a:extLst>
            </p:cNvPr>
            <p:cNvSpPr/>
            <p:nvPr/>
          </p:nvSpPr>
          <p:spPr>
            <a:xfrm>
              <a:off x="8194608" y="3163388"/>
              <a:ext cx="1829277" cy="470126"/>
            </a:xfrm>
            <a:prstGeom prst="roundRect">
              <a:avLst>
                <a:gd name="adj" fmla="val 11095"/>
              </a:avLst>
            </a:prstGeom>
            <a:gradFill flip="none" rotWithShape="1">
              <a:gsLst>
                <a:gs pos="51000">
                  <a:schemeClr val="bg1"/>
                </a:gs>
                <a:gs pos="52000">
                  <a:schemeClr val="accent5">
                    <a:lumMod val="20000"/>
                    <a:lumOff val="80000"/>
                  </a:schemeClr>
                </a:gs>
                <a:gs pos="51000">
                  <a:schemeClr val="bg1"/>
                </a:gs>
              </a:gsLst>
              <a:lin ang="5400000" scaled="1"/>
              <a:tileRect/>
            </a:gra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de-DE" sz="1600" dirty="0">
                  <a:solidFill>
                    <a:schemeClr val="tx1"/>
                  </a:solidFill>
                </a:rPr>
                <a:t>5.5 G</a:t>
              </a:r>
            </a:p>
            <a:p>
              <a:pPr algn="ctr"/>
              <a:r>
                <a:rPr lang="de-DE" sz="1100" dirty="0">
                  <a:solidFill>
                    <a:schemeClr val="tx1"/>
                  </a:solidFill>
                </a:rPr>
                <a:t>Rel. 18 - 20</a:t>
              </a:r>
            </a:p>
          </p:txBody>
        </p:sp>
        <p:cxnSp>
          <p:nvCxnSpPr>
            <p:cNvPr id="94" name="Gerader Verbinder 93">
              <a:extLst>
                <a:ext uri="{FF2B5EF4-FFF2-40B4-BE49-F238E27FC236}">
                  <a16:creationId xmlns:a16="http://schemas.microsoft.com/office/drawing/2014/main" id="{57A6BAC9-0F05-48FD-AAC3-55ED24F5489C}"/>
                </a:ext>
              </a:extLst>
            </p:cNvPr>
            <p:cNvCxnSpPr>
              <a:cxnSpLocks/>
              <a:stCxn id="93" idx="1"/>
              <a:endCxn id="93" idx="3"/>
            </p:cNvCxnSpPr>
            <p:nvPr/>
          </p:nvCxnSpPr>
          <p:spPr>
            <a:xfrm>
              <a:off x="8194608" y="3398451"/>
              <a:ext cx="182927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echteck: abgerundete Ecken 96">
              <a:extLst>
                <a:ext uri="{FF2B5EF4-FFF2-40B4-BE49-F238E27FC236}">
                  <a16:creationId xmlns:a16="http://schemas.microsoft.com/office/drawing/2014/main" id="{3A12E013-8CE4-4D16-A233-0D95A98F8774}"/>
                </a:ext>
              </a:extLst>
            </p:cNvPr>
            <p:cNvSpPr/>
            <p:nvPr/>
          </p:nvSpPr>
          <p:spPr>
            <a:xfrm>
              <a:off x="10169188" y="3165407"/>
              <a:ext cx="523828" cy="470126"/>
            </a:xfrm>
            <a:prstGeom prst="roundRect">
              <a:avLst>
                <a:gd name="adj" fmla="val 11095"/>
              </a:avLst>
            </a:prstGeom>
            <a:gradFill flip="none" rotWithShape="1">
              <a:gsLst>
                <a:gs pos="51000">
                  <a:schemeClr val="bg1"/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1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de-DE" sz="1600" dirty="0">
                  <a:solidFill>
                    <a:schemeClr val="tx1"/>
                  </a:solidFill>
                </a:rPr>
                <a:t>6 G</a:t>
              </a:r>
            </a:p>
            <a:p>
              <a:pPr algn="ctr"/>
              <a:r>
                <a:rPr lang="de-DE" sz="1100" dirty="0">
                  <a:solidFill>
                    <a:schemeClr val="tx1"/>
                  </a:solidFill>
                </a:rPr>
                <a:t>Rel. 21?</a:t>
              </a:r>
            </a:p>
          </p:txBody>
        </p:sp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A732804E-8F86-43BD-A95E-4F3212CCAA4D}"/>
                </a:ext>
              </a:extLst>
            </p:cNvPr>
            <p:cNvGrpSpPr/>
            <p:nvPr/>
          </p:nvGrpSpPr>
          <p:grpSpPr>
            <a:xfrm>
              <a:off x="231530" y="5145469"/>
              <a:ext cx="78746" cy="204815"/>
              <a:chOff x="1989022" y="5498472"/>
              <a:chExt cx="78746" cy="204815"/>
            </a:xfrm>
          </p:grpSpPr>
          <p:cxnSp>
            <p:nvCxnSpPr>
              <p:cNvPr id="100" name="Gerade Verbindung mit Pfeil 99">
                <a:extLst>
                  <a:ext uri="{FF2B5EF4-FFF2-40B4-BE49-F238E27FC236}">
                    <a16:creationId xmlns:a16="http://schemas.microsoft.com/office/drawing/2014/main" id="{59D00201-48E4-436C-A5E3-202526970ED0}"/>
                  </a:ext>
                </a:extLst>
              </p:cNvPr>
              <p:cNvCxnSpPr/>
              <p:nvPr/>
            </p:nvCxnSpPr>
            <p:spPr>
              <a:xfrm flipV="1">
                <a:off x="1989022" y="5498472"/>
                <a:ext cx="0" cy="204815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Gerade Verbindung mit Pfeil 100">
                <a:extLst>
                  <a:ext uri="{FF2B5EF4-FFF2-40B4-BE49-F238E27FC236}">
                    <a16:creationId xmlns:a16="http://schemas.microsoft.com/office/drawing/2014/main" id="{6605B835-D1C8-4ADC-AA9A-F4CEF2E10F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67768" y="5498472"/>
                <a:ext cx="0" cy="204815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Textfeld 102">
              <a:extLst>
                <a:ext uri="{FF2B5EF4-FFF2-40B4-BE49-F238E27FC236}">
                  <a16:creationId xmlns:a16="http://schemas.microsoft.com/office/drawing/2014/main" id="{D7705EE3-09BD-44CC-A2F3-A277438FEC71}"/>
                </a:ext>
              </a:extLst>
            </p:cNvPr>
            <p:cNvSpPr txBox="1"/>
            <p:nvPr/>
          </p:nvSpPr>
          <p:spPr>
            <a:xfrm>
              <a:off x="452332" y="5152589"/>
              <a:ext cx="71846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/>
                <a:t>2.4 </a:t>
              </a:r>
              <a:r>
                <a:rPr lang="de-DE" sz="1100" dirty="0" err="1"/>
                <a:t>Kbps</a:t>
              </a:r>
              <a:r>
                <a:rPr lang="de-DE" sz="1100" baseline="30000" dirty="0"/>
                <a:t>*</a:t>
              </a:r>
              <a:endParaRPr lang="de-DE" sz="1100" dirty="0"/>
            </a:p>
            <a:p>
              <a:r>
                <a:rPr lang="de-DE" sz="1100" dirty="0"/>
                <a:t>&gt; 1s</a:t>
              </a:r>
            </a:p>
            <a:p>
              <a:r>
                <a:rPr lang="de-DE" sz="1100" dirty="0"/>
                <a:t>30 kHz</a:t>
              </a:r>
            </a:p>
            <a:p>
              <a:endParaRPr lang="de-DE" sz="1100" dirty="0"/>
            </a:p>
          </p:txBody>
        </p:sp>
        <p:sp>
          <p:nvSpPr>
            <p:cNvPr id="104" name="Textfeld 103">
              <a:extLst>
                <a:ext uri="{FF2B5EF4-FFF2-40B4-BE49-F238E27FC236}">
                  <a16:creationId xmlns:a16="http://schemas.microsoft.com/office/drawing/2014/main" id="{5F8AD8CF-1090-48D2-98B0-BFE49727FA37}"/>
                </a:ext>
              </a:extLst>
            </p:cNvPr>
            <p:cNvSpPr txBox="1"/>
            <p:nvPr/>
          </p:nvSpPr>
          <p:spPr>
            <a:xfrm>
              <a:off x="1138868" y="5142683"/>
              <a:ext cx="641511" cy="687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/>
                <a:t>9.6 </a:t>
              </a:r>
              <a:r>
                <a:rPr lang="de-DE" sz="1100" dirty="0" err="1"/>
                <a:t>Kbps</a:t>
              </a:r>
              <a:r>
                <a:rPr lang="de-DE" sz="1100" baseline="30000" dirty="0"/>
                <a:t>*</a:t>
              </a:r>
              <a:endParaRPr lang="de-DE" sz="1100" dirty="0"/>
            </a:p>
            <a:p>
              <a:r>
                <a:rPr lang="de-DE" sz="1100" dirty="0"/>
                <a:t>0.5 – 1 s</a:t>
              </a:r>
            </a:p>
            <a:p>
              <a:r>
                <a:rPr lang="de-DE" sz="1100" dirty="0"/>
                <a:t>200 kHz</a:t>
              </a:r>
            </a:p>
            <a:p>
              <a:endParaRPr lang="de-DE" sz="1100" dirty="0"/>
            </a:p>
          </p:txBody>
        </p:sp>
        <p:sp>
          <p:nvSpPr>
            <p:cNvPr id="105" name="Textfeld 104">
              <a:extLst>
                <a:ext uri="{FF2B5EF4-FFF2-40B4-BE49-F238E27FC236}">
                  <a16:creationId xmlns:a16="http://schemas.microsoft.com/office/drawing/2014/main" id="{42881C40-238E-4608-9AA1-664D61FE8EA4}"/>
                </a:ext>
              </a:extLst>
            </p:cNvPr>
            <p:cNvSpPr txBox="1"/>
            <p:nvPr/>
          </p:nvSpPr>
          <p:spPr>
            <a:xfrm>
              <a:off x="4112564" y="5132777"/>
              <a:ext cx="674431" cy="687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/>
                <a:t>150 Mbps</a:t>
              </a:r>
            </a:p>
            <a:p>
              <a:r>
                <a:rPr lang="de-DE" sz="1100" dirty="0"/>
                <a:t>50 </a:t>
              </a:r>
              <a:r>
                <a:rPr lang="de-DE" sz="1100" dirty="0" err="1"/>
                <a:t>ms</a:t>
              </a:r>
              <a:endParaRPr lang="de-DE" sz="1100" dirty="0"/>
            </a:p>
            <a:p>
              <a:r>
                <a:rPr lang="de-DE" sz="1100" dirty="0"/>
                <a:t>20 MHz</a:t>
              </a:r>
            </a:p>
            <a:p>
              <a:endParaRPr lang="de-DE" sz="1100" dirty="0"/>
            </a:p>
          </p:txBody>
        </p:sp>
        <p:sp>
          <p:nvSpPr>
            <p:cNvPr id="110" name="Textfeld 109">
              <a:extLst>
                <a:ext uri="{FF2B5EF4-FFF2-40B4-BE49-F238E27FC236}">
                  <a16:creationId xmlns:a16="http://schemas.microsoft.com/office/drawing/2014/main" id="{FDBAA28B-B740-426A-9988-CE7753661E78}"/>
                </a:ext>
              </a:extLst>
            </p:cNvPr>
            <p:cNvSpPr txBox="1"/>
            <p:nvPr/>
          </p:nvSpPr>
          <p:spPr>
            <a:xfrm>
              <a:off x="5468871" y="5124002"/>
              <a:ext cx="980731" cy="687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/>
                <a:t>600/1200 Mbps</a:t>
              </a:r>
            </a:p>
            <a:p>
              <a:r>
                <a:rPr lang="de-DE" sz="1100" dirty="0"/>
                <a:t>15 </a:t>
              </a:r>
              <a:r>
                <a:rPr lang="de-DE" sz="1100" dirty="0" err="1"/>
                <a:t>ms</a:t>
              </a:r>
              <a:endParaRPr lang="de-DE" sz="1100" dirty="0"/>
            </a:p>
            <a:p>
              <a:r>
                <a:rPr lang="de-DE" sz="1100" dirty="0"/>
                <a:t>640 MHz</a:t>
              </a:r>
            </a:p>
            <a:p>
              <a:endParaRPr lang="de-DE" sz="1100" dirty="0"/>
            </a:p>
          </p:txBody>
        </p:sp>
        <p:sp>
          <p:nvSpPr>
            <p:cNvPr id="111" name="Textfeld 110">
              <a:extLst>
                <a:ext uri="{FF2B5EF4-FFF2-40B4-BE49-F238E27FC236}">
                  <a16:creationId xmlns:a16="http://schemas.microsoft.com/office/drawing/2014/main" id="{642BFA66-333C-47C6-8C5A-2FC91EE0F562}"/>
                </a:ext>
              </a:extLst>
            </p:cNvPr>
            <p:cNvSpPr txBox="1"/>
            <p:nvPr/>
          </p:nvSpPr>
          <p:spPr>
            <a:xfrm>
              <a:off x="4782641" y="5132777"/>
              <a:ext cx="674431" cy="687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/>
                <a:t>300 Mbps</a:t>
              </a:r>
            </a:p>
            <a:p>
              <a:r>
                <a:rPr lang="de-DE" sz="1100" dirty="0"/>
                <a:t>15-50 </a:t>
              </a:r>
              <a:r>
                <a:rPr lang="de-DE" sz="1100" dirty="0" err="1"/>
                <a:t>ms</a:t>
              </a:r>
              <a:endParaRPr lang="de-DE" sz="1100" dirty="0"/>
            </a:p>
            <a:p>
              <a:r>
                <a:rPr lang="de-DE" sz="1100" dirty="0"/>
                <a:t>100 MHz</a:t>
              </a:r>
            </a:p>
            <a:p>
              <a:endParaRPr lang="de-DE" sz="1100" dirty="0"/>
            </a:p>
          </p:txBody>
        </p:sp>
        <p:sp>
          <p:nvSpPr>
            <p:cNvPr id="112" name="Textfeld 111">
              <a:extLst>
                <a:ext uri="{FF2B5EF4-FFF2-40B4-BE49-F238E27FC236}">
                  <a16:creationId xmlns:a16="http://schemas.microsoft.com/office/drawing/2014/main" id="{969DB412-DC4B-464B-B87B-83815785E80A}"/>
                </a:ext>
              </a:extLst>
            </p:cNvPr>
            <p:cNvSpPr txBox="1"/>
            <p:nvPr/>
          </p:nvSpPr>
          <p:spPr>
            <a:xfrm>
              <a:off x="3321762" y="5124002"/>
              <a:ext cx="818993" cy="687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/>
                <a:t>7.2/42 Mbps</a:t>
              </a:r>
            </a:p>
            <a:p>
              <a:r>
                <a:rPr lang="de-DE" sz="1100" dirty="0"/>
                <a:t>69-75  </a:t>
              </a:r>
              <a:r>
                <a:rPr lang="de-DE" sz="1100" dirty="0" err="1"/>
                <a:t>ms</a:t>
              </a:r>
              <a:endParaRPr lang="de-DE" sz="1100" dirty="0"/>
            </a:p>
            <a:p>
              <a:r>
                <a:rPr lang="de-DE" sz="1100" dirty="0"/>
                <a:t>5 MHz</a:t>
              </a:r>
            </a:p>
            <a:p>
              <a:endParaRPr lang="de-DE" sz="1100" dirty="0"/>
            </a:p>
          </p:txBody>
        </p:sp>
        <p:sp>
          <p:nvSpPr>
            <p:cNvPr id="113" name="Textfeld 112">
              <a:extLst>
                <a:ext uri="{FF2B5EF4-FFF2-40B4-BE49-F238E27FC236}">
                  <a16:creationId xmlns:a16="http://schemas.microsoft.com/office/drawing/2014/main" id="{B3F47FD4-D8E7-47B7-949D-4C4C603F7533}"/>
                </a:ext>
              </a:extLst>
            </p:cNvPr>
            <p:cNvSpPr txBox="1"/>
            <p:nvPr/>
          </p:nvSpPr>
          <p:spPr>
            <a:xfrm>
              <a:off x="2598698" y="5126476"/>
              <a:ext cx="695901" cy="687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/>
                <a:t>384 </a:t>
              </a:r>
              <a:r>
                <a:rPr lang="de-DE" sz="1100" dirty="0" err="1"/>
                <a:t>Kbps</a:t>
              </a:r>
              <a:endParaRPr lang="de-DE" sz="1100" dirty="0"/>
            </a:p>
            <a:p>
              <a:r>
                <a:rPr lang="de-DE" sz="1100" dirty="0"/>
                <a:t>O(100 </a:t>
              </a:r>
              <a:r>
                <a:rPr lang="de-DE" sz="1100" dirty="0" err="1"/>
                <a:t>ms</a:t>
              </a:r>
              <a:r>
                <a:rPr lang="de-DE" sz="1100" dirty="0"/>
                <a:t>)</a:t>
              </a:r>
            </a:p>
            <a:p>
              <a:r>
                <a:rPr lang="de-DE" sz="1100" dirty="0"/>
                <a:t>200 kHz</a:t>
              </a:r>
            </a:p>
            <a:p>
              <a:endParaRPr lang="de-DE" sz="1100" dirty="0"/>
            </a:p>
          </p:txBody>
        </p:sp>
        <p:sp>
          <p:nvSpPr>
            <p:cNvPr id="114" name="Textfeld 113">
              <a:extLst>
                <a:ext uri="{FF2B5EF4-FFF2-40B4-BE49-F238E27FC236}">
                  <a16:creationId xmlns:a16="http://schemas.microsoft.com/office/drawing/2014/main" id="{176155AA-8964-444E-AFDF-2D2BC873CB0A}"/>
                </a:ext>
              </a:extLst>
            </p:cNvPr>
            <p:cNvSpPr txBox="1"/>
            <p:nvPr/>
          </p:nvSpPr>
          <p:spPr>
            <a:xfrm>
              <a:off x="1456405" y="2395062"/>
              <a:ext cx="73289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/>
                <a:t>&lt; 1.9 GHz</a:t>
              </a:r>
            </a:p>
          </p:txBody>
        </p:sp>
        <p:sp>
          <p:nvSpPr>
            <p:cNvPr id="115" name="Textfeld 114">
              <a:extLst>
                <a:ext uri="{FF2B5EF4-FFF2-40B4-BE49-F238E27FC236}">
                  <a16:creationId xmlns:a16="http://schemas.microsoft.com/office/drawing/2014/main" id="{6387CC34-8654-4348-9F14-BB7B34A14CE1}"/>
                </a:ext>
              </a:extLst>
            </p:cNvPr>
            <p:cNvSpPr txBox="1"/>
            <p:nvPr/>
          </p:nvSpPr>
          <p:spPr>
            <a:xfrm>
              <a:off x="3326711" y="2386693"/>
              <a:ext cx="73289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/>
                <a:t>&lt; 2.1 GHz</a:t>
              </a:r>
            </a:p>
          </p:txBody>
        </p:sp>
        <p:sp>
          <p:nvSpPr>
            <p:cNvPr id="116" name="Textfeld 115">
              <a:extLst>
                <a:ext uri="{FF2B5EF4-FFF2-40B4-BE49-F238E27FC236}">
                  <a16:creationId xmlns:a16="http://schemas.microsoft.com/office/drawing/2014/main" id="{4F4469F3-AAA2-4ED7-AF34-CA0D784D6EB9}"/>
                </a:ext>
              </a:extLst>
            </p:cNvPr>
            <p:cNvSpPr txBox="1"/>
            <p:nvPr/>
          </p:nvSpPr>
          <p:spPr>
            <a:xfrm>
              <a:off x="5197017" y="2378324"/>
              <a:ext cx="73289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/>
                <a:t>&lt; 2.5 GHz</a:t>
              </a:r>
            </a:p>
          </p:txBody>
        </p:sp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8432FDD3-0FE9-4763-9542-4133280D73C5}"/>
                </a:ext>
              </a:extLst>
            </p:cNvPr>
            <p:cNvSpPr txBox="1"/>
            <p:nvPr/>
          </p:nvSpPr>
          <p:spPr>
            <a:xfrm>
              <a:off x="7204500" y="2369955"/>
              <a:ext cx="187743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/>
                <a:t>FR1: &lt; 6 GHz  -  FR2: &lt; 95 GHz</a:t>
              </a:r>
            </a:p>
          </p:txBody>
        </p:sp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D8054A02-57F1-485A-ADE7-25FD788D0AD8}"/>
                </a:ext>
              </a:extLst>
            </p:cNvPr>
            <p:cNvSpPr txBox="1"/>
            <p:nvPr/>
          </p:nvSpPr>
          <p:spPr>
            <a:xfrm>
              <a:off x="6433603" y="5133453"/>
              <a:ext cx="674431" cy="687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/>
                <a:t>&lt; 10 </a:t>
              </a:r>
              <a:r>
                <a:rPr lang="de-DE" sz="1100" dirty="0" err="1"/>
                <a:t>Gbps</a:t>
              </a:r>
              <a:endParaRPr lang="de-DE" sz="1100" dirty="0"/>
            </a:p>
            <a:p>
              <a:r>
                <a:rPr lang="de-DE" sz="1100" dirty="0"/>
                <a:t>&gt; 1 </a:t>
              </a:r>
              <a:r>
                <a:rPr lang="de-DE" sz="1100" dirty="0" err="1"/>
                <a:t>ms</a:t>
              </a:r>
              <a:endParaRPr lang="de-DE" sz="1100" dirty="0"/>
            </a:p>
            <a:p>
              <a:r>
                <a:rPr lang="de-DE" sz="1100" dirty="0"/>
                <a:t>700 </a:t>
              </a:r>
              <a:r>
                <a:rPr lang="de-DE" sz="1100" dirty="0" err="1"/>
                <a:t>MkHz</a:t>
              </a:r>
              <a:endParaRPr lang="de-DE" sz="1100" dirty="0"/>
            </a:p>
            <a:p>
              <a:endParaRPr lang="de-DE" sz="1100" dirty="0"/>
            </a:p>
          </p:txBody>
        </p:sp>
      </p:grpSp>
      <p:grpSp>
        <p:nvGrpSpPr>
          <p:cNvPr id="81" name="Gruppieren 80">
            <a:extLst>
              <a:ext uri="{FF2B5EF4-FFF2-40B4-BE49-F238E27FC236}">
                <a16:creationId xmlns:a16="http://schemas.microsoft.com/office/drawing/2014/main" id="{D7094D8D-05B0-4EA0-9545-13B41EE9A523}"/>
              </a:ext>
            </a:extLst>
          </p:cNvPr>
          <p:cNvGrpSpPr/>
          <p:nvPr/>
        </p:nvGrpSpPr>
        <p:grpSpPr>
          <a:xfrm>
            <a:off x="152400" y="6577499"/>
            <a:ext cx="11881945" cy="318821"/>
            <a:chOff x="152400" y="6577499"/>
            <a:chExt cx="11881945" cy="318821"/>
          </a:xfrm>
        </p:grpSpPr>
        <p:sp>
          <p:nvSpPr>
            <p:cNvPr id="82" name="Fußzeilenplatzhalter 15">
              <a:extLst>
                <a:ext uri="{FF2B5EF4-FFF2-40B4-BE49-F238E27FC236}">
                  <a16:creationId xmlns:a16="http://schemas.microsoft.com/office/drawing/2014/main" id="{7CAE584A-F0BF-4822-87DF-3860B49DADA9}"/>
                </a:ext>
              </a:extLst>
            </p:cNvPr>
            <p:cNvSpPr txBox="1">
              <a:spLocks/>
            </p:cNvSpPr>
            <p:nvPr/>
          </p:nvSpPr>
          <p:spPr>
            <a:xfrm>
              <a:off x="11089218" y="6577499"/>
              <a:ext cx="945127" cy="318821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7</a:t>
              </a:r>
            </a:p>
          </p:txBody>
        </p:sp>
        <p:sp>
          <p:nvSpPr>
            <p:cNvPr id="85" name="Fußzeilenplatzhalter 15">
              <a:extLst>
                <a:ext uri="{FF2B5EF4-FFF2-40B4-BE49-F238E27FC236}">
                  <a16:creationId xmlns:a16="http://schemas.microsoft.com/office/drawing/2014/main" id="{70D34A84-698F-4BCC-8D1C-C459BD080C63}"/>
                </a:ext>
              </a:extLst>
            </p:cNvPr>
            <p:cNvSpPr txBox="1">
              <a:spLocks/>
            </p:cNvSpPr>
            <p:nvPr/>
          </p:nvSpPr>
          <p:spPr>
            <a:xfrm>
              <a:off x="152400" y="6582761"/>
              <a:ext cx="3450343" cy="216000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GRCon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18</a:t>
              </a:r>
              <a:r>
                <a:rPr lang="en-US" sz="11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Sept. 2024, 5G NTN Presentation, M. Petry </a:t>
              </a:r>
              <a:endPara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0" name="Pfeil: nach oben gebogen 19">
            <a:extLst>
              <a:ext uri="{FF2B5EF4-FFF2-40B4-BE49-F238E27FC236}">
                <a16:creationId xmlns:a16="http://schemas.microsoft.com/office/drawing/2014/main" id="{5DA0B08E-90CD-4262-8097-1CA095F96301}"/>
              </a:ext>
            </a:extLst>
          </p:cNvPr>
          <p:cNvSpPr/>
          <p:nvPr/>
        </p:nvSpPr>
        <p:spPr>
          <a:xfrm flipH="1">
            <a:off x="8323185" y="5351029"/>
            <a:ext cx="1108881" cy="40010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8A16F4B9-345D-4A82-8137-53AFC6F6D219}"/>
              </a:ext>
            </a:extLst>
          </p:cNvPr>
          <p:cNvCxnSpPr>
            <a:cxnSpLocks/>
          </p:cNvCxnSpPr>
          <p:nvPr/>
        </p:nvCxnSpPr>
        <p:spPr>
          <a:xfrm>
            <a:off x="8416666" y="3875057"/>
            <a:ext cx="0" cy="13373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35970D02-5D16-4FF5-8FE2-AC77DA283F57}"/>
              </a:ext>
            </a:extLst>
          </p:cNvPr>
          <p:cNvSpPr txBox="1"/>
          <p:nvPr/>
        </p:nvSpPr>
        <p:spPr>
          <a:xfrm>
            <a:off x="9460168" y="5497667"/>
            <a:ext cx="2372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Satellites</a:t>
            </a:r>
            <a:r>
              <a:rPr lang="de-DE" dirty="0"/>
              <a:t> </a:t>
            </a:r>
            <a:r>
              <a:rPr lang="de-DE" dirty="0" err="1"/>
              <a:t>come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7312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EA860CC-4656-4205-83F8-2529C08F4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80" y="237109"/>
            <a:ext cx="11051391" cy="6576385"/>
          </a:xfrm>
          <a:prstGeom prst="rect">
            <a:avLst/>
          </a:prstGeom>
        </p:spPr>
      </p:pic>
      <p:pic>
        <p:nvPicPr>
          <p:cNvPr id="3" name="Object 1" descr="preencoded.png">
            <a:extLst>
              <a:ext uri="{FF2B5EF4-FFF2-40B4-BE49-F238E27FC236}">
                <a16:creationId xmlns:a16="http://schemas.microsoft.com/office/drawing/2014/main" id="{17C1BE09-99C1-406D-97EE-6226CAB893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88952" cy="85704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51DA3E45-1398-463E-82E9-8386C643DC6E}"/>
              </a:ext>
            </a:extLst>
          </p:cNvPr>
          <p:cNvSpPr txBox="1">
            <a:spLocks/>
          </p:cNvSpPr>
          <p:nvPr/>
        </p:nvSpPr>
        <p:spPr>
          <a:xfrm>
            <a:off x="152400" y="23710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5G NTN Use Cases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7F1106C-A820-4C8B-99B7-8A62AD3097F9}"/>
              </a:ext>
            </a:extLst>
          </p:cNvPr>
          <p:cNvGrpSpPr/>
          <p:nvPr/>
        </p:nvGrpSpPr>
        <p:grpSpPr>
          <a:xfrm>
            <a:off x="152400" y="6577499"/>
            <a:ext cx="11881945" cy="318821"/>
            <a:chOff x="152400" y="6577499"/>
            <a:chExt cx="11881945" cy="318821"/>
          </a:xfrm>
        </p:grpSpPr>
        <p:sp>
          <p:nvSpPr>
            <p:cNvPr id="6" name="Fußzeilenplatzhalter 15">
              <a:extLst>
                <a:ext uri="{FF2B5EF4-FFF2-40B4-BE49-F238E27FC236}">
                  <a16:creationId xmlns:a16="http://schemas.microsoft.com/office/drawing/2014/main" id="{434A24EE-4BB7-4724-9D4A-A4D17E9F10F5}"/>
                </a:ext>
              </a:extLst>
            </p:cNvPr>
            <p:cNvSpPr txBox="1">
              <a:spLocks/>
            </p:cNvSpPr>
            <p:nvPr/>
          </p:nvSpPr>
          <p:spPr>
            <a:xfrm>
              <a:off x="11089218" y="6577499"/>
              <a:ext cx="945127" cy="318821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8</a:t>
              </a:r>
            </a:p>
          </p:txBody>
        </p:sp>
        <p:sp>
          <p:nvSpPr>
            <p:cNvPr id="7" name="Fußzeilenplatzhalter 15">
              <a:extLst>
                <a:ext uri="{FF2B5EF4-FFF2-40B4-BE49-F238E27FC236}">
                  <a16:creationId xmlns:a16="http://schemas.microsoft.com/office/drawing/2014/main" id="{4A84A12B-BAD2-4011-876F-19140D4EFBD9}"/>
                </a:ext>
              </a:extLst>
            </p:cNvPr>
            <p:cNvSpPr txBox="1">
              <a:spLocks/>
            </p:cNvSpPr>
            <p:nvPr/>
          </p:nvSpPr>
          <p:spPr>
            <a:xfrm>
              <a:off x="152400" y="6582761"/>
              <a:ext cx="3450343" cy="216000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GRCon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18</a:t>
              </a:r>
              <a:r>
                <a:rPr lang="en-US" sz="11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Sept. 2024, 5G NTN Presentation, M. Petry </a:t>
              </a:r>
              <a:endPara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4460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3445BE3F-834F-68CB-57F0-EC090BCEAF53}"/>
              </a:ext>
            </a:extLst>
          </p:cNvPr>
          <p:cNvSpPr/>
          <p:nvPr/>
        </p:nvSpPr>
        <p:spPr>
          <a:xfrm>
            <a:off x="189527" y="5088878"/>
            <a:ext cx="28440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cs typeface="Arial" panose="020B0604020202020204" pitchFamily="34" charset="0"/>
              </a:rPr>
              <a:t>Satellites provide a direct connectivity option to remote / hard-to-reach locations</a:t>
            </a:r>
            <a:endParaRPr lang="en-US" sz="1600" dirty="0">
              <a:cs typeface="Arial" panose="020B060402020202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780FE9D-A4FA-4D86-7BE2-4B3B88566A1B}"/>
              </a:ext>
            </a:extLst>
          </p:cNvPr>
          <p:cNvSpPr/>
          <p:nvPr/>
        </p:nvSpPr>
        <p:spPr>
          <a:xfrm>
            <a:off x="3262523" y="5065723"/>
            <a:ext cx="26310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cs typeface="Arial" panose="020B0604020202020204" pitchFamily="34" charset="0"/>
              </a:rPr>
              <a:t>Satellites provide a connectivity to wireless towers, access points and the cloud</a:t>
            </a:r>
            <a:endParaRPr lang="en-US" sz="1600" dirty="0">
              <a:cs typeface="Arial" panose="020B060402020202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45EB028-FDBF-6042-56C2-E9A4E7873CDE}"/>
              </a:ext>
            </a:extLst>
          </p:cNvPr>
          <p:cNvSpPr/>
          <p:nvPr/>
        </p:nvSpPr>
        <p:spPr>
          <a:xfrm>
            <a:off x="6308875" y="5091466"/>
            <a:ext cx="2495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cs typeface="Arial" panose="020B0604020202020204" pitchFamily="34" charset="0"/>
              </a:rPr>
              <a:t>Satellites provide a direct</a:t>
            </a:r>
          </a:p>
          <a:p>
            <a:pPr algn="ctr"/>
            <a:r>
              <a:rPr lang="en-GB" sz="1600" dirty="0">
                <a:cs typeface="Arial" panose="020B0604020202020204" pitchFamily="34" charset="0"/>
              </a:rPr>
              <a:t>and/or complementary</a:t>
            </a:r>
          </a:p>
          <a:p>
            <a:pPr algn="ctr"/>
            <a:r>
              <a:rPr lang="en-GB" sz="1600" dirty="0">
                <a:cs typeface="Arial" panose="020B0604020202020204" pitchFamily="34" charset="0"/>
              </a:rPr>
              <a:t>connection for users on the move</a:t>
            </a:r>
            <a:endParaRPr lang="en-US" sz="1600" dirty="0"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7EF9F68-2132-11B4-1225-819B281914E3}"/>
              </a:ext>
            </a:extLst>
          </p:cNvPr>
          <p:cNvSpPr/>
          <p:nvPr/>
        </p:nvSpPr>
        <p:spPr>
          <a:xfrm>
            <a:off x="9055100" y="5064146"/>
            <a:ext cx="28674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cs typeface="Arial" panose="020B0604020202020204" pitchFamily="34" charset="0"/>
              </a:rPr>
              <a:t>Satellites deliver content</a:t>
            </a:r>
          </a:p>
          <a:p>
            <a:pPr algn="ctr"/>
            <a:r>
              <a:rPr lang="en-US" sz="1600" dirty="0">
                <a:cs typeface="Arial" panose="020B0604020202020204" pitchFamily="34" charset="0"/>
              </a:rPr>
              <a:t>complementing terrestrial</a:t>
            </a:r>
          </a:p>
          <a:p>
            <a:pPr algn="ctr"/>
            <a:r>
              <a:rPr lang="en-US" sz="1600" dirty="0">
                <a:cs typeface="Arial" panose="020B0604020202020204" pitchFamily="34" charset="0"/>
              </a:rPr>
              <a:t>broadband (as well as direct</a:t>
            </a:r>
          </a:p>
          <a:p>
            <a:pPr algn="ctr"/>
            <a:r>
              <a:rPr lang="en-US" sz="1600" dirty="0">
                <a:cs typeface="Arial" panose="020B0604020202020204" pitchFamily="34" charset="0"/>
              </a:rPr>
              <a:t>broadband connectivity in</a:t>
            </a:r>
          </a:p>
          <a:p>
            <a:pPr algn="ctr"/>
            <a:r>
              <a:rPr lang="en-US" sz="1600" dirty="0">
                <a:cs typeface="Arial" panose="020B0604020202020204" pitchFamily="34" charset="0"/>
              </a:rPr>
              <a:t>some cases)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B1166079-C0AD-4949-A5D5-483DF18AB10E}"/>
              </a:ext>
            </a:extLst>
          </p:cNvPr>
          <p:cNvSpPr txBox="1">
            <a:spLocks/>
          </p:cNvSpPr>
          <p:nvPr/>
        </p:nvSpPr>
        <p:spPr>
          <a:xfrm>
            <a:off x="152400" y="23710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Satellite</a:t>
            </a:r>
            <a:r>
              <a:rPr lang="de-DE" dirty="0"/>
              <a:t> „Sweet Spots“ in </a:t>
            </a:r>
            <a:r>
              <a:rPr lang="de-DE" dirty="0" err="1"/>
              <a:t>the</a:t>
            </a:r>
            <a:r>
              <a:rPr lang="de-DE" dirty="0"/>
              <a:t> 5G </a:t>
            </a:r>
            <a:r>
              <a:rPr lang="de-DE" dirty="0" err="1"/>
              <a:t>Ecosystem</a:t>
            </a:r>
            <a:endParaRPr lang="de-DE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416CF88-A9B4-41AD-B421-9208B6A76909}"/>
              </a:ext>
            </a:extLst>
          </p:cNvPr>
          <p:cNvGrpSpPr/>
          <p:nvPr/>
        </p:nvGrpSpPr>
        <p:grpSpPr>
          <a:xfrm>
            <a:off x="189527" y="1117384"/>
            <a:ext cx="11775948" cy="3632416"/>
            <a:chOff x="1199699" y="1124744"/>
            <a:chExt cx="10153128" cy="313184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129F4124-8D60-8DAC-B717-3F6CC7028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9699" y="1124744"/>
              <a:ext cx="10153128" cy="3131840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56D8313E-3E9C-71F5-6029-10D2ED994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3752" y="2817329"/>
              <a:ext cx="718117" cy="430870"/>
            </a:xfrm>
            <a:prstGeom prst="rect">
              <a:avLst/>
            </a:prstGeom>
          </p:spPr>
        </p:pic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0AF60F40-F5B6-18E6-F884-E1887455A5E8}"/>
                </a:ext>
              </a:extLst>
            </p:cNvPr>
            <p:cNvSpPr/>
            <p:nvPr/>
          </p:nvSpPr>
          <p:spPr>
            <a:xfrm>
              <a:off x="1275636" y="3397353"/>
              <a:ext cx="2297557" cy="7517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TRUNKING &amp; HEAD-END FEED 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FBB4D0D5-711F-C473-EBAA-6E1590178EEC}"/>
                </a:ext>
              </a:extLst>
            </p:cNvPr>
            <p:cNvSpPr/>
            <p:nvPr/>
          </p:nvSpPr>
          <p:spPr>
            <a:xfrm>
              <a:off x="1275636" y="1207910"/>
              <a:ext cx="2297557" cy="2941169"/>
            </a:xfrm>
            <a:prstGeom prst="rect">
              <a:avLst/>
            </a:pr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6D9A03B9-3E35-553C-A018-31CBAC746115}"/>
                </a:ext>
              </a:extLst>
            </p:cNvPr>
            <p:cNvSpPr/>
            <p:nvPr/>
          </p:nvSpPr>
          <p:spPr>
            <a:xfrm>
              <a:off x="3834670" y="3397352"/>
              <a:ext cx="2297557" cy="7517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BACKHAULING &amp; TOWER FEED </a:t>
              </a: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8CE75187-41D9-37DA-F2A1-E908D908E93C}"/>
                </a:ext>
              </a:extLst>
            </p:cNvPr>
            <p:cNvSpPr/>
            <p:nvPr/>
          </p:nvSpPr>
          <p:spPr>
            <a:xfrm>
              <a:off x="3834670" y="1207909"/>
              <a:ext cx="2297557" cy="2941169"/>
            </a:xfrm>
            <a:prstGeom prst="rect">
              <a:avLst/>
            </a:pr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4EEADFDD-6F49-70E2-357E-748BD27F4D02}"/>
                </a:ext>
              </a:extLst>
            </p:cNvPr>
            <p:cNvSpPr/>
            <p:nvPr/>
          </p:nvSpPr>
          <p:spPr>
            <a:xfrm>
              <a:off x="6377254" y="1207907"/>
              <a:ext cx="2297557" cy="2941169"/>
            </a:xfrm>
            <a:prstGeom prst="rect">
              <a:avLst/>
            </a:pr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CC6E9E54-F2CF-6CF3-FB5E-A2E950F4F9FC}"/>
                </a:ext>
              </a:extLst>
            </p:cNvPr>
            <p:cNvSpPr/>
            <p:nvPr/>
          </p:nvSpPr>
          <p:spPr>
            <a:xfrm>
              <a:off x="6377254" y="3397350"/>
              <a:ext cx="2297557" cy="7517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COMMS</a:t>
              </a:r>
            </a:p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ON THE MOVE</a:t>
              </a: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EF8AE205-8A3F-8DF9-79C0-C5428A407B50}"/>
                </a:ext>
              </a:extLst>
            </p:cNvPr>
            <p:cNvSpPr/>
            <p:nvPr/>
          </p:nvSpPr>
          <p:spPr>
            <a:xfrm>
              <a:off x="8955557" y="1207907"/>
              <a:ext cx="2297557" cy="2941169"/>
            </a:xfrm>
            <a:prstGeom prst="rect">
              <a:avLst/>
            </a:pr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8C870F2E-1335-75E6-BB1E-271C6E4DE1A0}"/>
                </a:ext>
              </a:extLst>
            </p:cNvPr>
            <p:cNvSpPr/>
            <p:nvPr/>
          </p:nvSpPr>
          <p:spPr>
            <a:xfrm>
              <a:off x="8955557" y="3397350"/>
              <a:ext cx="2297557" cy="7517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HYBRID</a:t>
              </a:r>
            </a:p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MULTIPLAY</a:t>
              </a:r>
            </a:p>
          </p:txBody>
        </p:sp>
      </p:grpSp>
      <p:pic>
        <p:nvPicPr>
          <p:cNvPr id="21" name="Object 1" descr="preencoded.png">
            <a:extLst>
              <a:ext uri="{FF2B5EF4-FFF2-40B4-BE49-F238E27FC236}">
                <a16:creationId xmlns:a16="http://schemas.microsoft.com/office/drawing/2014/main" id="{EE3155E2-D655-45B5-9F57-CC92B4A3B8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12188952" cy="85704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0E89988A-E5B6-4B26-8D74-9101F5EF6D08}"/>
              </a:ext>
            </a:extLst>
          </p:cNvPr>
          <p:cNvGrpSpPr/>
          <p:nvPr/>
        </p:nvGrpSpPr>
        <p:grpSpPr>
          <a:xfrm>
            <a:off x="152400" y="6577499"/>
            <a:ext cx="11881945" cy="318821"/>
            <a:chOff x="152400" y="6577499"/>
            <a:chExt cx="11881945" cy="318821"/>
          </a:xfrm>
        </p:grpSpPr>
        <p:sp>
          <p:nvSpPr>
            <p:cNvPr id="23" name="Fußzeilenplatzhalter 15">
              <a:extLst>
                <a:ext uri="{FF2B5EF4-FFF2-40B4-BE49-F238E27FC236}">
                  <a16:creationId xmlns:a16="http://schemas.microsoft.com/office/drawing/2014/main" id="{02CB6E67-AEB5-466E-86F1-26C412B21C89}"/>
                </a:ext>
              </a:extLst>
            </p:cNvPr>
            <p:cNvSpPr txBox="1">
              <a:spLocks/>
            </p:cNvSpPr>
            <p:nvPr/>
          </p:nvSpPr>
          <p:spPr>
            <a:xfrm>
              <a:off x="11089218" y="6577499"/>
              <a:ext cx="945127" cy="318821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GB" sz="1100" dirty="0">
                  <a:solidFill>
                    <a:schemeClr val="bg1">
                      <a:lumMod val="50000"/>
                    </a:schemeClr>
                  </a:solidFill>
                </a:rPr>
                <a:t>9</a:t>
              </a:r>
            </a:p>
          </p:txBody>
        </p:sp>
        <p:sp>
          <p:nvSpPr>
            <p:cNvPr id="24" name="Fußzeilenplatzhalter 15">
              <a:extLst>
                <a:ext uri="{FF2B5EF4-FFF2-40B4-BE49-F238E27FC236}">
                  <a16:creationId xmlns:a16="http://schemas.microsoft.com/office/drawing/2014/main" id="{A5FBCFB4-B33B-433B-A7D9-8546DF6DFCF1}"/>
                </a:ext>
              </a:extLst>
            </p:cNvPr>
            <p:cNvSpPr txBox="1">
              <a:spLocks/>
            </p:cNvSpPr>
            <p:nvPr/>
          </p:nvSpPr>
          <p:spPr>
            <a:xfrm>
              <a:off x="152400" y="6582761"/>
              <a:ext cx="3450343" cy="216000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GRCon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18</a:t>
              </a:r>
              <a:r>
                <a:rPr lang="en-US" sz="11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</a:t>
              </a:r>
              <a:r>
                <a:rPr 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Sept. 2024, 5G NTN Presentation, M. Petry </a:t>
              </a:r>
              <a:endPara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4779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_TAG" val="&lt;presentationLibrarian&gt;&lt;library environment='CN-N11' shortName='adi'/&gt;&lt;file id='95773' lastModDate='2022-01-28T01:31:44'/&gt;&lt;slide id='2071726' lastModDate='2022-01-28T01:22:28'/&gt;&lt;/presentationLibrarian&gt;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DI Corporate Palette 1">
    <a:dk1>
      <a:srgbClr val="000000"/>
    </a:dk1>
    <a:lt1>
      <a:srgbClr val="FFFFFF"/>
    </a:lt1>
    <a:dk2>
      <a:srgbClr val="555659"/>
    </a:dk2>
    <a:lt2>
      <a:srgbClr val="B1B3B3"/>
    </a:lt2>
    <a:accent1>
      <a:srgbClr val="41B6E6"/>
    </a:accent1>
    <a:accent2>
      <a:srgbClr val="0067B9"/>
    </a:accent2>
    <a:accent3>
      <a:srgbClr val="FED141"/>
    </a:accent3>
    <a:accent4>
      <a:srgbClr val="00B2A9"/>
    </a:accent4>
    <a:accent5>
      <a:srgbClr val="8637BA"/>
    </a:accent5>
    <a:accent6>
      <a:srgbClr val="FF7500"/>
    </a:accent6>
    <a:hlink>
      <a:srgbClr val="1B9CD0"/>
    </a:hlink>
    <a:folHlink>
      <a:srgbClr val="8637B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2827</Words>
  <Application>Microsoft Office PowerPoint</Application>
  <PresentationFormat>Breitbild</PresentationFormat>
  <Paragraphs>779</Paragraphs>
  <Slides>28</Slides>
  <Notes>27</Notes>
  <HiddenSlides>1</HiddenSlides>
  <MMClips>1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9" baseType="lpstr">
      <vt:lpstr>Arial</vt:lpstr>
      <vt:lpstr>Barlow</vt:lpstr>
      <vt:lpstr>Barlow SemiBold</vt:lpstr>
      <vt:lpstr>Calibri</vt:lpstr>
      <vt:lpstr>Calibri Light</vt:lpstr>
      <vt:lpstr>Montserrat</vt:lpstr>
      <vt:lpstr>Segoe UI</vt:lpstr>
      <vt:lpstr>Times New Roman</vt:lpstr>
      <vt:lpstr>Wingdings</vt:lpstr>
      <vt:lpstr>Wingdings 3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Petry, Michael [DE]</dc:creator>
  <cp:lastModifiedBy>Petry, Michael [DE]</cp:lastModifiedBy>
  <cp:revision>215</cp:revision>
  <dcterms:created xsi:type="dcterms:W3CDTF">2024-07-23T14:35:49Z</dcterms:created>
  <dcterms:modified xsi:type="dcterms:W3CDTF">2024-09-18T06:01:45Z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f15e1f8c-3f75-4ec2-8916-388afde81d75</vt:lpwstr>
  </property>
  <property fmtid="{D5CDD505-2E9C-101B-9397-08002B2CF9AE}" pid="3" name="LABEL">
    <vt:lpwstr>S</vt:lpwstr>
  </property>
  <property fmtid="{D5CDD505-2E9C-101B-9397-08002B2CF9AE}" pid="4" name="L1">
    <vt:lpwstr>C-ALL</vt:lpwstr>
  </property>
  <property fmtid="{D5CDD505-2E9C-101B-9397-08002B2CF9AE}" pid="5" name="L2">
    <vt:lpwstr>C-CS</vt:lpwstr>
  </property>
  <property fmtid="{D5CDD505-2E9C-101B-9397-08002B2CF9AE}" pid="6" name="L3">
    <vt:lpwstr>C-AD-AMB</vt:lpwstr>
  </property>
  <property fmtid="{D5CDD505-2E9C-101B-9397-08002B2CF9AE}" pid="7" name="CCAV">
    <vt:lpwstr/>
  </property>
  <property fmtid="{D5CDD505-2E9C-101B-9397-08002B2CF9AE}" pid="8" name="Visual">
    <vt:lpwstr>0</vt:lpwstr>
  </property>
</Properties>
</file>