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5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26"/>
  </p:notesMasterIdLst>
  <p:sldIdLst>
    <p:sldId id="256" r:id="rId2"/>
    <p:sldId id="282" r:id="rId3"/>
    <p:sldId id="301" r:id="rId4"/>
    <p:sldId id="303" r:id="rId5"/>
    <p:sldId id="304" r:id="rId6"/>
    <p:sldId id="308" r:id="rId7"/>
    <p:sldId id="309" r:id="rId8"/>
    <p:sldId id="307" r:id="rId9"/>
    <p:sldId id="310" r:id="rId10"/>
    <p:sldId id="311" r:id="rId11"/>
    <p:sldId id="312" r:id="rId12"/>
    <p:sldId id="313" r:id="rId13"/>
    <p:sldId id="319" r:id="rId14"/>
    <p:sldId id="317" r:id="rId15"/>
    <p:sldId id="318" r:id="rId16"/>
    <p:sldId id="320" r:id="rId17"/>
    <p:sldId id="322" r:id="rId18"/>
    <p:sldId id="324" r:id="rId19"/>
    <p:sldId id="286" r:id="rId20"/>
    <p:sldId id="287" r:id="rId21"/>
    <p:sldId id="327" r:id="rId22"/>
    <p:sldId id="325" r:id="rId23"/>
    <p:sldId id="328" r:id="rId24"/>
    <p:sldId id="29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B9B8"/>
    <a:srgbClr val="B8D0ED"/>
    <a:srgbClr val="699A49"/>
    <a:srgbClr val="0735FF"/>
    <a:srgbClr val="ECEBE9"/>
    <a:srgbClr val="D99694"/>
    <a:srgbClr val="002B7F"/>
    <a:srgbClr val="00B05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1145" autoAdjust="0"/>
  </p:normalViewPr>
  <p:slideViewPr>
    <p:cSldViewPr snapToGrid="0">
      <p:cViewPr>
        <p:scale>
          <a:sx n="66" d="100"/>
          <a:sy n="66" d="100"/>
        </p:scale>
        <p:origin x="614" y="4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BD4F59-DC3F-469B-AD77-CFF11DA04C5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8F6B7-FCFF-455E-9C71-2E43FD49E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70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GEN-1 AND GEN-2 ARE MISPLACED – THESE ARE THE WRONG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8F6B7-FCFF-455E-9C71-2E43FD49E5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95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GEN-1 AND GEN-2 ARE MISPLACED – THESE ARE THE WRONG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8F6B7-FCFF-455E-9C71-2E43FD49E5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72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8F6B7-FCFF-455E-9C71-2E43FD49E5C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24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8F6B7-FCFF-455E-9C71-2E43FD49E5C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88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8F6B7-FCFF-455E-9C71-2E43FD49E5C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550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F0621-BB3F-D14F-0DD5-C672DD282F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6A951E-D9E4-C330-D72A-A9B55C66B6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03469-5BB5-54BC-AA8F-C6A981DB3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34AA-B900-4D9C-BF27-FB6DF5F0B0C4}" type="datetime1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C5002-C041-F29B-7840-8D9572CDE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F5E3C-2E7D-EDDA-4F67-61BE3B6FE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85A8B-1379-4CE7-A151-F04D8898611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A42C87A-774D-23F4-32E6-E4A17322495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/>
          <a:stretch/>
        </p:blipFill>
        <p:spPr bwMode="auto">
          <a:xfrm>
            <a:off x="10210799" y="92399"/>
            <a:ext cx="1981201" cy="65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5;p34">
            <a:extLst>
              <a:ext uri="{FF2B5EF4-FFF2-40B4-BE49-F238E27FC236}">
                <a16:creationId xmlns:a16="http://schemas.microsoft.com/office/drawing/2014/main" id="{E92A68CA-F706-D904-A360-1BD196920955}"/>
              </a:ext>
            </a:extLst>
          </p:cNvPr>
          <p:cNvSpPr/>
          <p:nvPr userDrawn="1"/>
        </p:nvSpPr>
        <p:spPr>
          <a:xfrm>
            <a:off x="0" y="0"/>
            <a:ext cx="12192000" cy="92400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6928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40D8F-D78E-C13A-0FA6-48F551B32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5E6973-39C7-7558-E08C-208F2F2245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7F1DD-0159-D551-D6F9-B58FBC1AE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4EDD1-B4E8-4099-806E-6471FAE00A75}" type="datetime1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7063C-E2B4-95E0-52D0-8A0D578C3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A8522-1A5E-55B2-2FD8-5367DB34F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85A8B-1379-4CE7-A151-F04D88986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36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9395A5-4340-BE12-4C4F-8874816393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85EA2F-36FA-D9C6-D82A-BBE6FD27A1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4A5C7-7FDB-1B18-A3E4-4140CDA14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C296-A59D-4273-B292-77DD9DD67F25}" type="datetime1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C58A8-A554-9644-64FE-F3494B4F3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39751-244F-3612-5C72-230796B9F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85A8B-1379-4CE7-A151-F04D88986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03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7519D-1B6F-5E87-3D4B-A5496E95E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7787C-151D-470D-4263-D4D925F5F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2DAE8-0795-95E8-4628-B633D371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AF25-CA8D-4B54-A0D5-E790693E5E7A}" type="datetime1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4F001-807F-8B7A-DDF1-C010E62F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DC356-54C4-227F-CB2C-FEC24C493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85A8B-1379-4CE7-A151-F04D8898611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Google Shape;25;p34">
            <a:extLst>
              <a:ext uri="{FF2B5EF4-FFF2-40B4-BE49-F238E27FC236}">
                <a16:creationId xmlns:a16="http://schemas.microsoft.com/office/drawing/2014/main" id="{8182800B-0BF1-16AD-30B5-7EB41F87EB0B}"/>
              </a:ext>
            </a:extLst>
          </p:cNvPr>
          <p:cNvSpPr/>
          <p:nvPr userDrawn="1"/>
        </p:nvSpPr>
        <p:spPr>
          <a:xfrm>
            <a:off x="0" y="0"/>
            <a:ext cx="12192000" cy="92400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3F7592-4469-5C83-8370-2DACAB6DC7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01218"/>
            <a:ext cx="2514600" cy="65678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F652DE6-1A8F-5E41-0CEF-B8319E10DF8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/>
          <a:stretch/>
        </p:blipFill>
        <p:spPr bwMode="auto">
          <a:xfrm>
            <a:off x="10210799" y="92399"/>
            <a:ext cx="1981201" cy="65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295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19B08-4CDF-AE72-55C3-BE5101A86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40D35-F8E4-092B-FF21-AF7BD8D9BF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685A32-8077-3B03-B249-43F74AD0C4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7EA87E-3F39-4DA6-166B-740F86DD0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585B7-AB30-4333-BA02-0A73A8BD3F98}" type="datetime1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150DB0-AABF-1ADD-138A-E931EC31F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7649F0-D0F2-ED1F-6A71-ADB8CF0CF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85A8B-1379-4CE7-A151-F04D8898611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Google Shape;25;p34">
            <a:extLst>
              <a:ext uri="{FF2B5EF4-FFF2-40B4-BE49-F238E27FC236}">
                <a16:creationId xmlns:a16="http://schemas.microsoft.com/office/drawing/2014/main" id="{CC9134A1-A4A1-C6FF-E181-BCB3FF0C52D9}"/>
              </a:ext>
            </a:extLst>
          </p:cNvPr>
          <p:cNvSpPr/>
          <p:nvPr userDrawn="1"/>
        </p:nvSpPr>
        <p:spPr>
          <a:xfrm>
            <a:off x="0" y="0"/>
            <a:ext cx="12192000" cy="92400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98AD70-DA51-CDAB-142B-DB1BC3B5E1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01218"/>
            <a:ext cx="2514600" cy="656782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69F68EF1-1317-AB4D-25D1-31175CD6C4B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/>
          <a:stretch/>
        </p:blipFill>
        <p:spPr bwMode="auto">
          <a:xfrm>
            <a:off x="10210799" y="92399"/>
            <a:ext cx="1981201" cy="65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405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C0667-1025-C9EC-8FE4-B200D8A24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3E2C3F-CAD3-E477-3516-1BDEFE640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9141A-05A9-63CA-AF31-1B456A752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860B78-240B-D254-BFCB-1D772E8EC1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91C3EA-4718-7055-B567-40D0D4082F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A892C2-581E-60F3-756A-14E9F64EF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3CEB8-458E-4B9A-A83E-B0CC56200629}" type="datetime1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F2292D-03AD-6DF4-4A61-4142ED5AA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26B136-BA1E-E06A-C0BF-A3D46EF1E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85A8B-1379-4CE7-A151-F04D8898611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Google Shape;25;p34">
            <a:extLst>
              <a:ext uri="{FF2B5EF4-FFF2-40B4-BE49-F238E27FC236}">
                <a16:creationId xmlns:a16="http://schemas.microsoft.com/office/drawing/2014/main" id="{3522D471-38A5-8D53-5861-D3155E45D616}"/>
              </a:ext>
            </a:extLst>
          </p:cNvPr>
          <p:cNvSpPr/>
          <p:nvPr userDrawn="1"/>
        </p:nvSpPr>
        <p:spPr>
          <a:xfrm>
            <a:off x="0" y="0"/>
            <a:ext cx="12192000" cy="92400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5109D8-8C5E-55AD-D356-E025DA2694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01218"/>
            <a:ext cx="2514600" cy="656782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AD1F8DFC-99C9-9363-B138-DD57960538A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/>
          <a:stretch/>
        </p:blipFill>
        <p:spPr bwMode="auto">
          <a:xfrm>
            <a:off x="10210799" y="92399"/>
            <a:ext cx="1981201" cy="65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63877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1E7C7-F3DE-9879-0A96-64BF9C90D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2278BA-CA3A-101B-8FD3-75E3A425F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5A0D7-B0FA-1D37-B139-3CBF44901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E0EF-60F2-4459-9AFB-696FCC650CB2}" type="datetime1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E03AB-78D5-CA37-2AE3-49D4341B2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C0B3C-2CF3-FC27-6E26-F4D245604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85A8B-1379-4CE7-A151-F04D8898611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Google Shape;25;p34">
            <a:extLst>
              <a:ext uri="{FF2B5EF4-FFF2-40B4-BE49-F238E27FC236}">
                <a16:creationId xmlns:a16="http://schemas.microsoft.com/office/drawing/2014/main" id="{8182800B-0BF1-16AD-30B5-7EB41F87EB0B}"/>
              </a:ext>
            </a:extLst>
          </p:cNvPr>
          <p:cNvSpPr/>
          <p:nvPr userDrawn="1"/>
        </p:nvSpPr>
        <p:spPr>
          <a:xfrm>
            <a:off x="0" y="0"/>
            <a:ext cx="12192000" cy="92400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3F7592-4469-5C83-8370-2DACAB6DC7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201218"/>
            <a:ext cx="2514600" cy="65678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F652DE6-1A8F-5E41-0CEF-B8319E10DF8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/>
          <a:stretch/>
        </p:blipFill>
        <p:spPr bwMode="auto">
          <a:xfrm>
            <a:off x="10210799" y="92399"/>
            <a:ext cx="1981201" cy="65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834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07B81-0B23-D7CE-E2AD-7C7BCEF24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6C606D-AB96-416B-F707-A48E51BE9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02498-E9EC-41D2-93CC-9495BAED3F18}" type="datetime1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82493B-DD13-E8AA-3A8E-8DCB51A7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1C90D7-03BA-6298-1CF1-3C627B203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85A8B-1379-4CE7-A151-F04D88986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65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599847-E9A2-1D02-1B68-57EE8CC38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B30E9-5CC0-4D97-B10B-9D7F91A9DEEA}" type="datetime1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23719D-57D1-E873-093B-A6C9D986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F2EF6-1792-FCEF-03B7-212181B95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85A8B-1379-4CE7-A151-F04D88986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26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C4816-C407-D7DB-E263-0787EC4D9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90D77-8C65-C135-1AEA-1C9106176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4589F8-CBF0-099C-3A5C-8282861CB7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EEC6A4-BDB9-8389-2D74-AF36DCE62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20A2-8668-47B6-ABDE-1E96CAAA0524}" type="datetime1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88BA84-D26B-4F51-9F93-6697AC818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741B38-F876-75B4-0C6C-2D1041826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85A8B-1379-4CE7-A151-F04D88986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026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F9DFB-5D39-07A4-4D22-AA89A6385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792B9A-644F-CE3D-BF65-0852E9DFCF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D0861A-E4C9-6AA1-461C-2B22820AE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6056C8-658B-ED98-D588-144F196D7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256A9-4867-4473-BC1F-006B2D0A87F3}" type="datetime1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5AD15-5F69-F1C1-1DDB-2F76AFA8F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730F91-3E51-D89D-7D89-04590AB0C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85A8B-1379-4CE7-A151-F04D88986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561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8F74F2-2485-C866-E8BE-E770F4B28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8BECB-4F8A-F613-D9A6-FE95A731F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8E1C5-F26C-3FC5-079C-50CF743347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3CEB8-458E-4B9A-A83E-B0CC56200629}" type="datetime1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64D0C-4D66-9D90-C0E7-F08A0C6BF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5BD17-4F4A-AD49-320C-4B70CCB41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811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85A8B-1379-4CE7-A151-F04D88986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8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2" r:id="rId3"/>
    <p:sldLayoutId id="2147483713" r:id="rId4"/>
    <p:sldLayoutId id="2147483711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mailto:alon.s.levin@columbia.edu" TargetMode="External"/><Relationship Id="rId7" Type="http://schemas.openxmlformats.org/officeDocument/2006/relationships/image" Target="../media/image4.png"/><Relationship Id="rId2" Type="http://schemas.openxmlformats.org/officeDocument/2006/relationships/hyperlink" Target="flexicon.ee.columbia.ed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7.jp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BD4C0-91C4-B73A-1744-60DBCC79E9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6638" y="822960"/>
            <a:ext cx="10078722" cy="161321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Enabling Integrated Circuit-Based Full-Duplex Wireless in GNU Radio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258327-B072-B0C5-10F2-7076A07040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2758843"/>
            <a:ext cx="9144000" cy="2281300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/>
              <a:t>Alon S. Levin</a:t>
            </a:r>
            <a:r>
              <a:rPr lang="en-US" altLang="zh-CN" dirty="0"/>
              <a:t>, Manav Kohli, </a:t>
            </a:r>
            <a:r>
              <a:rPr lang="en-US" altLang="zh-CN" dirty="0" err="1"/>
              <a:t>Sasank</a:t>
            </a:r>
            <a:r>
              <a:rPr lang="en-US" altLang="zh-CN" dirty="0"/>
              <a:t> </a:t>
            </a:r>
            <a:r>
              <a:rPr lang="en-US" altLang="zh-CN" dirty="0" err="1"/>
              <a:t>Garikapati</a:t>
            </a:r>
            <a:r>
              <a:rPr lang="en-US" altLang="zh-CN" dirty="0"/>
              <a:t>, </a:t>
            </a:r>
            <a:br>
              <a:rPr lang="en-US" altLang="zh-CN" dirty="0"/>
            </a:br>
            <a:r>
              <a:rPr lang="en-US" altLang="zh-CN" dirty="0"/>
              <a:t>Mahmood </a:t>
            </a:r>
            <a:r>
              <a:rPr lang="en-US" altLang="zh-CN" dirty="0" err="1"/>
              <a:t>Baraani</a:t>
            </a:r>
            <a:r>
              <a:rPr lang="en-US" altLang="zh-CN" dirty="0"/>
              <a:t> </a:t>
            </a:r>
            <a:r>
              <a:rPr lang="en-US" altLang="zh-CN" dirty="0" err="1"/>
              <a:t>Dastjerdi</a:t>
            </a:r>
            <a:r>
              <a:rPr lang="en-US" altLang="zh-CN" dirty="0"/>
              <a:t>, Harish Krishnaswamy, Gil </a:t>
            </a:r>
            <a:r>
              <a:rPr lang="en-US" altLang="zh-CN" dirty="0" err="1"/>
              <a:t>Zussman</a:t>
            </a:r>
            <a:r>
              <a:rPr lang="en-US" altLang="zh-CN" dirty="0"/>
              <a:t>, </a:t>
            </a:r>
            <a:br>
              <a:rPr lang="en-US" altLang="zh-CN" dirty="0"/>
            </a:br>
            <a:r>
              <a:rPr lang="en-US" altLang="zh-CN" dirty="0"/>
              <a:t>Igor </a:t>
            </a:r>
            <a:r>
              <a:rPr lang="en-US" altLang="zh-CN" dirty="0" err="1"/>
              <a:t>Kadota</a:t>
            </a:r>
            <a:r>
              <a:rPr lang="en-US" altLang="zh-CN" dirty="0"/>
              <a:t>, </a:t>
            </a:r>
            <a:r>
              <a:rPr lang="en-US" altLang="zh-CN" dirty="0" err="1"/>
              <a:t>Tingjun</a:t>
            </a:r>
            <a:r>
              <a:rPr lang="en-US" altLang="zh-CN" dirty="0"/>
              <a:t> Chen, Aravind </a:t>
            </a:r>
            <a:r>
              <a:rPr lang="en-US" altLang="zh-CN" dirty="0" err="1"/>
              <a:t>Nagulu</a:t>
            </a:r>
            <a:r>
              <a:rPr lang="en-US" altLang="zh-CN" dirty="0"/>
              <a:t>, Jin Zhou, Ivan </a:t>
            </a:r>
            <a:r>
              <a:rPr lang="en-US" altLang="zh-CN" dirty="0" err="1"/>
              <a:t>Seskar</a:t>
            </a:r>
            <a:endParaRPr lang="en-US" i="1" dirty="0"/>
          </a:p>
        </p:txBody>
      </p:sp>
      <p:pic>
        <p:nvPicPr>
          <p:cNvPr id="4" name="Picture 2" descr="Wireless &amp; Mobile Networking (WiMNet) Lab">
            <a:extLst>
              <a:ext uri="{FF2B5EF4-FFF2-40B4-BE49-F238E27FC236}">
                <a16:creationId xmlns:a16="http://schemas.microsoft.com/office/drawing/2014/main" id="{0DBB26ED-282F-7CB5-1DA6-3F4201AA4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0611" y="6203564"/>
            <a:ext cx="1802906" cy="6544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oSMIC Lab Logo">
            <a:extLst>
              <a:ext uri="{FF2B5EF4-FFF2-40B4-BE49-F238E27FC236}">
                <a16:creationId xmlns:a16="http://schemas.microsoft.com/office/drawing/2014/main" id="{938A263E-3D0C-D1B9-F991-9C18D6FA0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852" y="6205281"/>
            <a:ext cx="1864911" cy="65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36CC94-5B70-2F20-736C-18C4D8CC8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155" y="4099157"/>
            <a:ext cx="6517688" cy="1702338"/>
          </a:xfrm>
          <a:prstGeom prst="rect">
            <a:avLst/>
          </a:prstGeom>
        </p:spPr>
      </p:pic>
      <p:pic>
        <p:nvPicPr>
          <p:cNvPr id="3074" name="Picture 2" descr="COSMOS">
            <a:extLst>
              <a:ext uri="{FF2B5EF4-FFF2-40B4-BE49-F238E27FC236}">
                <a16:creationId xmlns:a16="http://schemas.microsoft.com/office/drawing/2014/main" id="{2211F02B-C108-A6D0-9ACF-BCF49C4886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5" t="22493" r="9265" b="22493"/>
          <a:stretch/>
        </p:blipFill>
        <p:spPr bwMode="auto">
          <a:xfrm>
            <a:off x="5829098" y="6203564"/>
            <a:ext cx="3601911" cy="64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rbit Logo">
            <a:extLst>
              <a:ext uri="{FF2B5EF4-FFF2-40B4-BE49-F238E27FC236}">
                <a16:creationId xmlns:a16="http://schemas.microsoft.com/office/drawing/2014/main" id="{861F7825-DBFF-B06F-BD51-C865C3A5F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344" y="6208776"/>
            <a:ext cx="624254" cy="64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460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76A1B86-DC99-46B9-B5AA-A7E928EA9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304FFE-74E9-4316-B822-F35A685E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6BC82A-8D8B-4AAE-7406-EE6EE0531F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404"/>
          <a:stretch/>
        </p:blipFill>
        <p:spPr>
          <a:xfrm>
            <a:off x="-7266" y="10"/>
            <a:ext cx="3569616" cy="6857990"/>
          </a:xfrm>
          <a:custGeom>
            <a:avLst/>
            <a:gdLst/>
            <a:ahLst/>
            <a:cxnLst/>
            <a:rect l="l" t="t" r="r" b="b"/>
            <a:pathLst>
              <a:path w="3569616" h="6858000">
                <a:moveTo>
                  <a:pt x="0" y="0"/>
                </a:moveTo>
                <a:lnTo>
                  <a:pt x="3119345" y="0"/>
                </a:lnTo>
                <a:lnTo>
                  <a:pt x="3123529" y="17226"/>
                </a:lnTo>
                <a:cubicBezTo>
                  <a:pt x="3124924" y="23927"/>
                  <a:pt x="3126075" y="29690"/>
                  <a:pt x="3127926" y="35733"/>
                </a:cubicBezTo>
                <a:cubicBezTo>
                  <a:pt x="3135983" y="55162"/>
                  <a:pt x="3152761" y="75163"/>
                  <a:pt x="3158476" y="86830"/>
                </a:cubicBezTo>
                <a:lnTo>
                  <a:pt x="3162217" y="105744"/>
                </a:lnTo>
                <a:lnTo>
                  <a:pt x="3166997" y="104727"/>
                </a:lnTo>
                <a:lnTo>
                  <a:pt x="3167793" y="111793"/>
                </a:lnTo>
                <a:lnTo>
                  <a:pt x="3168896" y="127609"/>
                </a:lnTo>
                <a:cubicBezTo>
                  <a:pt x="3170241" y="137435"/>
                  <a:pt x="3170795" y="164972"/>
                  <a:pt x="3173185" y="174906"/>
                </a:cubicBezTo>
                <a:cubicBezTo>
                  <a:pt x="3178510" y="177461"/>
                  <a:pt x="3181593" y="181749"/>
                  <a:pt x="3183238" y="187215"/>
                </a:cubicBezTo>
                <a:lnTo>
                  <a:pt x="3184145" y="199435"/>
                </a:lnTo>
                <a:lnTo>
                  <a:pt x="3200957" y="269529"/>
                </a:lnTo>
                <a:lnTo>
                  <a:pt x="3202491" y="279219"/>
                </a:lnTo>
                <a:lnTo>
                  <a:pt x="3206975" y="284221"/>
                </a:lnTo>
                <a:cubicBezTo>
                  <a:pt x="3208056" y="288198"/>
                  <a:pt x="3208241" y="299815"/>
                  <a:pt x="3208979" y="303078"/>
                </a:cubicBezTo>
                <a:cubicBezTo>
                  <a:pt x="3209786" y="303316"/>
                  <a:pt x="3210593" y="303555"/>
                  <a:pt x="3211400" y="303794"/>
                </a:cubicBezTo>
                <a:cubicBezTo>
                  <a:pt x="3215834" y="314048"/>
                  <a:pt x="3230882" y="352723"/>
                  <a:pt x="3235583" y="364595"/>
                </a:cubicBezTo>
                <a:cubicBezTo>
                  <a:pt x="3232098" y="367263"/>
                  <a:pt x="3238178" y="372307"/>
                  <a:pt x="3239601" y="375020"/>
                </a:cubicBezTo>
                <a:cubicBezTo>
                  <a:pt x="3237179" y="375617"/>
                  <a:pt x="3236854" y="382439"/>
                  <a:pt x="3239157" y="384290"/>
                </a:cubicBezTo>
                <a:cubicBezTo>
                  <a:pt x="3254070" y="431093"/>
                  <a:pt x="3227895" y="408920"/>
                  <a:pt x="3245230" y="435044"/>
                </a:cubicBezTo>
                <a:cubicBezTo>
                  <a:pt x="3246565" y="439781"/>
                  <a:pt x="3245820" y="443743"/>
                  <a:pt x="3244204" y="447282"/>
                </a:cubicBezTo>
                <a:lnTo>
                  <a:pt x="3240762" y="452630"/>
                </a:lnTo>
                <a:lnTo>
                  <a:pt x="3249093" y="471880"/>
                </a:lnTo>
                <a:cubicBezTo>
                  <a:pt x="3252174" y="481431"/>
                  <a:pt x="3254453" y="491548"/>
                  <a:pt x="3255857" y="501992"/>
                </a:cubicBezTo>
                <a:cubicBezTo>
                  <a:pt x="3250999" y="504682"/>
                  <a:pt x="3258622" y="512442"/>
                  <a:pt x="3260271" y="516223"/>
                </a:cubicBezTo>
                <a:cubicBezTo>
                  <a:pt x="3257006" y="516482"/>
                  <a:pt x="3255973" y="525173"/>
                  <a:pt x="3258865" y="528038"/>
                </a:cubicBezTo>
                <a:cubicBezTo>
                  <a:pt x="3274535" y="591283"/>
                  <a:pt x="3241762" y="557303"/>
                  <a:pt x="3262462" y="594499"/>
                </a:cubicBezTo>
                <a:cubicBezTo>
                  <a:pt x="3263816" y="600863"/>
                  <a:pt x="3262479" y="605795"/>
                  <a:pt x="3260024" y="610000"/>
                </a:cubicBezTo>
                <a:lnTo>
                  <a:pt x="3253721" y="617692"/>
                </a:lnTo>
                <a:lnTo>
                  <a:pt x="3256482" y="623204"/>
                </a:lnTo>
                <a:cubicBezTo>
                  <a:pt x="3258005" y="644600"/>
                  <a:pt x="3251476" y="651376"/>
                  <a:pt x="3259225" y="663365"/>
                </a:cubicBezTo>
                <a:cubicBezTo>
                  <a:pt x="3245876" y="682744"/>
                  <a:pt x="3258539" y="675670"/>
                  <a:pt x="3261631" y="689522"/>
                </a:cubicBezTo>
                <a:cubicBezTo>
                  <a:pt x="3265207" y="700373"/>
                  <a:pt x="3269507" y="679723"/>
                  <a:pt x="3271002" y="690492"/>
                </a:cubicBezTo>
                <a:cubicBezTo>
                  <a:pt x="3267989" y="702455"/>
                  <a:pt x="3279578" y="701125"/>
                  <a:pt x="3275760" y="713609"/>
                </a:cubicBezTo>
                <a:cubicBezTo>
                  <a:pt x="3266819" y="711239"/>
                  <a:pt x="3278954" y="737528"/>
                  <a:pt x="3271356" y="738880"/>
                </a:cubicBezTo>
                <a:cubicBezTo>
                  <a:pt x="3282938" y="748490"/>
                  <a:pt x="3269788" y="754591"/>
                  <a:pt x="3274016" y="768139"/>
                </a:cubicBezTo>
                <a:cubicBezTo>
                  <a:pt x="3278559" y="774347"/>
                  <a:pt x="3279560" y="778980"/>
                  <a:pt x="3275507" y="785654"/>
                </a:cubicBezTo>
                <a:cubicBezTo>
                  <a:pt x="3297514" y="814181"/>
                  <a:pt x="3277534" y="803670"/>
                  <a:pt x="3287024" y="831111"/>
                </a:cubicBezTo>
                <a:cubicBezTo>
                  <a:pt x="3296672" y="854655"/>
                  <a:pt x="3303659" y="881610"/>
                  <a:pt x="3324562" y="903604"/>
                </a:cubicBezTo>
                <a:cubicBezTo>
                  <a:pt x="3330338" y="907511"/>
                  <a:pt x="3333079" y="917872"/>
                  <a:pt x="3330682" y="926744"/>
                </a:cubicBezTo>
                <a:cubicBezTo>
                  <a:pt x="3330269" y="928269"/>
                  <a:pt x="3329716" y="929694"/>
                  <a:pt x="3329041" y="930971"/>
                </a:cubicBezTo>
                <a:cubicBezTo>
                  <a:pt x="3333270" y="950914"/>
                  <a:pt x="3351150" y="1023696"/>
                  <a:pt x="3356062" y="1046405"/>
                </a:cubicBezTo>
                <a:cubicBezTo>
                  <a:pt x="3349099" y="1048737"/>
                  <a:pt x="3362597" y="1059482"/>
                  <a:pt x="3358521" y="1067217"/>
                </a:cubicBezTo>
                <a:cubicBezTo>
                  <a:pt x="3354869" y="1072807"/>
                  <a:pt x="3358113" y="1077371"/>
                  <a:pt x="3358773" y="1082909"/>
                </a:cubicBezTo>
                <a:cubicBezTo>
                  <a:pt x="3356098" y="1090444"/>
                  <a:pt x="3363241" y="1113953"/>
                  <a:pt x="3367682" y="1119909"/>
                </a:cubicBezTo>
                <a:cubicBezTo>
                  <a:pt x="3382703" y="1133847"/>
                  <a:pt x="3374343" y="1168367"/>
                  <a:pt x="3385911" y="1180009"/>
                </a:cubicBezTo>
                <a:cubicBezTo>
                  <a:pt x="3387774" y="1184389"/>
                  <a:pt x="3388688" y="1188737"/>
                  <a:pt x="3389010" y="1193041"/>
                </a:cubicBezTo>
                <a:lnTo>
                  <a:pt x="3388572" y="1205179"/>
                </a:lnTo>
                <a:lnTo>
                  <a:pt x="3385768" y="1208811"/>
                </a:lnTo>
                <a:lnTo>
                  <a:pt x="3386975" y="1216129"/>
                </a:lnTo>
                <a:lnTo>
                  <a:pt x="3386647" y="1218271"/>
                </a:lnTo>
                <a:cubicBezTo>
                  <a:pt x="3386007" y="1222365"/>
                  <a:pt x="3385480" y="1226399"/>
                  <a:pt x="3385420" y="1230360"/>
                </a:cubicBezTo>
                <a:cubicBezTo>
                  <a:pt x="3400233" y="1224163"/>
                  <a:pt x="3387342" y="1263034"/>
                  <a:pt x="3398902" y="1251303"/>
                </a:cubicBezTo>
                <a:cubicBezTo>
                  <a:pt x="3401143" y="1271991"/>
                  <a:pt x="3411558" y="1255397"/>
                  <a:pt x="3402244" y="1281071"/>
                </a:cubicBezTo>
                <a:cubicBezTo>
                  <a:pt x="3416627" y="1312459"/>
                  <a:pt x="3415183" y="1363554"/>
                  <a:pt x="3435533" y="1387530"/>
                </a:cubicBezTo>
                <a:cubicBezTo>
                  <a:pt x="3428168" y="1384876"/>
                  <a:pt x="3423452" y="1398828"/>
                  <a:pt x="3427595" y="1407995"/>
                </a:cubicBezTo>
                <a:cubicBezTo>
                  <a:pt x="3398778" y="1398886"/>
                  <a:pt x="3455260" y="1443485"/>
                  <a:pt x="3436580" y="1453051"/>
                </a:cubicBezTo>
                <a:cubicBezTo>
                  <a:pt x="3454427" y="1452263"/>
                  <a:pt x="3487273" y="1492392"/>
                  <a:pt x="3473886" y="1513215"/>
                </a:cubicBezTo>
                <a:cubicBezTo>
                  <a:pt x="3479337" y="1543203"/>
                  <a:pt x="3495403" y="1563620"/>
                  <a:pt x="3491486" y="1595707"/>
                </a:cubicBezTo>
                <a:cubicBezTo>
                  <a:pt x="3493932" y="1596530"/>
                  <a:pt x="3496028" y="1598008"/>
                  <a:pt x="3497869" y="1599939"/>
                </a:cubicBezTo>
                <a:lnTo>
                  <a:pt x="3502453" y="1606503"/>
                </a:lnTo>
                <a:lnTo>
                  <a:pt x="3502232" y="1607846"/>
                </a:lnTo>
                <a:cubicBezTo>
                  <a:pt x="3502503" y="1613048"/>
                  <a:pt x="3503673" y="1615641"/>
                  <a:pt x="3505239" y="1617081"/>
                </a:cubicBezTo>
                <a:cubicBezTo>
                  <a:pt x="3505979" y="1617395"/>
                  <a:pt x="3506719" y="1617710"/>
                  <a:pt x="3507459" y="1618024"/>
                </a:cubicBezTo>
                <a:lnTo>
                  <a:pt x="3510011" y="1624022"/>
                </a:lnTo>
                <a:lnTo>
                  <a:pt x="3516358" y="1634929"/>
                </a:lnTo>
                <a:lnTo>
                  <a:pt x="3516308" y="1637821"/>
                </a:lnTo>
                <a:lnTo>
                  <a:pt x="3523955" y="1655598"/>
                </a:lnTo>
                <a:lnTo>
                  <a:pt x="3523473" y="1656247"/>
                </a:lnTo>
                <a:cubicBezTo>
                  <a:pt x="3522567" y="1658107"/>
                  <a:pt x="3522227" y="1660249"/>
                  <a:pt x="3523061" y="1663024"/>
                </a:cubicBezTo>
                <a:cubicBezTo>
                  <a:pt x="3513175" y="1664689"/>
                  <a:pt x="3520280" y="1667013"/>
                  <a:pt x="3523616" y="1675054"/>
                </a:cubicBezTo>
                <a:cubicBezTo>
                  <a:pt x="3509006" y="1679436"/>
                  <a:pt x="3523682" y="1698702"/>
                  <a:pt x="3517630" y="1707801"/>
                </a:cubicBezTo>
                <a:cubicBezTo>
                  <a:pt x="3520410" y="1713612"/>
                  <a:pt x="3523083" y="1719836"/>
                  <a:pt x="3525537" y="1726380"/>
                </a:cubicBezTo>
                <a:lnTo>
                  <a:pt x="3529903" y="1779986"/>
                </a:lnTo>
                <a:lnTo>
                  <a:pt x="3521468" y="1836998"/>
                </a:lnTo>
                <a:cubicBezTo>
                  <a:pt x="3522502" y="1857808"/>
                  <a:pt x="3519191" y="1876110"/>
                  <a:pt x="3523412" y="1893497"/>
                </a:cubicBezTo>
                <a:cubicBezTo>
                  <a:pt x="3520411" y="1900876"/>
                  <a:pt x="3519436" y="1907708"/>
                  <a:pt x="3525004" y="1913894"/>
                </a:cubicBezTo>
                <a:cubicBezTo>
                  <a:pt x="3524490" y="1933413"/>
                  <a:pt x="3517414" y="1938604"/>
                  <a:pt x="3523928" y="1950514"/>
                </a:cubicBezTo>
                <a:cubicBezTo>
                  <a:pt x="3512685" y="1962215"/>
                  <a:pt x="3517275" y="1962555"/>
                  <a:pt x="3521008" y="1967449"/>
                </a:cubicBezTo>
                <a:lnTo>
                  <a:pt x="3521297" y="1968163"/>
                </a:lnTo>
                <a:lnTo>
                  <a:pt x="3519686" y="1969768"/>
                </a:lnTo>
                <a:lnTo>
                  <a:pt x="3519089" y="1972904"/>
                </a:lnTo>
                <a:lnTo>
                  <a:pt x="3520122" y="1981289"/>
                </a:lnTo>
                <a:lnTo>
                  <a:pt x="3520948" y="1984413"/>
                </a:lnTo>
                <a:cubicBezTo>
                  <a:pt x="3521356" y="1986575"/>
                  <a:pt x="3521416" y="1988026"/>
                  <a:pt x="3521226" y="1989046"/>
                </a:cubicBezTo>
                <a:lnTo>
                  <a:pt x="3521092" y="1989171"/>
                </a:lnTo>
                <a:lnTo>
                  <a:pt x="3521624" y="1993492"/>
                </a:lnTo>
                <a:cubicBezTo>
                  <a:pt x="3522844" y="2000762"/>
                  <a:pt x="3524332" y="2007819"/>
                  <a:pt x="3525996" y="2014518"/>
                </a:cubicBezTo>
                <a:cubicBezTo>
                  <a:pt x="3518529" y="2020777"/>
                  <a:pt x="3529333" y="2045218"/>
                  <a:pt x="3514412" y="2043465"/>
                </a:cubicBezTo>
                <a:cubicBezTo>
                  <a:pt x="3516219" y="2052531"/>
                  <a:pt x="3522688" y="2057653"/>
                  <a:pt x="3512822" y="2055222"/>
                </a:cubicBezTo>
                <a:cubicBezTo>
                  <a:pt x="3513140" y="2058224"/>
                  <a:pt x="3512432" y="2060136"/>
                  <a:pt x="3511227" y="2061550"/>
                </a:cubicBezTo>
                <a:lnTo>
                  <a:pt x="3510645" y="2061975"/>
                </a:lnTo>
                <a:lnTo>
                  <a:pt x="3514907" y="2082129"/>
                </a:lnTo>
                <a:lnTo>
                  <a:pt x="3514347" y="2084880"/>
                </a:lnTo>
                <a:lnTo>
                  <a:pt x="3518565" y="2097919"/>
                </a:lnTo>
                <a:lnTo>
                  <a:pt x="3519976" y="2104707"/>
                </a:lnTo>
                <a:lnTo>
                  <a:pt x="3521958" y="2106519"/>
                </a:lnTo>
                <a:cubicBezTo>
                  <a:pt x="3523219" y="2108534"/>
                  <a:pt x="3523895" y="2111498"/>
                  <a:pt x="3523237" y="2116590"/>
                </a:cubicBezTo>
                <a:lnTo>
                  <a:pt x="3522786" y="2117790"/>
                </a:lnTo>
                <a:lnTo>
                  <a:pt x="3526064" y="2125947"/>
                </a:lnTo>
                <a:cubicBezTo>
                  <a:pt x="3527505" y="2128548"/>
                  <a:pt x="3529274" y="2130818"/>
                  <a:pt x="3531495" y="2132603"/>
                </a:cubicBezTo>
                <a:cubicBezTo>
                  <a:pt x="3522034" y="2161762"/>
                  <a:pt x="3533978" y="2187874"/>
                  <a:pt x="3533955" y="2218836"/>
                </a:cubicBezTo>
                <a:cubicBezTo>
                  <a:pt x="3517312" y="2233337"/>
                  <a:pt x="3542024" y="2285180"/>
                  <a:pt x="3559442" y="2291697"/>
                </a:cubicBezTo>
                <a:cubicBezTo>
                  <a:pt x="3544608" y="2292866"/>
                  <a:pt x="3567228" y="2330146"/>
                  <a:pt x="3568373" y="2340076"/>
                </a:cubicBezTo>
                <a:cubicBezTo>
                  <a:pt x="3568755" y="2343387"/>
                  <a:pt x="3566751" y="2343658"/>
                  <a:pt x="3560178" y="2338540"/>
                </a:cubicBezTo>
                <a:cubicBezTo>
                  <a:pt x="3562571" y="2349015"/>
                  <a:pt x="3555536" y="2360463"/>
                  <a:pt x="3548875" y="2354921"/>
                </a:cubicBezTo>
                <a:cubicBezTo>
                  <a:pt x="3564342" y="2386191"/>
                  <a:pt x="3553912" y="2434573"/>
                  <a:pt x="3562290" y="2470516"/>
                </a:cubicBezTo>
                <a:cubicBezTo>
                  <a:pt x="3548732" y="2491328"/>
                  <a:pt x="3561750" y="2479665"/>
                  <a:pt x="3560263" y="2500409"/>
                </a:cubicBezTo>
                <a:cubicBezTo>
                  <a:pt x="3573531" y="2493872"/>
                  <a:pt x="3554177" y="2525877"/>
                  <a:pt x="3569616" y="2525972"/>
                </a:cubicBezTo>
                <a:cubicBezTo>
                  <a:pt x="3568857" y="2529744"/>
                  <a:pt x="3567635" y="2533395"/>
                  <a:pt x="3566291" y="2537057"/>
                </a:cubicBezTo>
                <a:lnTo>
                  <a:pt x="3565595" y="2538979"/>
                </a:lnTo>
                <a:lnTo>
                  <a:pt x="3565471" y="2546483"/>
                </a:lnTo>
                <a:lnTo>
                  <a:pt x="3562111" y="2548822"/>
                </a:lnTo>
                <a:lnTo>
                  <a:pt x="3559542" y="2560277"/>
                </a:lnTo>
                <a:cubicBezTo>
                  <a:pt x="3559093" y="2564534"/>
                  <a:pt x="3559212" y="2569074"/>
                  <a:pt x="3560240" y="2574030"/>
                </a:cubicBezTo>
                <a:cubicBezTo>
                  <a:pt x="3567097" y="2585933"/>
                  <a:pt x="3560828" y="2605604"/>
                  <a:pt x="3562359" y="2622912"/>
                </a:cubicBezTo>
                <a:lnTo>
                  <a:pt x="3564740" y="2630748"/>
                </a:lnTo>
                <a:lnTo>
                  <a:pt x="3563214" y="2656947"/>
                </a:lnTo>
                <a:cubicBezTo>
                  <a:pt x="3563065" y="2664385"/>
                  <a:pt x="3563222" y="2672085"/>
                  <a:pt x="3563949" y="2680153"/>
                </a:cubicBezTo>
                <a:lnTo>
                  <a:pt x="3566383" y="2695058"/>
                </a:lnTo>
                <a:lnTo>
                  <a:pt x="3565385" y="2699075"/>
                </a:lnTo>
                <a:cubicBezTo>
                  <a:pt x="3565951" y="2705917"/>
                  <a:pt x="3570892" y="2714690"/>
                  <a:pt x="3565525" y="2714239"/>
                </a:cubicBezTo>
                <a:lnTo>
                  <a:pt x="3567847" y="2721812"/>
                </a:lnTo>
                <a:lnTo>
                  <a:pt x="3564077" y="2729693"/>
                </a:lnTo>
                <a:cubicBezTo>
                  <a:pt x="3563144" y="2730592"/>
                  <a:pt x="3562134" y="2731288"/>
                  <a:pt x="3561085" y="2731758"/>
                </a:cubicBezTo>
                <a:lnTo>
                  <a:pt x="3563149" y="2742418"/>
                </a:lnTo>
                <a:lnTo>
                  <a:pt x="3560661" y="2751437"/>
                </a:lnTo>
                <a:lnTo>
                  <a:pt x="3563126" y="2758989"/>
                </a:lnTo>
                <a:lnTo>
                  <a:pt x="3562876" y="2762207"/>
                </a:lnTo>
                <a:lnTo>
                  <a:pt x="3561866" y="2770236"/>
                </a:lnTo>
                <a:cubicBezTo>
                  <a:pt x="3561066" y="2774372"/>
                  <a:pt x="3560080" y="2779005"/>
                  <a:pt x="3559378" y="2784138"/>
                </a:cubicBezTo>
                <a:lnTo>
                  <a:pt x="3559178" y="2788436"/>
                </a:lnTo>
                <a:lnTo>
                  <a:pt x="3554648" y="2798068"/>
                </a:lnTo>
                <a:cubicBezTo>
                  <a:pt x="3551209" y="2805087"/>
                  <a:pt x="3548936" y="2810580"/>
                  <a:pt x="3551400" y="2816345"/>
                </a:cubicBezTo>
                <a:cubicBezTo>
                  <a:pt x="3547036" y="2826742"/>
                  <a:pt x="3533490" y="2834711"/>
                  <a:pt x="3538128" y="2849028"/>
                </a:cubicBezTo>
                <a:cubicBezTo>
                  <a:pt x="3531517" y="2845031"/>
                  <a:pt x="3538369" y="2865256"/>
                  <a:pt x="3532013" y="2868126"/>
                </a:cubicBezTo>
                <a:cubicBezTo>
                  <a:pt x="3526842" y="2869601"/>
                  <a:pt x="3527715" y="2876080"/>
                  <a:pt x="3526094" y="2881167"/>
                </a:cubicBezTo>
                <a:cubicBezTo>
                  <a:pt x="3520961" y="2885059"/>
                  <a:pt x="3517628" y="2910333"/>
                  <a:pt x="3518939" y="2918966"/>
                </a:cubicBezTo>
                <a:cubicBezTo>
                  <a:pt x="3525789" y="2943088"/>
                  <a:pt x="3505468" y="2964225"/>
                  <a:pt x="3510391" y="2983548"/>
                </a:cubicBezTo>
                <a:cubicBezTo>
                  <a:pt x="3510204" y="2988707"/>
                  <a:pt x="3509257" y="2993036"/>
                  <a:pt x="3507840" y="2996827"/>
                </a:cubicBezTo>
                <a:lnTo>
                  <a:pt x="3502741" y="3006379"/>
                </a:lnTo>
                <a:lnTo>
                  <a:pt x="3499028" y="3006971"/>
                </a:lnTo>
                <a:lnTo>
                  <a:pt x="3497157" y="3013976"/>
                </a:lnTo>
                <a:lnTo>
                  <a:pt x="3496053" y="3015450"/>
                </a:lnTo>
                <a:cubicBezTo>
                  <a:pt x="3493931" y="3018255"/>
                  <a:pt x="3491925" y="3021106"/>
                  <a:pt x="3490329" y="3024292"/>
                </a:cubicBezTo>
                <a:cubicBezTo>
                  <a:pt x="3504872" y="3031782"/>
                  <a:pt x="3479143" y="3052632"/>
                  <a:pt x="3493186" y="3052840"/>
                </a:cubicBezTo>
                <a:cubicBezTo>
                  <a:pt x="3486942" y="3071654"/>
                  <a:pt x="3501947" y="3066916"/>
                  <a:pt x="3484298" y="3080007"/>
                </a:cubicBezTo>
                <a:cubicBezTo>
                  <a:pt x="3483814" y="3117860"/>
                  <a:pt x="3462683" y="3158406"/>
                  <a:pt x="3469977" y="3195253"/>
                </a:cubicBezTo>
                <a:cubicBezTo>
                  <a:pt x="3464984" y="3186842"/>
                  <a:pt x="3455676" y="3194249"/>
                  <a:pt x="3455490" y="3205255"/>
                </a:cubicBezTo>
                <a:cubicBezTo>
                  <a:pt x="3435461" y="3173385"/>
                  <a:pt x="3464274" y="3257718"/>
                  <a:pt x="3445250" y="3249703"/>
                </a:cubicBezTo>
                <a:cubicBezTo>
                  <a:pt x="3460163" y="3264187"/>
                  <a:pt x="3471377" y="3324835"/>
                  <a:pt x="3452291" y="3330508"/>
                </a:cubicBezTo>
                <a:cubicBezTo>
                  <a:pt x="3445043" y="3359645"/>
                  <a:pt x="3450218" y="3389952"/>
                  <a:pt x="3434486" y="3412864"/>
                </a:cubicBezTo>
                <a:cubicBezTo>
                  <a:pt x="3436166" y="3415609"/>
                  <a:pt x="3437306" y="3418595"/>
                  <a:pt x="3438058" y="3421734"/>
                </a:cubicBezTo>
                <a:lnTo>
                  <a:pt x="3439245" y="3430986"/>
                </a:lnTo>
                <a:lnTo>
                  <a:pt x="3438541" y="3431897"/>
                </a:lnTo>
                <a:cubicBezTo>
                  <a:pt x="3436732" y="3436375"/>
                  <a:pt x="3436677" y="3439488"/>
                  <a:pt x="3437396" y="3441992"/>
                </a:cubicBezTo>
                <a:lnTo>
                  <a:pt x="3438843" y="3444647"/>
                </a:lnTo>
                <a:lnTo>
                  <a:pt x="3438591" y="3451712"/>
                </a:lnTo>
                <a:lnTo>
                  <a:pt x="3439527" y="3466008"/>
                </a:lnTo>
                <a:lnTo>
                  <a:pt x="3438357" y="3468331"/>
                </a:lnTo>
                <a:lnTo>
                  <a:pt x="3437674" y="3489343"/>
                </a:lnTo>
                <a:cubicBezTo>
                  <a:pt x="3437459" y="3489383"/>
                  <a:pt x="3437241" y="3489424"/>
                  <a:pt x="3437026" y="3489465"/>
                </a:cubicBezTo>
                <a:cubicBezTo>
                  <a:pt x="3435558" y="3490219"/>
                  <a:pt x="3434444" y="3491679"/>
                  <a:pt x="3434044" y="3494659"/>
                </a:cubicBezTo>
                <a:cubicBezTo>
                  <a:pt x="3425302" y="3487640"/>
                  <a:pt x="3430211" y="3495561"/>
                  <a:pt x="3429800" y="3504965"/>
                </a:cubicBezTo>
                <a:cubicBezTo>
                  <a:pt x="3416132" y="3496161"/>
                  <a:pt x="3420620" y="3524348"/>
                  <a:pt x="3412115" y="3526661"/>
                </a:cubicBezTo>
                <a:cubicBezTo>
                  <a:pt x="3412121" y="3533765"/>
                  <a:pt x="3411879" y="3541120"/>
                  <a:pt x="3411331" y="3548549"/>
                </a:cubicBezTo>
                <a:lnTo>
                  <a:pt x="3410824" y="3552872"/>
                </a:lnTo>
                <a:cubicBezTo>
                  <a:pt x="3410773" y="3552889"/>
                  <a:pt x="3410721" y="3552908"/>
                  <a:pt x="3410671" y="3552926"/>
                </a:cubicBezTo>
                <a:cubicBezTo>
                  <a:pt x="3410254" y="3553793"/>
                  <a:pt x="3409971" y="3555188"/>
                  <a:pt x="3409849" y="3557419"/>
                </a:cubicBezTo>
                <a:lnTo>
                  <a:pt x="3409902" y="3560756"/>
                </a:lnTo>
                <a:lnTo>
                  <a:pt x="3408918" y="3569144"/>
                </a:lnTo>
                <a:lnTo>
                  <a:pt x="3407623" y="3571810"/>
                </a:lnTo>
                <a:lnTo>
                  <a:pt x="3405729" y="3572549"/>
                </a:lnTo>
                <a:lnTo>
                  <a:pt x="3405835" y="3573359"/>
                </a:lnTo>
                <a:cubicBezTo>
                  <a:pt x="3408214" y="3579757"/>
                  <a:pt x="3412465" y="3582275"/>
                  <a:pt x="3399129" y="3587902"/>
                </a:cubicBezTo>
                <a:cubicBezTo>
                  <a:pt x="3402495" y="3602236"/>
                  <a:pt x="3394605" y="3603730"/>
                  <a:pt x="3389566" y="3621859"/>
                </a:cubicBezTo>
                <a:cubicBezTo>
                  <a:pt x="3393374" y="3630350"/>
                  <a:pt x="3390863" y="3636316"/>
                  <a:pt x="3386307" y="3641820"/>
                </a:cubicBezTo>
                <a:cubicBezTo>
                  <a:pt x="3386232" y="3660214"/>
                  <a:pt x="3378837" y="3675854"/>
                  <a:pt x="3374956" y="3695940"/>
                </a:cubicBezTo>
                <a:cubicBezTo>
                  <a:pt x="3378387" y="3718839"/>
                  <a:pt x="3365817" y="3728358"/>
                  <a:pt x="3361718" y="3749831"/>
                </a:cubicBezTo>
                <a:cubicBezTo>
                  <a:pt x="3370064" y="3770267"/>
                  <a:pt x="3350403" y="3763879"/>
                  <a:pt x="3344768" y="3774338"/>
                </a:cubicBezTo>
                <a:lnTo>
                  <a:pt x="3343985" y="3777418"/>
                </a:lnTo>
                <a:lnTo>
                  <a:pt x="3344520" y="3785849"/>
                </a:lnTo>
                <a:lnTo>
                  <a:pt x="3345162" y="3789023"/>
                </a:lnTo>
                <a:cubicBezTo>
                  <a:pt x="3345441" y="3791209"/>
                  <a:pt x="3345415" y="3792659"/>
                  <a:pt x="3345164" y="3793659"/>
                </a:cubicBezTo>
                <a:lnTo>
                  <a:pt x="3345024" y="3793774"/>
                </a:lnTo>
                <a:lnTo>
                  <a:pt x="3345300" y="3798119"/>
                </a:lnTo>
                <a:cubicBezTo>
                  <a:pt x="3346087" y="3805456"/>
                  <a:pt x="3347157" y="3812596"/>
                  <a:pt x="3348424" y="3819398"/>
                </a:cubicBezTo>
                <a:cubicBezTo>
                  <a:pt x="3340590" y="3825065"/>
                  <a:pt x="3349940" y="3850234"/>
                  <a:pt x="3335133" y="3847354"/>
                </a:cubicBezTo>
                <a:cubicBezTo>
                  <a:pt x="3336403" y="3856524"/>
                  <a:pt x="3342565" y="3862118"/>
                  <a:pt x="3332848" y="3858945"/>
                </a:cubicBezTo>
                <a:cubicBezTo>
                  <a:pt x="3332988" y="3861961"/>
                  <a:pt x="3332168" y="3863811"/>
                  <a:pt x="3330878" y="3865128"/>
                </a:cubicBezTo>
                <a:lnTo>
                  <a:pt x="3330273" y="3865510"/>
                </a:lnTo>
                <a:lnTo>
                  <a:pt x="3333337" y="3885908"/>
                </a:lnTo>
                <a:lnTo>
                  <a:pt x="3332616" y="3888608"/>
                </a:lnTo>
                <a:lnTo>
                  <a:pt x="3336057" y="3901916"/>
                </a:lnTo>
                <a:lnTo>
                  <a:pt x="3337066" y="3908785"/>
                </a:lnTo>
                <a:lnTo>
                  <a:pt x="3338940" y="3910739"/>
                </a:lnTo>
                <a:cubicBezTo>
                  <a:pt x="3340082" y="3912843"/>
                  <a:pt x="3340580" y="3915849"/>
                  <a:pt x="3339621" y="3920873"/>
                </a:cubicBezTo>
                <a:lnTo>
                  <a:pt x="3339102" y="3922032"/>
                </a:lnTo>
                <a:lnTo>
                  <a:pt x="3341891" y="3930408"/>
                </a:lnTo>
                <a:cubicBezTo>
                  <a:pt x="3343178" y="3933107"/>
                  <a:pt x="3344812" y="3935503"/>
                  <a:pt x="3346927" y="3937451"/>
                </a:cubicBezTo>
                <a:cubicBezTo>
                  <a:pt x="3335745" y="3965779"/>
                  <a:pt x="3346136" y="3992699"/>
                  <a:pt x="3344279" y="4023542"/>
                </a:cubicBezTo>
                <a:cubicBezTo>
                  <a:pt x="3347024" y="4058096"/>
                  <a:pt x="3350783" y="4081986"/>
                  <a:pt x="3351926" y="4104769"/>
                </a:cubicBezTo>
                <a:cubicBezTo>
                  <a:pt x="3353695" y="4115384"/>
                  <a:pt x="3359144" y="4193344"/>
                  <a:pt x="3352816" y="4187317"/>
                </a:cubicBezTo>
                <a:cubicBezTo>
                  <a:pt x="3366419" y="4219638"/>
                  <a:pt x="3351446" y="4239971"/>
                  <a:pt x="3357691" y="4276413"/>
                </a:cubicBezTo>
                <a:cubicBezTo>
                  <a:pt x="3342910" y="4296116"/>
                  <a:pt x="3356610" y="4285488"/>
                  <a:pt x="3353895" y="4306037"/>
                </a:cubicBezTo>
                <a:cubicBezTo>
                  <a:pt x="3367541" y="4300534"/>
                  <a:pt x="3346306" y="4330948"/>
                  <a:pt x="3361728" y="4332215"/>
                </a:cubicBezTo>
                <a:cubicBezTo>
                  <a:pt x="3360746" y="4335915"/>
                  <a:pt x="3359307" y="4339458"/>
                  <a:pt x="3357748" y="4343006"/>
                </a:cubicBezTo>
                <a:lnTo>
                  <a:pt x="3356941" y="4344866"/>
                </a:lnTo>
                <a:lnTo>
                  <a:pt x="3356370" y="4352332"/>
                </a:lnTo>
                <a:lnTo>
                  <a:pt x="3352876" y="4354407"/>
                </a:lnTo>
                <a:lnTo>
                  <a:pt x="3352683" y="4444689"/>
                </a:lnTo>
                <a:cubicBezTo>
                  <a:pt x="3355485" y="4452425"/>
                  <a:pt x="3356736" y="4477980"/>
                  <a:pt x="3352455" y="4483791"/>
                </a:cubicBezTo>
                <a:cubicBezTo>
                  <a:pt x="3351784" y="4489320"/>
                  <a:pt x="3353780" y="4495171"/>
                  <a:pt x="3349030" y="4498683"/>
                </a:cubicBezTo>
                <a:cubicBezTo>
                  <a:pt x="3346858" y="4510741"/>
                  <a:pt x="3341860" y="4538358"/>
                  <a:pt x="3339427" y="4556140"/>
                </a:cubicBezTo>
                <a:cubicBezTo>
                  <a:pt x="3342836" y="4560659"/>
                  <a:pt x="3341611" y="4566842"/>
                  <a:pt x="3339521" y="4574959"/>
                </a:cubicBezTo>
                <a:lnTo>
                  <a:pt x="3338246" y="4582576"/>
                </a:lnTo>
                <a:lnTo>
                  <a:pt x="3348539" y="4605460"/>
                </a:lnTo>
                <a:lnTo>
                  <a:pt x="3345760" y="4678575"/>
                </a:lnTo>
                <a:lnTo>
                  <a:pt x="3356250" y="4713574"/>
                </a:lnTo>
                <a:cubicBezTo>
                  <a:pt x="3358600" y="4727943"/>
                  <a:pt x="3359577" y="4741820"/>
                  <a:pt x="3361380" y="4755215"/>
                </a:cubicBezTo>
                <a:cubicBezTo>
                  <a:pt x="3363928" y="4785596"/>
                  <a:pt x="3347531" y="4766123"/>
                  <a:pt x="3361636" y="4803525"/>
                </a:cubicBezTo>
                <a:cubicBezTo>
                  <a:pt x="3356254" y="4807867"/>
                  <a:pt x="3356117" y="4812705"/>
                  <a:pt x="3358957" y="4820729"/>
                </a:cubicBezTo>
                <a:cubicBezTo>
                  <a:pt x="3359783" y="4835507"/>
                  <a:pt x="3345952" y="4834947"/>
                  <a:pt x="3354635" y="4849546"/>
                </a:cubicBezTo>
                <a:cubicBezTo>
                  <a:pt x="3350894" y="4848362"/>
                  <a:pt x="3350351" y="4855411"/>
                  <a:pt x="3349759" y="4861941"/>
                </a:cubicBezTo>
                <a:lnTo>
                  <a:pt x="3347368" y="4866228"/>
                </a:lnTo>
                <a:lnTo>
                  <a:pt x="3358408" y="4889535"/>
                </a:lnTo>
                <a:cubicBezTo>
                  <a:pt x="3373705" y="4931282"/>
                  <a:pt x="3382233" y="4982216"/>
                  <a:pt x="3393319" y="5017998"/>
                </a:cubicBezTo>
                <a:cubicBezTo>
                  <a:pt x="3368256" y="5040241"/>
                  <a:pt x="3392200" y="5029364"/>
                  <a:pt x="3389184" y="5055049"/>
                </a:cubicBezTo>
                <a:cubicBezTo>
                  <a:pt x="3413510" y="5050695"/>
                  <a:pt x="3377700" y="5085342"/>
                  <a:pt x="3405892" y="5089973"/>
                </a:cubicBezTo>
                <a:cubicBezTo>
                  <a:pt x="3404451" y="5094499"/>
                  <a:pt x="3402165" y="5098741"/>
                  <a:pt x="3399662" y="5102960"/>
                </a:cubicBezTo>
                <a:lnTo>
                  <a:pt x="3398363" y="5105176"/>
                </a:lnTo>
                <a:lnTo>
                  <a:pt x="3398026" y="5114590"/>
                </a:lnTo>
                <a:lnTo>
                  <a:pt x="3391859" y="5116550"/>
                </a:lnTo>
                <a:lnTo>
                  <a:pt x="3386999" y="5130226"/>
                </a:lnTo>
                <a:cubicBezTo>
                  <a:pt x="3386119" y="5135455"/>
                  <a:pt x="3386267" y="5141205"/>
                  <a:pt x="3388073" y="5147747"/>
                </a:cubicBezTo>
                <a:cubicBezTo>
                  <a:pt x="3400425" y="5164741"/>
                  <a:pt x="3388688" y="5187675"/>
                  <a:pt x="3391234" y="5209919"/>
                </a:cubicBezTo>
                <a:lnTo>
                  <a:pt x="3395469" y="5220481"/>
                </a:lnTo>
                <a:lnTo>
                  <a:pt x="3392518" y="5250830"/>
                </a:lnTo>
                <a:lnTo>
                  <a:pt x="3393800" y="5252877"/>
                </a:lnTo>
                <a:cubicBezTo>
                  <a:pt x="3393941" y="5258188"/>
                  <a:pt x="3392357" y="5268832"/>
                  <a:pt x="3393361" y="5282697"/>
                </a:cubicBezTo>
                <a:lnTo>
                  <a:pt x="3399825" y="5336059"/>
                </a:lnTo>
                <a:lnTo>
                  <a:pt x="3392824" y="5344884"/>
                </a:lnTo>
                <a:lnTo>
                  <a:pt x="3389277" y="5345998"/>
                </a:lnTo>
                <a:lnTo>
                  <a:pt x="3390946" y="5360636"/>
                </a:lnTo>
                <a:lnTo>
                  <a:pt x="3386366" y="5371486"/>
                </a:lnTo>
                <a:lnTo>
                  <a:pt x="3390662" y="5381496"/>
                </a:lnTo>
                <a:lnTo>
                  <a:pt x="3388199" y="5395290"/>
                </a:lnTo>
                <a:cubicBezTo>
                  <a:pt x="3386677" y="5400263"/>
                  <a:pt x="3384810" y="5405812"/>
                  <a:pt x="3383455" y="5412069"/>
                </a:cubicBezTo>
                <a:lnTo>
                  <a:pt x="3376345" y="5426008"/>
                </a:lnTo>
                <a:lnTo>
                  <a:pt x="3374012" y="5448470"/>
                </a:lnTo>
                <a:cubicBezTo>
                  <a:pt x="3372358" y="5465848"/>
                  <a:pt x="3370199" y="5482458"/>
                  <a:pt x="3365299" y="5498771"/>
                </a:cubicBezTo>
                <a:cubicBezTo>
                  <a:pt x="3368242" y="5512292"/>
                  <a:pt x="3368289" y="5524931"/>
                  <a:pt x="3358774" y="5536815"/>
                </a:cubicBezTo>
                <a:cubicBezTo>
                  <a:pt x="3355554" y="5573082"/>
                  <a:pt x="3364982" y="5582256"/>
                  <a:pt x="3352897" y="5604851"/>
                </a:cubicBezTo>
                <a:cubicBezTo>
                  <a:pt x="3357655" y="5611851"/>
                  <a:pt x="3360065" y="5616619"/>
                  <a:pt x="3360918" y="5620215"/>
                </a:cubicBezTo>
                <a:cubicBezTo>
                  <a:pt x="3363482" y="5631010"/>
                  <a:pt x="3352061" y="5631235"/>
                  <a:pt x="3348145" y="5649365"/>
                </a:cubicBezTo>
                <a:cubicBezTo>
                  <a:pt x="3342329" y="5668683"/>
                  <a:pt x="3336842" y="5635583"/>
                  <a:pt x="3334135" y="5654076"/>
                </a:cubicBezTo>
                <a:cubicBezTo>
                  <a:pt x="3338089" y="5673079"/>
                  <a:pt x="3320876" y="5674673"/>
                  <a:pt x="3326011" y="5694285"/>
                </a:cubicBezTo>
                <a:cubicBezTo>
                  <a:pt x="3339441" y="5687377"/>
                  <a:pt x="3320185" y="5735320"/>
                  <a:pt x="3331448" y="5735077"/>
                </a:cubicBezTo>
                <a:cubicBezTo>
                  <a:pt x="3313758" y="5754960"/>
                  <a:pt x="3333086" y="5760823"/>
                  <a:pt x="3326180" y="5784860"/>
                </a:cubicBezTo>
                <a:cubicBezTo>
                  <a:pt x="3319129" y="5796737"/>
                  <a:pt x="3317432" y="5804806"/>
                  <a:pt x="3323175" y="5814629"/>
                </a:cubicBezTo>
                <a:cubicBezTo>
                  <a:pt x="3289103" y="5869565"/>
                  <a:pt x="3319352" y="5845410"/>
                  <a:pt x="3303983" y="5894405"/>
                </a:cubicBezTo>
                <a:lnTo>
                  <a:pt x="3302615" y="5898375"/>
                </a:lnTo>
                <a:lnTo>
                  <a:pt x="3305988" y="5914019"/>
                </a:lnTo>
                <a:cubicBezTo>
                  <a:pt x="3306566" y="5914416"/>
                  <a:pt x="3307142" y="5914813"/>
                  <a:pt x="3307720" y="5915209"/>
                </a:cubicBezTo>
                <a:lnTo>
                  <a:pt x="3288942" y="5962966"/>
                </a:lnTo>
                <a:lnTo>
                  <a:pt x="3289995" y="5969791"/>
                </a:lnTo>
                <a:lnTo>
                  <a:pt x="3273219" y="6000303"/>
                </a:lnTo>
                <a:lnTo>
                  <a:pt x="3266971" y="6016394"/>
                </a:lnTo>
                <a:lnTo>
                  <a:pt x="3258268" y="6034498"/>
                </a:lnTo>
                <a:lnTo>
                  <a:pt x="3262376" y="6046147"/>
                </a:lnTo>
                <a:cubicBezTo>
                  <a:pt x="3269023" y="6073717"/>
                  <a:pt x="3250846" y="6118951"/>
                  <a:pt x="3274161" y="6127097"/>
                </a:cubicBezTo>
                <a:cubicBezTo>
                  <a:pt x="3261055" y="6140796"/>
                  <a:pt x="3284255" y="6151240"/>
                  <a:pt x="3287116" y="6165061"/>
                </a:cubicBezTo>
                <a:cubicBezTo>
                  <a:pt x="3278972" y="6176795"/>
                  <a:pt x="3286959" y="6181809"/>
                  <a:pt x="3289289" y="6191816"/>
                </a:cubicBezTo>
                <a:cubicBezTo>
                  <a:pt x="3284123" y="6196765"/>
                  <a:pt x="3284941" y="6205311"/>
                  <a:pt x="3291517" y="6207797"/>
                </a:cubicBezTo>
                <a:cubicBezTo>
                  <a:pt x="3306003" y="6202672"/>
                  <a:pt x="3300501" y="6232914"/>
                  <a:pt x="3310808" y="6234442"/>
                </a:cubicBezTo>
                <a:cubicBezTo>
                  <a:pt x="3314005" y="6251566"/>
                  <a:pt x="3305763" y="6327405"/>
                  <a:pt x="3322832" y="6339012"/>
                </a:cubicBezTo>
                <a:cubicBezTo>
                  <a:pt x="3332735" y="6373401"/>
                  <a:pt x="3309981" y="6425589"/>
                  <a:pt x="3311360" y="6440393"/>
                </a:cubicBezTo>
                <a:cubicBezTo>
                  <a:pt x="3282540" y="6457108"/>
                  <a:pt x="3365374" y="6523495"/>
                  <a:pt x="3370963" y="6586374"/>
                </a:cubicBezTo>
                <a:cubicBezTo>
                  <a:pt x="3368621" y="6595055"/>
                  <a:pt x="3368943" y="6599590"/>
                  <a:pt x="3375863" y="6601412"/>
                </a:cubicBezTo>
                <a:cubicBezTo>
                  <a:pt x="3380798" y="6617525"/>
                  <a:pt x="3389212" y="6649404"/>
                  <a:pt x="3400578" y="6683057"/>
                </a:cubicBezTo>
                <a:cubicBezTo>
                  <a:pt x="3408645" y="6705148"/>
                  <a:pt x="3410628" y="6805370"/>
                  <a:pt x="3417831" y="6852700"/>
                </a:cubicBezTo>
                <a:lnTo>
                  <a:pt x="341892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E8F6C-6350-82AD-7A7D-02CFAC5C0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5385A8B-1379-4CE7-A151-F04D88986112}" type="slidenum">
              <a:rPr lang="en-US" sz="10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10</a:t>
            </a:fld>
            <a:endParaRPr lang="en-US" sz="10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06EA6F-BB75-5BD5-89DB-A8B3CCF2A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5" t="12333"/>
          <a:stretch/>
        </p:blipFill>
        <p:spPr>
          <a:xfrm>
            <a:off x="4231770" y="2196572"/>
            <a:ext cx="2196188" cy="2468880"/>
          </a:xfrm>
          <a:prstGeom prst="rect">
            <a:avLst/>
          </a:prstGeom>
        </p:spPr>
      </p:pic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7FC23378-CB17-C78F-6FC1-E7051D96F9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9672" y="2192545"/>
            <a:ext cx="2472907" cy="2472907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6C47513B-5B2E-8F25-F480-FCCEDC04A384}"/>
              </a:ext>
            </a:extLst>
          </p:cNvPr>
          <p:cNvSpPr/>
          <p:nvPr/>
        </p:nvSpPr>
        <p:spPr>
          <a:xfrm>
            <a:off x="6692335" y="3002279"/>
            <a:ext cx="2092960" cy="853440"/>
          </a:xfrm>
          <a:prstGeom prst="rightArrow">
            <a:avLst>
              <a:gd name="adj1" fmla="val 50000"/>
              <a:gd name="adj2" fmla="val 82143"/>
            </a:avLst>
          </a:prstGeom>
          <a:solidFill>
            <a:schemeClr val="accent2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Exclamation mark with solid fill">
            <a:extLst>
              <a:ext uri="{FF2B5EF4-FFF2-40B4-BE49-F238E27FC236}">
                <a16:creationId xmlns:a16="http://schemas.microsoft.com/office/drawing/2014/main" id="{5682B81D-A1DF-C648-0FDA-F80D5436E6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986975" y="1498599"/>
            <a:ext cx="1503680" cy="15036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CB726B-C0DB-7C10-4241-1526F91A55EE}"/>
              </a:ext>
            </a:extLst>
          </p:cNvPr>
          <p:cNvSpPr txBox="1"/>
          <p:nvPr/>
        </p:nvSpPr>
        <p:spPr>
          <a:xfrm>
            <a:off x="4231770" y="4665452"/>
            <a:ext cx="219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Canceller RFIC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824AEB-B1A9-B267-8B9F-B51878DD2B31}"/>
              </a:ext>
            </a:extLst>
          </p:cNvPr>
          <p:cNvSpPr txBox="1"/>
          <p:nvPr/>
        </p:nvSpPr>
        <p:spPr>
          <a:xfrm>
            <a:off x="9049671" y="4665452"/>
            <a:ext cx="2472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Full-Duplex Radio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3E77D981-32B0-0767-97BE-DD3E2E83F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/>
          <a:stretch/>
        </p:blipFill>
        <p:spPr bwMode="auto">
          <a:xfrm>
            <a:off x="10210799" y="92399"/>
            <a:ext cx="1981201" cy="65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25;p34">
            <a:extLst>
              <a:ext uri="{FF2B5EF4-FFF2-40B4-BE49-F238E27FC236}">
                <a16:creationId xmlns:a16="http://schemas.microsoft.com/office/drawing/2014/main" id="{7F62A0C6-333D-83C7-07D9-524FFB00BAA8}"/>
              </a:ext>
            </a:extLst>
          </p:cNvPr>
          <p:cNvSpPr/>
          <p:nvPr/>
        </p:nvSpPr>
        <p:spPr>
          <a:xfrm>
            <a:off x="0" y="0"/>
            <a:ext cx="12192000" cy="92400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2491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AF47D9B-5F6C-F4BC-B354-EB22BF2B5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Transmission: Packet Encapsulation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BB919CE-499C-B6DF-8CDF-B02771091A1E}"/>
              </a:ext>
            </a:extLst>
          </p:cNvPr>
          <p:cNvGrpSpPr/>
          <p:nvPr/>
        </p:nvGrpSpPr>
        <p:grpSpPr>
          <a:xfrm>
            <a:off x="3330046" y="1358609"/>
            <a:ext cx="8694314" cy="5318858"/>
            <a:chOff x="2214880" y="1202665"/>
            <a:chExt cx="8694314" cy="531885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B25498E-410E-D9A3-AFDE-8204AA0E91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6444"/>
            <a:stretch/>
          </p:blipFill>
          <p:spPr>
            <a:xfrm>
              <a:off x="2214880" y="1202665"/>
              <a:ext cx="8694314" cy="4550990"/>
            </a:xfrm>
            <a:prstGeom prst="rect">
              <a:avLst/>
            </a:prstGeom>
          </p:spPr>
        </p:pic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2A0D2EF6-CE89-FBFC-3193-A62A9AD4206F}"/>
                </a:ext>
              </a:extLst>
            </p:cNvPr>
            <p:cNvSpPr/>
            <p:nvPr/>
          </p:nvSpPr>
          <p:spPr>
            <a:xfrm rot="16200000">
              <a:off x="3262178" y="4841131"/>
              <a:ext cx="527769" cy="1704621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410EF4B-EB8B-1551-4F5A-3FCB01AB591A}"/>
                </a:ext>
              </a:extLst>
            </p:cNvPr>
            <p:cNvSpPr/>
            <p:nvPr/>
          </p:nvSpPr>
          <p:spPr>
            <a:xfrm>
              <a:off x="2670625" y="5957326"/>
              <a:ext cx="1707747" cy="56419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Pilot Slots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DC17332-29CC-8665-2282-BEC299BBD1D5}"/>
              </a:ext>
            </a:extLst>
          </p:cNvPr>
          <p:cNvSpPr txBox="1"/>
          <p:nvPr/>
        </p:nvSpPr>
        <p:spPr>
          <a:xfrm>
            <a:off x="167640" y="2483932"/>
            <a:ext cx="3320194" cy="230832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Each radio is assigned a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pilot slot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ensure “quiet” time to measure the SI channel. In this figure, the radio is assigned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Pilot Slot 0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48716593-6620-5788-4CA6-9C56DB0C0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1160" y="6356350"/>
            <a:ext cx="2743200" cy="365125"/>
          </a:xfrm>
        </p:spPr>
        <p:txBody>
          <a:bodyPr/>
          <a:lstStyle/>
          <a:p>
            <a:fld id="{35385A8B-1379-4CE7-A151-F04D88986112}" type="slidenum">
              <a:rPr lang="en-US" smtClean="0"/>
              <a:t>11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5065B7-5CBE-E015-DE9B-5AA9E5D824C8}"/>
              </a:ext>
            </a:extLst>
          </p:cNvPr>
          <p:cNvSpPr/>
          <p:nvPr/>
        </p:nvSpPr>
        <p:spPr>
          <a:xfrm>
            <a:off x="5507989" y="4888783"/>
            <a:ext cx="6432595" cy="702165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 w="19050" cap="flat" cmpd="sng" algn="ctr">
            <a:solidFill>
              <a:srgbClr val="4F81BD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Payload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2154DB-7AA4-1542-EC80-2748BF75E406}"/>
              </a:ext>
            </a:extLst>
          </p:cNvPr>
          <p:cNvSpPr/>
          <p:nvPr/>
        </p:nvSpPr>
        <p:spPr>
          <a:xfrm>
            <a:off x="3785791" y="4888779"/>
            <a:ext cx="859536" cy="702165"/>
          </a:xfrm>
          <a:prstGeom prst="rect">
            <a:avLst/>
          </a:prstGeom>
          <a:solidFill>
            <a:srgbClr val="1F497D">
              <a:lumMod val="25000"/>
              <a:lumOff val="75000"/>
            </a:srgbClr>
          </a:solidFill>
          <a:ln w="19050" cap="flat" cmpd="sng" algn="ctr">
            <a:solidFill>
              <a:srgbClr val="4F81BD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30D449-10DD-768C-ED72-E45E6DB29DAF}"/>
              </a:ext>
            </a:extLst>
          </p:cNvPr>
          <p:cNvSpPr/>
          <p:nvPr/>
        </p:nvSpPr>
        <p:spPr>
          <a:xfrm>
            <a:off x="4648453" y="4888778"/>
            <a:ext cx="859536" cy="702165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19050" cap="flat" cmpd="sng" algn="ctr">
            <a:solidFill>
              <a:srgbClr val="4F81BD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P1</a:t>
            </a:r>
          </a:p>
        </p:txBody>
      </p:sp>
    </p:spTree>
    <p:extLst>
      <p:ext uri="{BB962C8B-B14F-4D97-AF65-F5344CB8AC3E}">
        <p14:creationId xmlns:p14="http://schemas.microsoft.com/office/powerpoint/2010/main" val="795738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C6CD-FD05-DDDB-3A86-ABC88FD6D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Reception: Synchronization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44726D-930C-A30A-A010-020BC8DC30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en-US" sz="3200" u="sng" dirty="0"/>
              <a:t>Intra</a:t>
            </a:r>
            <a:r>
              <a:rPr lang="en-US" sz="3200" dirty="0"/>
              <a:t>-Node Synchronization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B5428-8F43-0274-81A7-AC0846C86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85A8B-1379-4CE7-A151-F04D88986112}" type="slidenum">
              <a:rPr lang="en-US" smtClean="0"/>
              <a:t>12</a:t>
            </a:fld>
            <a:endParaRPr lang="en-US"/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2B9A4BF7-EE4C-0BB0-196B-47B616762E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0188" y="3071088"/>
            <a:ext cx="4676037" cy="29019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34BBCC-3BD2-B690-13F2-5107B97CE74E}"/>
              </a:ext>
            </a:extLst>
          </p:cNvPr>
          <p:cNvSpPr txBox="1"/>
          <p:nvPr/>
        </p:nvSpPr>
        <p:spPr>
          <a:xfrm>
            <a:off x="1090188" y="2449811"/>
            <a:ext cx="4676037" cy="615553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to align the radio’s received SI signal with the corresponding transmission</a:t>
            </a:r>
            <a:endParaRPr lang="en-US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Content Placeholder 16">
            <a:extLst>
              <a:ext uri="{FF2B5EF4-FFF2-40B4-BE49-F238E27FC236}">
                <a16:creationId xmlns:a16="http://schemas.microsoft.com/office/drawing/2014/main" id="{A6B26624-9F32-E818-FA97-21F9196F9C4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610957" y="2093119"/>
            <a:ext cx="4305673" cy="3627434"/>
          </a:xfr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8EDD4C8-6B8B-8AB7-BA5F-7503BA76B4D3}"/>
              </a:ext>
            </a:extLst>
          </p:cNvPr>
          <p:cNvSpPr/>
          <p:nvPr/>
        </p:nvSpPr>
        <p:spPr>
          <a:xfrm>
            <a:off x="5674475" y="6201641"/>
            <a:ext cx="3050425" cy="519834"/>
          </a:xfrm>
          <a:prstGeom prst="rect">
            <a:avLst/>
          </a:prstGeom>
          <a:solidFill>
            <a:srgbClr val="B8D0ED"/>
          </a:solidFill>
          <a:ln w="19050" cap="flat" cmpd="sng" algn="ctr">
            <a:solidFill>
              <a:srgbClr val="4F81BD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Payload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E84EFA4-428F-0148-AA6E-D230FD47738D}"/>
              </a:ext>
            </a:extLst>
          </p:cNvPr>
          <p:cNvSpPr/>
          <p:nvPr/>
        </p:nvSpPr>
        <p:spPr>
          <a:xfrm>
            <a:off x="3952277" y="6201637"/>
            <a:ext cx="859536" cy="519834"/>
          </a:xfrm>
          <a:prstGeom prst="rect">
            <a:avLst/>
          </a:prstGeom>
          <a:solidFill>
            <a:srgbClr val="1F497D">
              <a:lumMod val="25000"/>
              <a:lumOff val="75000"/>
            </a:srgbClr>
          </a:solidFill>
          <a:ln w="19050" cap="flat" cmpd="sng" algn="ctr">
            <a:solidFill>
              <a:srgbClr val="4F81BD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5976886-0591-F68A-0BD7-E13105DB69E7}"/>
              </a:ext>
            </a:extLst>
          </p:cNvPr>
          <p:cNvSpPr/>
          <p:nvPr/>
        </p:nvSpPr>
        <p:spPr>
          <a:xfrm>
            <a:off x="4938288" y="5917845"/>
            <a:ext cx="3050425" cy="136879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rgbClr val="4F81BD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6EA231-455C-38F5-EC35-BEA4510B4863}"/>
              </a:ext>
            </a:extLst>
          </p:cNvPr>
          <p:cNvSpPr/>
          <p:nvPr/>
        </p:nvSpPr>
        <p:spPr>
          <a:xfrm>
            <a:off x="3216090" y="5917841"/>
            <a:ext cx="859536" cy="136879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rgbClr val="4F81BD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467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C6CD-FD05-DDDB-3A86-ABC88FD6D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Reception: Synchronization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44726D-930C-A30A-A010-020BC8DC30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en-US" sz="3200" u="sng" dirty="0"/>
              <a:t>Intra</a:t>
            </a:r>
            <a:r>
              <a:rPr lang="en-US" sz="3200" dirty="0"/>
              <a:t>-Node Synchronization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B5428-8F43-0274-81A7-AC0846C86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85A8B-1379-4CE7-A151-F04D88986112}" type="slidenum">
              <a:rPr lang="en-US" smtClean="0"/>
              <a:t>13</a:t>
            </a:fld>
            <a:endParaRPr lang="en-US"/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2B9A4BF7-EE4C-0BB0-196B-47B616762E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0188" y="3071088"/>
            <a:ext cx="4676037" cy="29019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34BBCC-3BD2-B690-13F2-5107B97CE74E}"/>
              </a:ext>
            </a:extLst>
          </p:cNvPr>
          <p:cNvSpPr txBox="1"/>
          <p:nvPr/>
        </p:nvSpPr>
        <p:spPr>
          <a:xfrm>
            <a:off x="1090188" y="2449811"/>
            <a:ext cx="4676037" cy="615553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to align the radio’s received SI signal with the corresponding transmission</a:t>
            </a:r>
            <a:endParaRPr lang="en-US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Content Placeholder 16">
            <a:extLst>
              <a:ext uri="{FF2B5EF4-FFF2-40B4-BE49-F238E27FC236}">
                <a16:creationId xmlns:a16="http://schemas.microsoft.com/office/drawing/2014/main" id="{A6B26624-9F32-E818-FA97-21F9196F9C4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610957" y="2093119"/>
            <a:ext cx="4305673" cy="3627434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581ECF-414B-375C-E991-F6E7759BFAEF}"/>
              </a:ext>
            </a:extLst>
          </p:cNvPr>
          <p:cNvSpPr/>
          <p:nvPr/>
        </p:nvSpPr>
        <p:spPr>
          <a:xfrm>
            <a:off x="5674475" y="6201641"/>
            <a:ext cx="3050425" cy="519834"/>
          </a:xfrm>
          <a:prstGeom prst="rect">
            <a:avLst/>
          </a:prstGeom>
          <a:solidFill>
            <a:srgbClr val="B8D0ED"/>
          </a:solidFill>
          <a:ln w="19050" cap="flat" cmpd="sng" algn="ctr">
            <a:solidFill>
              <a:srgbClr val="4F81BD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Payload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CBE072-C53E-BD37-F5B0-DF33C035E789}"/>
              </a:ext>
            </a:extLst>
          </p:cNvPr>
          <p:cNvSpPr/>
          <p:nvPr/>
        </p:nvSpPr>
        <p:spPr>
          <a:xfrm>
            <a:off x="3952277" y="6201637"/>
            <a:ext cx="859536" cy="519834"/>
          </a:xfrm>
          <a:prstGeom prst="rect">
            <a:avLst/>
          </a:prstGeom>
          <a:solidFill>
            <a:srgbClr val="1F497D">
              <a:lumMod val="25000"/>
              <a:lumOff val="75000"/>
            </a:srgbClr>
          </a:solidFill>
          <a:ln w="19050" cap="flat" cmpd="sng" algn="ctr">
            <a:solidFill>
              <a:srgbClr val="4F81BD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2077DA-1794-F3F1-8608-90D940E18E23}"/>
              </a:ext>
            </a:extLst>
          </p:cNvPr>
          <p:cNvSpPr/>
          <p:nvPr/>
        </p:nvSpPr>
        <p:spPr>
          <a:xfrm>
            <a:off x="5674475" y="5917845"/>
            <a:ext cx="3050425" cy="136879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rgbClr val="4F81BD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2E2DC7-7EF8-C5B4-8016-39B906179B4A}"/>
              </a:ext>
            </a:extLst>
          </p:cNvPr>
          <p:cNvSpPr/>
          <p:nvPr/>
        </p:nvSpPr>
        <p:spPr>
          <a:xfrm>
            <a:off x="3952277" y="5917841"/>
            <a:ext cx="859536" cy="136879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rgbClr val="4F81BD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134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C6CD-FD05-DDDB-3A86-ABC88FD6D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Reception: Synchronization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A1F7D3-58D4-D898-9B5A-660E21114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36612" y="1681163"/>
            <a:ext cx="5183188" cy="823912"/>
          </a:xfrm>
        </p:spPr>
        <p:txBody>
          <a:bodyPr anchor="t">
            <a:normAutofit/>
          </a:bodyPr>
          <a:lstStyle/>
          <a:p>
            <a:pPr algn="ctr"/>
            <a:r>
              <a:rPr lang="en-US" sz="3200" u="sng" dirty="0"/>
              <a:t>Inter</a:t>
            </a:r>
            <a:r>
              <a:rPr lang="en-US" sz="3200" dirty="0"/>
              <a:t>-Node Synchronization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B5428-8F43-0274-81A7-AC0846C86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85A8B-1379-4CE7-A151-F04D88986112}" type="slidenum">
              <a:rPr lang="en-US" smtClean="0"/>
              <a:t>14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8B28F3-E3A2-4565-587B-0F67E591FA1C}"/>
              </a:ext>
            </a:extLst>
          </p:cNvPr>
          <p:cNvSpPr txBox="1"/>
          <p:nvPr/>
        </p:nvSpPr>
        <p:spPr>
          <a:xfrm>
            <a:off x="1090186" y="2449811"/>
            <a:ext cx="4929614" cy="615553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Goal: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to align radios’ transmissions such that the payloads overlap and pilot slots do not interfere</a:t>
            </a:r>
            <a:endParaRPr lang="en-US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33825BC1-0E91-5209-97EE-42CB49E60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199" y="2093119"/>
            <a:ext cx="4275190" cy="2080440"/>
          </a:xfrm>
          <a:prstGeom prst="rect">
            <a:avLst/>
          </a:prstGeom>
        </p:spPr>
      </p:pic>
      <p:pic>
        <p:nvPicPr>
          <p:cNvPr id="33" name="Content Placeholder 6">
            <a:extLst>
              <a:ext uri="{FF2B5EF4-FFF2-40B4-BE49-F238E27FC236}">
                <a16:creationId xmlns:a16="http://schemas.microsoft.com/office/drawing/2014/main" id="{262E6CA5-D42A-31C6-B119-89E7D0BB0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" b="44"/>
          <a:stretch/>
        </p:blipFill>
        <p:spPr>
          <a:xfrm>
            <a:off x="1090186" y="3065364"/>
            <a:ext cx="4676037" cy="2186709"/>
          </a:xfrm>
          <a:prstGeom prst="rect">
            <a:avLst/>
          </a:prstGeom>
        </p:spPr>
      </p:pic>
      <p:pic>
        <p:nvPicPr>
          <p:cNvPr id="34" name="Graphic 33" descr="Badge 1 with solid fill">
            <a:extLst>
              <a:ext uri="{FF2B5EF4-FFF2-40B4-BE49-F238E27FC236}">
                <a16:creationId xmlns:a16="http://schemas.microsoft.com/office/drawing/2014/main" id="{B24C11AC-F0F0-B372-EF8A-C8907D4F8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76480" y="3455988"/>
            <a:ext cx="577131" cy="577131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5A8E6C11-E155-63A4-D924-A419F52E0900}"/>
              </a:ext>
            </a:extLst>
          </p:cNvPr>
          <p:cNvSpPr/>
          <p:nvPr/>
        </p:nvSpPr>
        <p:spPr>
          <a:xfrm>
            <a:off x="5674475" y="6201641"/>
            <a:ext cx="3050425" cy="519834"/>
          </a:xfrm>
          <a:prstGeom prst="rect">
            <a:avLst/>
          </a:prstGeom>
          <a:solidFill>
            <a:srgbClr val="B8D0ED"/>
          </a:solidFill>
          <a:ln w="19050" cap="flat" cmpd="sng" algn="ctr">
            <a:solidFill>
              <a:srgbClr val="4F81BD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Payload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7ABD250-3055-E60B-C903-917A69451A5F}"/>
              </a:ext>
            </a:extLst>
          </p:cNvPr>
          <p:cNvSpPr/>
          <p:nvPr/>
        </p:nvSpPr>
        <p:spPr>
          <a:xfrm>
            <a:off x="3952277" y="6201637"/>
            <a:ext cx="859536" cy="519834"/>
          </a:xfrm>
          <a:prstGeom prst="rect">
            <a:avLst/>
          </a:prstGeom>
          <a:solidFill>
            <a:srgbClr val="1F497D">
              <a:lumMod val="25000"/>
              <a:lumOff val="75000"/>
            </a:srgbClr>
          </a:solidFill>
          <a:ln w="19050" cap="flat" cmpd="sng" algn="ctr">
            <a:solidFill>
              <a:srgbClr val="4F81BD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P0</a:t>
            </a:r>
          </a:p>
        </p:txBody>
      </p:sp>
    </p:spTree>
    <p:extLst>
      <p:ext uri="{BB962C8B-B14F-4D97-AF65-F5344CB8AC3E}">
        <p14:creationId xmlns:p14="http://schemas.microsoft.com/office/powerpoint/2010/main" val="317397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C6CD-FD05-DDDB-3A86-ABC88FD6D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Reception: Synchronization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A1F7D3-58D4-D898-9B5A-660E21114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36612" y="1681163"/>
            <a:ext cx="5183188" cy="823912"/>
          </a:xfrm>
        </p:spPr>
        <p:txBody>
          <a:bodyPr anchor="t">
            <a:normAutofit/>
          </a:bodyPr>
          <a:lstStyle/>
          <a:p>
            <a:pPr algn="ctr"/>
            <a:r>
              <a:rPr lang="en-US" sz="3200" u="sng" dirty="0"/>
              <a:t>Inter</a:t>
            </a:r>
            <a:r>
              <a:rPr lang="en-US" sz="3200" dirty="0"/>
              <a:t>-Node Synchronization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B5428-8F43-0274-81A7-AC0846C86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85A8B-1379-4CE7-A151-F04D88986112}" type="slidenum">
              <a:rPr lang="en-US" smtClean="0"/>
              <a:t>15</a:t>
            </a:fld>
            <a:endParaRPr lang="en-US"/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33825BC1-0E91-5209-97EE-42CB49E60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199" y="2093119"/>
            <a:ext cx="4275190" cy="2080440"/>
          </a:xfrm>
          <a:prstGeom prst="rect">
            <a:avLst/>
          </a:prstGeom>
        </p:spPr>
      </p:pic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262E6CA5-D42A-31C6-B119-89E7D0BB0B1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47"/>
          <a:stretch/>
        </p:blipFill>
        <p:spPr>
          <a:xfrm>
            <a:off x="1090186" y="3065364"/>
            <a:ext cx="4676037" cy="2186709"/>
          </a:xfrm>
          <a:prstGeom prst="rect">
            <a:avLst/>
          </a:prstGeom>
        </p:spPr>
      </p:pic>
      <p:pic>
        <p:nvPicPr>
          <p:cNvPr id="13" name="Graphic 12" descr="Badge with solid fill">
            <a:extLst>
              <a:ext uri="{FF2B5EF4-FFF2-40B4-BE49-F238E27FC236}">
                <a16:creationId xmlns:a16="http://schemas.microsoft.com/office/drawing/2014/main" id="{BD912FE6-ABCB-BE24-D5C2-DD181B1B9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09753" y="4425851"/>
            <a:ext cx="576072" cy="57607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EC84D07-4494-04EE-CBDF-420339DFDA92}"/>
              </a:ext>
            </a:extLst>
          </p:cNvPr>
          <p:cNvSpPr/>
          <p:nvPr/>
        </p:nvSpPr>
        <p:spPr>
          <a:xfrm>
            <a:off x="5671349" y="6201637"/>
            <a:ext cx="3050425" cy="519834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 w="19050" cap="flat" cmpd="sng" algn="ctr">
            <a:solidFill>
              <a:srgbClr val="4F81BD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Payload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55B8E8-9E74-811F-8D73-F5ED5EADA74E}"/>
              </a:ext>
            </a:extLst>
          </p:cNvPr>
          <p:cNvSpPr/>
          <p:nvPr/>
        </p:nvSpPr>
        <p:spPr>
          <a:xfrm>
            <a:off x="4811813" y="6201632"/>
            <a:ext cx="859536" cy="519834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19050" cap="flat" cmpd="sng" algn="ctr">
            <a:solidFill>
              <a:srgbClr val="4F81BD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135711-7C4D-1377-B982-564A19FED525}"/>
              </a:ext>
            </a:extLst>
          </p:cNvPr>
          <p:cNvSpPr/>
          <p:nvPr/>
        </p:nvSpPr>
        <p:spPr>
          <a:xfrm>
            <a:off x="3952277" y="6201637"/>
            <a:ext cx="859536" cy="519834"/>
          </a:xfrm>
          <a:prstGeom prst="rect">
            <a:avLst/>
          </a:prstGeom>
          <a:solidFill>
            <a:srgbClr val="1F497D">
              <a:lumMod val="25000"/>
              <a:lumOff val="75000"/>
            </a:srgbClr>
          </a:solidFill>
          <a:ln w="19050" cap="flat" cmpd="sng" algn="ctr">
            <a:solidFill>
              <a:srgbClr val="4F81BD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1E01B1-B0E1-A054-7DEF-E47C409EC68F}"/>
              </a:ext>
            </a:extLst>
          </p:cNvPr>
          <p:cNvSpPr txBox="1"/>
          <p:nvPr/>
        </p:nvSpPr>
        <p:spPr>
          <a:xfrm>
            <a:off x="1090186" y="2449811"/>
            <a:ext cx="4929614" cy="615553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Goal: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to align radios’ transmissions such that the payloads overlap and pilot slots do not interfere</a:t>
            </a:r>
            <a:endParaRPr lang="en-US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69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E0D807E-A2E3-7079-4A59-35B0B2927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 Channel Estimation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694113BD-1A4A-954A-BA7D-7EA4F5F57F0C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Transmit pilot symbols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Receive pilot symbols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𝑆𝐼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2400" dirty="0"/>
              </a:p>
              <a:p>
                <a:r>
                  <a:rPr lang="en-US" dirty="0"/>
                  <a:t>Recover the SI channel: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𝑆𝐼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ru-RU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ru-RU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Tx and Rx signal processing chains must be on the same master clock cycle!</a:t>
                </a:r>
              </a:p>
            </p:txBody>
          </p:sp>
        </mc:Choice>
        <mc:Fallback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694113BD-1A4A-954A-BA7D-7EA4F5F57F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118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Content Placeholder 12" descr="A screenshot of a computer&#10;&#10;Description automatically generated">
            <a:extLst>
              <a:ext uri="{FF2B5EF4-FFF2-40B4-BE49-F238E27FC236}">
                <a16:creationId xmlns:a16="http://schemas.microsoft.com/office/drawing/2014/main" id="{6C9454B8-3989-6251-EF39-83276A8E2B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99" y="805717"/>
            <a:ext cx="4152900" cy="5246566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F51B02-F1C4-5F5A-53E4-E444072A8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85A8B-1379-4CE7-A151-F04D889861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18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E0D807E-A2E3-7079-4A59-35B0B2927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SIC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694113BD-1A4A-954A-BA7D-7EA4F5F57F0C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Truncated Volterra series model: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sz="2400" dirty="0"/>
              </a:p>
              <a:p>
                <a:endParaRPr lang="en-US" dirty="0"/>
              </a:p>
              <a:p>
                <a:r>
                  <a:rPr lang="en-US" dirty="0"/>
                  <a:t>Simplified first-order model:</a:t>
                </a:r>
              </a:p>
              <a:p>
                <a:pPr marL="0" indent="0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𝑨</m:t>
                      </m:r>
                      <m:acc>
                        <m:accPr>
                          <m:chr m:val="̂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</m:acc>
                    </m:oMath>
                  </m:oMathPara>
                </a14:m>
                <a:endParaRPr lang="en-US" sz="2400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1]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[2]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[3]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[3]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[1]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[2]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[2]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[3]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[1]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694113BD-1A4A-954A-BA7D-7EA4F5F57F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118" t="-2241" r="-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F51B02-F1C4-5F5A-53E4-E444072A8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85A8B-1379-4CE7-A151-F04D88986112}" type="slidenum">
              <a:rPr lang="en-US" smtClean="0"/>
              <a:t>17</a:t>
            </a:fld>
            <a:endParaRPr lang="en-US"/>
          </a:p>
        </p:txBody>
      </p:sp>
      <p:pic>
        <p:nvPicPr>
          <p:cNvPr id="5" name="Content Placeholder 12" descr="A screenshot of a computer&#10;&#10;Description automatically generated">
            <a:extLst>
              <a:ext uri="{FF2B5EF4-FFF2-40B4-BE49-F238E27FC236}">
                <a16:creationId xmlns:a16="http://schemas.microsoft.com/office/drawing/2014/main" id="{AEC25ED4-6800-A5E5-D81E-67BEB46A5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99" y="805717"/>
            <a:ext cx="4152900" cy="52465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733E01-2703-BC03-53D5-65FA68A44F16}"/>
              </a:ext>
            </a:extLst>
          </p:cNvPr>
          <p:cNvSpPr/>
          <p:nvPr/>
        </p:nvSpPr>
        <p:spPr>
          <a:xfrm>
            <a:off x="5671349" y="6201637"/>
            <a:ext cx="3050425" cy="519834"/>
          </a:xfrm>
          <a:prstGeom prst="rect">
            <a:avLst/>
          </a:prstGeom>
          <a:solidFill>
            <a:srgbClr val="E6B9B8"/>
          </a:solidFill>
          <a:ln w="19050" cap="flat" cmpd="sng" algn="ctr">
            <a:solidFill>
              <a:srgbClr val="4F81BD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Payload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A1A472-9469-F712-D033-058924E06391}"/>
              </a:ext>
            </a:extLst>
          </p:cNvPr>
          <p:cNvSpPr/>
          <p:nvPr/>
        </p:nvSpPr>
        <p:spPr>
          <a:xfrm>
            <a:off x="4811813" y="6201632"/>
            <a:ext cx="859536" cy="519834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19050" cap="flat" cmpd="sng" algn="ctr">
            <a:solidFill>
              <a:srgbClr val="4F81BD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03A7C6-085B-367C-59E1-0F3F8F9E37A5}"/>
              </a:ext>
            </a:extLst>
          </p:cNvPr>
          <p:cNvSpPr/>
          <p:nvPr/>
        </p:nvSpPr>
        <p:spPr>
          <a:xfrm>
            <a:off x="5671349" y="6201637"/>
            <a:ext cx="3050425" cy="519834"/>
          </a:xfrm>
          <a:prstGeom prst="rect">
            <a:avLst/>
          </a:prstGeom>
          <a:solidFill>
            <a:srgbClr val="E6B9B8"/>
          </a:solidFill>
          <a:ln w="19050" cap="flat" cmpd="sng" algn="ctr">
            <a:solidFill>
              <a:srgbClr val="4F81BD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Payload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E0E71C-2CB9-808B-7484-B6886D5498CF}"/>
              </a:ext>
            </a:extLst>
          </p:cNvPr>
          <p:cNvSpPr/>
          <p:nvPr/>
        </p:nvSpPr>
        <p:spPr>
          <a:xfrm>
            <a:off x="4811813" y="6201632"/>
            <a:ext cx="859536" cy="519834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19050" cap="flat" cmpd="sng" algn="ctr">
            <a:solidFill>
              <a:srgbClr val="4F81BD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D67EF7-C760-7CC0-F7BA-1B958772B329}"/>
              </a:ext>
            </a:extLst>
          </p:cNvPr>
          <p:cNvSpPr/>
          <p:nvPr/>
        </p:nvSpPr>
        <p:spPr>
          <a:xfrm>
            <a:off x="5671349" y="6201637"/>
            <a:ext cx="3050425" cy="519834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 w="19050" cap="flat" cmpd="sng" algn="ctr">
            <a:solidFill>
              <a:srgbClr val="4F81BD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Payload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3C85FC-8485-BC57-F3A8-D05F3F987F8D}"/>
              </a:ext>
            </a:extLst>
          </p:cNvPr>
          <p:cNvSpPr/>
          <p:nvPr/>
        </p:nvSpPr>
        <p:spPr>
          <a:xfrm>
            <a:off x="4811813" y="6201632"/>
            <a:ext cx="859536" cy="519834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19050" cap="flat" cmpd="sng" algn="ctr">
            <a:solidFill>
              <a:srgbClr val="4F81BD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807074-A839-3B04-050F-7E8B63D1E869}"/>
              </a:ext>
            </a:extLst>
          </p:cNvPr>
          <p:cNvSpPr/>
          <p:nvPr/>
        </p:nvSpPr>
        <p:spPr>
          <a:xfrm>
            <a:off x="3952277" y="6201637"/>
            <a:ext cx="859536" cy="519834"/>
          </a:xfrm>
          <a:prstGeom prst="rect">
            <a:avLst/>
          </a:prstGeom>
          <a:solidFill>
            <a:srgbClr val="1F497D">
              <a:lumMod val="25000"/>
              <a:lumOff val="75000"/>
            </a:srgbClr>
          </a:solidFill>
          <a:ln w="19050" cap="flat" cmpd="sng" algn="ctr">
            <a:solidFill>
              <a:srgbClr val="4F81BD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P0</a:t>
            </a:r>
          </a:p>
        </p:txBody>
      </p:sp>
    </p:spTree>
    <p:extLst>
      <p:ext uri="{BB962C8B-B14F-4D97-AF65-F5344CB8AC3E}">
        <p14:creationId xmlns:p14="http://schemas.microsoft.com/office/powerpoint/2010/main" val="263936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6ABB7B0-8B0E-D13F-440C-462C4F853C93}"/>
              </a:ext>
            </a:extLst>
          </p:cNvPr>
          <p:cNvSpPr/>
          <p:nvPr/>
        </p:nvSpPr>
        <p:spPr>
          <a:xfrm>
            <a:off x="3360420" y="2508226"/>
            <a:ext cx="1120140" cy="10122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04AE047-EE93-66BC-FFB7-8656EBDA9BAD}"/>
              </a:ext>
            </a:extLst>
          </p:cNvPr>
          <p:cNvGrpSpPr/>
          <p:nvPr/>
        </p:nvGrpSpPr>
        <p:grpSpPr>
          <a:xfrm>
            <a:off x="655320" y="1690688"/>
            <a:ext cx="10881360" cy="2291060"/>
            <a:chOff x="31139560" y="13016429"/>
            <a:chExt cx="12170902" cy="256257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CB6611F-84E8-E0B8-2A77-050B88CF0375}"/>
                </a:ext>
              </a:extLst>
            </p:cNvPr>
            <p:cNvGrpSpPr/>
            <p:nvPr/>
          </p:nvGrpSpPr>
          <p:grpSpPr>
            <a:xfrm>
              <a:off x="31139560" y="13016429"/>
              <a:ext cx="7565490" cy="2562572"/>
              <a:chOff x="31492883" y="23147973"/>
              <a:chExt cx="7565490" cy="2562572"/>
            </a:xfrm>
          </p:grpSpPr>
          <p:pic>
            <p:nvPicPr>
              <p:cNvPr id="9" name="Content Placeholder 6">
                <a:extLst>
                  <a:ext uri="{FF2B5EF4-FFF2-40B4-BE49-F238E27FC236}">
                    <a16:creationId xmlns:a16="http://schemas.microsoft.com/office/drawing/2014/main" id="{3221C08C-D3E5-CAF4-A559-DED9877E1C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-361" r="1" b="1"/>
              <a:stretch/>
            </p:blipFill>
            <p:spPr>
              <a:xfrm>
                <a:off x="31492883" y="23147973"/>
                <a:ext cx="7565490" cy="2562572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47D0286-1B6A-429A-9E50-419401D84F37}"/>
                  </a:ext>
                </a:extLst>
              </p:cNvPr>
              <p:cNvSpPr/>
              <p:nvPr/>
            </p:nvSpPr>
            <p:spPr>
              <a:xfrm>
                <a:off x="36852941" y="23807506"/>
                <a:ext cx="2137048" cy="509782"/>
              </a:xfrm>
              <a:prstGeom prst="rect">
                <a:avLst/>
              </a:pr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365492D-8624-8D36-7CA6-18630970DE7E}"/>
                  </a:ext>
                </a:extLst>
              </p:cNvPr>
              <p:cNvSpPr/>
              <p:nvPr/>
            </p:nvSpPr>
            <p:spPr>
              <a:xfrm>
                <a:off x="31597796" y="23997463"/>
                <a:ext cx="2029522" cy="509782"/>
              </a:xfrm>
              <a:prstGeom prst="rect">
                <a:avLst/>
              </a:pr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AF55C24-939F-CF74-32AB-AE99470AEFA6}"/>
                  </a:ext>
                </a:extLst>
              </p:cNvPr>
              <p:cNvSpPr/>
              <p:nvPr/>
            </p:nvSpPr>
            <p:spPr>
              <a:xfrm>
                <a:off x="31602062" y="24550656"/>
                <a:ext cx="2029522" cy="509782"/>
              </a:xfrm>
              <a:prstGeom prst="rect">
                <a:avLst/>
              </a:prstGeom>
              <a:noFill/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F3306D9-266B-3920-002F-8640D269BC56}"/>
                  </a:ext>
                </a:extLst>
              </p:cNvPr>
              <p:cNvSpPr/>
              <p:nvPr/>
            </p:nvSpPr>
            <p:spPr>
              <a:xfrm>
                <a:off x="31926554" y="25101844"/>
                <a:ext cx="1705032" cy="509782"/>
              </a:xfrm>
              <a:prstGeom prst="rect">
                <a:avLst/>
              </a:prstGeom>
              <a:noFill/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0C1A6CF-2579-D7DF-4CC6-AC95C6654F67}"/>
                  </a:ext>
                </a:extLst>
              </p:cNvPr>
              <p:cNvSpPr/>
              <p:nvPr/>
            </p:nvSpPr>
            <p:spPr>
              <a:xfrm>
                <a:off x="36852941" y="24361561"/>
                <a:ext cx="1837516" cy="509782"/>
              </a:xfrm>
              <a:prstGeom prst="rect">
                <a:avLst/>
              </a:prstGeom>
              <a:noFill/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266183F-F196-702D-55BD-6C68FFC44C18}"/>
                  </a:ext>
                </a:extLst>
              </p:cNvPr>
              <p:cNvSpPr/>
              <p:nvPr/>
            </p:nvSpPr>
            <p:spPr>
              <a:xfrm>
                <a:off x="36818981" y="24924174"/>
                <a:ext cx="1946962" cy="509782"/>
              </a:xfrm>
              <a:prstGeom prst="rect">
                <a:avLst/>
              </a:prstGeom>
              <a:noFill/>
              <a:ln w="762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C49165-209F-459C-C18E-B0EED963BF1C}"/>
                </a:ext>
              </a:extLst>
            </p:cNvPr>
            <p:cNvSpPr txBox="1"/>
            <p:nvPr/>
          </p:nvSpPr>
          <p:spPr>
            <a:xfrm>
              <a:off x="38788241" y="13576967"/>
              <a:ext cx="4522221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1313" indent="-341313">
                <a:buClr>
                  <a:srgbClr val="FF0000"/>
                </a:buClr>
                <a:buFont typeface="Wingdings" panose="05000000000000000000" pitchFamily="2" charset="2"/>
                <a:buChar char="q"/>
              </a:pPr>
              <a:r>
                <a:rPr lang="en-US" sz="2400" b="1" dirty="0"/>
                <a:t>Error Detection and Synchronization Control</a:t>
              </a:r>
            </a:p>
            <a:p>
              <a:pPr marL="341313" indent="-341313">
                <a:buClr>
                  <a:srgbClr val="00B0F0"/>
                </a:buClr>
                <a:buFont typeface="Wingdings" panose="05000000000000000000" pitchFamily="2" charset="2"/>
                <a:buChar char="q"/>
              </a:pPr>
              <a:r>
                <a:rPr lang="en-US" sz="2400" b="1" dirty="0"/>
                <a:t>Channel Estimation Control</a:t>
              </a:r>
            </a:p>
            <a:p>
              <a:pPr marL="341313" indent="-341313">
                <a:buClr>
                  <a:srgbClr val="00B050"/>
                </a:buClr>
                <a:buFont typeface="Wingdings" panose="05000000000000000000" pitchFamily="2" charset="2"/>
                <a:buChar char="q"/>
              </a:pPr>
              <a:r>
                <a:rPr lang="en-US" sz="2400" b="1" dirty="0"/>
                <a:t>Visualization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4A9D2D1-B1E2-3EE7-4D30-60E34AA57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Control and Coordination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7B7A1-1C7C-1483-4C13-1EF5160F8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85A8B-1379-4CE7-A151-F04D88986112}" type="slidenum">
              <a:rPr lang="en-US" smtClean="0"/>
              <a:t>18</a:t>
            </a:fld>
            <a:endParaRPr lang="en-US"/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4D9FD0D9-FA3C-7676-E475-ED97706EE933}"/>
              </a:ext>
            </a:extLst>
          </p:cNvPr>
          <p:cNvSpPr/>
          <p:nvPr/>
        </p:nvSpPr>
        <p:spPr>
          <a:xfrm>
            <a:off x="3355498" y="4206250"/>
            <a:ext cx="651945" cy="2291060"/>
          </a:xfrm>
          <a:prstGeom prst="leftBrac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UB-20 - xdimax">
            <a:extLst>
              <a:ext uri="{FF2B5EF4-FFF2-40B4-BE49-F238E27FC236}">
                <a16:creationId xmlns:a16="http://schemas.microsoft.com/office/drawing/2014/main" id="{4880269D-8B52-78A7-0D3B-4FD5414FD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740" y="4475824"/>
            <a:ext cx="2127829" cy="175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duino Mega 2560 R3 (A000067) – PTSolns">
            <a:extLst>
              <a:ext uri="{FF2B5EF4-FFF2-40B4-BE49-F238E27FC236}">
                <a16:creationId xmlns:a16="http://schemas.microsoft.com/office/drawing/2014/main" id="{7F0534F3-D9FF-8A0D-918C-E55955FAB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569" y="4472088"/>
            <a:ext cx="2340864" cy="175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ynq UltraScale+ MPSoC ZCU104 Evaluation Kit">
            <a:extLst>
              <a:ext uri="{FF2B5EF4-FFF2-40B4-BE49-F238E27FC236}">
                <a16:creationId xmlns:a16="http://schemas.microsoft.com/office/drawing/2014/main" id="{28D9EACA-9392-79A3-247C-B6E9B0C93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433" y="4472088"/>
            <a:ext cx="2340864" cy="175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919247CC-C511-C750-6C57-BA3F7CF71C8E}"/>
              </a:ext>
            </a:extLst>
          </p:cNvPr>
          <p:cNvCxnSpPr>
            <a:endCxn id="22" idx="1"/>
          </p:cNvCxnSpPr>
          <p:nvPr/>
        </p:nvCxnSpPr>
        <p:spPr>
          <a:xfrm rot="5400000">
            <a:off x="2693487" y="4168591"/>
            <a:ext cx="1845201" cy="521177"/>
          </a:xfrm>
          <a:prstGeom prst="bentConnector4">
            <a:avLst>
              <a:gd name="adj1" fmla="val 23605"/>
              <a:gd name="adj2" fmla="val 163966"/>
            </a:avLst>
          </a:prstGeom>
          <a:ln w="38100">
            <a:solidFill>
              <a:schemeClr val="accent6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0545D45-440A-6A93-1174-E477B311FDB4}"/>
              </a:ext>
            </a:extLst>
          </p:cNvPr>
          <p:cNvSpPr txBox="1"/>
          <p:nvPr/>
        </p:nvSpPr>
        <p:spPr>
          <a:xfrm>
            <a:off x="4693742" y="6301840"/>
            <a:ext cx="150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SPI Interface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F8DF31-D986-5E29-6B43-3A347E14B7E9}"/>
              </a:ext>
            </a:extLst>
          </p:cNvPr>
          <p:cNvSpPr txBox="1"/>
          <p:nvPr/>
        </p:nvSpPr>
        <p:spPr>
          <a:xfrm>
            <a:off x="6669776" y="6301840"/>
            <a:ext cx="198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Microcontroller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DC455D-AD34-54FD-2786-CF841768DBC5}"/>
              </a:ext>
            </a:extLst>
          </p:cNvPr>
          <p:cNvSpPr txBox="1"/>
          <p:nvPr/>
        </p:nvSpPr>
        <p:spPr>
          <a:xfrm>
            <a:off x="9251142" y="6301840"/>
            <a:ext cx="150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FPGA</a:t>
            </a:r>
          </a:p>
        </p:txBody>
      </p:sp>
    </p:spTree>
    <p:extLst>
      <p:ext uri="{BB962C8B-B14F-4D97-AF65-F5344CB8AC3E}">
        <p14:creationId xmlns:p14="http://schemas.microsoft.com/office/powerpoint/2010/main" val="782634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Demo">
            <a:hlinkClick r:id="" action="ppaction://media"/>
            <a:extLst>
              <a:ext uri="{FF2B5EF4-FFF2-40B4-BE49-F238E27FC236}">
                <a16:creationId xmlns:a16="http://schemas.microsoft.com/office/drawing/2014/main" id="{C3AAA4CE-E6C0-56B9-0723-93BB172811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39288" y="98553"/>
            <a:ext cx="622935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C87CE2-4914-58A6-C554-05056628C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5385A8B-1379-4CE7-A151-F04D88986112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19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4B5E0E3-8096-7FE9-0DFB-0849018E4B29}"/>
              </a:ext>
            </a:extLst>
          </p:cNvPr>
          <p:cNvSpPr txBox="1"/>
          <p:nvPr/>
        </p:nvSpPr>
        <p:spPr>
          <a:xfrm>
            <a:off x="7778465" y="1541468"/>
            <a:ext cx="1516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Tx Signal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E1DB8-E087-0B37-43FD-927D6746F115}"/>
              </a:ext>
            </a:extLst>
          </p:cNvPr>
          <p:cNvSpPr txBox="1"/>
          <p:nvPr/>
        </p:nvSpPr>
        <p:spPr>
          <a:xfrm>
            <a:off x="6779083" y="3360743"/>
            <a:ext cx="351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SI after Ant. Int. + RFIC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A6928-5C29-8F31-F486-8C8A42A717FB}"/>
              </a:ext>
            </a:extLst>
          </p:cNvPr>
          <p:cNvSpPr txBox="1"/>
          <p:nvPr/>
        </p:nvSpPr>
        <p:spPr>
          <a:xfrm>
            <a:off x="6583249" y="5483826"/>
            <a:ext cx="3906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SI after Ant. Int. + RFIC + DSIC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6B37230-5371-7E08-1A8F-3FDD24C58121}"/>
              </a:ext>
            </a:extLst>
          </p:cNvPr>
          <p:cNvSpPr txBox="1">
            <a:spLocks/>
          </p:cNvSpPr>
          <p:nvPr/>
        </p:nvSpPr>
        <p:spPr>
          <a:xfrm>
            <a:off x="838200" y="6544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RFIC Optimization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5D1769A-0920-C3FF-E2D2-59865B3EDF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838200" y="1772300"/>
            <a:ext cx="4650399" cy="4351338"/>
          </a:xfrm>
        </p:spPr>
      </p:pic>
    </p:spTree>
    <p:extLst>
      <p:ext uri="{BB962C8B-B14F-4D97-AF65-F5344CB8AC3E}">
        <p14:creationId xmlns:p14="http://schemas.microsoft.com/office/powerpoint/2010/main" val="126396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5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90778-1C0C-C831-06F8-526686BE3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Full-Duplex Communication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A674EE-EC33-24FF-7EBD-12074C2E3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87475"/>
            <a:ext cx="5328920" cy="4895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Simultaneous </a:t>
            </a:r>
            <a:r>
              <a:rPr lang="en-US" sz="2800" b="1" dirty="0">
                <a:solidFill>
                  <a:srgbClr val="00B050"/>
                </a:solidFill>
              </a:rPr>
              <a:t>transmission</a:t>
            </a:r>
            <a:r>
              <a:rPr lang="en-US" sz="2800" dirty="0"/>
              <a:t> and </a:t>
            </a:r>
            <a:r>
              <a:rPr lang="en-US" sz="2800" b="1" dirty="0">
                <a:solidFill>
                  <a:srgbClr val="4472C4"/>
                </a:solidFill>
              </a:rPr>
              <a:t>reception</a:t>
            </a:r>
            <a:r>
              <a:rPr lang="en-US" sz="2800" dirty="0"/>
              <a:t> on the same frequency</a:t>
            </a:r>
          </a:p>
          <a:p>
            <a:pPr marL="457200" lvl="1"/>
            <a:r>
              <a:rPr lang="en-US" dirty="0"/>
              <a:t>Increased system throughput and reduced latency</a:t>
            </a:r>
          </a:p>
          <a:p>
            <a:pPr marL="457200" lvl="1"/>
            <a:r>
              <a:rPr lang="en-US" dirty="0"/>
              <a:t>More flexible use of wireless spectrum resources</a:t>
            </a:r>
          </a:p>
          <a:p>
            <a:pPr marL="457200" lvl="1"/>
            <a:r>
              <a:rPr lang="en-US" sz="2400" dirty="0">
                <a:cs typeface="Arial" panose="020B0604020202020204" pitchFamily="34" charset="0"/>
              </a:rPr>
              <a:t>Suffers from 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self-interference (SI)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dirty="0">
                <a:cs typeface="Arial" panose="020B0604020202020204" pitchFamily="34" charset="0"/>
              </a:rPr>
              <a:t>due to transmitter leakage, requiring 70–110 dB of </a:t>
            </a:r>
            <a:r>
              <a:rPr lang="en-US" sz="2400" b="1" dirty="0">
                <a:cs typeface="Arial" panose="020B0604020202020204" pitchFamily="34" charset="0"/>
              </a:rPr>
              <a:t>SI cancellation (SIC)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dirty="0"/>
              <a:t>across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antenna</a:t>
            </a:r>
            <a:r>
              <a:rPr lang="en-US" dirty="0"/>
              <a:t>, </a:t>
            </a:r>
            <a:r>
              <a:rPr lang="en-US" b="1" dirty="0">
                <a:solidFill>
                  <a:srgbClr val="C00000"/>
                </a:solidFill>
              </a:rPr>
              <a:t>analog</a:t>
            </a:r>
            <a:r>
              <a:rPr lang="en-US" dirty="0"/>
              <a:t>, and </a:t>
            </a:r>
            <a:r>
              <a:rPr lang="en-US" b="1" dirty="0">
                <a:solidFill>
                  <a:schemeClr val="accent2"/>
                </a:solidFill>
              </a:rPr>
              <a:t>digital</a:t>
            </a:r>
            <a:r>
              <a:rPr lang="en-US" dirty="0"/>
              <a:t> domains for successful operation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19D70-B239-30F4-B0AA-8F61AC90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85A8B-1379-4CE7-A151-F04D88986112}" type="slidenum">
              <a:rPr lang="en-US" smtClean="0"/>
              <a:t>2</a:t>
            </a:fld>
            <a:endParaRPr lang="en-US"/>
          </a:p>
        </p:txBody>
      </p:sp>
      <p:pic>
        <p:nvPicPr>
          <p:cNvPr id="7" name="Content Placeholder 6" descr="A screen shot of a graph&#10;&#10;Description automatically generated">
            <a:extLst>
              <a:ext uri="{FF2B5EF4-FFF2-40B4-BE49-F238E27FC236}">
                <a16:creationId xmlns:a16="http://schemas.microsoft.com/office/drawing/2014/main" id="{5F8146D3-C5EA-D7F7-F377-46E6B11108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94133" y="1252748"/>
            <a:ext cx="5774054" cy="35833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FCCE1C-AC1E-53F3-1138-16D24671588C}"/>
              </a:ext>
            </a:extLst>
          </p:cNvPr>
          <p:cNvSpPr/>
          <p:nvPr/>
        </p:nvSpPr>
        <p:spPr>
          <a:xfrm>
            <a:off x="2486024" y="6124574"/>
            <a:ext cx="9705975" cy="7334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/>
              <a:t>D. </a:t>
            </a:r>
            <a:r>
              <a:rPr lang="en-US" sz="1400" b="0" i="0" u="none" strike="noStrike" baseline="0" dirty="0" err="1"/>
              <a:t>Bharadia</a:t>
            </a:r>
            <a:r>
              <a:rPr lang="en-US" sz="1400" b="0" i="0" u="none" strike="noStrike" baseline="0" dirty="0"/>
              <a:t>, E. </a:t>
            </a:r>
            <a:r>
              <a:rPr lang="en-US" sz="1400" b="0" i="0" u="none" strike="noStrike" baseline="0" dirty="0" err="1"/>
              <a:t>McMilin</a:t>
            </a:r>
            <a:r>
              <a:rPr lang="en-US" sz="1400" b="0" i="0" u="none" strike="noStrike" baseline="0" dirty="0"/>
              <a:t>, and S. Katti. 2013. Full Duplex Radios. In </a:t>
            </a:r>
            <a:r>
              <a:rPr lang="en-US" sz="1400" b="0" i="1" u="none" strike="noStrike" baseline="0" dirty="0"/>
              <a:t>Proc. ACM SIGCOMM’13</a:t>
            </a:r>
            <a:r>
              <a:rPr lang="en-US" sz="1400" b="0" i="0" u="none" strike="noStrike" baseline="0" dirty="0"/>
              <a:t>.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/>
              <a:t>A. Sabharwal, P. </a:t>
            </a:r>
            <a:r>
              <a:rPr lang="en-US" sz="1400" b="0" i="0" u="none" strike="noStrike" baseline="0" dirty="0" err="1"/>
              <a:t>Schniter</a:t>
            </a:r>
            <a:r>
              <a:rPr lang="en-US" sz="1400" b="0" i="0" u="none" strike="noStrike" baseline="0" dirty="0"/>
              <a:t>, D. Guo, D. W. Bliss, S. Rangarajan, and R. </a:t>
            </a:r>
            <a:r>
              <a:rPr lang="en-US" sz="1400" b="0" i="0" u="none" strike="noStrike" baseline="0" dirty="0" err="1"/>
              <a:t>Wichman</a:t>
            </a:r>
            <a:r>
              <a:rPr lang="en-US" sz="1400" b="0" i="0" u="none" strike="noStrike" baseline="0" dirty="0"/>
              <a:t>. 2014. In-Band Full-Duplex Wireless: Challenges and Opportunities</a:t>
            </a:r>
            <a:r>
              <a:rPr lang="en-US" sz="1400" b="0" u="none" strike="noStrike" baseline="0" dirty="0"/>
              <a:t>. </a:t>
            </a:r>
            <a:r>
              <a:rPr lang="en-US" sz="1400" b="0" i="1" u="none" strike="noStrike" baseline="0" dirty="0"/>
              <a:t>IEEE Journal on Selected Areas in Communications </a:t>
            </a:r>
            <a:r>
              <a:rPr lang="en-US" sz="1400" b="0" i="0" u="none" strike="noStrike" baseline="0" dirty="0"/>
              <a:t>32, 9 (2014), 1637–1652.</a:t>
            </a:r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6AFDCE-B849-0562-B6F8-7C3C138B9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713828" y="4287962"/>
            <a:ext cx="4245664" cy="192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32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997C0-445A-DA55-2F43-3B81D0285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SI Cancellation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0A3932-F60B-4218-322F-ACACA4125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85A8B-1379-4CE7-A151-F04D88986112}" type="slidenum">
              <a:rPr lang="en-US" smtClean="0"/>
              <a:t>20</a:t>
            </a:fld>
            <a:endParaRPr lang="en-US"/>
          </a:p>
        </p:txBody>
      </p:sp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A8AC2768-C766-A0CE-B2C9-ACAAE8E45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4947" y="1345169"/>
            <a:ext cx="9522106" cy="48955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4FD4930-6843-B79C-2D9A-8528674691AB}"/>
              </a:ext>
            </a:extLst>
          </p:cNvPr>
          <p:cNvSpPr/>
          <p:nvPr/>
        </p:nvSpPr>
        <p:spPr>
          <a:xfrm>
            <a:off x="2486024" y="6492874"/>
            <a:ext cx="9705975" cy="3651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sz="1100" dirty="0"/>
              <a:t>Alon S. Levin, Igor </a:t>
            </a:r>
            <a:r>
              <a:rPr lang="en-US" sz="1100" dirty="0" err="1"/>
              <a:t>Kadota</a:t>
            </a:r>
            <a:r>
              <a:rPr lang="en-US" sz="1100" dirty="0"/>
              <a:t>, </a:t>
            </a:r>
            <a:r>
              <a:rPr lang="en-US" sz="1100" dirty="0" err="1"/>
              <a:t>Sasank</a:t>
            </a:r>
            <a:r>
              <a:rPr lang="en-US" sz="1100" dirty="0"/>
              <a:t> </a:t>
            </a:r>
            <a:r>
              <a:rPr lang="en-US" sz="1100" dirty="0" err="1"/>
              <a:t>Garikapati</a:t>
            </a:r>
            <a:r>
              <a:rPr lang="en-US" sz="1100" dirty="0"/>
              <a:t>, Bo Zhang, Aditya Jolly, Manav Kohli, </a:t>
            </a:r>
            <a:r>
              <a:rPr lang="en-US" sz="1100" dirty="0" err="1"/>
              <a:t>Mingoo</a:t>
            </a:r>
            <a:r>
              <a:rPr lang="en-US" sz="1100" dirty="0"/>
              <a:t> Seok, Harish Krishnaswamy, and Gil </a:t>
            </a:r>
            <a:r>
              <a:rPr lang="en-US" sz="1100" dirty="0" err="1"/>
              <a:t>Zussman</a:t>
            </a:r>
            <a:r>
              <a:rPr lang="en-US" sz="1100" dirty="0"/>
              <a:t>, "Demo: Experimentation with Wideband Real-Time Adaptive Full Duplex Radios,“ in </a:t>
            </a:r>
            <a:r>
              <a:rPr lang="en-US" sz="1100" i="1" dirty="0"/>
              <a:t>Proc. ACM SIGCOMM'23</a:t>
            </a:r>
            <a:r>
              <a:rPr lang="en-US" sz="1100" dirty="0"/>
              <a:t>, Sept. 2023. </a:t>
            </a:r>
          </a:p>
        </p:txBody>
      </p:sp>
    </p:spTree>
    <p:extLst>
      <p:ext uri="{BB962C8B-B14F-4D97-AF65-F5344CB8AC3E}">
        <p14:creationId xmlns:p14="http://schemas.microsoft.com/office/powerpoint/2010/main" val="511504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1AA9-6AF8-66AE-4943-4B4756ED0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Open-Access FD Wireless Testbeds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6E34051-1752-7253-564E-B32F49E2F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07965"/>
            <a:ext cx="5157787" cy="509429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Gen-1 FD Radio in ORBIT</a:t>
            </a:r>
          </a:p>
        </p:txBody>
      </p:sp>
      <p:pic>
        <p:nvPicPr>
          <p:cNvPr id="12" name="Content Placeholder 11" descr="A close-up of a machine&#10;&#10;Description automatically generated">
            <a:extLst>
              <a:ext uri="{FF2B5EF4-FFF2-40B4-BE49-F238E27FC236}">
                <a16:creationId xmlns:a16="http://schemas.microsoft.com/office/drawing/2014/main" id="{793C969C-A57D-3D11-90B3-13F0CAAE96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8" y="2017395"/>
            <a:ext cx="4912287" cy="3684588"/>
          </a:xfr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ED85749-5A49-FC43-6EF2-664AE132B5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07965"/>
            <a:ext cx="5183188" cy="509429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Mobile Gen-1 FD Radio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0F3007D8-422F-F6A0-331D-445B9687A6F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7402" y="2017395"/>
            <a:ext cx="4912784" cy="36845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903B76-C844-99CE-9123-B9D6E0D32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85A8B-1379-4CE7-A151-F04D88986112}" type="slidenum">
              <a:rPr lang="en-US" smtClean="0"/>
              <a:t>21</a:t>
            </a:fld>
            <a:endParaRPr lang="en-US"/>
          </a:p>
        </p:txBody>
      </p:sp>
      <p:pic>
        <p:nvPicPr>
          <p:cNvPr id="16" name="Picture 2" descr="COSMOS">
            <a:extLst>
              <a:ext uri="{FF2B5EF4-FFF2-40B4-BE49-F238E27FC236}">
                <a16:creationId xmlns:a16="http://schemas.microsoft.com/office/drawing/2014/main" id="{A4BCCB2C-79F6-1E26-0845-D733FF966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5" t="22493" r="9265" b="22493"/>
          <a:stretch/>
        </p:blipFill>
        <p:spPr bwMode="auto">
          <a:xfrm>
            <a:off x="6307402" y="5192554"/>
            <a:ext cx="2826327" cy="50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Orbit Logo">
            <a:extLst>
              <a:ext uri="{FF2B5EF4-FFF2-40B4-BE49-F238E27FC236}">
                <a16:creationId xmlns:a16="http://schemas.microsoft.com/office/drawing/2014/main" id="{F915E6CA-D7E5-4666-9EA9-90650EEF3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38" y="4833858"/>
            <a:ext cx="834736" cy="86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712434-2904-2A4C-FD8B-7B4BA67F2304}"/>
              </a:ext>
            </a:extLst>
          </p:cNvPr>
          <p:cNvSpPr/>
          <p:nvPr/>
        </p:nvSpPr>
        <p:spPr>
          <a:xfrm>
            <a:off x="2486024" y="6492874"/>
            <a:ext cx="9705975" cy="3651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sz="1100" dirty="0"/>
              <a:t>Manav Kohli, </a:t>
            </a:r>
            <a:r>
              <a:rPr lang="en-US" sz="1100" dirty="0" err="1"/>
              <a:t>Tingjun</a:t>
            </a:r>
            <a:r>
              <a:rPr lang="en-US" sz="1100" dirty="0"/>
              <a:t> Chen, Mahmood </a:t>
            </a:r>
            <a:r>
              <a:rPr lang="en-US" sz="1100" dirty="0" err="1"/>
              <a:t>Baraani</a:t>
            </a:r>
            <a:r>
              <a:rPr lang="en-US" sz="1100" dirty="0"/>
              <a:t> </a:t>
            </a:r>
            <a:r>
              <a:rPr lang="en-US" sz="1100" dirty="0" err="1"/>
              <a:t>Dastjerdi</a:t>
            </a:r>
            <a:r>
              <a:rPr lang="en-US" sz="1100" dirty="0"/>
              <a:t>, Jackson Welles, Ivan </a:t>
            </a:r>
            <a:r>
              <a:rPr lang="en-US" sz="1100" dirty="0" err="1"/>
              <a:t>Seskar</a:t>
            </a:r>
            <a:r>
              <a:rPr lang="en-US" sz="1100" dirty="0"/>
              <a:t>, Harish Krishnaswamy, and Gil </a:t>
            </a:r>
            <a:r>
              <a:rPr lang="en-US" sz="1100" dirty="0" err="1"/>
              <a:t>Zussman</a:t>
            </a:r>
            <a:r>
              <a:rPr lang="en-US" sz="1100" dirty="0"/>
              <a:t>, “Open-access full-duplex wireless in the ORBIT and COSMOS testbeds,” </a:t>
            </a:r>
            <a:r>
              <a:rPr lang="en-US" sz="1100" i="1" dirty="0"/>
              <a:t>Computer Networks</a:t>
            </a:r>
            <a:r>
              <a:rPr lang="en-US" sz="1100" dirty="0"/>
              <a:t>, no. 199, p. 108420, Nov. 2021.</a:t>
            </a:r>
          </a:p>
        </p:txBody>
      </p:sp>
    </p:spTree>
    <p:extLst>
      <p:ext uri="{BB962C8B-B14F-4D97-AF65-F5344CB8AC3E}">
        <p14:creationId xmlns:p14="http://schemas.microsoft.com/office/powerpoint/2010/main" val="1872336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1AA9-6AF8-66AE-4943-4B4756ED0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Open-Access FD Wireless Testbeds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6E34051-1752-7253-564E-B32F49E2F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07965"/>
            <a:ext cx="5157787" cy="509429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Gen-2 FD Radio in COSMOS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903B76-C844-99CE-9123-B9D6E0D32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85A8B-1379-4CE7-A151-F04D88986112}" type="slidenum">
              <a:rPr lang="en-US" smtClean="0"/>
              <a:t>22</a:t>
            </a:fld>
            <a:endParaRPr lang="en-US" dirty="0"/>
          </a:p>
        </p:txBody>
      </p:sp>
      <p:pic>
        <p:nvPicPr>
          <p:cNvPr id="27" name="Content Placeholder 14" descr="A close-up of a machine&#10;&#10;Description automatically generated">
            <a:extLst>
              <a:ext uri="{FF2B5EF4-FFF2-40B4-BE49-F238E27FC236}">
                <a16:creationId xmlns:a16="http://schemas.microsoft.com/office/drawing/2014/main" id="{61D66730-FB3D-B257-4895-7C4DB7FAA6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017395"/>
            <a:ext cx="4912784" cy="3684588"/>
          </a:xfrm>
        </p:spPr>
      </p:pic>
      <p:pic>
        <p:nvPicPr>
          <p:cNvPr id="16" name="Picture 2" descr="COSMOS">
            <a:extLst>
              <a:ext uri="{FF2B5EF4-FFF2-40B4-BE49-F238E27FC236}">
                <a16:creationId xmlns:a16="http://schemas.microsoft.com/office/drawing/2014/main" id="{A4BCCB2C-79F6-1E26-0845-D733FF966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5" t="22493" r="9265" b="22493"/>
          <a:stretch/>
        </p:blipFill>
        <p:spPr bwMode="auto">
          <a:xfrm>
            <a:off x="962289" y="5192554"/>
            <a:ext cx="2826327" cy="50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Content Placeholder 14">
            <a:extLst>
              <a:ext uri="{FF2B5EF4-FFF2-40B4-BE49-F238E27FC236}">
                <a16:creationId xmlns:a16="http://schemas.microsoft.com/office/drawing/2014/main" id="{164422EF-3114-C6A0-CEDF-610FECFA92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8740" y="1507965"/>
            <a:ext cx="4004839" cy="467531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EA31833-D466-2510-89A0-00D24D6314ED}"/>
              </a:ext>
            </a:extLst>
          </p:cNvPr>
          <p:cNvSpPr/>
          <p:nvPr/>
        </p:nvSpPr>
        <p:spPr>
          <a:xfrm>
            <a:off x="2486024" y="6492874"/>
            <a:ext cx="9705975" cy="3651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sz="1100" dirty="0"/>
              <a:t>Manav Kohli, </a:t>
            </a:r>
            <a:r>
              <a:rPr lang="en-US" sz="1100" dirty="0" err="1"/>
              <a:t>Tingjun</a:t>
            </a:r>
            <a:r>
              <a:rPr lang="en-US" sz="1100" dirty="0"/>
              <a:t> Chen, Mahmood </a:t>
            </a:r>
            <a:r>
              <a:rPr lang="en-US" sz="1100" dirty="0" err="1"/>
              <a:t>Baraani</a:t>
            </a:r>
            <a:r>
              <a:rPr lang="en-US" sz="1100" dirty="0"/>
              <a:t> </a:t>
            </a:r>
            <a:r>
              <a:rPr lang="en-US" sz="1100" dirty="0" err="1"/>
              <a:t>Dastjerdi</a:t>
            </a:r>
            <a:r>
              <a:rPr lang="en-US" sz="1100" dirty="0"/>
              <a:t>, Jackson Welles, Ivan </a:t>
            </a:r>
            <a:r>
              <a:rPr lang="en-US" sz="1100" dirty="0" err="1"/>
              <a:t>Seskar</a:t>
            </a:r>
            <a:r>
              <a:rPr lang="en-US" sz="1100" dirty="0"/>
              <a:t>, Harish Krishnaswamy, and Gil </a:t>
            </a:r>
            <a:r>
              <a:rPr lang="en-US" sz="1100" dirty="0" err="1"/>
              <a:t>Zussman</a:t>
            </a:r>
            <a:r>
              <a:rPr lang="en-US" sz="1100" dirty="0"/>
              <a:t>, “Open-access full-duplex wireless in the ORBIT and COSMOS testbeds,” </a:t>
            </a:r>
            <a:r>
              <a:rPr lang="en-US" sz="1100" i="1" dirty="0"/>
              <a:t>Computer Networks</a:t>
            </a:r>
            <a:r>
              <a:rPr lang="en-US" sz="1100" dirty="0"/>
              <a:t>, no. 199, p. 108420, Nov. 2021.</a:t>
            </a:r>
          </a:p>
        </p:txBody>
      </p:sp>
    </p:spTree>
    <p:extLst>
      <p:ext uri="{BB962C8B-B14F-4D97-AF65-F5344CB8AC3E}">
        <p14:creationId xmlns:p14="http://schemas.microsoft.com/office/powerpoint/2010/main" val="246915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1AA9-6AF8-66AE-4943-4B4756ED0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Open-Access FD Wireless Testbeds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903B76-C844-99CE-9123-B9D6E0D32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85A8B-1379-4CE7-A151-F04D88986112}" type="slidenum">
              <a:rPr lang="en-US" smtClean="0"/>
              <a:t>23</a:t>
            </a:fld>
            <a:endParaRPr lang="en-US" dirty="0"/>
          </a:p>
        </p:txBody>
      </p:sp>
      <p:pic>
        <p:nvPicPr>
          <p:cNvPr id="27" name="Content Placeholder 14">
            <a:extLst>
              <a:ext uri="{FF2B5EF4-FFF2-40B4-BE49-F238E27FC236}">
                <a16:creationId xmlns:a16="http://schemas.microsoft.com/office/drawing/2014/main" id="{61D66730-FB3D-B257-4895-7C4DB7FAA6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289" y="2017394"/>
            <a:ext cx="4912784" cy="3684589"/>
          </a:xfrm>
        </p:spPr>
      </p:pic>
      <p:pic>
        <p:nvPicPr>
          <p:cNvPr id="16" name="Picture 2" descr="COSMOS">
            <a:extLst>
              <a:ext uri="{FF2B5EF4-FFF2-40B4-BE49-F238E27FC236}">
                <a16:creationId xmlns:a16="http://schemas.microsoft.com/office/drawing/2014/main" id="{A4BCCB2C-79F6-1E26-0845-D733FF966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5" t="22493" r="9265" b="22493"/>
          <a:stretch/>
        </p:blipFill>
        <p:spPr bwMode="auto">
          <a:xfrm>
            <a:off x="962289" y="5192554"/>
            <a:ext cx="2826327" cy="50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5BE0D276-4F01-DA9F-F85F-64EF137D0D28}"/>
              </a:ext>
            </a:extLst>
          </p:cNvPr>
          <p:cNvSpPr txBox="1">
            <a:spLocks/>
          </p:cNvSpPr>
          <p:nvPr/>
        </p:nvSpPr>
        <p:spPr>
          <a:xfrm>
            <a:off x="839788" y="1507965"/>
            <a:ext cx="5157787" cy="5094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/>
              <a:t>Gen-3 FD Radio in COSMOS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F3ECAF7-7478-B777-EC0E-7DC844174A58}"/>
              </a:ext>
            </a:extLst>
          </p:cNvPr>
          <p:cNvSpPr/>
          <p:nvPr/>
        </p:nvSpPr>
        <p:spPr>
          <a:xfrm>
            <a:off x="4444678" y="2106537"/>
            <a:ext cx="1314648" cy="713294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Coming Soon!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445FAB-6F22-1D29-78E7-7A7615682F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7245" y="1321555"/>
            <a:ext cx="5157787" cy="540392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37B2E14-7F7E-9B02-7E73-B10A66DC6EB1}"/>
              </a:ext>
            </a:extLst>
          </p:cNvPr>
          <p:cNvSpPr/>
          <p:nvPr/>
        </p:nvSpPr>
        <p:spPr>
          <a:xfrm>
            <a:off x="9742673" y="5858869"/>
            <a:ext cx="1820174" cy="862606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Powered by GNU Radio</a:t>
            </a:r>
          </a:p>
        </p:txBody>
      </p:sp>
    </p:spTree>
    <p:extLst>
      <p:ext uri="{BB962C8B-B14F-4D97-AF65-F5344CB8AC3E}">
        <p14:creationId xmlns:p14="http://schemas.microsoft.com/office/powerpoint/2010/main" val="3747244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BD4C0-91C4-B73A-1744-60DBCC79E9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0611" y="941388"/>
            <a:ext cx="8650776" cy="1456372"/>
          </a:xfrm>
        </p:spPr>
        <p:txBody>
          <a:bodyPr anchor="ctr">
            <a:normAutofit/>
          </a:bodyPr>
          <a:lstStyle/>
          <a:p>
            <a:r>
              <a:rPr lang="en-US" b="1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258327-B072-B0C5-10F2-7076A07040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2286000"/>
            <a:ext cx="9144000" cy="3646953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600" dirty="0"/>
              <a:t>More information:</a:t>
            </a:r>
          </a:p>
          <a:p>
            <a:pPr algn="ctr"/>
            <a:r>
              <a:rPr lang="en-US" sz="3600" dirty="0">
                <a:hlinkClick r:id="rId2" action="ppaction://hlinkfile"/>
              </a:rPr>
              <a:t>flexicon.ee.columbia.edu</a:t>
            </a:r>
            <a:endParaRPr lang="en-US" sz="3600" dirty="0"/>
          </a:p>
          <a:p>
            <a:pPr algn="ctr"/>
            <a:endParaRPr lang="en-US" sz="3600" dirty="0"/>
          </a:p>
          <a:p>
            <a:pPr algn="ctr"/>
            <a:endParaRPr lang="en-US" sz="3600" dirty="0"/>
          </a:p>
          <a:p>
            <a:pPr algn="ctr"/>
            <a:endParaRPr lang="en-US" sz="3600" dirty="0"/>
          </a:p>
          <a:p>
            <a:pPr algn="ctr"/>
            <a:r>
              <a:rPr lang="en-US" sz="3600" dirty="0">
                <a:hlinkClick r:id="rId3"/>
              </a:rPr>
              <a:t>alon.s.levin@columbia.edu</a:t>
            </a:r>
            <a:endParaRPr lang="en-US" sz="3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36CC94-5B70-2F20-736C-18C4D8CC8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9301"/>
            <a:ext cx="2514600" cy="656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908401-3A1F-1D62-5B8A-1EA45143DD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837" y="3429000"/>
            <a:ext cx="1544324" cy="1544324"/>
          </a:xfrm>
          <a:prstGeom prst="rect">
            <a:avLst/>
          </a:prstGeom>
        </p:spPr>
      </p:pic>
      <p:pic>
        <p:nvPicPr>
          <p:cNvPr id="8" name="Picture 2" descr="Wireless &amp; Mobile Networking (WiMNet) Lab">
            <a:extLst>
              <a:ext uri="{FF2B5EF4-FFF2-40B4-BE49-F238E27FC236}">
                <a16:creationId xmlns:a16="http://schemas.microsoft.com/office/drawing/2014/main" id="{FCD7FBB8-F914-3F25-D3D2-0AE4C7FF4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0611" y="6203564"/>
            <a:ext cx="1802906" cy="6544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SMIC Lab Logo">
            <a:extLst>
              <a:ext uri="{FF2B5EF4-FFF2-40B4-BE49-F238E27FC236}">
                <a16:creationId xmlns:a16="http://schemas.microsoft.com/office/drawing/2014/main" id="{B3C1B93C-9DF1-76C1-653F-4FB30F579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852" y="6205281"/>
            <a:ext cx="1864911" cy="65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OSMOS">
            <a:extLst>
              <a:ext uri="{FF2B5EF4-FFF2-40B4-BE49-F238E27FC236}">
                <a16:creationId xmlns:a16="http://schemas.microsoft.com/office/drawing/2014/main" id="{9B97B984-6D27-AFBC-664A-85E3672A4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5" t="22493" r="9265" b="22493"/>
          <a:stretch/>
        </p:blipFill>
        <p:spPr bwMode="auto">
          <a:xfrm>
            <a:off x="5829098" y="6203564"/>
            <a:ext cx="3601911" cy="64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Orbit Logo">
            <a:extLst>
              <a:ext uri="{FF2B5EF4-FFF2-40B4-BE49-F238E27FC236}">
                <a16:creationId xmlns:a16="http://schemas.microsoft.com/office/drawing/2014/main" id="{7303E75C-523F-455A-B9FC-5D7E861A5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344" y="6208776"/>
            <a:ext cx="624254" cy="64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308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5925C-97ED-BB00-5FC6-584EDB98B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FD Transceiver</a:t>
            </a:r>
          </a:p>
        </p:txBody>
      </p:sp>
      <p:pic>
        <p:nvPicPr>
          <p:cNvPr id="6" name="Content Placeholder 5" descr="A diagram of a software defined radio&#10;&#10;Description automatically generated">
            <a:extLst>
              <a:ext uri="{FF2B5EF4-FFF2-40B4-BE49-F238E27FC236}">
                <a16:creationId xmlns:a16="http://schemas.microsoft.com/office/drawing/2014/main" id="{171F58E3-C3B3-ECBE-BD8B-F936EDAE2D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831" y="1510665"/>
            <a:ext cx="9718337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416AA6-440E-8EA1-1536-D486FE26B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85A8B-1379-4CE7-A151-F04D88986112}" type="slidenum">
              <a:rPr lang="en-US" smtClean="0"/>
              <a:t>3</a:t>
            </a:fld>
            <a:endParaRPr lang="en-US"/>
          </a:p>
        </p:txBody>
      </p:sp>
      <p:pic>
        <p:nvPicPr>
          <p:cNvPr id="5" name="Graphic 4" descr="Badge 3 with solid fill">
            <a:extLst>
              <a:ext uri="{FF2B5EF4-FFF2-40B4-BE49-F238E27FC236}">
                <a16:creationId xmlns:a16="http://schemas.microsoft.com/office/drawing/2014/main" id="{8200D8BB-CA89-2E54-EFD0-B7CC4FB19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4625" y="4292600"/>
            <a:ext cx="457200" cy="457200"/>
          </a:xfrm>
          <a:prstGeom prst="rect">
            <a:avLst/>
          </a:prstGeom>
        </p:spPr>
      </p:pic>
      <p:pic>
        <p:nvPicPr>
          <p:cNvPr id="8" name="Graphic 7" descr="Badge with solid fill">
            <a:extLst>
              <a:ext uri="{FF2B5EF4-FFF2-40B4-BE49-F238E27FC236}">
                <a16:creationId xmlns:a16="http://schemas.microsoft.com/office/drawing/2014/main" id="{E04AA752-A3B1-8A3D-4341-D69A788D6E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31350" y="2059940"/>
            <a:ext cx="457200" cy="457200"/>
          </a:xfrm>
          <a:prstGeom prst="rect">
            <a:avLst/>
          </a:prstGeom>
        </p:spPr>
      </p:pic>
      <p:pic>
        <p:nvPicPr>
          <p:cNvPr id="10" name="Graphic 9" descr="Badge 1 with solid fill">
            <a:extLst>
              <a:ext uri="{FF2B5EF4-FFF2-40B4-BE49-F238E27FC236}">
                <a16:creationId xmlns:a16="http://schemas.microsoft.com/office/drawing/2014/main" id="{F8314F1C-9331-F273-7895-BEA80FD956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14475" y="205994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76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C81F8-6BC2-A8F0-32AD-9E85604AB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Canceller Classes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87D4BB-D8E2-858B-F55C-E091B6B9A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85A8B-1379-4CE7-A151-F04D88986112}" type="slidenum">
              <a:rPr lang="en-US" smtClean="0"/>
              <a:t>4</a:t>
            </a:fld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3BF496CC-9D8D-F85B-88C8-5070A9300BCC}"/>
              </a:ext>
            </a:extLst>
          </p:cNvPr>
          <p:cNvSpPr/>
          <p:nvPr/>
        </p:nvSpPr>
        <p:spPr>
          <a:xfrm>
            <a:off x="2486024" y="6243783"/>
            <a:ext cx="9705975" cy="614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100" dirty="0"/>
              <a:t>Aravind </a:t>
            </a:r>
            <a:r>
              <a:rPr lang="en-US" sz="1100" dirty="0" err="1"/>
              <a:t>Nagulu</a:t>
            </a:r>
            <a:r>
              <a:rPr lang="en-US" sz="1100" dirty="0"/>
              <a:t>, Negar </a:t>
            </a:r>
            <a:r>
              <a:rPr lang="en-US" sz="1100" dirty="0" err="1"/>
              <a:t>Reiskarimian</a:t>
            </a:r>
            <a:r>
              <a:rPr lang="en-US" sz="1100" dirty="0"/>
              <a:t>, </a:t>
            </a:r>
            <a:r>
              <a:rPr lang="en-US" sz="1100" dirty="0" err="1"/>
              <a:t>Tingjun</a:t>
            </a:r>
            <a:r>
              <a:rPr lang="en-US" sz="1100" dirty="0"/>
              <a:t> Chen, </a:t>
            </a:r>
            <a:r>
              <a:rPr lang="en-US" sz="1100" dirty="0" err="1"/>
              <a:t>Sasank</a:t>
            </a:r>
            <a:r>
              <a:rPr lang="en-US" sz="1100" dirty="0"/>
              <a:t> </a:t>
            </a:r>
            <a:r>
              <a:rPr lang="en-US" sz="1100" dirty="0" err="1"/>
              <a:t>Garikapati</a:t>
            </a:r>
            <a:r>
              <a:rPr lang="en-US" sz="1100" dirty="0"/>
              <a:t>, Igor </a:t>
            </a:r>
            <a:r>
              <a:rPr lang="en-US" sz="1100" dirty="0" err="1"/>
              <a:t>Kadota</a:t>
            </a:r>
            <a:r>
              <a:rPr lang="en-US" sz="1100" dirty="0"/>
              <a:t>, </a:t>
            </a:r>
            <a:r>
              <a:rPr lang="en-US" sz="1100" dirty="0" err="1"/>
              <a:t>Tolga</a:t>
            </a:r>
            <a:r>
              <a:rPr lang="en-US" sz="1100" dirty="0"/>
              <a:t> </a:t>
            </a:r>
            <a:r>
              <a:rPr lang="en-US" sz="1100" dirty="0" err="1"/>
              <a:t>Dinc</a:t>
            </a:r>
            <a:r>
              <a:rPr lang="en-US" sz="1100" dirty="0"/>
              <a:t>, Sastry Lakshmi </a:t>
            </a:r>
            <a:r>
              <a:rPr lang="en-US" sz="1100" dirty="0" err="1"/>
              <a:t>Garimella</a:t>
            </a:r>
            <a:r>
              <a:rPr lang="en-US" sz="1100" dirty="0"/>
              <a:t>, Manav Kohli, Alon Simon Levin, Gil </a:t>
            </a:r>
            <a:r>
              <a:rPr lang="en-US" sz="1100" dirty="0" err="1"/>
              <a:t>Zussman</a:t>
            </a:r>
            <a:r>
              <a:rPr lang="en-US" sz="1100" dirty="0"/>
              <a:t>, and Harish Krishnaswamy. Doubling Down on Wireless Capacity: A Review of Integrated Circuits, Systems, and Networks for Full Duplex. </a:t>
            </a:r>
            <a:r>
              <a:rPr lang="en-US" sz="1100" i="1" dirty="0"/>
              <a:t>Proceedings of the IEEE</a:t>
            </a:r>
            <a:r>
              <a:rPr lang="en-US" sz="1100" dirty="0"/>
              <a:t>, 112(5):405–432, 2024.</a:t>
            </a:r>
          </a:p>
        </p:txBody>
      </p:sp>
      <p:pic>
        <p:nvPicPr>
          <p:cNvPr id="156" name="Picture 155">
            <a:extLst>
              <a:ext uri="{FF2B5EF4-FFF2-40B4-BE49-F238E27FC236}">
                <a16:creationId xmlns:a16="http://schemas.microsoft.com/office/drawing/2014/main" id="{2F2D553D-E401-B87A-9AA1-D0A07D4D4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397" y="2250917"/>
            <a:ext cx="2585504" cy="2963055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F2D54135-4B0B-41CB-9C6B-660682C14F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7203" y="2251026"/>
            <a:ext cx="4037594" cy="2960654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08A26D0A-9F94-003E-AB21-E69593682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5294" y="2251026"/>
            <a:ext cx="3175223" cy="29606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D1DEA89-B3AE-941F-6511-5515AE70201C}"/>
              </a:ext>
            </a:extLst>
          </p:cNvPr>
          <p:cNvSpPr txBox="1"/>
          <p:nvPr/>
        </p:nvSpPr>
        <p:spPr>
          <a:xfrm>
            <a:off x="549338" y="1439298"/>
            <a:ext cx="35756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Phase- and Amplitude-</a:t>
            </a:r>
            <a:br>
              <a:rPr lang="en-US" sz="2800" b="1" dirty="0"/>
            </a:br>
            <a:r>
              <a:rPr lang="en-US" sz="2800" b="1" dirty="0"/>
              <a:t>Based Equalization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778171-2351-653E-7EC5-6C0032B5CD51}"/>
              </a:ext>
            </a:extLst>
          </p:cNvPr>
          <p:cNvSpPr txBox="1"/>
          <p:nvPr/>
        </p:nvSpPr>
        <p:spPr>
          <a:xfrm>
            <a:off x="4859547" y="1435331"/>
            <a:ext cx="2987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Frequency-Domain</a:t>
            </a:r>
            <a:br>
              <a:rPr lang="en-US" sz="2800" b="1" dirty="0"/>
            </a:br>
            <a:r>
              <a:rPr lang="en-US" sz="2800" b="1" dirty="0"/>
              <a:t>Equalization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F2C6FA-3EF8-CBBD-C11D-F2CE013518BF}"/>
              </a:ext>
            </a:extLst>
          </p:cNvPr>
          <p:cNvSpPr txBox="1"/>
          <p:nvPr/>
        </p:nvSpPr>
        <p:spPr>
          <a:xfrm>
            <a:off x="8949882" y="1439298"/>
            <a:ext cx="2346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Time-Domain</a:t>
            </a:r>
            <a:br>
              <a:rPr lang="en-US" sz="2800" b="1" dirty="0"/>
            </a:br>
            <a:r>
              <a:rPr lang="en-US" sz="2800" b="1" dirty="0"/>
              <a:t>Equalization</a:t>
            </a:r>
          </a:p>
        </p:txBody>
      </p:sp>
    </p:spTree>
    <p:extLst>
      <p:ext uri="{BB962C8B-B14F-4D97-AF65-F5344CB8AC3E}">
        <p14:creationId xmlns:p14="http://schemas.microsoft.com/office/powerpoint/2010/main" val="1931018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C81F8-6BC2-A8F0-32AD-9E85604AB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Form-Factor Implementations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87D4BB-D8E2-858B-F55C-E091B6B9A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85A8B-1379-4CE7-A151-F04D88986112}" type="slidenum">
              <a:rPr lang="en-US" smtClean="0"/>
              <a:t>5</a:t>
            </a:fld>
            <a:endParaRPr lang="en-US"/>
          </a:p>
        </p:txBody>
      </p:sp>
      <p:pic>
        <p:nvPicPr>
          <p:cNvPr id="156" name="Picture 155">
            <a:extLst>
              <a:ext uri="{FF2B5EF4-FFF2-40B4-BE49-F238E27FC236}">
                <a16:creationId xmlns:a16="http://schemas.microsoft.com/office/drawing/2014/main" id="{2F2D553D-E401-B87A-9AA1-D0A07D4D4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060" y="2700903"/>
            <a:ext cx="3384178" cy="2063082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F2D54135-4B0B-41CB-9C6B-660682C14F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9578" y="2390529"/>
            <a:ext cx="2472906" cy="2683830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08A26D0A-9F94-003E-AB21-E69593682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2825" y="2700903"/>
            <a:ext cx="3200159" cy="20665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E13C9B-D395-A357-F176-080FD03E0531}"/>
              </a:ext>
            </a:extLst>
          </p:cNvPr>
          <p:cNvSpPr txBox="1"/>
          <p:nvPr/>
        </p:nvSpPr>
        <p:spPr>
          <a:xfrm>
            <a:off x="549338" y="1439298"/>
            <a:ext cx="35756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Phase- and Amplitude-</a:t>
            </a:r>
            <a:br>
              <a:rPr lang="en-US" sz="2800" b="1" dirty="0"/>
            </a:br>
            <a:r>
              <a:rPr lang="en-US" sz="2800" b="1" dirty="0"/>
              <a:t>Based Equalization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DD572B-DD95-B970-1A93-4C983E1061E7}"/>
              </a:ext>
            </a:extLst>
          </p:cNvPr>
          <p:cNvSpPr txBox="1"/>
          <p:nvPr/>
        </p:nvSpPr>
        <p:spPr>
          <a:xfrm>
            <a:off x="8949882" y="1439298"/>
            <a:ext cx="2346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Time-Domain</a:t>
            </a:r>
            <a:br>
              <a:rPr lang="en-US" sz="2800" b="1" dirty="0"/>
            </a:br>
            <a:r>
              <a:rPr lang="en-US" sz="2800" b="1" dirty="0"/>
              <a:t>Equalization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3DDCF7-DF6E-2E2B-8452-A18708B5AD67}"/>
              </a:ext>
            </a:extLst>
          </p:cNvPr>
          <p:cNvSpPr/>
          <p:nvPr/>
        </p:nvSpPr>
        <p:spPr>
          <a:xfrm>
            <a:off x="2486024" y="5633113"/>
            <a:ext cx="9705975" cy="12248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sz="1100" dirty="0"/>
              <a:t>Jin Zhou, Peter R. </a:t>
            </a:r>
            <a:r>
              <a:rPr lang="en-US" sz="1100" dirty="0" err="1"/>
              <a:t>Kinget</a:t>
            </a:r>
            <a:r>
              <a:rPr lang="en-US" sz="1100" dirty="0"/>
              <a:t>, and Harish Krishnaswamy, "A Blocker-Resilient Wideband Receiver with Low-Noise Active Two-Point Cancellation of &gt;0dBm TX Leakage and TX Noise in RX Band for FDD/Co-Existence," in Proc. IEEE ISSCC'14, 2014.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sz="1100" dirty="0"/>
              <a:t>Jin Zhou, Tsung-Hao Chuang, </a:t>
            </a:r>
            <a:r>
              <a:rPr lang="en-US" sz="1100" dirty="0" err="1"/>
              <a:t>Tolga</a:t>
            </a:r>
            <a:r>
              <a:rPr lang="en-US" sz="1100" dirty="0"/>
              <a:t> </a:t>
            </a:r>
            <a:r>
              <a:rPr lang="en-US" sz="1100" dirty="0" err="1"/>
              <a:t>Dinc</a:t>
            </a:r>
            <a:r>
              <a:rPr lang="en-US" sz="1100" dirty="0"/>
              <a:t>, and Harish Krishnaswamy, “Reconfigurable Receiver with &gt;20MHz Bandwidth Self-Interference Cancellation Suitable for FDD, Co-existence and Full-Duplex Applications,” in Proc. IEEE ISSCC’15, 2015.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sz="1100" dirty="0"/>
              <a:t>Aravind </a:t>
            </a:r>
            <a:r>
              <a:rPr lang="en-US" sz="1100" dirty="0" err="1"/>
              <a:t>Nagulu</a:t>
            </a:r>
            <a:r>
              <a:rPr lang="en-US" sz="1100" dirty="0"/>
              <a:t>, </a:t>
            </a:r>
            <a:r>
              <a:rPr lang="en-US" sz="1100" dirty="0" err="1"/>
              <a:t>Sasank</a:t>
            </a:r>
            <a:r>
              <a:rPr lang="en-US" sz="1100" dirty="0"/>
              <a:t> </a:t>
            </a:r>
            <a:r>
              <a:rPr lang="en-US" sz="1100" dirty="0" err="1"/>
              <a:t>Garikapati</a:t>
            </a:r>
            <a:r>
              <a:rPr lang="en-US" sz="1100" dirty="0"/>
              <a:t>, Igor </a:t>
            </a:r>
            <a:r>
              <a:rPr lang="en-US" sz="1100" dirty="0" err="1"/>
              <a:t>Kadota</a:t>
            </a:r>
            <a:r>
              <a:rPr lang="en-US" sz="1100" dirty="0"/>
              <a:t>, Mostafa </a:t>
            </a:r>
            <a:r>
              <a:rPr lang="en-US" sz="1100" dirty="0" err="1"/>
              <a:t>Essawy</a:t>
            </a:r>
            <a:r>
              <a:rPr lang="en-US" sz="1100" dirty="0"/>
              <a:t>, </a:t>
            </a:r>
            <a:r>
              <a:rPr lang="en-US" sz="1100" dirty="0" err="1"/>
              <a:t>Tingjun</a:t>
            </a:r>
            <a:r>
              <a:rPr lang="en-US" sz="1100" dirty="0"/>
              <a:t> Chen, Arun Natarajan, Gil </a:t>
            </a:r>
            <a:r>
              <a:rPr lang="en-US" sz="1100" dirty="0" err="1"/>
              <a:t>Zussman</a:t>
            </a:r>
            <a:r>
              <a:rPr lang="en-US" sz="1100" dirty="0"/>
              <a:t>, and Harish Krishnaswamy, “Full-duplex receiver with wideband multi-domain FIR cancellation based on stacked-capacitor, N-path switched-capacitor delay lines achieving &gt;+54dB SIC Across 80MHz BW and &gt;+15dBm TX power handling,” in Proc. IEEE ISSCC’21, 2021.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5E3812-B57B-2814-F6EF-52F3E4267E4C}"/>
              </a:ext>
            </a:extLst>
          </p:cNvPr>
          <p:cNvSpPr txBox="1"/>
          <p:nvPr/>
        </p:nvSpPr>
        <p:spPr>
          <a:xfrm>
            <a:off x="4859547" y="1435331"/>
            <a:ext cx="2987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Frequency-Domain</a:t>
            </a:r>
            <a:br>
              <a:rPr lang="en-US" sz="2800" b="1" dirty="0"/>
            </a:br>
            <a:r>
              <a:rPr lang="en-US" sz="2800" b="1" dirty="0"/>
              <a:t>Equalization</a:t>
            </a:r>
          </a:p>
        </p:txBody>
      </p:sp>
    </p:spTree>
    <p:extLst>
      <p:ext uri="{BB962C8B-B14F-4D97-AF65-F5344CB8AC3E}">
        <p14:creationId xmlns:p14="http://schemas.microsoft.com/office/powerpoint/2010/main" val="697275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FC35E0F-DB67-A6FD-67A2-64E9AE2EF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Gen-1 FD Radio: P&amp;A Canceller</a:t>
            </a:r>
          </a:p>
        </p:txBody>
      </p:sp>
      <p:pic>
        <p:nvPicPr>
          <p:cNvPr id="12" name="Content Placeholder 11" descr="A close-up of a circuit board&#10;&#10;Description automatically generated">
            <a:extLst>
              <a:ext uri="{FF2B5EF4-FFF2-40B4-BE49-F238E27FC236}">
                <a16:creationId xmlns:a16="http://schemas.microsoft.com/office/drawing/2014/main" id="{49A90EA9-A161-6DBD-093C-9A915C068D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520827"/>
            <a:ext cx="4351338" cy="435133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7163260C-88D3-DCB0-0B37-ED10BD22C1D0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172199" y="1520827"/>
                <a:ext cx="5474855" cy="4575754"/>
              </a:xfrm>
            </p:spPr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Circulator-based antenna interface</a:t>
                </a:r>
              </a:p>
              <a:p>
                <a:pPr>
                  <a:spcAft>
                    <a:spcPts val="1000"/>
                  </a:spcAft>
                </a:pPr>
                <a:r>
                  <a:rPr lang="en-US" dirty="0"/>
                  <a:t>PCB emulates P&amp;A canceller: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spcAft>
                    <a:spcPts val="1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&amp;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Configurable through GNU Radio</a:t>
                </a:r>
              </a:p>
              <a:p>
                <a:r>
                  <a:rPr lang="en-US" dirty="0"/>
                  <a:t>43dB of RF SIC across 5MHz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7163260C-88D3-DCB0-0B37-ED10BD22C1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172199" y="1520827"/>
                <a:ext cx="5474855" cy="4575754"/>
              </a:xfrm>
              <a:blipFill>
                <a:blip r:embed="rId3"/>
                <a:stretch>
                  <a:fillRect l="-1891" r="-10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C882B-6CDF-7C39-D6E9-EAAE45392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85A8B-1379-4CE7-A151-F04D88986112}" type="slidenum">
              <a:rPr lang="en-US" smtClean="0"/>
              <a:t>6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E76B57-00AB-DF90-FCC0-1A5964677F4B}"/>
              </a:ext>
            </a:extLst>
          </p:cNvPr>
          <p:cNvSpPr/>
          <p:nvPr/>
        </p:nvSpPr>
        <p:spPr>
          <a:xfrm>
            <a:off x="2486024" y="6233106"/>
            <a:ext cx="9705975" cy="62489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sz="1100" dirty="0"/>
              <a:t>Harish Krishnaswamy, Gil </a:t>
            </a:r>
            <a:r>
              <a:rPr lang="en-US" sz="1100" dirty="0" err="1"/>
              <a:t>Zussman</a:t>
            </a:r>
            <a:r>
              <a:rPr lang="en-US" sz="1100" dirty="0"/>
              <a:t>, Jin Zhou, Jelena </a:t>
            </a:r>
            <a:r>
              <a:rPr lang="en-US" sz="1100" dirty="0" err="1"/>
              <a:t>Marašević</a:t>
            </a:r>
            <a:r>
              <a:rPr lang="en-US" sz="1100" dirty="0"/>
              <a:t>, Negar </a:t>
            </a:r>
            <a:r>
              <a:rPr lang="en-US" sz="1100" dirty="0" err="1"/>
              <a:t>Reiskarimian</a:t>
            </a:r>
            <a:r>
              <a:rPr lang="en-US" sz="1100" dirty="0"/>
              <a:t>, </a:t>
            </a:r>
            <a:r>
              <a:rPr lang="en-US" sz="1100" dirty="0" err="1"/>
              <a:t>Tolga</a:t>
            </a:r>
            <a:r>
              <a:rPr lang="en-US" sz="1100" dirty="0"/>
              <a:t> </a:t>
            </a:r>
            <a:r>
              <a:rPr lang="en-US" sz="1100" dirty="0" err="1"/>
              <a:t>Dinc</a:t>
            </a:r>
            <a:r>
              <a:rPr lang="en-US" sz="1100" dirty="0"/>
              <a:t>, and </a:t>
            </a:r>
            <a:r>
              <a:rPr lang="en-US" sz="1100" dirty="0" err="1"/>
              <a:t>Tingjun</a:t>
            </a:r>
            <a:r>
              <a:rPr lang="en-US" sz="1100" dirty="0"/>
              <a:t> Chen, "Full-Duplex in a Hand-Held Device - From Fundamental Physics to Complex Integrated Circuits, Systems and Networks: An Overview of the Columbia </a:t>
            </a:r>
            <a:r>
              <a:rPr lang="en-US" sz="1100" dirty="0" err="1"/>
              <a:t>FlexICoN</a:t>
            </a:r>
            <a:r>
              <a:rPr lang="en-US" sz="1100" dirty="0"/>
              <a:t> Project," in </a:t>
            </a:r>
            <a:r>
              <a:rPr lang="en-US" sz="1100" i="1" dirty="0"/>
              <a:t>Proc. Asilomar Conference on Signals, Systems, and Computers</a:t>
            </a:r>
            <a:r>
              <a:rPr lang="en-US" sz="1100" dirty="0"/>
              <a:t> (invited paper), Nov. 2016.</a:t>
            </a:r>
          </a:p>
        </p:txBody>
      </p:sp>
    </p:spTree>
    <p:extLst>
      <p:ext uri="{BB962C8B-B14F-4D97-AF65-F5344CB8AC3E}">
        <p14:creationId xmlns:p14="http://schemas.microsoft.com/office/powerpoint/2010/main" val="696310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FC35E0F-DB67-A6FD-67A2-64E9AE2EF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Gen-2 FD Radio: FDE Canceller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9A90EA9-A161-6DBD-093C-9A915C068D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331" y="1520827"/>
            <a:ext cx="4351338" cy="4351338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7163260C-88D3-DCB0-0B37-ED10BD22C1D0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5932053" y="1520827"/>
                <a:ext cx="5955148" cy="4575754"/>
              </a:xfrm>
            </p:spPr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Circulator-based antenna interface</a:t>
                </a:r>
              </a:p>
              <a:p>
                <a:pPr>
                  <a:spcAft>
                    <a:spcPts val="1000"/>
                  </a:spcAft>
                </a:pPr>
                <a:r>
                  <a:rPr lang="en-US" dirty="0"/>
                  <a:t>PCB emulates FDE canceller: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𝐹𝐷𝐸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box>
                                    <m:box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boxPr>
                                    <m:e>
                                      <m:argPr>
                                        <m:argSz m:val="-1"/>
                                      </m:argPr>
                                      <m:f>
                                        <m:fPr>
                                          <m:type m:val="skw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den>
                                      </m:f>
                                    </m:e>
                                  </m:box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box>
                                    <m:box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boxPr>
                                    <m:e>
                                      <m:argPr>
                                        <m:argSz m:val="-1"/>
                                      </m:argPr>
                                      <m:f>
                                        <m:fPr>
                                          <m:type m:val="skw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box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Configurable through GNU Radio</a:t>
                </a:r>
              </a:p>
              <a:p>
                <a:r>
                  <a:rPr lang="en-US" dirty="0"/>
                  <a:t>50dB of RF SIC across 20MHz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7163260C-88D3-DCB0-0B37-ED10BD22C1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5932053" y="1520827"/>
                <a:ext cx="5955148" cy="4575754"/>
              </a:xfrm>
              <a:blipFill>
                <a:blip r:embed="rId3"/>
                <a:stretch>
                  <a:fillRect l="-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C882B-6CDF-7C39-D6E9-EAAE45392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85A8B-1379-4CE7-A151-F04D88986112}" type="slidenum">
              <a:rPr lang="en-US" smtClean="0"/>
              <a:t>7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E76B57-00AB-DF90-FCC0-1A5964677F4B}"/>
              </a:ext>
            </a:extLst>
          </p:cNvPr>
          <p:cNvSpPr/>
          <p:nvPr/>
        </p:nvSpPr>
        <p:spPr>
          <a:xfrm>
            <a:off x="2486024" y="6233106"/>
            <a:ext cx="9705975" cy="62489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sz="1100" dirty="0" err="1"/>
              <a:t>Tingjun</a:t>
            </a:r>
            <a:r>
              <a:rPr lang="en-US" sz="1100" dirty="0"/>
              <a:t> Chen, Mahmood </a:t>
            </a:r>
            <a:r>
              <a:rPr lang="en-US" sz="1100" dirty="0" err="1"/>
              <a:t>Baraani</a:t>
            </a:r>
            <a:r>
              <a:rPr lang="en-US" sz="1100" dirty="0"/>
              <a:t> </a:t>
            </a:r>
            <a:r>
              <a:rPr lang="en-US" sz="1100" dirty="0" err="1"/>
              <a:t>Dastjerdi</a:t>
            </a:r>
            <a:r>
              <a:rPr lang="en-US" sz="1100" dirty="0"/>
              <a:t>, Jin Zhou, Harish Krishnaswamy, and Gil </a:t>
            </a:r>
            <a:r>
              <a:rPr lang="en-US" sz="1100" dirty="0" err="1"/>
              <a:t>Zussman</a:t>
            </a:r>
            <a:r>
              <a:rPr lang="en-US" sz="1100" dirty="0"/>
              <a:t>, “Wideband Full-Duplex Wireless via Frequency-Domain Equalization: Design and Experimentation,” in </a:t>
            </a:r>
            <a:r>
              <a:rPr lang="en-US" sz="1100" i="1" dirty="0"/>
              <a:t>Proc. ACM MobiCom'19</a:t>
            </a:r>
            <a:r>
              <a:rPr lang="en-US" sz="1100" dirty="0"/>
              <a:t>, Oct. 2019.</a:t>
            </a:r>
          </a:p>
        </p:txBody>
      </p:sp>
    </p:spTree>
    <p:extLst>
      <p:ext uri="{BB962C8B-B14F-4D97-AF65-F5344CB8AC3E}">
        <p14:creationId xmlns:p14="http://schemas.microsoft.com/office/powerpoint/2010/main" val="2075202080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FC35E0F-DB67-A6FD-67A2-64E9AE2EF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Gen-3 FD Radio: TDE Canceller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9A90EA9-A161-6DBD-093C-9A915C068D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331" y="1520827"/>
            <a:ext cx="4351338" cy="435133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7163260C-88D3-DCB0-0B37-ED10BD22C1D0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172199" y="1520827"/>
                <a:ext cx="5474855" cy="4575754"/>
              </a:xfrm>
            </p:spPr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Dual-antenna interface</a:t>
                </a:r>
              </a:p>
              <a:p>
                <a:pPr>
                  <a:spcAft>
                    <a:spcPts val="1000"/>
                  </a:spcAft>
                </a:pPr>
                <a:r>
                  <a:rPr lang="en-US" dirty="0"/>
                  <a:t>IC-based TDE canceller: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𝑇𝐷𝐸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Configurable through GNU Radio</a:t>
                </a:r>
              </a:p>
              <a:p>
                <a:r>
                  <a:rPr lang="en-US" dirty="0"/>
                  <a:t>50dB of RF SIC across 50MHz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7163260C-88D3-DCB0-0B37-ED10BD22C1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172199" y="1520827"/>
                <a:ext cx="5474855" cy="4575754"/>
              </a:xfrm>
              <a:blipFill>
                <a:blip r:embed="rId3"/>
                <a:stretch>
                  <a:fillRect l="-1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C882B-6CDF-7C39-D6E9-EAAE45392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85A8B-1379-4CE7-A151-F04D88986112}" type="slidenum">
              <a:rPr lang="en-US" smtClean="0"/>
              <a:t>8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E76B57-00AB-DF90-FCC0-1A5964677F4B}"/>
              </a:ext>
            </a:extLst>
          </p:cNvPr>
          <p:cNvSpPr/>
          <p:nvPr/>
        </p:nvSpPr>
        <p:spPr>
          <a:xfrm>
            <a:off x="2486024" y="6233106"/>
            <a:ext cx="9705975" cy="62489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sz="1100" dirty="0"/>
              <a:t>Alon S. Levin, Igor </a:t>
            </a:r>
            <a:r>
              <a:rPr lang="en-US" sz="1100" dirty="0" err="1"/>
              <a:t>Kadota</a:t>
            </a:r>
            <a:r>
              <a:rPr lang="en-US" sz="1100" dirty="0"/>
              <a:t>, </a:t>
            </a:r>
            <a:r>
              <a:rPr lang="en-US" sz="1100" dirty="0" err="1"/>
              <a:t>Sasank</a:t>
            </a:r>
            <a:r>
              <a:rPr lang="en-US" sz="1100" dirty="0"/>
              <a:t> </a:t>
            </a:r>
            <a:r>
              <a:rPr lang="en-US" sz="1100" dirty="0" err="1"/>
              <a:t>Garikapati</a:t>
            </a:r>
            <a:r>
              <a:rPr lang="en-US" sz="1100" dirty="0"/>
              <a:t>, Bo Zhang, Aditya Jolly, Manav Kohli, </a:t>
            </a:r>
            <a:r>
              <a:rPr lang="en-US" sz="1100" dirty="0" err="1"/>
              <a:t>Mingoo</a:t>
            </a:r>
            <a:r>
              <a:rPr lang="en-US" sz="1100" dirty="0"/>
              <a:t> Seok, Harish Krishnaswamy, and Gil </a:t>
            </a:r>
            <a:r>
              <a:rPr lang="en-US" sz="1100" dirty="0" err="1"/>
              <a:t>Zussman</a:t>
            </a:r>
            <a:r>
              <a:rPr lang="en-US" sz="1100" dirty="0"/>
              <a:t>, "Demo: Experimentation with Wideband Real-Time Adaptive Full Duplex Radios,“ in </a:t>
            </a:r>
            <a:r>
              <a:rPr lang="en-US" sz="1100" i="1" dirty="0"/>
              <a:t>Proc. ACM SIGCOMM'23</a:t>
            </a:r>
            <a:r>
              <a:rPr lang="en-US" sz="1100" dirty="0"/>
              <a:t>, Sept. 2023. </a:t>
            </a:r>
          </a:p>
        </p:txBody>
      </p:sp>
    </p:spTree>
    <p:extLst>
      <p:ext uri="{BB962C8B-B14F-4D97-AF65-F5344CB8AC3E}">
        <p14:creationId xmlns:p14="http://schemas.microsoft.com/office/powerpoint/2010/main" val="2192615521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20780C-74E1-32D3-DC6C-7C1C2C1A8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85A8B-1379-4CE7-A151-F04D88986112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9BB7ED-5E06-472F-0D39-45B3B76AB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5" t="12333"/>
          <a:stretch/>
        </p:blipFill>
        <p:spPr>
          <a:xfrm>
            <a:off x="1851736" y="2196572"/>
            <a:ext cx="2196188" cy="2468880"/>
          </a:xfrm>
          <a:prstGeom prst="rect">
            <a:avLst/>
          </a:prstGeom>
        </p:spPr>
      </p:pic>
      <p:pic>
        <p:nvPicPr>
          <p:cNvPr id="9" name="Content Placeholder 11">
            <a:extLst>
              <a:ext uri="{FF2B5EF4-FFF2-40B4-BE49-F238E27FC236}">
                <a16:creationId xmlns:a16="http://schemas.microsoft.com/office/drawing/2014/main" id="{5D4ED227-646C-DE21-5052-DF3424904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4076" y="2192545"/>
            <a:ext cx="2472907" cy="2472907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C756EE6C-1DD6-F2FA-13C6-5F3BBB6ED64B}"/>
              </a:ext>
            </a:extLst>
          </p:cNvPr>
          <p:cNvSpPr/>
          <p:nvPr/>
        </p:nvSpPr>
        <p:spPr>
          <a:xfrm>
            <a:off x="5049520" y="3002279"/>
            <a:ext cx="2092960" cy="853440"/>
          </a:xfrm>
          <a:prstGeom prst="rightArrow">
            <a:avLst>
              <a:gd name="adj1" fmla="val 50000"/>
              <a:gd name="adj2" fmla="val 82143"/>
            </a:avLst>
          </a:prstGeom>
          <a:solidFill>
            <a:schemeClr val="accent2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 descr="Question Mark with solid fill">
            <a:extLst>
              <a:ext uri="{FF2B5EF4-FFF2-40B4-BE49-F238E27FC236}">
                <a16:creationId xmlns:a16="http://schemas.microsoft.com/office/drawing/2014/main" id="{93230EB2-9CF4-F8CD-F492-44ACECE3F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44160" y="1498599"/>
            <a:ext cx="1503680" cy="15036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796BCC-66DF-FFE7-85F3-A012A3480EB0}"/>
              </a:ext>
            </a:extLst>
          </p:cNvPr>
          <p:cNvSpPr txBox="1"/>
          <p:nvPr/>
        </p:nvSpPr>
        <p:spPr>
          <a:xfrm>
            <a:off x="1851736" y="4665452"/>
            <a:ext cx="219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Canceller RFIC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9DA22F-1AFC-E980-50A1-DE2524439B62}"/>
              </a:ext>
            </a:extLst>
          </p:cNvPr>
          <p:cNvSpPr txBox="1"/>
          <p:nvPr/>
        </p:nvSpPr>
        <p:spPr>
          <a:xfrm>
            <a:off x="8144075" y="4665452"/>
            <a:ext cx="2472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Full-Duplex Radio</a:t>
            </a:r>
          </a:p>
        </p:txBody>
      </p:sp>
    </p:spTree>
    <p:extLst>
      <p:ext uri="{BB962C8B-B14F-4D97-AF65-F5344CB8AC3E}">
        <p14:creationId xmlns:p14="http://schemas.microsoft.com/office/powerpoint/2010/main" val="1151349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13528</TotalTime>
  <Words>1188</Words>
  <Application>Microsoft Office PowerPoint</Application>
  <PresentationFormat>Widescreen</PresentationFormat>
  <Paragraphs>158</Paragraphs>
  <Slides>24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Cambria Math</vt:lpstr>
      <vt:lpstr>Wingdings</vt:lpstr>
      <vt:lpstr>Office Theme</vt:lpstr>
      <vt:lpstr>Enabling Integrated Circuit-Based Full-Duplex Wireless in GNU Radio</vt:lpstr>
      <vt:lpstr>Full-Duplex Communication</vt:lpstr>
      <vt:lpstr>Typical FD Transceiver</vt:lpstr>
      <vt:lpstr>RF Canceller Classes</vt:lpstr>
      <vt:lpstr>Small Form-Factor Implementations</vt:lpstr>
      <vt:lpstr>Gen-1 FD Radio: P&amp;A Canceller</vt:lpstr>
      <vt:lpstr>Gen-2 FD Radio: FDE Canceller</vt:lpstr>
      <vt:lpstr>Gen-3 FD Radio: TDE Canceller</vt:lpstr>
      <vt:lpstr>PowerPoint Presentation</vt:lpstr>
      <vt:lpstr>PowerPoint Presentation</vt:lpstr>
      <vt:lpstr>Transmission: Packet Encapsulation</vt:lpstr>
      <vt:lpstr>Reception: Synchronization</vt:lpstr>
      <vt:lpstr>Reception: Synchronization</vt:lpstr>
      <vt:lpstr>Reception: Synchronization</vt:lpstr>
      <vt:lpstr>Reception: Synchronization</vt:lpstr>
      <vt:lpstr>SI Channel Estimation</vt:lpstr>
      <vt:lpstr>Digital SIC</vt:lpstr>
      <vt:lpstr>System Control and Coordination</vt:lpstr>
      <vt:lpstr>PowerPoint Presentation</vt:lpstr>
      <vt:lpstr>Evolution of SI Cancellation</vt:lpstr>
      <vt:lpstr>Open-Access FD Wireless Testbeds</vt:lpstr>
      <vt:lpstr>Open-Access FD Wireless Testbeds</vt:lpstr>
      <vt:lpstr>Open-Access FD Wireless Testbeds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Experimentation with Wideband Real-Time Adaptive Full-Duplex Radios</dc:title>
  <dc:creator>asl2228</dc:creator>
  <cp:lastModifiedBy>asl2228</cp:lastModifiedBy>
  <cp:revision>69</cp:revision>
  <dcterms:created xsi:type="dcterms:W3CDTF">2023-09-12T19:54:42Z</dcterms:created>
  <dcterms:modified xsi:type="dcterms:W3CDTF">2024-09-19T20:06:55Z</dcterms:modified>
</cp:coreProperties>
</file>