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jiemu0EgbrDndFfG6yF657zTEM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customschemas.google.com/relationships/presentationmetadata" Target="meta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" name="Google Shape;3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" name="Google Shape;166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p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p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p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" name="Google Shape;40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" name="Google Shape;41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p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p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p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" name="Google Shape;4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" name="Google Shape;57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" name="Google Shape;68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" name="Google Shape;78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5"/>
          <p:cNvSpPr txBox="1"/>
          <p:nvPr>
            <p:ph type="title"/>
          </p:nvPr>
        </p:nvSpPr>
        <p:spPr>
          <a:xfrm>
            <a:off x="670826" y="681513"/>
            <a:ext cx="9886338" cy="5934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5"/>
          <p:cNvSpPr txBox="1"/>
          <p:nvPr>
            <p:ph idx="1" type="body"/>
          </p:nvPr>
        </p:nvSpPr>
        <p:spPr>
          <a:xfrm>
            <a:off x="670826" y="1409858"/>
            <a:ext cx="988633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">
  <p:cSld name="Text and Ima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title"/>
          </p:nvPr>
        </p:nvSpPr>
        <p:spPr>
          <a:xfrm>
            <a:off x="670826" y="681513"/>
            <a:ext cx="9886338" cy="5934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" type="body"/>
          </p:nvPr>
        </p:nvSpPr>
        <p:spPr>
          <a:xfrm>
            <a:off x="670826" y="1409858"/>
            <a:ext cx="462673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6"/>
          <p:cNvSpPr/>
          <p:nvPr>
            <p:ph idx="2" type="pic"/>
          </p:nvPr>
        </p:nvSpPr>
        <p:spPr>
          <a:xfrm>
            <a:off x="5992813" y="1409858"/>
            <a:ext cx="6199187" cy="34385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/>
          <p:nvPr>
            <p:ph idx="2" type="pic"/>
          </p:nvPr>
        </p:nvSpPr>
        <p:spPr>
          <a:xfrm>
            <a:off x="0" y="147589"/>
            <a:ext cx="12192000" cy="575625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/>
          <p:nvPr>
            <p:ph type="ctrTitle"/>
          </p:nvPr>
        </p:nvSpPr>
        <p:spPr>
          <a:xfrm>
            <a:off x="1294409" y="4614983"/>
            <a:ext cx="8494565" cy="9189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" type="subTitle"/>
          </p:nvPr>
        </p:nvSpPr>
        <p:spPr>
          <a:xfrm>
            <a:off x="1294409" y="5477151"/>
            <a:ext cx="8494565" cy="855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out FAU">
  <p:cSld name="About FAU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ic of a state with text&#10;&#10;Description automatically generated" id="25" name="Google Shape;25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1864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bout FAU">
  <p:cSld name="1_About FAU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brochure&#10;&#10;Description automatically generated" id="27" name="Google Shape;27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85" y="0"/>
            <a:ext cx="121864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670826" y="681513"/>
            <a:ext cx="9605082" cy="5934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670826" y="1409858"/>
            <a:ext cx="960508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rive.google.com/file/d/1dFcg-__TakNHHxUKatuQrAqoGm6HL_uw/view" TargetMode="External"/><Relationship Id="rId4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hyperlink" Target="http://isense.fau.edu" TargetMode="External"/><Relationship Id="rId5" Type="http://schemas.openxmlformats.org/officeDocument/2006/relationships/hyperlink" Target="http://c2a2.fau.edu" TargetMode="External"/><Relationship Id="rId6" Type="http://schemas.openxmlformats.org/officeDocument/2006/relationships/hyperlink" Target="http://cs3-erc.or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.jpg"/><Relationship Id="rId5" Type="http://schemas.openxmlformats.org/officeDocument/2006/relationships/image" Target="../media/image4.jpg"/><Relationship Id="rId6" Type="http://schemas.openxmlformats.org/officeDocument/2006/relationships/image" Target="../media/image14.jpg"/><Relationship Id="rId7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hyperlink" Target="https://www.oreilly.com/library/view/80211-wireless-networks/0596100523/ch04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"/>
          <p:cNvSpPr txBox="1"/>
          <p:nvPr/>
        </p:nvSpPr>
        <p:spPr>
          <a:xfrm>
            <a:off x="925500" y="2387475"/>
            <a:ext cx="103410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i="0" lang="en-US" sz="304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Real-time Device Fingerprinting and Re-identification in GNUradio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"/>
          <p:cNvSpPr txBox="1"/>
          <p:nvPr/>
        </p:nvSpPr>
        <p:spPr>
          <a:xfrm>
            <a:off x="4101300" y="3972625"/>
            <a:ext cx="3989400" cy="11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Stepan Mazokha</a:t>
            </a:r>
            <a:endParaRPr b="1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Postdoctoral Fellow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Florida Atlantic University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"/>
          <p:cNvSpPr txBox="1"/>
          <p:nvPr/>
        </p:nvSpPr>
        <p:spPr>
          <a:xfrm>
            <a:off x="5083025" y="5632375"/>
            <a:ext cx="19239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September 2025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1" title="image (2)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11725" y="516725"/>
            <a:ext cx="2540725" cy="148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" title="grcon25_horizont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8488" y="548899"/>
            <a:ext cx="3692974" cy="14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" title="2508243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025" y="355188"/>
            <a:ext cx="1810175" cy="181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6923"/>
              <a:buNone/>
            </a:pPr>
            <a:r>
              <a:rPr lang="en-US"/>
              <a:t>Solution: RF-based Device Fingerprinting &amp; Identification (RFFI)</a:t>
            </a:r>
            <a:endParaRPr/>
          </a:p>
        </p:txBody>
      </p:sp>
      <p:sp>
        <p:nvSpPr>
          <p:cNvPr id="126" name="Google Shape;126;p10"/>
          <p:cNvSpPr txBox="1"/>
          <p:nvPr>
            <p:ph idx="1" type="body"/>
          </p:nvPr>
        </p:nvSpPr>
        <p:spPr>
          <a:xfrm>
            <a:off x="670825" y="1409850"/>
            <a:ext cx="7971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b="1" lang="en-US"/>
              <a:t>How:</a:t>
            </a:r>
            <a:r>
              <a:rPr lang="en-US"/>
              <a:t> 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Using </a:t>
            </a:r>
            <a:r>
              <a:rPr b="1" lang="en-US"/>
              <a:t>deep learning</a:t>
            </a:r>
            <a:r>
              <a:rPr lang="en-US"/>
              <a:t> to extract </a:t>
            </a:r>
            <a:r>
              <a:rPr b="1" lang="en-US"/>
              <a:t>device-identifying features</a:t>
            </a:r>
            <a:r>
              <a:rPr lang="en-US"/>
              <a:t> based on </a:t>
            </a:r>
            <a:r>
              <a:rPr b="1" lang="en-US"/>
              <a:t>hardware impairments of the RF chipsets</a:t>
            </a:r>
            <a:r>
              <a:rPr lang="en-US"/>
              <a:t>;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b="1" lang="en-US"/>
              <a:t>Why:</a:t>
            </a:r>
            <a:endParaRPr b="1"/>
          </a:p>
          <a:p>
            <a:pPr indent="-334327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Can produce non-cooperative device identifiers for re-identification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b="1" lang="en-US"/>
              <a:t>Problems:</a:t>
            </a:r>
            <a:endParaRPr b="1"/>
          </a:p>
          <a:p>
            <a:pPr indent="-334327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Sensitive to environment changes &amp; transceiver synchronization issues (e.g., carrier frequency offsets)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Requires a dataset representing all supported WiFi chipsets &amp; varying conditions;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Receiver-specific (unless generalization techniques implemented);</a:t>
            </a:r>
            <a:endParaRPr/>
          </a:p>
        </p:txBody>
      </p:sp>
      <p:pic>
        <p:nvPicPr>
          <p:cNvPr id="127" name="Google Shape;127;p10" title="71hMVOK4tLL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7212" y="1855225"/>
            <a:ext cx="2536576" cy="25365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0"/>
          <p:cNvSpPr txBox="1"/>
          <p:nvPr/>
        </p:nvSpPr>
        <p:spPr>
          <a:xfrm>
            <a:off x="9087250" y="4288125"/>
            <a:ext cx="25365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Realtek RTL8812AU</a:t>
            </a:r>
            <a:endParaRPr b="1" i="0" sz="15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(802.11ac/abgn USB WLAN Network Controller)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0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Solution: gr-mobrffi</a:t>
            </a:r>
            <a:endParaRPr/>
          </a:p>
        </p:txBody>
      </p:sp>
      <p:pic>
        <p:nvPicPr>
          <p:cNvPr id="136" name="Google Shape;136;p11" title="solution.drawio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9128" y="2055499"/>
            <a:ext cx="8650675" cy="294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1"/>
          <p:cNvSpPr/>
          <p:nvPr/>
        </p:nvSpPr>
        <p:spPr>
          <a:xfrm>
            <a:off x="5329675" y="3254825"/>
            <a:ext cx="568500" cy="5466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1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gr-mobrffi: AntSDR + OpenWiFi</a:t>
            </a:r>
            <a:endParaRPr/>
          </a:p>
        </p:txBody>
      </p:sp>
      <p:pic>
        <p:nvPicPr>
          <p:cNvPr id="145" name="Google Shape;1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825" y="1521475"/>
            <a:ext cx="6727475" cy="417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4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Signal Capture: AntSDR + OpenWiFi</a:t>
            </a:r>
            <a:endParaRPr/>
          </a:p>
        </p:txBody>
      </p:sp>
      <p:pic>
        <p:nvPicPr>
          <p:cNvPr id="153" name="Google Shape;153;p13" title="signal_transformation.drawio.png"/>
          <p:cNvPicPr preferRelativeResize="0"/>
          <p:nvPr/>
        </p:nvPicPr>
        <p:blipFill rotWithShape="1">
          <a:blip r:embed="rId3">
            <a:alphaModFix/>
          </a:blip>
          <a:srcRect b="0" l="0" r="47030" t="0"/>
          <a:stretch/>
        </p:blipFill>
        <p:spPr>
          <a:xfrm>
            <a:off x="2152750" y="1890625"/>
            <a:ext cx="7886500" cy="32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3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Signal Capture: AntSDR + OpenWiFi</a:t>
            </a:r>
            <a:endParaRPr/>
          </a:p>
        </p:txBody>
      </p:sp>
      <p:sp>
        <p:nvSpPr>
          <p:cNvPr id="161" name="Google Shape;161;p12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12" title="rust-diagram-Copy of OpenWiFi-Decoder Architecture.draw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25" y="1419925"/>
            <a:ext cx="11172751" cy="45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gr-mobrffi</a:t>
            </a:r>
            <a:endParaRPr/>
          </a:p>
        </p:txBody>
      </p:sp>
      <p:pic>
        <p:nvPicPr>
          <p:cNvPr id="169" name="Google Shape;169;p15" title="flow_char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4462" y="1371325"/>
            <a:ext cx="6444075" cy="473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5"/>
          <p:cNvSpPr/>
          <p:nvPr/>
        </p:nvSpPr>
        <p:spPr>
          <a:xfrm>
            <a:off x="1835050" y="2527300"/>
            <a:ext cx="749400" cy="261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5"/>
          <p:cNvSpPr txBox="1"/>
          <p:nvPr/>
        </p:nvSpPr>
        <p:spPr>
          <a:xfrm>
            <a:off x="261450" y="2387800"/>
            <a:ext cx="15387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From AntSDR</a:t>
            </a:r>
            <a:endParaRPr b="0" i="0" sz="16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5" title="label_demo.png"/>
          <p:cNvPicPr preferRelativeResize="0"/>
          <p:nvPr/>
        </p:nvPicPr>
        <p:blipFill rotWithShape="1">
          <a:blip r:embed="rId4">
            <a:alphaModFix/>
          </a:blip>
          <a:srcRect b="1781" l="1215" r="1583" t="1859"/>
          <a:stretch/>
        </p:blipFill>
        <p:spPr>
          <a:xfrm>
            <a:off x="8915707" y="2387800"/>
            <a:ext cx="2961693" cy="22568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73" name="Google Shape;173;p15"/>
          <p:cNvSpPr/>
          <p:nvPr/>
        </p:nvSpPr>
        <p:spPr>
          <a:xfrm rot="-2202011">
            <a:off x="8879672" y="5186706"/>
            <a:ext cx="749463" cy="26130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5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gr-mobrffi: Part 1, Conversion &amp; Upsampling</a:t>
            </a:r>
            <a:endParaRPr/>
          </a:p>
        </p:txBody>
      </p:sp>
      <p:pic>
        <p:nvPicPr>
          <p:cNvPr id="181" name="Google Shape;181;p16" title="flow_char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4462" y="1371325"/>
            <a:ext cx="6444075" cy="473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6"/>
          <p:cNvSpPr/>
          <p:nvPr/>
        </p:nvSpPr>
        <p:spPr>
          <a:xfrm>
            <a:off x="2315275" y="2169950"/>
            <a:ext cx="6597300" cy="1821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6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gr-mobrffi: Part 2, Transformation &amp; FP Extraction</a:t>
            </a:r>
            <a:endParaRPr/>
          </a:p>
        </p:txBody>
      </p:sp>
      <p:pic>
        <p:nvPicPr>
          <p:cNvPr id="190" name="Google Shape;190;p17" title="flow_char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4462" y="1371325"/>
            <a:ext cx="6444075" cy="473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7"/>
          <p:cNvSpPr/>
          <p:nvPr/>
        </p:nvSpPr>
        <p:spPr>
          <a:xfrm>
            <a:off x="2680325" y="4156950"/>
            <a:ext cx="2182500" cy="1263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7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gr-mobrffi: Part 2, Transformation &amp; FP Extraction</a:t>
            </a:r>
            <a:endParaRPr/>
          </a:p>
        </p:txBody>
      </p:sp>
      <p:pic>
        <p:nvPicPr>
          <p:cNvPr id="199" name="Google Shape;199;p18" title="model_flow.drawio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4575" y="1485850"/>
            <a:ext cx="9182848" cy="471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 title="Screenshot 2025-09-08 at 3.03.55 P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90824" y="378425"/>
            <a:ext cx="2347750" cy="119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8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gr-mobrffi: Part 2, Transformation &amp; FP Extraction</a:t>
            </a:r>
            <a:endParaRPr/>
          </a:p>
        </p:txBody>
      </p:sp>
      <p:pic>
        <p:nvPicPr>
          <p:cNvPr id="208" name="Google Shape;208;p19" title="flow_char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4462" y="1371325"/>
            <a:ext cx="6444075" cy="473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9"/>
          <p:cNvSpPr/>
          <p:nvPr/>
        </p:nvSpPr>
        <p:spPr>
          <a:xfrm>
            <a:off x="4789300" y="4139525"/>
            <a:ext cx="3934200" cy="1263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9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3" name="Google Shape;43;p2"/>
          <p:cNvPicPr preferRelativeResize="0"/>
          <p:nvPr/>
        </p:nvPicPr>
        <p:blipFill rotWithShape="1">
          <a:blip r:embed="rId3">
            <a:alphaModFix/>
          </a:blip>
          <a:srcRect b="10030" l="3894" r="7804" t="0"/>
          <a:stretch/>
        </p:blipFill>
        <p:spPr>
          <a:xfrm>
            <a:off x="1016475" y="265075"/>
            <a:ext cx="10159049" cy="582267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181" y="838474"/>
            <a:ext cx="2540723" cy="8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gr-mobrffi: Re-identification</a:t>
            </a:r>
            <a:endParaRPr/>
          </a:p>
        </p:txBody>
      </p:sp>
      <p:pic>
        <p:nvPicPr>
          <p:cNvPr id="217" name="Google Shape;217;p20" title="rffi_flow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225" y="1767424"/>
            <a:ext cx="10269548" cy="37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0" title="Screenshot 2025-09-08 at 3.04.29 P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1300" y="440960"/>
            <a:ext cx="4866598" cy="107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gr-mobrffi: How to Use</a:t>
            </a:r>
            <a:endParaRPr/>
          </a:p>
        </p:txBody>
      </p:sp>
      <p:sp>
        <p:nvSpPr>
          <p:cNvPr id="226" name="Google Shape;226;p21"/>
          <p:cNvSpPr txBox="1"/>
          <p:nvPr>
            <p:ph idx="1" type="body"/>
          </p:nvPr>
        </p:nvSpPr>
        <p:spPr>
          <a:xfrm>
            <a:off x="670825" y="1409850"/>
            <a:ext cx="3965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400"/>
              <a:t>Prior Tasks:</a:t>
            </a:r>
            <a:endParaRPr b="1" sz="1400"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Capture dataset &amp; train extractor model;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400"/>
              <a:t>Online Mode:</a:t>
            </a:r>
            <a:endParaRPr b="1" sz="1400"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n-US" sz="1400"/>
              <a:t>TX (RPi): </a:t>
            </a:r>
            <a:r>
              <a:rPr lang="en-US" sz="1400"/>
              <a:t>launch injector tool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US" sz="1400"/>
              <a:t>RX (AntSDR): 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Launch capture app;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US" sz="1400"/>
              <a:t>Host:</a:t>
            </a:r>
            <a:endParaRPr b="1"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Launch GNUradio pipeline.</a:t>
            </a:r>
            <a:endParaRPr sz="1400"/>
          </a:p>
        </p:txBody>
      </p:sp>
      <p:pic>
        <p:nvPicPr>
          <p:cNvPr id="227" name="Google Shape;227;p21" title="quick_demo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0625" y="346682"/>
            <a:ext cx="7281374" cy="546103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1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gr-mobrffi: Preliminary Evaluation (not without challenges…)</a:t>
            </a:r>
            <a:endParaRPr/>
          </a:p>
        </p:txBody>
      </p:sp>
      <p:pic>
        <p:nvPicPr>
          <p:cNvPr id="235" name="Google Shape;235;p22" title="reid_accuracy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825" y="1492800"/>
            <a:ext cx="4688775" cy="401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 txBox="1"/>
          <p:nvPr/>
        </p:nvSpPr>
        <p:spPr>
          <a:xfrm>
            <a:off x="1490163" y="5577475"/>
            <a:ext cx="30501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Same-day Re-ID (94.67%)</a:t>
            </a:r>
            <a:endParaRPr b="1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22" title="00ef08ff-40e5-43d2-a8b0-6d7d9b1f594e.png"/>
          <p:cNvPicPr preferRelativeResize="0"/>
          <p:nvPr/>
        </p:nvPicPr>
        <p:blipFill rotWithShape="1">
          <a:blip r:embed="rId4">
            <a:alphaModFix/>
          </a:blip>
          <a:srcRect b="435" l="0" r="0" t="435"/>
          <a:stretch/>
        </p:blipFill>
        <p:spPr>
          <a:xfrm>
            <a:off x="6296125" y="1492800"/>
            <a:ext cx="4688775" cy="401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2"/>
          <p:cNvSpPr txBox="1"/>
          <p:nvPr/>
        </p:nvSpPr>
        <p:spPr>
          <a:xfrm>
            <a:off x="7115463" y="5577475"/>
            <a:ext cx="30501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Multi-day Re-ID (70.5%)</a:t>
            </a:r>
            <a:endParaRPr b="1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Let’s Collaborate!</a:t>
            </a:r>
            <a:endParaRPr/>
          </a:p>
        </p:txBody>
      </p:sp>
      <p:sp>
        <p:nvSpPr>
          <p:cNvPr id="246" name="Google Shape;246;p23"/>
          <p:cNvSpPr txBox="1"/>
          <p:nvPr>
            <p:ph idx="1" type="body"/>
          </p:nvPr>
        </p:nvSpPr>
        <p:spPr>
          <a:xfrm>
            <a:off x="670825" y="1464588"/>
            <a:ext cx="11001000" cy="16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●"/>
            </a:pPr>
            <a:r>
              <a:rPr lang="en-US" sz="2000"/>
              <a:t>Build larger dataset to include most commonly adopted RF chipsets;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7647"/>
              <a:buChar char="●"/>
            </a:pPr>
            <a:r>
              <a:rPr lang="en-US" sz="2000"/>
              <a:t>Build &amp; deploy MobIntel Testbed V2 sensors: AntSDR + Nvidia AGX for edge compute;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7647"/>
              <a:buChar char="●"/>
            </a:pPr>
            <a:r>
              <a:rPr lang="en-US" sz="2000"/>
              <a:t>Introduce federated learning (lower training cost, multi-receiver fingerprint sharing);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7647"/>
              <a:buChar char="●"/>
            </a:pPr>
            <a:r>
              <a:rPr lang="en-US" sz="2000"/>
              <a:t>Expand reach beyond West Palm Beach, FL!</a:t>
            </a:r>
            <a:endParaRPr sz="2000"/>
          </a:p>
        </p:txBody>
      </p:sp>
      <p:sp>
        <p:nvSpPr>
          <p:cNvPr id="247" name="Google Shape;247;p23"/>
          <p:cNvSpPr txBox="1"/>
          <p:nvPr/>
        </p:nvSpPr>
        <p:spPr>
          <a:xfrm>
            <a:off x="4069825" y="5142975"/>
            <a:ext cx="30882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Find us online:</a:t>
            </a:r>
            <a:endParaRPr b="1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23" title="url_qrcodecreator.com_15_46_3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5125" y="3288362"/>
            <a:ext cx="1817600" cy="18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3"/>
          <p:cNvSpPr txBox="1"/>
          <p:nvPr/>
        </p:nvSpPr>
        <p:spPr>
          <a:xfrm>
            <a:off x="1616925" y="5599025"/>
            <a:ext cx="30882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isense.fau.edu</a:t>
            </a:r>
            <a:endParaRPr b="1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4069825" y="5599025"/>
            <a:ext cx="30882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c2a2.fau.edu</a:t>
            </a:r>
            <a:endParaRPr b="1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3"/>
          <p:cNvSpPr txBox="1"/>
          <p:nvPr/>
        </p:nvSpPr>
        <p:spPr>
          <a:xfrm>
            <a:off x="6522725" y="5599025"/>
            <a:ext cx="30882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cs3-erc.org</a:t>
            </a:r>
            <a:endParaRPr b="1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3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/>
          <p:nvPr>
            <p:ph type="title"/>
          </p:nvPr>
        </p:nvSpPr>
        <p:spPr>
          <a:xfrm>
            <a:off x="670826" y="681513"/>
            <a:ext cx="9886338" cy="5934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r>
              <a:rPr lang="en-US"/>
              <a:t>Data-driven Decisions for Smart Cities</a:t>
            </a:r>
            <a:endParaRPr/>
          </a:p>
        </p:txBody>
      </p:sp>
      <p:sp>
        <p:nvSpPr>
          <p:cNvPr id="51" name="Google Shape;51;p3"/>
          <p:cNvSpPr txBox="1"/>
          <p:nvPr>
            <p:ph idx="1" type="body"/>
          </p:nvPr>
        </p:nvSpPr>
        <p:spPr>
          <a:xfrm>
            <a:off x="670825" y="1409850"/>
            <a:ext cx="5070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Evolving city infrastructure requires constant optimization;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Improvement decisions must be data-driven;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Mobility monitoring provides insights into pedestrian traffic;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Can help city officials, local businesses optimize operations &amp; public spaces;</a:t>
            </a:r>
            <a:endParaRPr/>
          </a:p>
        </p:txBody>
      </p:sp>
      <p:pic>
        <p:nvPicPr>
          <p:cNvPr id="52" name="Google Shape;52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129" l="0" r="0" t="3130"/>
          <a:stretch/>
        </p:blipFill>
        <p:spPr>
          <a:xfrm>
            <a:off x="5992813" y="1409858"/>
            <a:ext cx="6199198" cy="34386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Status Quo: Video Surveillance</a:t>
            </a:r>
            <a:endParaRPr/>
          </a:p>
        </p:txBody>
      </p:sp>
      <p:sp>
        <p:nvSpPr>
          <p:cNvPr id="60" name="Google Shape;60;p4"/>
          <p:cNvSpPr txBox="1"/>
          <p:nvPr>
            <p:ph idx="1" type="body"/>
          </p:nvPr>
        </p:nvSpPr>
        <p:spPr>
          <a:xfrm>
            <a:off x="670825" y="1909200"/>
            <a:ext cx="5633400" cy="15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Relies on computer vision;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Real-time pedestrian counts on street corners;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Expensive hardware &amp; privacy concerns;</a:t>
            </a:r>
            <a:endParaRPr/>
          </a:p>
        </p:txBody>
      </p:sp>
      <p:pic>
        <p:nvPicPr>
          <p:cNvPr id="61" name="Google Shape;61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975" l="0" r="0" t="3967"/>
          <a:stretch/>
        </p:blipFill>
        <p:spPr>
          <a:xfrm>
            <a:off x="6420726" y="1409851"/>
            <a:ext cx="5771276" cy="320124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mouse&#10;&#10;Description automatically generated" id="63" name="Google Shape;6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900" y="3951275"/>
            <a:ext cx="4626599" cy="191212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4"/>
          <p:cNvSpPr txBox="1"/>
          <p:nvPr/>
        </p:nvSpPr>
        <p:spPr>
          <a:xfrm>
            <a:off x="1422763" y="5863401"/>
            <a:ext cx="3122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CV Sensor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How About Privacy-Centric Mobility Intelligence?</a:t>
            </a:r>
            <a:endParaRPr/>
          </a:p>
        </p:txBody>
      </p:sp>
      <p:pic>
        <p:nvPicPr>
          <p:cNvPr id="71" name="Google Shape;71;p5" title="Frame 3.png"/>
          <p:cNvPicPr preferRelativeResize="0"/>
          <p:nvPr/>
        </p:nvPicPr>
        <p:blipFill rotWithShape="1">
          <a:blip r:embed="rId3">
            <a:alphaModFix/>
          </a:blip>
          <a:srcRect b="0" l="16057" r="0" t="0"/>
          <a:stretch/>
        </p:blipFill>
        <p:spPr>
          <a:xfrm>
            <a:off x="6809300" y="2017125"/>
            <a:ext cx="4546575" cy="32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5" title="Frame 2.png"/>
          <p:cNvPicPr preferRelativeResize="0"/>
          <p:nvPr/>
        </p:nvPicPr>
        <p:blipFill rotWithShape="1">
          <a:blip r:embed="rId4">
            <a:alphaModFix/>
          </a:blip>
          <a:srcRect b="0" l="16057" r="0" t="0"/>
          <a:stretch/>
        </p:blipFill>
        <p:spPr>
          <a:xfrm>
            <a:off x="670823" y="2017125"/>
            <a:ext cx="4546575" cy="321892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5"/>
          <p:cNvSpPr/>
          <p:nvPr/>
        </p:nvSpPr>
        <p:spPr>
          <a:xfrm>
            <a:off x="5439425" y="3411775"/>
            <a:ext cx="1221900" cy="42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5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 title="alfa-awus036ach-dual-band-usb-wifi-adapter-2-4-5ghz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3775" y="1465325"/>
            <a:ext cx="4016274" cy="401627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6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Our Vision: Non-cooperative WiFi Probe Request Monitoring</a:t>
            </a:r>
            <a:endParaRPr/>
          </a:p>
        </p:txBody>
      </p:sp>
      <p:pic>
        <p:nvPicPr>
          <p:cNvPr descr="A car parked in a parking lot&#10;&#10;Description automatically generated" id="82" name="Google Shape;8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35042" y="2637064"/>
            <a:ext cx="3796395" cy="227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 shot of an open computer sitting on top of a table&#10;&#10;Description automatically generated" id="83" name="Google Shape;8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292" y="4324327"/>
            <a:ext cx="2316610" cy="1366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84" name="Google Shape;8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804" y="1532431"/>
            <a:ext cx="3559970" cy="20024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85" name="Google Shape;8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6587963">
            <a:off x="3972457" y="2421712"/>
            <a:ext cx="546886" cy="54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86" name="Google Shape;8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4968885">
            <a:off x="3752115" y="4726195"/>
            <a:ext cx="562441" cy="5624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87" name="Google Shape;8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733472">
            <a:off x="7822007" y="3560830"/>
            <a:ext cx="562441" cy="56244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6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6"/>
          <p:cNvSpPr txBox="1"/>
          <p:nvPr/>
        </p:nvSpPr>
        <p:spPr>
          <a:xfrm>
            <a:off x="4706625" y="5594900"/>
            <a:ext cx="29106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Alfa WiFi Adapter AWUS036ACH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MobIntel Testbed in West Palm Beach</a:t>
            </a:r>
            <a:endParaRPr/>
          </a:p>
        </p:txBody>
      </p:sp>
      <p:sp>
        <p:nvSpPr>
          <p:cNvPr id="96" name="Google Shape;96;p7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763" y="1919025"/>
            <a:ext cx="4082975" cy="301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5288" y="1919025"/>
            <a:ext cx="3820672" cy="30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24488" y="1919025"/>
            <a:ext cx="3723732" cy="30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7"/>
          <p:cNvSpPr txBox="1"/>
          <p:nvPr/>
        </p:nvSpPr>
        <p:spPr>
          <a:xfrm>
            <a:off x="1026215" y="5117575"/>
            <a:ext cx="23181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Inner Components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7"/>
          <p:cNvSpPr txBox="1"/>
          <p:nvPr/>
        </p:nvSpPr>
        <p:spPr>
          <a:xfrm>
            <a:off x="5116565" y="5117575"/>
            <a:ext cx="23181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Enclosure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7"/>
          <p:cNvSpPr txBox="1"/>
          <p:nvPr/>
        </p:nvSpPr>
        <p:spPr>
          <a:xfrm>
            <a:off x="9027303" y="5117575"/>
            <a:ext cx="23181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Deployment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18" l="0" r="0" t="719"/>
          <a:stretch/>
        </p:blipFill>
        <p:spPr>
          <a:xfrm>
            <a:off x="0" y="147589"/>
            <a:ext cx="12192000" cy="5756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8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8"/>
          <p:cNvSpPr txBox="1"/>
          <p:nvPr/>
        </p:nvSpPr>
        <p:spPr>
          <a:xfrm>
            <a:off x="0" y="147600"/>
            <a:ext cx="6309900" cy="47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3F3F3F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MobIntel Testbed, Clematis Street, West Palm Beach, FL</a:t>
            </a:r>
            <a:endParaRPr b="1" i="0" sz="1800" u="none" cap="none" strike="noStrike">
              <a:solidFill>
                <a:srgbClr val="3F3F3F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 txBox="1"/>
          <p:nvPr>
            <p:ph type="title"/>
          </p:nvPr>
        </p:nvSpPr>
        <p:spPr>
          <a:xfrm>
            <a:off x="670826" y="681513"/>
            <a:ext cx="9886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WiFi Packet of Choice: Probe Requests</a:t>
            </a:r>
            <a:endParaRPr/>
          </a:p>
        </p:txBody>
      </p:sp>
      <p:sp>
        <p:nvSpPr>
          <p:cNvPr id="116" name="Google Shape;116;p9"/>
          <p:cNvSpPr txBox="1"/>
          <p:nvPr>
            <p:ph idx="1" type="body"/>
          </p:nvPr>
        </p:nvSpPr>
        <p:spPr>
          <a:xfrm>
            <a:off x="670825" y="1409830"/>
            <a:ext cx="9886200" cy="23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IEEE 802.11 network discovery protocol frame;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Regularly emitted by WiFi devices (e.g., phones, smartwatches, EVs, etc):</a:t>
            </a:r>
            <a:endParaRPr/>
          </a:p>
          <a:p>
            <a:pPr indent="-32575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Ubiquitous;</a:t>
            </a:r>
            <a:endParaRPr/>
          </a:p>
          <a:p>
            <a:pPr indent="-32575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Emitted in bursts across all WiFi channels;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Can be passively monitored;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Anonymized by design (via </a:t>
            </a:r>
            <a:r>
              <a:rPr b="1" lang="en-US"/>
              <a:t>MAC address randomization</a:t>
            </a:r>
            <a:r>
              <a:rPr lang="en-US"/>
              <a:t>);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Consistent source of signal for localization and estimating pedestrian activity;</a:t>
            </a:r>
            <a:endParaRPr/>
          </a:p>
        </p:txBody>
      </p:sp>
      <p:pic>
        <p:nvPicPr>
          <p:cNvPr id="117" name="Google Shape;11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0450" y="3857000"/>
            <a:ext cx="9206948" cy="18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9"/>
          <p:cNvSpPr txBox="1"/>
          <p:nvPr/>
        </p:nvSpPr>
        <p:spPr>
          <a:xfrm>
            <a:off x="3437650" y="5283800"/>
            <a:ext cx="1757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n-US" sz="13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Reference</a:t>
            </a:r>
            <a:endParaRPr b="0" i="1" sz="1300" u="none" cap="none" strike="noStrik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9"/>
          <p:cNvSpPr txBox="1"/>
          <p:nvPr/>
        </p:nvSpPr>
        <p:spPr>
          <a:xfrm>
            <a:off x="11480875" y="335550"/>
            <a:ext cx="5238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