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8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11.xml.rels" ContentType="application/vnd.openxmlformats-package.relationships+xml"/>
  <Override PartName="/ppt/slideMasters/slideMaster25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4.xml" ContentType="application/vnd.openxmlformats-officedocument.presentationml.slideMaster+xml"/>
  <Override PartName="/ppt/presProps.xml" ContentType="application/vnd.openxmlformats-officedocument.presentationml.presProps+xml"/>
  <Override PartName="/ppt/theme/theme29.xml" ContentType="application/vnd.openxmlformats-officedocument.theme+xml"/>
  <Override PartName="/ppt/theme/theme28.xml" ContentType="application/vnd.openxmlformats-officedocument.theme+xml"/>
  <Override PartName="/ppt/theme/theme27.xml" ContentType="application/vnd.openxmlformats-officedocument.theme+xml"/>
  <Override PartName="/ppt/theme/theme26.xml" ContentType="application/vnd.openxmlformats-officedocument.theme+xml"/>
  <Override PartName="/ppt/theme/theme25.xml" ContentType="application/vnd.openxmlformats-officedocument.theme+xml"/>
  <Override PartName="/ppt/theme/theme24.xml" ContentType="application/vnd.openxmlformats-officedocument.theme+xml"/>
  <Override PartName="/ppt/theme/theme23.xml" ContentType="application/vnd.openxmlformats-officedocument.theme+xml"/>
  <Override PartName="/ppt/theme/theme22.xml" ContentType="application/vnd.openxmlformats-officedocument.theme+xml"/>
  <Override PartName="/ppt/theme/theme21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18.xml" ContentType="application/vnd.openxmlformats-officedocument.theme+xml"/>
  <Override PartName="/ppt/theme/theme17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theme/theme36.xml" ContentType="application/vnd.openxmlformats-officedocument.theme+xml"/>
  <Override PartName="/ppt/theme/theme9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40.xml" ContentType="application/vnd.openxmlformats-officedocument.theme+xml"/>
  <Override PartName="/ppt/theme/theme39.xml" ContentType="application/vnd.openxmlformats-officedocument.theme+xml"/>
  <Override PartName="/ppt/theme/theme41.xml" ContentType="application/vnd.openxmlformats-officedocument.theme+xml"/>
  <Override PartName="/ppt/theme/theme34.xml" ContentType="application/vnd.openxmlformats-officedocument.theme+xml"/>
  <Override PartName="/ppt/theme/theme7.xml" ContentType="application/vnd.openxmlformats-officedocument.theme+xml"/>
  <Override PartName="/ppt/theme/theme35.xml" ContentType="application/vnd.openxmlformats-officedocument.theme+xml"/>
  <Override PartName="/ppt/theme/theme8.xml" ContentType="application/vnd.openxmlformats-officedocument.theme+xml"/>
  <Override PartName="/ppt/theme/theme42.xml" ContentType="application/vnd.openxmlformats-officedocument.theme+xml"/>
  <Override PartName="/ppt/theme/theme6.xml" ContentType="application/vnd.openxmlformats-officedocument.theme+xml"/>
  <Override PartName="/ppt/theme/theme33.xml" ContentType="application/vnd.openxmlformats-officedocument.theme+xml"/>
  <Override PartName="/ppt/theme/theme5.xml" ContentType="application/vnd.openxmlformats-officedocument.theme+xml"/>
  <Override PartName="/ppt/theme/theme32.xml" ContentType="application/vnd.openxmlformats-officedocument.theme+xml"/>
  <Override PartName="/ppt/theme/theme4.xml" ContentType="application/vnd.openxmlformats-officedocument.theme+xml"/>
  <Override PartName="/ppt/theme/theme31.xml" ContentType="application/vnd.openxmlformats-officedocument.theme+xml"/>
  <Override PartName="/ppt/theme/theme13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_rels/presentation.xml.rels" ContentType="application/vnd.openxmlformats-package.relationships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46.png" ContentType="image/png"/>
  <Override PartName="/ppt/media/image20.png" ContentType="image/png"/>
  <Override PartName="/ppt/media/image36.png" ContentType="image/png"/>
  <Override PartName="/ppt/media/image4.png" ContentType="image/png"/>
  <Override PartName="/ppt/media/image13.png" ContentType="image/png"/>
  <Override PartName="/ppt/media/image47.png" ContentType="image/png"/>
  <Override PartName="/ppt/media/image33.png" ContentType="image/png"/>
  <Override PartName="/ppt/media/image10.png" ContentType="image/png"/>
  <Override PartName="/ppt/media/image1.png" ContentType="image/png"/>
  <Override PartName="/ppt/media/image30.png" ContentType="image/png"/>
  <Override PartName="/ppt/media/image17.png" ContentType="image/png"/>
  <Override PartName="/ppt/media/image23.png" ContentType="image/png"/>
  <Override PartName="/ppt/media/image29.png" ContentType="image/png"/>
  <Override PartName="/ppt/media/image66.png" ContentType="image/png"/>
  <Override PartName="/ppt/media/image6.jpeg" ContentType="image/jpeg"/>
  <Override PartName="/ppt/media/image60.png" ContentType="image/png"/>
  <Override PartName="/ppt/media/image65.wmf" ContentType="image/x-wmf"/>
  <Override PartName="/ppt/media/image64.png" ContentType="image/png"/>
  <Override PartName="/ppt/media/image63.png" ContentType="image/png"/>
  <Override PartName="/ppt/media/image14.png" ContentType="image/png"/>
  <Override PartName="/ppt/media/image62.svg" ContentType="image/svg"/>
  <Override PartName="/ppt/media/image61.png" ContentType="image/png"/>
  <Override PartName="/ppt/media/image19.png" ContentType="image/png"/>
  <Override PartName="/ppt/media/image24.png" ContentType="image/png"/>
  <Override PartName="/ppt/media/image16.jpeg" ContentType="image/jpeg"/>
  <Override PartName="/ppt/media/image58.png" ContentType="image/png"/>
  <Override PartName="/ppt/media/image21.png" ContentType="image/png"/>
  <Override PartName="/ppt/media/media27.mp4" ContentType="video/mp4"/>
  <Override PartName="/ppt/media/image22.png" ContentType="image/png"/>
  <Override PartName="/ppt/media/media25.mp4" ContentType="video/mp4"/>
  <Override PartName="/ppt/media/image18.png" ContentType="image/png"/>
  <Override PartName="/ppt/media/image9.png" ContentType="image/png"/>
  <Override PartName="/ppt/media/image7.jpeg" ContentType="image/jpeg"/>
  <Override PartName="/ppt/media/image28.png" ContentType="image/png"/>
  <Override PartName="/ppt/media/image34.png" ContentType="image/png"/>
  <Override PartName="/ppt/media/image2.png" ContentType="image/png"/>
  <Override PartName="/ppt/media/image11.png" ContentType="image/png"/>
  <Override PartName="/ppt/media/image15.jpeg" ContentType="image/jpeg"/>
  <Override PartName="/ppt/media/image48.png" ContentType="image/png"/>
  <Override PartName="/ppt/media/image26.png" ContentType="image/png"/>
  <Override PartName="/ppt/media/image8.jpeg" ContentType="image/jpeg"/>
  <Override PartName="/ppt/media/image38.png" ContentType="image/png"/>
  <Override PartName="/ppt/media/image12.png" ContentType="image/png"/>
  <Override PartName="/ppt/media/media31.mp4" ContentType="video/mp4"/>
  <Override PartName="/ppt/media/image49.png" ContentType="image/png"/>
  <Override PartName="/ppt/media/image50.jpeg" ContentType="image/jpeg"/>
  <Override PartName="/ppt/media/image32.png" ContentType="image/png"/>
  <Override PartName="/ppt/media/image35.png" ContentType="image/png"/>
  <Override PartName="/ppt/media/image37.png" ContentType="image/png"/>
  <Override PartName="/ppt/media/image57.png" ContentType="image/png"/>
  <Override PartName="/ppt/media/image59.jpeg" ContentType="image/jpeg"/>
  <Override PartName="/ppt/media/image5.wmf" ContentType="image/x-wmf"/>
  <Override PartName="/ppt/media/image39.png" ContentType="image/png"/>
  <Override PartName="/ppt/media/image40.png" ContentType="image/png"/>
  <Override PartName="/ppt/media/image3.jpeg" ContentType="image/jpe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embeddings/oleObject1.bin" ContentType="application/vnd.openxmlformats-officedocument.oleObject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22.xml" ContentType="application/vnd.openxmlformats-officedocument.presentationml.slideLayout+xml"/>
  <Override PartName="/ppt/slideLayouts/_rels/slideLayout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4.xml.rels" ContentType="application/vnd.openxmlformats-package.relationships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_rels/slide51.xml.rels" ContentType="application/vnd.openxmlformats-package.relationships+xml"/>
  <Override PartName="/ppt/slides/_rels/slide50.xml.rels" ContentType="application/vnd.openxmlformats-package.relationships+xml"/>
  <Override PartName="/ppt/slides/_rels/slide45.xml.rels" ContentType="application/vnd.openxmlformats-package.relationships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1.xml.rels" ContentType="application/vnd.openxmlformats-package.relationships+xml"/>
  <Override PartName="/ppt/slides/_rels/slide55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62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56.xml.rels" ContentType="application/vnd.openxmlformats-package.relationships+xml"/>
  <Override PartName="/ppt/slides/_rels/slide10.xml.rels" ContentType="application/vnd.openxmlformats-package.relationships+xml"/>
  <Override PartName="/ppt/slides/_rels/slide47.xml.rels" ContentType="application/vnd.openxmlformats-package.relationships+xml"/>
  <Override PartName="/ppt/slides/_rels/slide46.xml.rels" ContentType="application/vnd.openxmlformats-package.relationships+xml"/>
  <Override PartName="/ppt/slides/_rels/slide11.xml.rels" ContentType="application/vnd.openxmlformats-package.relationships+xml"/>
  <Override PartName="/ppt/slides/_rels/slide48.xml.rels" ContentType="application/vnd.openxmlformats-package.relationships+xml"/>
  <Override PartName="/ppt/slides/_rels/slide1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58.xml.rels" ContentType="application/vnd.openxmlformats-package.relationships+xml"/>
  <Override PartName="/ppt/slides/_rels/slide16.xml.rels" ContentType="application/vnd.openxmlformats-package.relationships+xml"/>
  <Override PartName="/ppt/slides/_rels/slide53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57.xml.rels" ContentType="application/vnd.openxmlformats-package.relationships+xml"/>
  <Override PartName="/ppt/slides/_rels/slide18.xml.rels" ContentType="application/vnd.openxmlformats-package.relationships+xml"/>
  <Override PartName="/ppt/slides/_rels/slide60.xml.rels" ContentType="application/vnd.openxmlformats-package.relationships+xml"/>
  <Override PartName="/ppt/slides/_rels/slide52.xml.rels" ContentType="application/vnd.openxmlformats-package.relationships+xml"/>
  <Override PartName="/ppt/slides/_rels/slide64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61.xml.rels" ContentType="application/vnd.openxmlformats-package.relationships+xml"/>
  <Override PartName="/ppt/slides/_rels/slide19.xml.rels" ContentType="application/vnd.openxmlformats-package.relationships+xml"/>
  <Override PartName="/ppt/slides/_rels/slide63.xml.rels" ContentType="application/vnd.openxmlformats-package.relationships+xml"/>
  <Override PartName="/ppt/slides/_rels/slide1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12.xml.rels" ContentType="application/vnd.openxmlformats-package.relationships+xml"/>
  <Override PartName="/ppt/slides/_rels/slide49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59.xml.rels" ContentType="application/vnd.openxmlformats-package.relationships+xml"/>
  <Override PartName="/ppt/slides/_rels/slide13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49.xml" ContentType="application/vnd.openxmlformats-officedocument.presentationml.slide+xml"/>
  <Override PartName="/ppt/slides/slide18.xml" ContentType="application/vnd.openxmlformats-officedocument.presentationml.slide+xml"/>
  <Override PartName="/ppt/slides/slide60.xml" ContentType="application/vnd.openxmlformats-officedocument.presentationml.slide+xml"/>
  <Override PartName="/ppt/slides/slide20.xml" ContentType="application/vnd.openxmlformats-officedocument.presentationml.slide+xml"/>
  <Override PartName="/ppt/slides/slide57.xml" ContentType="application/vnd.openxmlformats-officedocument.presentationml.slide+xml"/>
  <Override PartName="/ppt/slides/slide48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46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62.xml" ContentType="application/vnd.openxmlformats-officedocument.presentationml.slide+xml"/>
  <Override PartName="/ppt/slides/slide64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1.xml" ContentType="application/vnd.openxmlformats-officedocument.presentationml.slide+xml"/>
  <Override PartName="/ppt/slides/slide19.xml" ContentType="application/vnd.openxmlformats-officedocument.presentationml.slide+xml"/>
  <Override PartName="/ppt/slides/slide63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5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Slides/_rels/notesSlide64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</p:sldMasterIdLst>
  <p:notesMasterIdLst>
    <p:notesMasterId r:id="rId43"/>
  </p:notesMasterIdLst>
  <p:sldIdLst>
    <p:sldId id="256" r:id="rId44"/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  <p:sldId id="272" r:id="rId60"/>
    <p:sldId id="273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293" r:id="rId81"/>
    <p:sldId id="294" r:id="rId82"/>
    <p:sldId id="295" r:id="rId83"/>
    <p:sldId id="296" r:id="rId84"/>
    <p:sldId id="297" r:id="rId85"/>
    <p:sldId id="298" r:id="rId86"/>
    <p:sldId id="299" r:id="rId87"/>
    <p:sldId id="300" r:id="rId88"/>
    <p:sldId id="301" r:id="rId89"/>
    <p:sldId id="302" r:id="rId90"/>
    <p:sldId id="303" r:id="rId91"/>
    <p:sldId id="304" r:id="rId92"/>
    <p:sldId id="305" r:id="rId93"/>
    <p:sldId id="306" r:id="rId94"/>
    <p:sldId id="307" r:id="rId95"/>
    <p:sldId id="308" r:id="rId96"/>
    <p:sldId id="309" r:id="rId97"/>
    <p:sldId id="310" r:id="rId98"/>
    <p:sldId id="311" r:id="rId99"/>
    <p:sldId id="312" r:id="rId100"/>
    <p:sldId id="313" r:id="rId101"/>
    <p:sldId id="314" r:id="rId102"/>
    <p:sldId id="315" r:id="rId103"/>
    <p:sldId id="316" r:id="rId104"/>
    <p:sldId id="317" r:id="rId105"/>
    <p:sldId id="318" r:id="rId106"/>
    <p:sldId id="319" r:id="rId10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notesMaster" Target="notesMasters/notesMaster1.xml"/><Relationship Id="rId44" Type="http://schemas.openxmlformats.org/officeDocument/2006/relationships/slide" Target="slides/slide1.xml"/><Relationship Id="rId45" Type="http://schemas.openxmlformats.org/officeDocument/2006/relationships/slide" Target="slides/slide2.xml"/><Relationship Id="rId46" Type="http://schemas.openxmlformats.org/officeDocument/2006/relationships/slide" Target="slides/slide3.xml"/><Relationship Id="rId47" Type="http://schemas.openxmlformats.org/officeDocument/2006/relationships/slide" Target="slides/slide4.xml"/><Relationship Id="rId48" Type="http://schemas.openxmlformats.org/officeDocument/2006/relationships/slide" Target="slides/slide5.xml"/><Relationship Id="rId49" Type="http://schemas.openxmlformats.org/officeDocument/2006/relationships/slide" Target="slides/slide6.xml"/><Relationship Id="rId50" Type="http://schemas.openxmlformats.org/officeDocument/2006/relationships/slide" Target="slides/slide7.xml"/><Relationship Id="rId51" Type="http://schemas.openxmlformats.org/officeDocument/2006/relationships/slide" Target="slides/slide8.xml"/><Relationship Id="rId52" Type="http://schemas.openxmlformats.org/officeDocument/2006/relationships/slide" Target="slides/slide9.xml"/><Relationship Id="rId53" Type="http://schemas.openxmlformats.org/officeDocument/2006/relationships/slide" Target="slides/slide10.xml"/><Relationship Id="rId54" Type="http://schemas.openxmlformats.org/officeDocument/2006/relationships/slide" Target="slides/slide11.xml"/><Relationship Id="rId55" Type="http://schemas.openxmlformats.org/officeDocument/2006/relationships/slide" Target="slides/slide12.xml"/><Relationship Id="rId56" Type="http://schemas.openxmlformats.org/officeDocument/2006/relationships/slide" Target="slides/slide13.xml"/><Relationship Id="rId57" Type="http://schemas.openxmlformats.org/officeDocument/2006/relationships/slide" Target="slides/slide14.xml"/><Relationship Id="rId58" Type="http://schemas.openxmlformats.org/officeDocument/2006/relationships/slide" Target="slides/slide15.xml"/><Relationship Id="rId59" Type="http://schemas.openxmlformats.org/officeDocument/2006/relationships/slide" Target="slides/slide16.xml"/><Relationship Id="rId60" Type="http://schemas.openxmlformats.org/officeDocument/2006/relationships/slide" Target="slides/slide17.xml"/><Relationship Id="rId61" Type="http://schemas.openxmlformats.org/officeDocument/2006/relationships/slide" Target="slides/slide18.xml"/><Relationship Id="rId62" Type="http://schemas.openxmlformats.org/officeDocument/2006/relationships/slide" Target="slides/slide19.xml"/><Relationship Id="rId63" Type="http://schemas.openxmlformats.org/officeDocument/2006/relationships/slide" Target="slides/slide20.xml"/><Relationship Id="rId64" Type="http://schemas.openxmlformats.org/officeDocument/2006/relationships/slide" Target="slides/slide21.xml"/><Relationship Id="rId65" Type="http://schemas.openxmlformats.org/officeDocument/2006/relationships/slide" Target="slides/slide22.xml"/><Relationship Id="rId66" Type="http://schemas.openxmlformats.org/officeDocument/2006/relationships/slide" Target="slides/slide23.xml"/><Relationship Id="rId67" Type="http://schemas.openxmlformats.org/officeDocument/2006/relationships/slide" Target="slides/slide24.xml"/><Relationship Id="rId68" Type="http://schemas.openxmlformats.org/officeDocument/2006/relationships/slide" Target="slides/slide25.xml"/><Relationship Id="rId69" Type="http://schemas.openxmlformats.org/officeDocument/2006/relationships/slide" Target="slides/slide26.xml"/><Relationship Id="rId70" Type="http://schemas.openxmlformats.org/officeDocument/2006/relationships/slide" Target="slides/slide27.xml"/><Relationship Id="rId71" Type="http://schemas.openxmlformats.org/officeDocument/2006/relationships/slide" Target="slides/slide28.xml"/><Relationship Id="rId72" Type="http://schemas.openxmlformats.org/officeDocument/2006/relationships/slide" Target="slides/slide29.xml"/><Relationship Id="rId73" Type="http://schemas.openxmlformats.org/officeDocument/2006/relationships/slide" Target="slides/slide30.xml"/><Relationship Id="rId74" Type="http://schemas.openxmlformats.org/officeDocument/2006/relationships/slide" Target="slides/slide31.xml"/><Relationship Id="rId75" Type="http://schemas.openxmlformats.org/officeDocument/2006/relationships/slide" Target="slides/slide32.xml"/><Relationship Id="rId76" Type="http://schemas.openxmlformats.org/officeDocument/2006/relationships/slide" Target="slides/slide33.xml"/><Relationship Id="rId77" Type="http://schemas.openxmlformats.org/officeDocument/2006/relationships/slide" Target="slides/slide34.xml"/><Relationship Id="rId78" Type="http://schemas.openxmlformats.org/officeDocument/2006/relationships/slide" Target="slides/slide35.xml"/><Relationship Id="rId79" Type="http://schemas.openxmlformats.org/officeDocument/2006/relationships/slide" Target="slides/slide36.xml"/><Relationship Id="rId80" Type="http://schemas.openxmlformats.org/officeDocument/2006/relationships/slide" Target="slides/slide37.xml"/><Relationship Id="rId81" Type="http://schemas.openxmlformats.org/officeDocument/2006/relationships/slide" Target="slides/slide38.xml"/><Relationship Id="rId82" Type="http://schemas.openxmlformats.org/officeDocument/2006/relationships/slide" Target="slides/slide39.xml"/><Relationship Id="rId83" Type="http://schemas.openxmlformats.org/officeDocument/2006/relationships/slide" Target="slides/slide40.xml"/><Relationship Id="rId84" Type="http://schemas.openxmlformats.org/officeDocument/2006/relationships/slide" Target="slides/slide41.xml"/><Relationship Id="rId85" Type="http://schemas.openxmlformats.org/officeDocument/2006/relationships/slide" Target="slides/slide42.xml"/><Relationship Id="rId86" Type="http://schemas.openxmlformats.org/officeDocument/2006/relationships/slide" Target="slides/slide43.xml"/><Relationship Id="rId87" Type="http://schemas.openxmlformats.org/officeDocument/2006/relationships/slide" Target="slides/slide44.xml"/><Relationship Id="rId88" Type="http://schemas.openxmlformats.org/officeDocument/2006/relationships/slide" Target="slides/slide45.xml"/><Relationship Id="rId89" Type="http://schemas.openxmlformats.org/officeDocument/2006/relationships/slide" Target="slides/slide46.xml"/><Relationship Id="rId90" Type="http://schemas.openxmlformats.org/officeDocument/2006/relationships/slide" Target="slides/slide47.xml"/><Relationship Id="rId91" Type="http://schemas.openxmlformats.org/officeDocument/2006/relationships/slide" Target="slides/slide48.xml"/><Relationship Id="rId92" Type="http://schemas.openxmlformats.org/officeDocument/2006/relationships/slide" Target="slides/slide49.xml"/><Relationship Id="rId93" Type="http://schemas.openxmlformats.org/officeDocument/2006/relationships/slide" Target="slides/slide50.xml"/><Relationship Id="rId94" Type="http://schemas.openxmlformats.org/officeDocument/2006/relationships/slide" Target="slides/slide51.xml"/><Relationship Id="rId95" Type="http://schemas.openxmlformats.org/officeDocument/2006/relationships/slide" Target="slides/slide52.xml"/><Relationship Id="rId96" Type="http://schemas.openxmlformats.org/officeDocument/2006/relationships/slide" Target="slides/slide53.xml"/><Relationship Id="rId97" Type="http://schemas.openxmlformats.org/officeDocument/2006/relationships/slide" Target="slides/slide54.xml"/><Relationship Id="rId98" Type="http://schemas.openxmlformats.org/officeDocument/2006/relationships/slide" Target="slides/slide55.xml"/><Relationship Id="rId99" Type="http://schemas.openxmlformats.org/officeDocument/2006/relationships/slide" Target="slides/slide56.xml"/><Relationship Id="rId100" Type="http://schemas.openxmlformats.org/officeDocument/2006/relationships/slide" Target="slides/slide57.xml"/><Relationship Id="rId101" Type="http://schemas.openxmlformats.org/officeDocument/2006/relationships/slide" Target="slides/slide58.xml"/><Relationship Id="rId102" Type="http://schemas.openxmlformats.org/officeDocument/2006/relationships/slide" Target="slides/slide59.xml"/><Relationship Id="rId103" Type="http://schemas.openxmlformats.org/officeDocument/2006/relationships/slide" Target="slides/slide60.xml"/><Relationship Id="rId104" Type="http://schemas.openxmlformats.org/officeDocument/2006/relationships/slide" Target="slides/slide61.xml"/><Relationship Id="rId105" Type="http://schemas.openxmlformats.org/officeDocument/2006/relationships/slide" Target="slides/slide62.xml"/><Relationship Id="rId106" Type="http://schemas.openxmlformats.org/officeDocument/2006/relationships/slide" Target="slides/slide63.xml"/><Relationship Id="rId107" Type="http://schemas.openxmlformats.org/officeDocument/2006/relationships/slide" Target="slides/slide64.xml"/><Relationship Id="rId10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move the slide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8" name="PlaceHolder 4"/>
          <p:cNvSpPr>
            <a:spLocks noGrp="1"/>
          </p:cNvSpPr>
          <p:nvPr>
            <p:ph type="dt" idx="93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9" name="PlaceHolder 5"/>
          <p:cNvSpPr>
            <a:spLocks noGrp="1"/>
          </p:cNvSpPr>
          <p:nvPr>
            <p:ph type="ftr" idx="9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0" name="PlaceHolder 6"/>
          <p:cNvSpPr>
            <a:spLocks noGrp="1"/>
          </p:cNvSpPr>
          <p:nvPr>
            <p:ph type="sldNum" idx="9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CC87B6D5-0862-411E-96A2-C2A194EE33D8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  <a:ea typeface="Calibri"/>
              </a:rPr>
              <a:t>0.5 min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PlaceHolder 3"/>
          <p:cNvSpPr>
            <a:spLocks noGrp="1"/>
          </p:cNvSpPr>
          <p:nvPr>
            <p:ph type="sldNum" idx="14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CC9D08-7DF0-47B5-8735-73C011F01065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0" name="PlaceHolder 3"/>
          <p:cNvSpPr>
            <a:spLocks noGrp="1"/>
          </p:cNvSpPr>
          <p:nvPr>
            <p:ph type="sldNum" idx="15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1808A9E-0B4D-443C-8E3A-7C93FF0F55FB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3" name="PlaceHolder 3"/>
          <p:cNvSpPr>
            <a:spLocks noGrp="1"/>
          </p:cNvSpPr>
          <p:nvPr>
            <p:ph type="sldNum" idx="15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4883198-4A6A-4AE9-A077-620AB243B823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https://www.rtl-sdr.com/adalm-pluto-sdr-unboxing-and-initial-testing/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https://www.tutorialspoint.com/data_communication_computer_network/wireless_transmission.htm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PlaceHolder 3"/>
          <p:cNvSpPr>
            <a:spLocks noGrp="1"/>
          </p:cNvSpPr>
          <p:nvPr>
            <p:ph type="sldNum" idx="15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5E59C64-F2C3-47D2-B7F5-0E32CD38BB42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9" name="PlaceHolder 3"/>
          <p:cNvSpPr>
            <a:spLocks noGrp="1"/>
          </p:cNvSpPr>
          <p:nvPr>
            <p:ph type="sldNum" idx="15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A62DB61-8B29-4A00-8A72-6378C64AFF02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2" name="PlaceHolder 3"/>
          <p:cNvSpPr>
            <a:spLocks noGrp="1"/>
          </p:cNvSpPr>
          <p:nvPr>
            <p:ph type="sldNum" idx="15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BD22969-D962-4E3F-AE95-72D2CEC83A63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MISSCHIEN DEZE SLIDE ERUIT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PlaceHolder 3"/>
          <p:cNvSpPr>
            <a:spLocks noGrp="1"/>
          </p:cNvSpPr>
          <p:nvPr>
            <p:ph type="sldNum" idx="15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7ED038F-1AF9-4012-ADF6-2DCF4CB77727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 type="sldNum" idx="14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B406AAA-D5E3-4429-A8F9-3CDCF2D708F1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8" name="PlaceHolder 3"/>
          <p:cNvSpPr>
            <a:spLocks noGrp="1"/>
          </p:cNvSpPr>
          <p:nvPr>
            <p:ph type="sldNum" idx="15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01219E7-DE54-4CFD-B0FB-7746F6C0FC02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PlaceHolder 3"/>
          <p:cNvSpPr>
            <a:spLocks noGrp="1"/>
          </p:cNvSpPr>
          <p:nvPr>
            <p:ph type="sldNum" idx="16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1B8B458-B657-4D85-9809-A7E59B12C63D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4" name="PlaceHolder 3"/>
          <p:cNvSpPr>
            <a:spLocks noGrp="1"/>
          </p:cNvSpPr>
          <p:nvPr>
            <p:ph type="sldNum" idx="16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4CA88BB-AD11-4085-9024-FB0EA5540715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7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" name="PlaceHolder 3"/>
          <p:cNvSpPr>
            <a:spLocks noGrp="1"/>
          </p:cNvSpPr>
          <p:nvPr>
            <p:ph type="sldNum" idx="14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959CCE4-0749-479A-8CB0-D0CF57A04E42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7" name="PlaceHolder 3"/>
          <p:cNvSpPr>
            <a:spLocks noGrp="1"/>
          </p:cNvSpPr>
          <p:nvPr>
            <p:ph type="sldNum" idx="16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8C747A5-DE80-461D-AEA8-9BC8F48EC6C3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4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PlaceHolder 3"/>
          <p:cNvSpPr>
            <a:spLocks noGrp="1"/>
          </p:cNvSpPr>
          <p:nvPr>
            <p:ph type="sldNum" idx="16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EE2DA35-AA87-4EA4-B3E7-7347DC56FD50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5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https://jemengineering.com/blog-antennas-a-history/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3" name="PlaceHolder 3"/>
          <p:cNvSpPr>
            <a:spLocks noGrp="1"/>
          </p:cNvSpPr>
          <p:nvPr>
            <p:ph type="sldNum" idx="16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AAD8588-98EA-4069-B5B9-11317A3381C5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5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https://jemengineering.com/blog-antennas-a-history/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 type="sldNum" idx="16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75B43DE-8CBA-43A9-B28F-92E30ED438B9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5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Should explain / add extra slide on that this is a coherency block and the pilot assignment method?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9" name="PlaceHolder 3"/>
          <p:cNvSpPr>
            <a:spLocks noGrp="1"/>
          </p:cNvSpPr>
          <p:nvPr>
            <p:ph type="sldNum" idx="16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1EA42A-C6A4-485F-8855-C8C709255A6B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https://www.rtl-sdr.com/adalm-pluto-sdr-unboxing-and-initial-testing/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https://www.tutorialspoint.com/data_communication_computer_network/wireless_transmission.htm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2" name="PlaceHolder 3"/>
          <p:cNvSpPr>
            <a:spLocks noGrp="1"/>
          </p:cNvSpPr>
          <p:nvPr>
            <p:ph type="sldNum" idx="14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56C10F6-529A-47B3-9F67-087BC6A300B9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" name="PlaceHolder 3"/>
          <p:cNvSpPr>
            <a:spLocks noGrp="1"/>
          </p:cNvSpPr>
          <p:nvPr>
            <p:ph type="sldNum" idx="14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0B865B0-14DE-41EB-85F6-E3EBBB3D41AE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6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https://jemengineering.com/blog-antennas-a-history/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2" name="PlaceHolder 3"/>
          <p:cNvSpPr>
            <a:spLocks noGrp="1"/>
          </p:cNvSpPr>
          <p:nvPr>
            <p:ph type="sldNum" idx="16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9E28564-6B54-4675-AB28-8D9E2F94685E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Gebruik deze slide! INTRODUCTION SLIDE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sldNum" idx="14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B76723C-72DE-46A5-A085-8E088A5A9BD4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Misschien er niet inzetten – vraag aan Vida, w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an</a:t>
            </a: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t gaat misschien vragen opwekken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DEZE is denk ik niet nodig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PlaceHolder 3"/>
          <p:cNvSpPr>
            <a:spLocks noGrp="1"/>
          </p:cNvSpPr>
          <p:nvPr>
            <p:ph type="sldNum" idx="16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371D5C-6898-49DF-BF76-3EAEF213096E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Eventueel eruit laten – vragen aan Vida of the implementation approach zelfs nodig is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8" name="PlaceHolder 3"/>
          <p:cNvSpPr>
            <a:spLocks noGrp="1"/>
          </p:cNvSpPr>
          <p:nvPr>
            <p:ph type="sldNum" idx="16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BC572174-A6F3-4989-BD03-ED58FACCEC77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7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https://wirelesspi.com/small-scale-fading-in-a-wireless-channel/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1" name="PlaceHolder 3"/>
          <p:cNvSpPr>
            <a:spLocks noGrp="1"/>
          </p:cNvSpPr>
          <p:nvPr>
            <p:ph type="sldNum" idx="17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AA826A1-75ED-4D4C-80E5-14A802F93E79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Eventueel eruit laten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4" name="PlaceHolder 3"/>
          <p:cNvSpPr>
            <a:spLocks noGrp="1"/>
          </p:cNvSpPr>
          <p:nvPr>
            <p:ph type="sldNum" idx="17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9572831-52B7-4CEF-A7D4-F9C97CBFC41C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Eventueel eruit laten – vragen aan Vida of the implementation approach zelfs nodig is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7" name="PlaceHolder 3"/>
          <p:cNvSpPr>
            <a:spLocks noGrp="1"/>
          </p:cNvSpPr>
          <p:nvPr>
            <p:ph type="sldNum" idx="17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DBB90E9-50EB-45DE-8439-3E90782C0118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Give example of the stadium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Animation + add what is sent over the link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Altijd access points zeggen als er AP staat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sldNum" idx="15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9B54CDB-9761-4ED6-8CE5-CB77F1B6EC77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Give example of the stadium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Animation + add what is sent over the link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Altijd access points zeggen als er AP staat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4" name="PlaceHolder 3"/>
          <p:cNvSpPr>
            <a:spLocks noGrp="1"/>
          </p:cNvSpPr>
          <p:nvPr>
            <p:ph type="sldNum" idx="15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533D0DD-7829-44C1-9782-FD67EF71F00C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8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rgbClr val="000000"/>
                </a:solidFill>
                <a:latin typeface="Arial"/>
              </a:rPr>
              <a:t>Mention that ideal fronthaul connections and full capacity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7" name="PlaceHolder 3"/>
          <p:cNvSpPr>
            <a:spLocks noGrp="1"/>
          </p:cNvSpPr>
          <p:nvPr>
            <p:ph type="sldNum" idx="15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nl-N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94DF4E-9157-453C-BB20-6F09DA4813CF}" type="slidenum">
              <a:rPr b="0" lang="nl-NL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A678CD65-EE84-44AD-800B-6D39F434674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6BA30322-9720-4BAB-8EF5-7EA02623D9F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4D3036C4-763A-4737-AA39-F4C146E1780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E4CE4D99-1DDA-4AF2-BED5-AACFA5EC6A8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8"/>
          </p:nvPr>
        </p:nvSpPr>
        <p:spPr/>
        <p:txBody>
          <a:bodyPr/>
          <a:p>
            <a:fld id="{DB1528F1-69CA-4D15-9D0E-6E9E17F7987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_Fin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2"/>
          </p:nvPr>
        </p:nvSpPr>
        <p:spPr/>
        <p:txBody>
          <a:bodyPr/>
          <a:p>
            <a:fld id="{C914F5EC-83E0-40DA-AE16-A0049CBF045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F0689AC8-5FB1-4EE7-A42D-8869ECF92621}" type="slidenum">
              <a:t>&lt;#&gt;</a:t>
            </a:fld>
          </a:p>
        </p:txBody>
      </p:sp>
      <p:sp>
        <p:nvSpPr>
          <p:cNvPr id="3" name="PlaceHolder 2"/>
          <p:cNvSpPr>
            <a:spLocks noGrp="1"/>
          </p:cNvSpPr>
          <p:nvPr>
            <p:ph type="dt" idx="4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8"/>
          </p:nvPr>
        </p:nvSpPr>
        <p:spPr/>
        <p:txBody>
          <a:bodyPr/>
          <a:p>
            <a:fld id="{EBC9E485-DF59-4FCF-B036-78C00E19704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B3127C0-381F-4CAA-A484-3A077D85DD9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3CAB2947-A998-4EB6-8FCA-758D7AFDA9D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D52791AD-59FC-48FE-BF81-A9A327E91FE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6"/>
          </p:nvPr>
        </p:nvSpPr>
        <p:spPr/>
        <p:txBody>
          <a:bodyPr/>
          <a:p>
            <a:fld id="{FDA12DCB-89EA-458D-B088-3824DE23BC1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9747463F-E83C-4FF9-BDD7-50F74C84E2A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5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2"/>
          </p:nvPr>
        </p:nvSpPr>
        <p:spPr/>
        <p:txBody>
          <a:bodyPr/>
          <a:p>
            <a:fld id="{515BE9C9-9467-4DA7-8CE8-FFF0E4977C1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5"/>
          </p:nvPr>
        </p:nvSpPr>
        <p:spPr/>
        <p:txBody>
          <a:bodyPr/>
          <a:p>
            <a:fld id="{4709759C-68AA-4597-9EFF-AE56C714284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9"/>
          </p:nvPr>
        </p:nvSpPr>
        <p:spPr/>
        <p:txBody>
          <a:bodyPr/>
          <a:p>
            <a:fld id="{7B5EE22A-2212-4439-BC86-99A47B0150B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Agenda Slide -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2"/>
          </p:nvPr>
        </p:nvSpPr>
        <p:spPr/>
        <p:txBody>
          <a:bodyPr/>
          <a:p>
            <a:fld id="{CFE3DF14-CF67-44FD-8081-2E7024176D0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A3BA7A8-C4F2-45B0-A219-EBF87E8E89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74"/>
          </p:nvPr>
        </p:nvSpPr>
        <p:spPr/>
        <p:txBody>
          <a:bodyPr/>
          <a:p>
            <a:fld id="{60F9885B-AA77-48A9-AB62-78D5630530E3}" type="slidenum">
              <a:t>&lt;#&gt;</a:t>
            </a:fld>
          </a:p>
        </p:txBody>
      </p:sp>
      <p:sp>
        <p:nvSpPr>
          <p:cNvPr id="3" name="PlaceHolder 2"/>
          <p:cNvSpPr>
            <a:spLocks noGrp="1"/>
          </p:cNvSpPr>
          <p:nvPr>
            <p:ph type="dt" idx="7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7"/>
          </p:nvPr>
        </p:nvSpPr>
        <p:spPr/>
        <p:txBody>
          <a:bodyPr/>
          <a:p>
            <a:fld id="{B62DA930-5F0D-4F2E-864F-4A0D318D450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0"/>
          </p:nvPr>
        </p:nvSpPr>
        <p:spPr/>
        <p:txBody>
          <a:bodyPr/>
          <a:p>
            <a:fld id="{DAED2680-2C14-4E48-9EE2-056E5E9A20D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3"/>
          </p:nvPr>
        </p:nvSpPr>
        <p:spPr/>
        <p:txBody>
          <a:bodyPr/>
          <a:p>
            <a:fld id="{361A3C92-6AE8-47C5-9DCE-65ED5253C36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6"/>
          </p:nvPr>
        </p:nvSpPr>
        <p:spPr/>
        <p:txBody>
          <a:bodyPr/>
          <a:p>
            <a:fld id="{96A53F75-4188-4288-BDF9-7900EBE8CAA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9"/>
          </p:nvPr>
        </p:nvSpPr>
        <p:spPr/>
        <p:txBody>
          <a:bodyPr/>
          <a:p>
            <a:fld id="{15C70F5E-94B6-4239-9B44-A95E70732A5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8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2"/>
          </p:nvPr>
        </p:nvSpPr>
        <p:spPr/>
        <p:txBody>
          <a:bodyPr/>
          <a:p>
            <a:fld id="{D23E39BA-5791-4898-B6A2-DE23C7FB93F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8F2A303-CFFE-41C8-BA42-4ECDC762EF0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E86E3DA-2032-4639-8074-468A5B4658B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9C2FAA50-09B9-4C42-A4B7-92B020B3A8B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AC2CB8E0-599B-4CF6-B927-B5A9E5F152B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26FB8C43-8491-4F70-A089-923189D023F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FF673B14-E66C-4AEA-887D-84482F536AD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1.png"/><Relationship Id="rId3" Type="http://schemas.openxmlformats.org/officeDocument/2006/relationships/image" Target="../media/image3.jpeg"/><Relationship Id="rId4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image" Target="../media/image1.png"/><Relationship Id="rId3" Type="http://schemas.openxmlformats.org/officeDocument/2006/relationships/oleObject" Target="../embeddings/oleObject1.bin"/><Relationship Id="rId4" Type="http://schemas.openxmlformats.org/officeDocument/2006/relationships/image" Target="../media/image5.wmf"/><Relationship Id="rId5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image" Target="../media/image7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image" Target="../media/image8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1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Rechthoek 6"/>
          <p:cNvSpPr/>
          <p:nvPr/>
        </p:nvSpPr>
        <p:spPr>
          <a:xfrm>
            <a:off x="0" y="0"/>
            <a:ext cx="121928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4" name="Rechthoek 9"/>
          <p:cNvSpPr/>
          <p:nvPr/>
        </p:nvSpPr>
        <p:spPr>
          <a:xfrm>
            <a:off x="0" y="648000"/>
            <a:ext cx="12192840" cy="6209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" name="Rechthoek 7"/>
          <p:cNvSpPr/>
          <p:nvPr/>
        </p:nvSpPr>
        <p:spPr>
          <a:xfrm>
            <a:off x="0" y="648000"/>
            <a:ext cx="12192840" cy="4456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" name="Afbeelding 8" descr=""/>
          <p:cNvPicPr/>
          <p:nvPr/>
        </p:nvPicPr>
        <p:blipFill>
          <a:blip r:embed="rId3"/>
          <a:stretch/>
        </p:blipFill>
        <p:spPr>
          <a:xfrm>
            <a:off x="360000" y="360000"/>
            <a:ext cx="2017800" cy="71964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76000" y="1080000"/>
            <a:ext cx="6096240" cy="40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lt1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248600" y="1654200"/>
            <a:ext cx="4368240" cy="446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61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162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3" name="PlaceHolder 1"/>
          <p:cNvSpPr>
            <a:spLocks noGrp="1"/>
          </p:cNvSpPr>
          <p:nvPr>
            <p:ph type="body"/>
          </p:nvPr>
        </p:nvSpPr>
        <p:spPr>
          <a:xfrm>
            <a:off x="8170200" y="1340640"/>
            <a:ext cx="34556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dt" idx="25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26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25424F35-9938-4A31-BBCC-A2845F855734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68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169" name="PlaceHolder 6"/>
          <p:cNvSpPr>
            <a:spLocks noGrp="1"/>
          </p:cNvSpPr>
          <p:nvPr>
            <p:ph type="body"/>
          </p:nvPr>
        </p:nvSpPr>
        <p:spPr>
          <a:xfrm>
            <a:off x="4358520" y="1340640"/>
            <a:ext cx="3455640" cy="33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70" name="Rechte verbindingslijn 8"/>
          <p:cNvCxnSpPr/>
          <p:nvPr/>
        </p:nvCxnSpPr>
        <p:spPr>
          <a:xfrm>
            <a:off x="4358520" y="1709640"/>
            <a:ext cx="3456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171" name="Rechte verbindingslijn 16"/>
          <p:cNvCxnSpPr/>
          <p:nvPr/>
        </p:nvCxnSpPr>
        <p:spPr>
          <a:xfrm>
            <a:off x="8170200" y="1725120"/>
            <a:ext cx="3456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72" name="Tekstvak 23"/>
          <p:cNvSpPr/>
          <p:nvPr/>
        </p:nvSpPr>
        <p:spPr>
          <a:xfrm>
            <a:off x="8168760" y="1868400"/>
            <a:ext cx="34556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3" name="PlaceHolder 7"/>
          <p:cNvSpPr>
            <a:spLocks noGrp="1"/>
          </p:cNvSpPr>
          <p:nvPr>
            <p:ph type="body"/>
          </p:nvPr>
        </p:nvSpPr>
        <p:spPr>
          <a:xfrm>
            <a:off x="4358520" y="1868400"/>
            <a:ext cx="3455640" cy="4254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4" name="PlaceHolder 8"/>
          <p:cNvSpPr>
            <a:spLocks noGrp="1"/>
          </p:cNvSpPr>
          <p:nvPr>
            <p:ph type="body"/>
          </p:nvPr>
        </p:nvSpPr>
        <p:spPr>
          <a:xfrm>
            <a:off x="8168760" y="1868400"/>
            <a:ext cx="3455640" cy="4254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5" name="PlaceHolder 9"/>
          <p:cNvSpPr>
            <a:spLocks noGrp="1"/>
          </p:cNvSpPr>
          <p:nvPr>
            <p:ph type="body"/>
          </p:nvPr>
        </p:nvSpPr>
        <p:spPr>
          <a:xfrm>
            <a:off x="585000" y="1340640"/>
            <a:ext cx="3455640" cy="33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76" name="Rechte verbindingslijn 8"/>
          <p:cNvCxnSpPr/>
          <p:nvPr/>
        </p:nvCxnSpPr>
        <p:spPr>
          <a:xfrm>
            <a:off x="584640" y="1709640"/>
            <a:ext cx="3456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77" name="PlaceHolder 10"/>
          <p:cNvSpPr>
            <a:spLocks noGrp="1"/>
          </p:cNvSpPr>
          <p:nvPr>
            <p:ph type="body"/>
          </p:nvPr>
        </p:nvSpPr>
        <p:spPr>
          <a:xfrm>
            <a:off x="585000" y="1868400"/>
            <a:ext cx="3455640" cy="4254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8" name="PlaceHolder 11"/>
          <p:cNvSpPr>
            <a:spLocks noGrp="1"/>
          </p:cNvSpPr>
          <p:nvPr>
            <p:ph type="ftr" idx="27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80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181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2" name="PlaceHolder 1"/>
          <p:cNvSpPr>
            <a:spLocks noGrp="1"/>
          </p:cNvSpPr>
          <p:nvPr>
            <p:ph type="body"/>
          </p:nvPr>
        </p:nvSpPr>
        <p:spPr>
          <a:xfrm>
            <a:off x="626760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dt" idx="28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sldNum" idx="29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B0F36649-9FFA-4C55-B9B0-49D8E96687DF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87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57492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89" name="Rechte verbindingslijn 8"/>
          <p:cNvCxnSpPr/>
          <p:nvPr/>
        </p:nvCxnSpPr>
        <p:spPr>
          <a:xfrm>
            <a:off x="574560" y="170964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190" name="Rechte verbindingslijn 16"/>
          <p:cNvCxnSpPr/>
          <p:nvPr/>
        </p:nvCxnSpPr>
        <p:spPr>
          <a:xfrm>
            <a:off x="6267240" y="172512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91" name="Tekstvak 22"/>
          <p:cNvSpPr/>
          <p:nvPr/>
        </p:nvSpPr>
        <p:spPr>
          <a:xfrm>
            <a:off x="57600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2" name="Tekstvak 23"/>
          <p:cNvSpPr/>
          <p:nvPr/>
        </p:nvSpPr>
        <p:spPr>
          <a:xfrm>
            <a:off x="626616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576360" y="1868400"/>
            <a:ext cx="5349600" cy="4254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4" name="PlaceHolder 8"/>
          <p:cNvSpPr>
            <a:spLocks noGrp="1"/>
          </p:cNvSpPr>
          <p:nvPr>
            <p:ph type="body"/>
          </p:nvPr>
        </p:nvSpPr>
        <p:spPr>
          <a:xfrm>
            <a:off x="6265800" y="1868400"/>
            <a:ext cx="5349600" cy="4254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5" name="PlaceHolder 9"/>
          <p:cNvSpPr>
            <a:spLocks noGrp="1"/>
          </p:cNvSpPr>
          <p:nvPr>
            <p:ph type="ftr" idx="30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97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198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9" name="PlaceHolder 1"/>
          <p:cNvSpPr>
            <a:spLocks noGrp="1"/>
          </p:cNvSpPr>
          <p:nvPr>
            <p:ph type="body"/>
          </p:nvPr>
        </p:nvSpPr>
        <p:spPr>
          <a:xfrm>
            <a:off x="561600" y="1856520"/>
            <a:ext cx="11040840" cy="398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92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9612360" y="240480"/>
            <a:ext cx="200448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dt" idx="31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ftr" idx="32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sldNum" idx="33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EC8D1B0A-9912-40F0-B1FE-0A3E81DE59D0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06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07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8" name="Rechthoek 19"/>
          <p:cNvSpPr/>
          <p:nvPr/>
        </p:nvSpPr>
        <p:spPr>
          <a:xfrm>
            <a:off x="6265080" y="1340640"/>
            <a:ext cx="5349240" cy="4685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ffff">
                <a:lumMod val="95000"/>
              </a:srgb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09" name="Rechthoek 18"/>
          <p:cNvSpPr/>
          <p:nvPr/>
        </p:nvSpPr>
        <p:spPr>
          <a:xfrm>
            <a:off x="576000" y="3763440"/>
            <a:ext cx="5349240" cy="2263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e7b037">
                <a:lumMod val="20000"/>
                <a:lumOff val="80000"/>
              </a:srgb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10" name="Rechthoek 1"/>
          <p:cNvSpPr/>
          <p:nvPr/>
        </p:nvSpPr>
        <p:spPr>
          <a:xfrm>
            <a:off x="576000" y="1340640"/>
            <a:ext cx="5349240" cy="2263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4d842">
                <a:lumMod val="20000"/>
                <a:lumOff val="80000"/>
              </a:srgb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4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11" name="PlaceHolder 1"/>
          <p:cNvSpPr>
            <a:spLocks noGrp="1"/>
          </p:cNvSpPr>
          <p:nvPr>
            <p:ph type="body"/>
          </p:nvPr>
        </p:nvSpPr>
        <p:spPr>
          <a:xfrm>
            <a:off x="626760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dt" idx="34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sldNum" idx="35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75CD4C8-4083-4215-9E04-139CFC93FC86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216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217" name="PlaceHolder 6"/>
          <p:cNvSpPr>
            <a:spLocks noGrp="1"/>
          </p:cNvSpPr>
          <p:nvPr>
            <p:ph type="body"/>
          </p:nvPr>
        </p:nvSpPr>
        <p:spPr>
          <a:xfrm>
            <a:off x="57492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8" name="PlaceHolder 7"/>
          <p:cNvSpPr>
            <a:spLocks noGrp="1"/>
          </p:cNvSpPr>
          <p:nvPr>
            <p:ph type="body"/>
          </p:nvPr>
        </p:nvSpPr>
        <p:spPr>
          <a:xfrm>
            <a:off x="574920" y="376560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3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219" name="Rechte verbindingslijn 8"/>
          <p:cNvCxnSpPr/>
          <p:nvPr/>
        </p:nvCxnSpPr>
        <p:spPr>
          <a:xfrm>
            <a:off x="574560" y="170964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220" name="Rechte verbindingslijn 14"/>
          <p:cNvCxnSpPr/>
          <p:nvPr/>
        </p:nvCxnSpPr>
        <p:spPr>
          <a:xfrm>
            <a:off x="574560" y="415512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221" name="Rechte verbindingslijn 16"/>
          <p:cNvCxnSpPr/>
          <p:nvPr/>
        </p:nvCxnSpPr>
        <p:spPr>
          <a:xfrm>
            <a:off x="6267240" y="172512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222" name="PlaceHolder 8"/>
          <p:cNvSpPr>
            <a:spLocks noGrp="1"/>
          </p:cNvSpPr>
          <p:nvPr>
            <p:ph type="body"/>
          </p:nvPr>
        </p:nvSpPr>
        <p:spPr>
          <a:xfrm>
            <a:off x="574560" y="1876320"/>
            <a:ext cx="5348160" cy="1744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Klikken om de tekststijl van het model te bewerken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Tweede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Derde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Vierde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Vijfde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3" name="PlaceHolder 9"/>
          <p:cNvSpPr>
            <a:spLocks noGrp="1"/>
          </p:cNvSpPr>
          <p:nvPr>
            <p:ph type="body"/>
          </p:nvPr>
        </p:nvSpPr>
        <p:spPr>
          <a:xfrm>
            <a:off x="574560" y="4296960"/>
            <a:ext cx="5348160" cy="1729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Klikken om de tekststijl van het model te bewerken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Tweede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Derde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Vierde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Vijfde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4" name="PlaceHolder 10"/>
          <p:cNvSpPr>
            <a:spLocks noGrp="1"/>
          </p:cNvSpPr>
          <p:nvPr>
            <p:ph type="body"/>
          </p:nvPr>
        </p:nvSpPr>
        <p:spPr>
          <a:xfrm>
            <a:off x="6262560" y="1880280"/>
            <a:ext cx="5348160" cy="4146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Klikken om de tekststijl van het model te bewerken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Tweede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Derde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Vierde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Vijfde niveau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5" name="PlaceHolder 11"/>
          <p:cNvSpPr>
            <a:spLocks noGrp="1"/>
          </p:cNvSpPr>
          <p:nvPr>
            <p:ph type="ftr" idx="36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27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28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9" name="PlaceHolder 1"/>
          <p:cNvSpPr>
            <a:spLocks noGrp="1"/>
          </p:cNvSpPr>
          <p:nvPr>
            <p:ph type="dt" idx="37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sldNum" idx="38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8C796DA0-7537-41B8-932C-A498A3E2823E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ftr" idx="39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33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34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5" name="Rechthoek 8"/>
          <p:cNvSpPr/>
          <p:nvPr/>
        </p:nvSpPr>
        <p:spPr>
          <a:xfrm>
            <a:off x="0" y="0"/>
            <a:ext cx="12192840" cy="6209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579240" y="510840"/>
            <a:ext cx="11039400" cy="518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chemeClr val="lt1"/>
                </a:solidFill>
                <a:latin typeface="Arial"/>
              </a:rPr>
              <a:t>Click to edit Master title style</a:t>
            </a:r>
            <a:endParaRPr b="0" lang="nl-NL" sz="6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dt" idx="40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ftr" idx="41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sldNum" idx="42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F0A939A2-E490-421F-B9BA-061A9997EC72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41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42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3" name="PlaceHolder 1"/>
          <p:cNvSpPr>
            <a:spLocks noGrp="1"/>
          </p:cNvSpPr>
          <p:nvPr>
            <p:ph type="dt" idx="43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sldNum" idx="44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F43C81CF-8DFD-475E-82B0-79F449BB4088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5" name="Picture 4" descr="A group of satellite dishes on a roof&#10;&#10;Description automatically generated"/>
          <p:cNvPicPr/>
          <p:nvPr/>
        </p:nvPicPr>
        <p:blipFill>
          <a:blip r:embed="rId3"/>
          <a:stretch/>
        </p:blipFill>
        <p:spPr>
          <a:xfrm>
            <a:off x="0" y="-892440"/>
            <a:ext cx="12197880" cy="7750080"/>
          </a:xfrm>
          <a:prstGeom prst="rect">
            <a:avLst/>
          </a:prstGeom>
          <a:ln w="0">
            <a:noFill/>
          </a:ln>
        </p:spPr>
      </p:pic>
      <p:sp>
        <p:nvSpPr>
          <p:cNvPr id="246" name="Rechthoek 6"/>
          <p:cNvSpPr/>
          <p:nvPr/>
        </p:nvSpPr>
        <p:spPr>
          <a:xfrm>
            <a:off x="6671160" y="-360"/>
            <a:ext cx="5520240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47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title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4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50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51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2" name="Rechthoek 6"/>
          <p:cNvSpPr/>
          <p:nvPr/>
        </p:nvSpPr>
        <p:spPr>
          <a:xfrm>
            <a:off x="0" y="0"/>
            <a:ext cx="121928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53" name="Rechthoek 7"/>
          <p:cNvSpPr/>
          <p:nvPr/>
        </p:nvSpPr>
        <p:spPr>
          <a:xfrm>
            <a:off x="0" y="648000"/>
            <a:ext cx="12192840" cy="6209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54" name="Afbeelding 8" descr=""/>
          <p:cNvPicPr/>
          <p:nvPr/>
        </p:nvPicPr>
        <p:blipFill>
          <a:blip r:embed="rId3"/>
          <a:stretch/>
        </p:blipFill>
        <p:spPr>
          <a:xfrm>
            <a:off x="360000" y="360000"/>
            <a:ext cx="2017800" cy="71964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3" descr=""/>
          <p:cNvPicPr/>
          <p:nvPr/>
        </p:nvPicPr>
        <p:blipFill>
          <a:blip r:embed="rId4"/>
          <a:stretch/>
        </p:blipFill>
        <p:spPr>
          <a:xfrm>
            <a:off x="7543800" y="1350360"/>
            <a:ext cx="4647960" cy="5507280"/>
          </a:xfrm>
          <a:prstGeom prst="rect">
            <a:avLst/>
          </a:prstGeom>
          <a:ln w="0">
            <a:noFill/>
          </a:ln>
        </p:spPr>
      </p:pic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3640" cy="238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nl-NL" sz="4000" spc="-1" strike="noStrike">
                <a:solidFill>
                  <a:schemeClr val="lt1"/>
                </a:solidFill>
                <a:latin typeface="Arial"/>
              </a:rPr>
              <a:t>Klik om de stijl te bewerken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0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5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59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60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1" name="PlaceHolder 1"/>
          <p:cNvSpPr>
            <a:spLocks noGrp="1"/>
          </p:cNvSpPr>
          <p:nvPr>
            <p:ph type="body"/>
          </p:nvPr>
        </p:nvSpPr>
        <p:spPr>
          <a:xfrm>
            <a:off x="561600" y="1856520"/>
            <a:ext cx="11040840" cy="398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92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nl-NL" sz="2000" spc="-1" strike="noStrike">
                <a:solidFill>
                  <a:schemeClr val="dk2"/>
                </a:solidFill>
                <a:latin typeface="Arial"/>
              </a:rPr>
              <a:t>Klik om de stijl te bewerken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ftr" idx="45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65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66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7" name="Rechthoek 6"/>
          <p:cNvSpPr/>
          <p:nvPr/>
        </p:nvSpPr>
        <p:spPr>
          <a:xfrm>
            <a:off x="0" y="0"/>
            <a:ext cx="12192840" cy="62071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6096240" cy="238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576000" y="4359600"/>
            <a:ext cx="6095880" cy="150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dt" idx="46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ftr" idx="47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sldNum" idx="48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301A11B9-D8A9-4D7D-B52A-8F616EB99521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3" name="PlaceHolder 6"/>
          <p:cNvSpPr>
            <a:spLocks noGrp="1"/>
          </p:cNvSpPr>
          <p:nvPr>
            <p:ph type="body"/>
          </p:nvPr>
        </p:nvSpPr>
        <p:spPr>
          <a:xfrm>
            <a:off x="7248600" y="584280"/>
            <a:ext cx="4368240" cy="237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4" name="PlaceHolder 7"/>
          <p:cNvSpPr>
            <a:spLocks noGrp="1"/>
          </p:cNvSpPr>
          <p:nvPr>
            <p:ph type="body"/>
          </p:nvPr>
        </p:nvSpPr>
        <p:spPr>
          <a:xfrm>
            <a:off x="7248240" y="3248640"/>
            <a:ext cx="4368240" cy="237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0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11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" name="PlaceHolder 1"/>
          <p:cNvSpPr>
            <a:spLocks noGrp="1"/>
          </p:cNvSpPr>
          <p:nvPr>
            <p:ph type="dt" idx="1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ldNum" idx="2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75923AA2-D529-489B-8E4B-C40DE7842D82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6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17" name="PlaceHolder 5"/>
          <p:cNvSpPr>
            <a:spLocks noGrp="1"/>
          </p:cNvSpPr>
          <p:nvPr>
            <p:ph type="body"/>
          </p:nvPr>
        </p:nvSpPr>
        <p:spPr>
          <a:xfrm>
            <a:off x="574920" y="1340640"/>
            <a:ext cx="384300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8" name="Rechte verbindingslijn 8"/>
          <p:cNvCxnSpPr/>
          <p:nvPr/>
        </p:nvCxnSpPr>
        <p:spPr>
          <a:xfrm>
            <a:off x="574560" y="1709640"/>
            <a:ext cx="38437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9" name="Tekstvak 21"/>
          <p:cNvSpPr/>
          <p:nvPr/>
        </p:nvSpPr>
        <p:spPr>
          <a:xfrm>
            <a:off x="574920" y="431712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Tekstvak 22"/>
          <p:cNvSpPr/>
          <p:nvPr/>
        </p:nvSpPr>
        <p:spPr>
          <a:xfrm>
            <a:off x="57600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" name="Tekstvak 23"/>
          <p:cNvSpPr/>
          <p:nvPr/>
        </p:nvSpPr>
        <p:spPr>
          <a:xfrm>
            <a:off x="626616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6"/>
          <p:cNvSpPr>
            <a:spLocks noGrp="1"/>
          </p:cNvSpPr>
          <p:nvPr>
            <p:ph type="body"/>
          </p:nvPr>
        </p:nvSpPr>
        <p:spPr>
          <a:xfrm>
            <a:off x="576360" y="1868400"/>
            <a:ext cx="3843000" cy="4183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</a:t>
            </a: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</a:t>
            </a: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" name="PlaceHolder 7"/>
          <p:cNvSpPr>
            <a:spLocks noGrp="1"/>
          </p:cNvSpPr>
          <p:nvPr>
            <p:ph type="body"/>
          </p:nvPr>
        </p:nvSpPr>
        <p:spPr>
          <a:xfrm>
            <a:off x="4551840" y="1272240"/>
            <a:ext cx="7063560" cy="479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" name="PlaceHolder 8"/>
          <p:cNvSpPr>
            <a:spLocks noGrp="1"/>
          </p:cNvSpPr>
          <p:nvPr>
            <p:ph type="ftr" idx="3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76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77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dt" idx="49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sldNum" idx="50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0AA39523-5976-4900-9FF7-E8EEA9522279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281" name="Straight Connector 8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574920" y="1272240"/>
            <a:ext cx="5421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4" name="PlaceHolder 6"/>
          <p:cNvSpPr>
            <a:spLocks noGrp="1"/>
          </p:cNvSpPr>
          <p:nvPr>
            <p:ph type="body"/>
          </p:nvPr>
        </p:nvSpPr>
        <p:spPr>
          <a:xfrm>
            <a:off x="576000" y="1729440"/>
            <a:ext cx="542124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5" name="PlaceHolder 7"/>
          <p:cNvSpPr>
            <a:spLocks noGrp="1"/>
          </p:cNvSpPr>
          <p:nvPr>
            <p:ph type="body"/>
          </p:nvPr>
        </p:nvSpPr>
        <p:spPr>
          <a:xfrm>
            <a:off x="6170760" y="1272240"/>
            <a:ext cx="54446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16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6" name="PlaceHolder 8"/>
          <p:cNvSpPr>
            <a:spLocks noGrp="1"/>
          </p:cNvSpPr>
          <p:nvPr>
            <p:ph type="body"/>
          </p:nvPr>
        </p:nvSpPr>
        <p:spPr>
          <a:xfrm>
            <a:off x="6172200" y="1729440"/>
            <a:ext cx="544464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7" name="PlaceHolder 9"/>
          <p:cNvSpPr>
            <a:spLocks noGrp="1"/>
          </p:cNvSpPr>
          <p:nvPr>
            <p:ph type="ftr" idx="51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89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90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dt" idx="52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sldNum" idx="53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692CFEE0-E2D5-46CD-A6B5-F9C819E92895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294" name="Straight Connector 8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57492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7" name="PlaceHolder 6"/>
          <p:cNvSpPr>
            <a:spLocks noGrp="1"/>
          </p:cNvSpPr>
          <p:nvPr>
            <p:ph type="body"/>
          </p:nvPr>
        </p:nvSpPr>
        <p:spPr>
          <a:xfrm>
            <a:off x="57600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8" name="PlaceHolder 7"/>
          <p:cNvSpPr>
            <a:spLocks noGrp="1"/>
          </p:cNvSpPr>
          <p:nvPr>
            <p:ph type="body"/>
          </p:nvPr>
        </p:nvSpPr>
        <p:spPr>
          <a:xfrm>
            <a:off x="438516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9" name="PlaceHolder 8"/>
          <p:cNvSpPr>
            <a:spLocks noGrp="1"/>
          </p:cNvSpPr>
          <p:nvPr>
            <p:ph type="body"/>
          </p:nvPr>
        </p:nvSpPr>
        <p:spPr>
          <a:xfrm>
            <a:off x="438624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0" name="PlaceHolder 9"/>
          <p:cNvSpPr>
            <a:spLocks noGrp="1"/>
          </p:cNvSpPr>
          <p:nvPr>
            <p:ph type="body"/>
          </p:nvPr>
        </p:nvSpPr>
        <p:spPr>
          <a:xfrm>
            <a:off x="819540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1" name="PlaceHolder 10"/>
          <p:cNvSpPr>
            <a:spLocks noGrp="1"/>
          </p:cNvSpPr>
          <p:nvPr>
            <p:ph type="body"/>
          </p:nvPr>
        </p:nvSpPr>
        <p:spPr>
          <a:xfrm>
            <a:off x="819648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2" name="PlaceHolder 11"/>
          <p:cNvSpPr>
            <a:spLocks noGrp="1"/>
          </p:cNvSpPr>
          <p:nvPr>
            <p:ph type="ftr" idx="54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04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305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dt" idx="55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56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CBDF83CB-449C-4964-BE98-A6F4093844F2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309" name="Straight Connector 8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1" name="PlaceHolder 5"/>
          <p:cNvSpPr>
            <a:spLocks noGrp="1"/>
          </p:cNvSpPr>
          <p:nvPr>
            <p:ph type="body"/>
          </p:nvPr>
        </p:nvSpPr>
        <p:spPr>
          <a:xfrm>
            <a:off x="576000" y="1272240"/>
            <a:ext cx="3422160" cy="484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2" name="PlaceHolder 6"/>
          <p:cNvSpPr>
            <a:spLocks noGrp="1"/>
          </p:cNvSpPr>
          <p:nvPr>
            <p:ph type="body"/>
          </p:nvPr>
        </p:nvSpPr>
        <p:spPr>
          <a:xfrm>
            <a:off x="4386240" y="1272240"/>
            <a:ext cx="3422160" cy="484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3" name="PlaceHolder 7"/>
          <p:cNvSpPr>
            <a:spLocks noGrp="1"/>
          </p:cNvSpPr>
          <p:nvPr>
            <p:ph type="body"/>
          </p:nvPr>
        </p:nvSpPr>
        <p:spPr>
          <a:xfrm>
            <a:off x="8196480" y="1272240"/>
            <a:ext cx="3422160" cy="4841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4" name="PlaceHolder 8"/>
          <p:cNvSpPr>
            <a:spLocks noGrp="1"/>
          </p:cNvSpPr>
          <p:nvPr>
            <p:ph type="ftr" idx="57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3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16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317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8" name="PlaceHolder 1"/>
          <p:cNvSpPr>
            <a:spLocks noGrp="1"/>
          </p:cNvSpPr>
          <p:nvPr>
            <p:ph type="dt" idx="58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sldNum" idx="59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C8F05492-4CF2-4426-9C8C-35DC0946B6D6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576360" y="1340640"/>
            <a:ext cx="1104084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23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324" name="PlaceHolder 6"/>
          <p:cNvSpPr>
            <a:spLocks noGrp="1"/>
          </p:cNvSpPr>
          <p:nvPr>
            <p:ph type="ftr" idx="60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26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327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8" name="PlaceHolder 1"/>
          <p:cNvSpPr>
            <a:spLocks noGrp="1"/>
          </p:cNvSpPr>
          <p:nvPr>
            <p:ph type="dt" idx="61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sldNum" idx="62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D37237B6-116C-4309-AF14-628B1C56635E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32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grpSp>
        <p:nvGrpSpPr>
          <p:cNvPr id="333" name="Group 7"/>
          <p:cNvGrpSpPr/>
          <p:nvPr/>
        </p:nvGrpSpPr>
        <p:grpSpPr>
          <a:xfrm>
            <a:off x="574920" y="1383480"/>
            <a:ext cx="3612960" cy="566280"/>
            <a:chOff x="574920" y="1383480"/>
            <a:chExt cx="3612960" cy="566280"/>
          </a:xfrm>
        </p:grpSpPr>
        <p:sp>
          <p:nvSpPr>
            <p:cNvPr id="334" name="Pentagon 8"/>
            <p:cNvSpPr/>
            <p:nvPr/>
          </p:nvSpPr>
          <p:spPr>
            <a:xfrm>
              <a:off x="574920" y="1383480"/>
              <a:ext cx="3612960" cy="566280"/>
            </a:xfrm>
            <a:prstGeom prst="homePlate">
              <a:avLst>
                <a:gd name="adj" fmla="val 54938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600" spc="-1" strike="noStrike">
                <a:solidFill>
                  <a:schemeClr val="lt2">
                    <a:lumMod val="10000"/>
                  </a:schemeClr>
                </a:solidFill>
                <a:latin typeface="Arial"/>
              </a:endParaRPr>
            </a:p>
          </p:txBody>
        </p:sp>
        <p:sp>
          <p:nvSpPr>
            <p:cNvPr id="335" name="Triangle 11"/>
            <p:cNvSpPr/>
            <p:nvPr/>
          </p:nvSpPr>
          <p:spPr>
            <a:xfrm rot="5400000">
              <a:off x="444600" y="1513800"/>
              <a:ext cx="566280" cy="3056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600" spc="-1" strike="noStrike">
                <a:solidFill>
                  <a:schemeClr val="lt2">
                    <a:lumMod val="1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336" name="Group 12"/>
          <p:cNvGrpSpPr/>
          <p:nvPr/>
        </p:nvGrpSpPr>
        <p:grpSpPr>
          <a:xfrm>
            <a:off x="4288320" y="1383480"/>
            <a:ext cx="3613320" cy="566280"/>
            <a:chOff x="4288320" y="1383480"/>
            <a:chExt cx="3613320" cy="566280"/>
          </a:xfrm>
        </p:grpSpPr>
        <p:sp>
          <p:nvSpPr>
            <p:cNvPr id="337" name="Pentagon 13"/>
            <p:cNvSpPr/>
            <p:nvPr/>
          </p:nvSpPr>
          <p:spPr>
            <a:xfrm>
              <a:off x="4288680" y="1383480"/>
              <a:ext cx="3612960" cy="566280"/>
            </a:xfrm>
            <a:prstGeom prst="homePlate">
              <a:avLst>
                <a:gd name="adj" fmla="val 54938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600" spc="-1" strike="noStrike">
                <a:solidFill>
                  <a:schemeClr val="lt2">
                    <a:lumMod val="10000"/>
                  </a:schemeClr>
                </a:solidFill>
                <a:latin typeface="Arial"/>
              </a:endParaRPr>
            </a:p>
          </p:txBody>
        </p:sp>
        <p:sp>
          <p:nvSpPr>
            <p:cNvPr id="338" name="Triangle 14"/>
            <p:cNvSpPr/>
            <p:nvPr/>
          </p:nvSpPr>
          <p:spPr>
            <a:xfrm rot="5400000">
              <a:off x="4158000" y="1513800"/>
              <a:ext cx="566280" cy="3056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600" spc="-1" strike="noStrike">
                <a:solidFill>
                  <a:schemeClr val="lt2">
                    <a:lumMod val="10000"/>
                  </a:schemeClr>
                </a:solidFill>
                <a:latin typeface="Arial"/>
              </a:endParaRPr>
            </a:p>
          </p:txBody>
        </p:sp>
      </p:grpSp>
      <p:grpSp>
        <p:nvGrpSpPr>
          <p:cNvPr id="339" name="Group 16"/>
          <p:cNvGrpSpPr/>
          <p:nvPr/>
        </p:nvGrpSpPr>
        <p:grpSpPr>
          <a:xfrm>
            <a:off x="8001720" y="1365120"/>
            <a:ext cx="3614040" cy="566280"/>
            <a:chOff x="8001720" y="1365120"/>
            <a:chExt cx="3614040" cy="566280"/>
          </a:xfrm>
        </p:grpSpPr>
        <p:sp>
          <p:nvSpPr>
            <p:cNvPr id="340" name="Pentagon 17"/>
            <p:cNvSpPr/>
            <p:nvPr/>
          </p:nvSpPr>
          <p:spPr>
            <a:xfrm>
              <a:off x="8002800" y="1365120"/>
              <a:ext cx="3612960" cy="566280"/>
            </a:xfrm>
            <a:prstGeom prst="homePlate">
              <a:avLst>
                <a:gd name="adj" fmla="val 54938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600" spc="-1" strike="noStrike">
                <a:solidFill>
                  <a:schemeClr val="lt2">
                    <a:lumMod val="10000"/>
                  </a:schemeClr>
                </a:solidFill>
                <a:latin typeface="Arial"/>
              </a:endParaRPr>
            </a:p>
          </p:txBody>
        </p:sp>
        <p:sp>
          <p:nvSpPr>
            <p:cNvPr id="341" name="Triangle 18"/>
            <p:cNvSpPr/>
            <p:nvPr/>
          </p:nvSpPr>
          <p:spPr>
            <a:xfrm rot="5400000">
              <a:off x="7871400" y="1495440"/>
              <a:ext cx="566280" cy="305640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600" spc="-1" strike="noStrike">
                <a:solidFill>
                  <a:schemeClr val="lt2">
                    <a:lumMod val="10000"/>
                  </a:schemeClr>
                </a:solidFill>
                <a:latin typeface="Arial"/>
              </a:endParaRPr>
            </a:p>
          </p:txBody>
        </p:sp>
      </p:grpSp>
      <p:sp>
        <p:nvSpPr>
          <p:cNvPr id="342" name="PlaceHolder 5"/>
          <p:cNvSpPr>
            <a:spLocks noGrp="1"/>
          </p:cNvSpPr>
          <p:nvPr>
            <p:ph type="body"/>
          </p:nvPr>
        </p:nvSpPr>
        <p:spPr>
          <a:xfrm>
            <a:off x="574920" y="2143800"/>
            <a:ext cx="3612960" cy="39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3" name="PlaceHolder 6"/>
          <p:cNvSpPr>
            <a:spLocks noGrp="1"/>
          </p:cNvSpPr>
          <p:nvPr>
            <p:ph type="body"/>
          </p:nvPr>
        </p:nvSpPr>
        <p:spPr>
          <a:xfrm>
            <a:off x="4288680" y="2143800"/>
            <a:ext cx="3612960" cy="39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4" name="PlaceHolder 7"/>
          <p:cNvSpPr>
            <a:spLocks noGrp="1"/>
          </p:cNvSpPr>
          <p:nvPr>
            <p:ph type="body"/>
          </p:nvPr>
        </p:nvSpPr>
        <p:spPr>
          <a:xfrm>
            <a:off x="8002800" y="2143800"/>
            <a:ext cx="3612960" cy="395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5" name="PlaceHolder 8"/>
          <p:cNvSpPr>
            <a:spLocks noGrp="1"/>
          </p:cNvSpPr>
          <p:nvPr>
            <p:ph type="body"/>
          </p:nvPr>
        </p:nvSpPr>
        <p:spPr>
          <a:xfrm>
            <a:off x="880560" y="1386720"/>
            <a:ext cx="2997360" cy="56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6" name="PlaceHolder 9"/>
          <p:cNvSpPr>
            <a:spLocks noGrp="1"/>
          </p:cNvSpPr>
          <p:nvPr>
            <p:ph type="body"/>
          </p:nvPr>
        </p:nvSpPr>
        <p:spPr>
          <a:xfrm>
            <a:off x="4593960" y="1386720"/>
            <a:ext cx="2997360" cy="56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7" name="PlaceHolder 10"/>
          <p:cNvSpPr>
            <a:spLocks noGrp="1"/>
          </p:cNvSpPr>
          <p:nvPr>
            <p:ph type="body"/>
          </p:nvPr>
        </p:nvSpPr>
        <p:spPr>
          <a:xfrm>
            <a:off x="8311320" y="1365120"/>
            <a:ext cx="2997360" cy="56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48" name="PlaceHolder 11"/>
          <p:cNvSpPr>
            <a:spLocks noGrp="1"/>
          </p:cNvSpPr>
          <p:nvPr>
            <p:ph type="ftr" idx="63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3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50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351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2" name="PlaceHolder 1"/>
          <p:cNvSpPr>
            <a:spLocks noGrp="1"/>
          </p:cNvSpPr>
          <p:nvPr>
            <p:ph type="body"/>
          </p:nvPr>
        </p:nvSpPr>
        <p:spPr>
          <a:xfrm>
            <a:off x="626760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dt" idx="64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sldNum" idx="65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831234D0-EB04-4306-83B4-11ADE9DA2794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6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57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358" name="PlaceHolder 6"/>
          <p:cNvSpPr>
            <a:spLocks noGrp="1"/>
          </p:cNvSpPr>
          <p:nvPr>
            <p:ph type="body"/>
          </p:nvPr>
        </p:nvSpPr>
        <p:spPr>
          <a:xfrm>
            <a:off x="57492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 type="body"/>
          </p:nvPr>
        </p:nvSpPr>
        <p:spPr>
          <a:xfrm>
            <a:off x="574920" y="376560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3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60" name="Rechte verbindingslijn 8"/>
          <p:cNvCxnSpPr/>
          <p:nvPr/>
        </p:nvCxnSpPr>
        <p:spPr>
          <a:xfrm>
            <a:off x="574560" y="170964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361" name="Rechte verbindingslijn 14"/>
          <p:cNvCxnSpPr/>
          <p:nvPr/>
        </p:nvCxnSpPr>
        <p:spPr>
          <a:xfrm>
            <a:off x="574560" y="415512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362" name="Rechte verbindingslijn 16"/>
          <p:cNvCxnSpPr/>
          <p:nvPr/>
        </p:nvCxnSpPr>
        <p:spPr>
          <a:xfrm>
            <a:off x="6267240" y="172512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363" name="Tekstvak 21"/>
          <p:cNvSpPr/>
          <p:nvPr/>
        </p:nvSpPr>
        <p:spPr>
          <a:xfrm>
            <a:off x="574920" y="431712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4" name="Tekstvak 22"/>
          <p:cNvSpPr/>
          <p:nvPr/>
        </p:nvSpPr>
        <p:spPr>
          <a:xfrm>
            <a:off x="57600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5" name="Tekstvak 23"/>
          <p:cNvSpPr/>
          <p:nvPr/>
        </p:nvSpPr>
        <p:spPr>
          <a:xfrm>
            <a:off x="626616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6" name="PlaceHolder 8"/>
          <p:cNvSpPr>
            <a:spLocks noGrp="1"/>
          </p:cNvSpPr>
          <p:nvPr>
            <p:ph type="body"/>
          </p:nvPr>
        </p:nvSpPr>
        <p:spPr>
          <a:xfrm>
            <a:off x="576360" y="1868400"/>
            <a:ext cx="5349600" cy="175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7" name="PlaceHolder 9"/>
          <p:cNvSpPr>
            <a:spLocks noGrp="1"/>
          </p:cNvSpPr>
          <p:nvPr>
            <p:ph type="body"/>
          </p:nvPr>
        </p:nvSpPr>
        <p:spPr>
          <a:xfrm>
            <a:off x="576360" y="4316400"/>
            <a:ext cx="5349600" cy="174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8" name="PlaceHolder 10"/>
          <p:cNvSpPr>
            <a:spLocks noGrp="1"/>
          </p:cNvSpPr>
          <p:nvPr>
            <p:ph type="body"/>
          </p:nvPr>
        </p:nvSpPr>
        <p:spPr>
          <a:xfrm>
            <a:off x="6275880" y="1868400"/>
            <a:ext cx="533952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9" name="PlaceHolder 11"/>
          <p:cNvSpPr>
            <a:spLocks noGrp="1"/>
          </p:cNvSpPr>
          <p:nvPr>
            <p:ph type="ftr" idx="66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3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71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372" name="Rechthoek 6"/>
          <p:cNvSpPr/>
          <p:nvPr/>
        </p:nvSpPr>
        <p:spPr>
          <a:xfrm>
            <a:off x="0" y="0"/>
            <a:ext cx="1219284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73" name="Rechthoek 9"/>
          <p:cNvSpPr/>
          <p:nvPr/>
        </p:nvSpPr>
        <p:spPr>
          <a:xfrm>
            <a:off x="0" y="648000"/>
            <a:ext cx="12192840" cy="6209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74" name="Rechthoek 7"/>
          <p:cNvSpPr/>
          <p:nvPr/>
        </p:nvSpPr>
        <p:spPr>
          <a:xfrm>
            <a:off x="0" y="648000"/>
            <a:ext cx="12192840" cy="4456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75" name="Afbeelding 8" descr=""/>
          <p:cNvPicPr/>
          <p:nvPr/>
        </p:nvPicPr>
        <p:blipFill>
          <a:blip r:embed="rId3"/>
          <a:stretch/>
        </p:blipFill>
        <p:spPr>
          <a:xfrm>
            <a:off x="360000" y="360000"/>
            <a:ext cx="2017800" cy="719640"/>
          </a:xfrm>
          <a:prstGeom prst="rect">
            <a:avLst/>
          </a:prstGeom>
          <a:ln w="0">
            <a:noFill/>
          </a:ln>
        </p:spPr>
      </p:pic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576000" y="1080000"/>
            <a:ext cx="6096240" cy="402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lt1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7248600" y="1654200"/>
            <a:ext cx="4368240" cy="4468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4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79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380" name="Rechthoek 8"/>
          <p:cNvSpPr/>
          <p:nvPr/>
        </p:nvSpPr>
        <p:spPr>
          <a:xfrm>
            <a:off x="0" y="0"/>
            <a:ext cx="12192840" cy="6209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579240" y="510840"/>
            <a:ext cx="11039400" cy="518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en-US" sz="6000" spc="-1" strike="noStrike">
                <a:solidFill>
                  <a:schemeClr val="lt1"/>
                </a:solidFill>
                <a:latin typeface="Arial"/>
              </a:rPr>
              <a:t>Click to edit Master title style</a:t>
            </a:r>
            <a:endParaRPr b="0" lang="nl-NL" sz="6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dt" idx="67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ftr" idx="68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sldNum" idx="69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79906DF0-1A24-4174-B33A-F9F92F638707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386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87" name="Object 14"/>
          <p:cNvGraphicFramePr/>
          <p:nvPr/>
        </p:nvGraphicFramePr>
        <p:xfrm>
          <a:off x="1800" y="1440"/>
          <a:ext cx="1440" cy="1080"/>
        </p:xfrm>
        <a:graphic>
          <a:graphicData uri="http://schemas.openxmlformats.org/presentationml/2006/ole">
            <p:oleObj progId="TCLayout.ActiveDocument.1" r:id="rId3" spid="">
              <p:embed/>
              <p:pic>
                <p:nvPicPr>
                  <p:cNvPr id="388" name="Object 14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800" y="1440"/>
                    <a:ext cx="1440" cy="108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sp>
        <p:nvSpPr>
          <p:cNvPr id="389" name="PlaceHolder 1"/>
          <p:cNvSpPr>
            <a:spLocks noGrp="1"/>
          </p:cNvSpPr>
          <p:nvPr>
            <p:ph type="body"/>
          </p:nvPr>
        </p:nvSpPr>
        <p:spPr>
          <a:xfrm>
            <a:off x="6239880" y="1847880"/>
            <a:ext cx="517392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 type="body"/>
          </p:nvPr>
        </p:nvSpPr>
        <p:spPr>
          <a:xfrm>
            <a:off x="6239880" y="2845440"/>
            <a:ext cx="517392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6816240" y="3339720"/>
            <a:ext cx="459756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 type="body"/>
          </p:nvPr>
        </p:nvSpPr>
        <p:spPr>
          <a:xfrm>
            <a:off x="6816240" y="3821400"/>
            <a:ext cx="459756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 type="body"/>
          </p:nvPr>
        </p:nvSpPr>
        <p:spPr>
          <a:xfrm>
            <a:off x="6816240" y="4304520"/>
            <a:ext cx="459756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4" name="PlaceHolder 6"/>
          <p:cNvSpPr>
            <a:spLocks noGrp="1"/>
          </p:cNvSpPr>
          <p:nvPr>
            <p:ph type="body"/>
          </p:nvPr>
        </p:nvSpPr>
        <p:spPr>
          <a:xfrm>
            <a:off x="6816240" y="4787640"/>
            <a:ext cx="459756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5" name="PlaceHolder 7"/>
          <p:cNvSpPr>
            <a:spLocks noGrp="1"/>
          </p:cNvSpPr>
          <p:nvPr>
            <p:ph type="body"/>
          </p:nvPr>
        </p:nvSpPr>
        <p:spPr>
          <a:xfrm>
            <a:off x="6816240" y="5270760"/>
            <a:ext cx="459756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6" name="PlaceHolder 8"/>
          <p:cNvSpPr>
            <a:spLocks noGrp="1"/>
          </p:cNvSpPr>
          <p:nvPr>
            <p:ph type="body"/>
          </p:nvPr>
        </p:nvSpPr>
        <p:spPr>
          <a:xfrm>
            <a:off x="6816240" y="5753880"/>
            <a:ext cx="459756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4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7" name="PlaceHolder 9"/>
          <p:cNvSpPr>
            <a:spLocks noGrp="1"/>
          </p:cNvSpPr>
          <p:nvPr>
            <p:ph type="body"/>
          </p:nvPr>
        </p:nvSpPr>
        <p:spPr>
          <a:xfrm>
            <a:off x="6239880" y="2352960"/>
            <a:ext cx="5173920" cy="36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NL" sz="1600" spc="-1" strike="noStrike">
                <a:solidFill>
                  <a:schemeClr val="dk1"/>
                </a:solidFill>
                <a:latin typeface="Arial"/>
              </a:rPr>
              <a:t>Add text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98" name="Text Placeholder 13"/>
          <p:cNvSpPr/>
          <p:nvPr/>
        </p:nvSpPr>
        <p:spPr>
          <a:xfrm>
            <a:off x="5735880" y="1849320"/>
            <a:ext cx="359640" cy="358560"/>
          </a:xfrm>
          <a:prstGeom prst="ellipse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 Placeholder 13"/>
          <p:cNvSpPr/>
          <p:nvPr/>
        </p:nvSpPr>
        <p:spPr>
          <a:xfrm>
            <a:off x="5735880" y="2360160"/>
            <a:ext cx="359640" cy="358560"/>
          </a:xfrm>
          <a:prstGeom prst="ellipse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Text Placeholder 13"/>
          <p:cNvSpPr/>
          <p:nvPr/>
        </p:nvSpPr>
        <p:spPr>
          <a:xfrm>
            <a:off x="5735880" y="2851200"/>
            <a:ext cx="359640" cy="358560"/>
          </a:xfrm>
          <a:prstGeom prst="ellipse">
            <a:avLst/>
          </a:prstGeom>
          <a:solidFill>
            <a:schemeClr val="accent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Text Placeholder 13"/>
          <p:cNvSpPr/>
          <p:nvPr/>
        </p:nvSpPr>
        <p:spPr>
          <a:xfrm>
            <a:off x="6311880" y="3823200"/>
            <a:ext cx="359640" cy="358560"/>
          </a:xfrm>
          <a:prstGeom prst="ellipse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Text Placeholder 13"/>
          <p:cNvSpPr/>
          <p:nvPr/>
        </p:nvSpPr>
        <p:spPr>
          <a:xfrm>
            <a:off x="6311880" y="3340440"/>
            <a:ext cx="359640" cy="358560"/>
          </a:xfrm>
          <a:prstGeom prst="ellipse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Text Placeholder 13"/>
          <p:cNvSpPr/>
          <p:nvPr/>
        </p:nvSpPr>
        <p:spPr>
          <a:xfrm>
            <a:off x="6311880" y="4306320"/>
            <a:ext cx="359640" cy="358560"/>
          </a:xfrm>
          <a:prstGeom prst="ellipse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Text Placeholder 13"/>
          <p:cNvSpPr/>
          <p:nvPr/>
        </p:nvSpPr>
        <p:spPr>
          <a:xfrm>
            <a:off x="6311880" y="4789080"/>
            <a:ext cx="359640" cy="358560"/>
          </a:xfrm>
          <a:prstGeom prst="ellipse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 Placeholder 13"/>
          <p:cNvSpPr/>
          <p:nvPr/>
        </p:nvSpPr>
        <p:spPr>
          <a:xfrm>
            <a:off x="6311880" y="5271840"/>
            <a:ext cx="359640" cy="358560"/>
          </a:xfrm>
          <a:prstGeom prst="ellipse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Text Placeholder 13"/>
          <p:cNvSpPr/>
          <p:nvPr/>
        </p:nvSpPr>
        <p:spPr>
          <a:xfrm>
            <a:off x="6311880" y="5754600"/>
            <a:ext cx="359640" cy="358560"/>
          </a:xfrm>
          <a:prstGeom prst="ellipse">
            <a:avLst/>
          </a:prstGeom>
          <a:solidFill>
            <a:schemeClr val="accent5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#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3" r:id="rId5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08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09" name="PlaceHolder 1"/>
          <p:cNvSpPr>
            <a:spLocks noGrp="1"/>
          </p:cNvSpPr>
          <p:nvPr>
            <p:ph type="body"/>
          </p:nvPr>
        </p:nvSpPr>
        <p:spPr>
          <a:xfrm>
            <a:off x="576000" y="2130480"/>
            <a:ext cx="11040840" cy="398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dt" idx="70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ftr" idx="71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sldNum" idx="72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6FB7F31-885E-4B8B-BC2A-886C2AA1CF98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3" name="PlaceHolder 5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5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26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27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PlaceHolder 1"/>
          <p:cNvSpPr>
            <a:spLocks noGrp="1"/>
          </p:cNvSpPr>
          <p:nvPr>
            <p:ph type="body"/>
          </p:nvPr>
        </p:nvSpPr>
        <p:spPr>
          <a:xfrm>
            <a:off x="58788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dt" idx="4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sldNum" idx="5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94325260-9D23-4198-8AD9-8038D0BF3248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3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34" name="PlaceHolder 6"/>
          <p:cNvSpPr>
            <a:spLocks noGrp="1"/>
          </p:cNvSpPr>
          <p:nvPr>
            <p:ph type="body"/>
          </p:nvPr>
        </p:nvSpPr>
        <p:spPr>
          <a:xfrm>
            <a:off x="6274440" y="134064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" name="PlaceHolder 7"/>
          <p:cNvSpPr>
            <a:spLocks noGrp="1"/>
          </p:cNvSpPr>
          <p:nvPr>
            <p:ph type="body"/>
          </p:nvPr>
        </p:nvSpPr>
        <p:spPr>
          <a:xfrm>
            <a:off x="6274440" y="3765600"/>
            <a:ext cx="53492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3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6" name="Rechte verbindingslijn 8"/>
          <p:cNvCxnSpPr/>
          <p:nvPr/>
        </p:nvCxnSpPr>
        <p:spPr>
          <a:xfrm>
            <a:off x="6274440" y="1709640"/>
            <a:ext cx="53499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37" name="Rechte verbindingslijn 14"/>
          <p:cNvCxnSpPr/>
          <p:nvPr/>
        </p:nvCxnSpPr>
        <p:spPr>
          <a:xfrm>
            <a:off x="6274440" y="4155120"/>
            <a:ext cx="53499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38" name="Rechte verbindingslijn 16"/>
          <p:cNvCxnSpPr/>
          <p:nvPr/>
        </p:nvCxnSpPr>
        <p:spPr>
          <a:xfrm>
            <a:off x="587880" y="1725120"/>
            <a:ext cx="53499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39" name="Tekstvak 21"/>
          <p:cNvSpPr/>
          <p:nvPr/>
        </p:nvSpPr>
        <p:spPr>
          <a:xfrm>
            <a:off x="6274440" y="431712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Tekstvak 22"/>
          <p:cNvSpPr/>
          <p:nvPr/>
        </p:nvSpPr>
        <p:spPr>
          <a:xfrm>
            <a:off x="627588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1" name="Tekstvak 23"/>
          <p:cNvSpPr/>
          <p:nvPr/>
        </p:nvSpPr>
        <p:spPr>
          <a:xfrm>
            <a:off x="58644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2" name="PlaceHolder 8"/>
          <p:cNvSpPr>
            <a:spLocks noGrp="1"/>
          </p:cNvSpPr>
          <p:nvPr>
            <p:ph type="body"/>
          </p:nvPr>
        </p:nvSpPr>
        <p:spPr>
          <a:xfrm>
            <a:off x="6275880" y="1868400"/>
            <a:ext cx="5349600" cy="175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3" name="PlaceHolder 9"/>
          <p:cNvSpPr>
            <a:spLocks noGrp="1"/>
          </p:cNvSpPr>
          <p:nvPr>
            <p:ph type="body"/>
          </p:nvPr>
        </p:nvSpPr>
        <p:spPr>
          <a:xfrm>
            <a:off x="6275880" y="4316400"/>
            <a:ext cx="5349600" cy="174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" name="PlaceHolder 10"/>
          <p:cNvSpPr>
            <a:spLocks noGrp="1"/>
          </p:cNvSpPr>
          <p:nvPr>
            <p:ph type="body"/>
          </p:nvPr>
        </p:nvSpPr>
        <p:spPr>
          <a:xfrm>
            <a:off x="596520" y="1868400"/>
            <a:ext cx="533952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PlaceHolder 11"/>
          <p:cNvSpPr>
            <a:spLocks noGrp="1"/>
          </p:cNvSpPr>
          <p:nvPr>
            <p:ph type="ftr" idx="6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15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4" descr="Applications Of 3D Printing"/>
          <p:cNvPicPr/>
          <p:nvPr/>
        </p:nvPicPr>
        <p:blipFill>
          <a:blip r:embed="rId3"/>
          <a:stretch/>
        </p:blipFill>
        <p:spPr>
          <a:xfrm>
            <a:off x="0" y="-375840"/>
            <a:ext cx="12191760" cy="8127720"/>
          </a:xfrm>
          <a:prstGeom prst="rect">
            <a:avLst/>
          </a:prstGeom>
          <a:ln w="0">
            <a:noFill/>
          </a:ln>
        </p:spPr>
      </p:pic>
      <p:sp>
        <p:nvSpPr>
          <p:cNvPr id="417" name="PlaceHolder 1"/>
          <p:cNvSpPr>
            <a:spLocks noGrp="1"/>
          </p:cNvSpPr>
          <p:nvPr>
            <p:ph type="dt" idx="73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sldNum" idx="74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0E903641-2884-4FA9-B5B4-C78E5A02070E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" name="Rechthoek 6"/>
          <p:cNvSpPr/>
          <p:nvPr/>
        </p:nvSpPr>
        <p:spPr>
          <a:xfrm>
            <a:off x="6671160" y="-360"/>
            <a:ext cx="5520240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7" r:id="rId4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21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dt" idx="75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ftr" idx="76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sldNum" idx="77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57AC976E-8358-46EA-8D24-972974EE29D4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9" r:id="rId3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27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576000" y="1800000"/>
            <a:ext cx="6095880" cy="238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576000" y="4359600"/>
            <a:ext cx="6095880" cy="150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dt" idx="78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ftr" idx="79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 type="sldNum" idx="80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D52404E2-708E-4654-AE17-6BC670E76109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3" name="PlaceHolder 6"/>
          <p:cNvSpPr>
            <a:spLocks noGrp="1"/>
          </p:cNvSpPr>
          <p:nvPr>
            <p:ph type="body"/>
          </p:nvPr>
        </p:nvSpPr>
        <p:spPr>
          <a:xfrm>
            <a:off x="7248600" y="584280"/>
            <a:ext cx="4368240" cy="504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Click icon to add picture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1" r:id="rId3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35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36" name="PlaceHolder 1"/>
          <p:cNvSpPr>
            <a:spLocks noGrp="1"/>
          </p:cNvSpPr>
          <p:nvPr>
            <p:ph type="dt" idx="81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ftr" idx="82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sldNum" idx="83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A2C135BA-57CB-41E2-A685-BC346BD6353A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9" name="PlaceHolder 4"/>
          <p:cNvSpPr>
            <a:spLocks noGrp="1"/>
          </p:cNvSpPr>
          <p:nvPr>
            <p:ph type="body"/>
          </p:nvPr>
        </p:nvSpPr>
        <p:spPr>
          <a:xfrm>
            <a:off x="576000" y="1656000"/>
            <a:ext cx="5399640" cy="4463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0" name="PlaceHolder 5"/>
          <p:cNvSpPr>
            <a:spLocks noGrp="1"/>
          </p:cNvSpPr>
          <p:nvPr>
            <p:ph type="body"/>
          </p:nvPr>
        </p:nvSpPr>
        <p:spPr>
          <a:xfrm>
            <a:off x="6217200" y="1656000"/>
            <a:ext cx="5399640" cy="4463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1" name="PlaceHolder 6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3" r:id="rId3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43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44" name="PlaceHolder 1"/>
          <p:cNvSpPr>
            <a:spLocks noGrp="1"/>
          </p:cNvSpPr>
          <p:nvPr>
            <p:ph type="body"/>
          </p:nvPr>
        </p:nvSpPr>
        <p:spPr>
          <a:xfrm>
            <a:off x="576000" y="1656000"/>
            <a:ext cx="5421240" cy="53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576000" y="2276280"/>
            <a:ext cx="5421240" cy="383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6172200" y="1656000"/>
            <a:ext cx="5444640" cy="539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6172200" y="2276280"/>
            <a:ext cx="5444640" cy="3837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Edit Master text styles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dt" idx="84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 type="ftr" idx="85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 type="sldNum" idx="86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07A92A48-B386-49CD-8EA2-2DD04E492CAA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1" name="PlaceHolder 8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5" r:id="rId3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53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54" name="PlaceHolder 1"/>
          <p:cNvSpPr>
            <a:spLocks noGrp="1"/>
          </p:cNvSpPr>
          <p:nvPr>
            <p:ph type="dt" idx="87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ftr" idx="88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sldNum" idx="89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1970ADE9-66E6-4139-9A3C-BEA2387952F0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1151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7" r:id="rId3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59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60" name="PlaceHolder 1"/>
          <p:cNvSpPr>
            <a:spLocks noGrp="1"/>
          </p:cNvSpPr>
          <p:nvPr>
            <p:ph type="dt" idx="90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ftr" idx="91"/>
          </p:nvPr>
        </p:nvSpPr>
        <p:spPr>
          <a:xfrm>
            <a:off x="6033600" y="6210000"/>
            <a:ext cx="499284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sldNum" idx="92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5AAA9D72-D489-423D-9AA2-05EFD8FA6106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9" r:id="rId3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Picture 2" descr="The Finishing Touch: 3D Printing Material And Finishing Options - Shapeways  Blog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64" name="Rectangle 11"/>
          <p:cNvSpPr/>
          <p:nvPr/>
        </p:nvSpPr>
        <p:spPr>
          <a:xfrm>
            <a:off x="4625280" y="4749480"/>
            <a:ext cx="7566480" cy="2108160"/>
          </a:xfrm>
          <a:prstGeom prst="rect">
            <a:avLst/>
          </a:prstGeom>
          <a:solidFill>
            <a:srgbClr val="dce7f0">
              <a:alpha val="86000"/>
            </a:srgbClr>
          </a:solidFill>
          <a:ln>
            <a:solidFill>
              <a:srgbClr val="dce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65" name="Afbeelding 7" descr=""/>
          <p:cNvPicPr/>
          <p:nvPr/>
        </p:nvPicPr>
        <p:blipFill>
          <a:blip r:embed="rId3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5663880" y="5377320"/>
            <a:ext cx="6385320" cy="4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2f4d5d"/>
                </a:solidFill>
                <a:latin typeface="Arial"/>
              </a:rPr>
              <a:t>Click to edit Master title style</a:t>
            </a:r>
            <a:endParaRPr b="0" lang="nl-NL" sz="3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5979960" y="5865840"/>
            <a:ext cx="3970080" cy="35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Section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1" r:id="rId4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2" descr="Bind-and-Sinter' additive manufacturing offers flexibility and productivity  - TCT Magazine"/>
          <p:cNvPicPr/>
          <p:nvPr/>
        </p:nvPicPr>
        <p:blipFill>
          <a:blip r:embed="rId2"/>
          <a:stretch/>
        </p:blipFill>
        <p:spPr>
          <a:xfrm>
            <a:off x="0" y="184320"/>
            <a:ext cx="12191760" cy="6673320"/>
          </a:xfrm>
          <a:prstGeom prst="rect">
            <a:avLst/>
          </a:prstGeom>
          <a:ln w="0">
            <a:noFill/>
          </a:ln>
        </p:spPr>
      </p:pic>
      <p:sp>
        <p:nvSpPr>
          <p:cNvPr id="469" name="Rectangle 11"/>
          <p:cNvSpPr/>
          <p:nvPr/>
        </p:nvSpPr>
        <p:spPr>
          <a:xfrm>
            <a:off x="4625280" y="4749480"/>
            <a:ext cx="7566480" cy="2108160"/>
          </a:xfrm>
          <a:prstGeom prst="rect">
            <a:avLst/>
          </a:prstGeom>
          <a:solidFill>
            <a:srgbClr val="dce7f0">
              <a:alpha val="86000"/>
            </a:srgbClr>
          </a:solidFill>
          <a:ln>
            <a:solidFill>
              <a:srgbClr val="dce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70" name="Afbeelding 7" descr=""/>
          <p:cNvPicPr/>
          <p:nvPr/>
        </p:nvPicPr>
        <p:blipFill>
          <a:blip r:embed="rId3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5663880" y="5377320"/>
            <a:ext cx="6385320" cy="4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2f4d5d"/>
                </a:solidFill>
                <a:latin typeface="Arial"/>
              </a:rPr>
              <a:t>Click to edit Master title style</a:t>
            </a:r>
            <a:endParaRPr b="0" lang="nl-NL" sz="3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5979960" y="5865840"/>
            <a:ext cx="3970080" cy="35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Section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3" r:id="rId4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Rectangle 11"/>
          <p:cNvSpPr/>
          <p:nvPr/>
        </p:nvSpPr>
        <p:spPr>
          <a:xfrm>
            <a:off x="4625280" y="4749480"/>
            <a:ext cx="7566480" cy="2108160"/>
          </a:xfrm>
          <a:prstGeom prst="rect">
            <a:avLst/>
          </a:prstGeom>
          <a:solidFill>
            <a:srgbClr val="dce7f0">
              <a:alpha val="86000"/>
            </a:srgbClr>
          </a:solidFill>
          <a:ln>
            <a:solidFill>
              <a:srgbClr val="dce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74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5663880" y="5377320"/>
            <a:ext cx="6385320" cy="4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2f4d5d"/>
                </a:solidFill>
                <a:latin typeface="Arial"/>
              </a:rPr>
              <a:t>Click to edit Master title style</a:t>
            </a:r>
            <a:endParaRPr b="0" lang="nl-NL" sz="3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5979960" y="5865840"/>
            <a:ext cx="3970080" cy="35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Section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5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7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8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" name="PlaceHolder 1"/>
          <p:cNvSpPr>
            <a:spLocks noGrp="1"/>
          </p:cNvSpPr>
          <p:nvPr>
            <p:ph type="body"/>
          </p:nvPr>
        </p:nvSpPr>
        <p:spPr>
          <a:xfrm>
            <a:off x="587880" y="1340640"/>
            <a:ext cx="658836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dt" idx="7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sldNum" idx="8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E50CE753-0CB9-4835-A668-8AF027B21080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54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55" name="PlaceHolder 6"/>
          <p:cNvSpPr>
            <a:spLocks noGrp="1"/>
          </p:cNvSpPr>
          <p:nvPr>
            <p:ph type="body"/>
          </p:nvPr>
        </p:nvSpPr>
        <p:spPr>
          <a:xfrm>
            <a:off x="7466040" y="1340640"/>
            <a:ext cx="415800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PlaceHolder 7"/>
          <p:cNvSpPr>
            <a:spLocks noGrp="1"/>
          </p:cNvSpPr>
          <p:nvPr>
            <p:ph type="body"/>
          </p:nvPr>
        </p:nvSpPr>
        <p:spPr>
          <a:xfrm>
            <a:off x="7466040" y="3765600"/>
            <a:ext cx="415800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3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57" name="Rechte verbindingslijn 8"/>
          <p:cNvCxnSpPr/>
          <p:nvPr/>
        </p:nvCxnSpPr>
        <p:spPr>
          <a:xfrm>
            <a:off x="7466040" y="1709640"/>
            <a:ext cx="4158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58" name="Rechte verbindingslijn 14"/>
          <p:cNvCxnSpPr/>
          <p:nvPr/>
        </p:nvCxnSpPr>
        <p:spPr>
          <a:xfrm>
            <a:off x="7466040" y="4155120"/>
            <a:ext cx="4158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59" name="Rechte verbindingslijn 16"/>
          <p:cNvCxnSpPr/>
          <p:nvPr/>
        </p:nvCxnSpPr>
        <p:spPr>
          <a:xfrm>
            <a:off x="587880" y="1725120"/>
            <a:ext cx="658908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60" name="Tekstvak 21"/>
          <p:cNvSpPr/>
          <p:nvPr/>
        </p:nvSpPr>
        <p:spPr>
          <a:xfrm>
            <a:off x="7466040" y="4317120"/>
            <a:ext cx="41580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Tekstvak 22"/>
          <p:cNvSpPr/>
          <p:nvPr/>
        </p:nvSpPr>
        <p:spPr>
          <a:xfrm>
            <a:off x="7467480" y="1868400"/>
            <a:ext cx="41580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2" name="Tekstvak 23"/>
          <p:cNvSpPr/>
          <p:nvPr/>
        </p:nvSpPr>
        <p:spPr>
          <a:xfrm>
            <a:off x="58644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3" name="PlaceHolder 8"/>
          <p:cNvSpPr>
            <a:spLocks noGrp="1"/>
          </p:cNvSpPr>
          <p:nvPr>
            <p:ph type="body"/>
          </p:nvPr>
        </p:nvSpPr>
        <p:spPr>
          <a:xfrm>
            <a:off x="7467480" y="1868400"/>
            <a:ext cx="4158000" cy="1752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4" name="PlaceHolder 9"/>
          <p:cNvSpPr>
            <a:spLocks noGrp="1"/>
          </p:cNvSpPr>
          <p:nvPr>
            <p:ph type="body"/>
          </p:nvPr>
        </p:nvSpPr>
        <p:spPr>
          <a:xfrm>
            <a:off x="7467480" y="4316400"/>
            <a:ext cx="4158000" cy="1749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" name="PlaceHolder 10"/>
          <p:cNvSpPr>
            <a:spLocks noGrp="1"/>
          </p:cNvSpPr>
          <p:nvPr>
            <p:ph type="body"/>
          </p:nvPr>
        </p:nvSpPr>
        <p:spPr>
          <a:xfrm>
            <a:off x="596520" y="1868400"/>
            <a:ext cx="657612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6" name="PlaceHolder 11"/>
          <p:cNvSpPr>
            <a:spLocks noGrp="1"/>
          </p:cNvSpPr>
          <p:nvPr>
            <p:ph type="ftr" idx="9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Rectangle 11"/>
          <p:cNvSpPr/>
          <p:nvPr/>
        </p:nvSpPr>
        <p:spPr>
          <a:xfrm>
            <a:off x="4625280" y="4749480"/>
            <a:ext cx="7566480" cy="2108160"/>
          </a:xfrm>
          <a:prstGeom prst="rect">
            <a:avLst/>
          </a:prstGeom>
          <a:solidFill>
            <a:srgbClr val="dce7f0">
              <a:alpha val="86000"/>
            </a:srgbClr>
          </a:solidFill>
          <a:ln>
            <a:solidFill>
              <a:srgbClr val="dce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78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5663880" y="5377320"/>
            <a:ext cx="6385320" cy="4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2f4d5d"/>
                </a:solidFill>
                <a:latin typeface="Arial"/>
              </a:rPr>
              <a:t>Click to edit Master title style</a:t>
            </a:r>
            <a:endParaRPr b="0" lang="nl-NL" sz="3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5979960" y="5865840"/>
            <a:ext cx="3970080" cy="35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Section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Rectangle 11"/>
          <p:cNvSpPr/>
          <p:nvPr/>
        </p:nvSpPr>
        <p:spPr>
          <a:xfrm>
            <a:off x="4625280" y="4749480"/>
            <a:ext cx="7566480" cy="2108160"/>
          </a:xfrm>
          <a:prstGeom prst="rect">
            <a:avLst/>
          </a:prstGeom>
          <a:solidFill>
            <a:srgbClr val="dce7f0">
              <a:alpha val="86000"/>
            </a:srgbClr>
          </a:solidFill>
          <a:ln>
            <a:solidFill>
              <a:srgbClr val="dce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482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663880" y="5377320"/>
            <a:ext cx="6385320" cy="48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2f4d5d"/>
                </a:solidFill>
                <a:latin typeface="Arial"/>
              </a:rPr>
              <a:t>Click to edit Master title style</a:t>
            </a:r>
            <a:endParaRPr b="0" lang="nl-NL" sz="3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5979960" y="5865840"/>
            <a:ext cx="3970080" cy="355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Section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9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68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69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" name="PlaceHolder 1"/>
          <p:cNvSpPr>
            <a:spLocks noGrp="1"/>
          </p:cNvSpPr>
          <p:nvPr>
            <p:ph type="body"/>
          </p:nvPr>
        </p:nvSpPr>
        <p:spPr>
          <a:xfrm>
            <a:off x="7643520" y="1340640"/>
            <a:ext cx="397332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dt" idx="10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sldNum" idx="11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49F2C1AB-D75E-479F-80B7-20AC1A16ACEE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75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574920" y="1340640"/>
            <a:ext cx="677520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77" name="Rechte verbindingslijn 8"/>
          <p:cNvCxnSpPr/>
          <p:nvPr/>
        </p:nvCxnSpPr>
        <p:spPr>
          <a:xfrm>
            <a:off x="574560" y="1709640"/>
            <a:ext cx="6775920" cy="1584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78" name="Rechte verbindingslijn 16"/>
          <p:cNvCxnSpPr/>
          <p:nvPr/>
        </p:nvCxnSpPr>
        <p:spPr>
          <a:xfrm>
            <a:off x="7644600" y="1709640"/>
            <a:ext cx="3974400" cy="1584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79" name="Tekstvak 21"/>
          <p:cNvSpPr/>
          <p:nvPr/>
        </p:nvSpPr>
        <p:spPr>
          <a:xfrm>
            <a:off x="574920" y="431712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0" name="Tekstvak 22"/>
          <p:cNvSpPr/>
          <p:nvPr/>
        </p:nvSpPr>
        <p:spPr>
          <a:xfrm>
            <a:off x="57600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576360" y="1868400"/>
            <a:ext cx="677376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PlaceHolder 8"/>
          <p:cNvSpPr>
            <a:spLocks noGrp="1"/>
          </p:cNvSpPr>
          <p:nvPr>
            <p:ph type="body"/>
          </p:nvPr>
        </p:nvSpPr>
        <p:spPr>
          <a:xfrm>
            <a:off x="7646400" y="1868400"/>
            <a:ext cx="3971880" cy="1036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1658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3" name="PlaceHolder 9"/>
          <p:cNvSpPr>
            <a:spLocks noGrp="1"/>
          </p:cNvSpPr>
          <p:nvPr>
            <p:ph type="body"/>
          </p:nvPr>
        </p:nvSpPr>
        <p:spPr>
          <a:xfrm>
            <a:off x="7642080" y="4561560"/>
            <a:ext cx="397332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84" name="Rechte verbindingslijn 25"/>
          <p:cNvCxnSpPr/>
          <p:nvPr/>
        </p:nvCxnSpPr>
        <p:spPr>
          <a:xfrm>
            <a:off x="7641720" y="4954680"/>
            <a:ext cx="3974040" cy="1584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85" name="PlaceHolder 10"/>
          <p:cNvSpPr>
            <a:spLocks noGrp="1"/>
          </p:cNvSpPr>
          <p:nvPr>
            <p:ph type="body"/>
          </p:nvPr>
        </p:nvSpPr>
        <p:spPr>
          <a:xfrm>
            <a:off x="7640640" y="2950920"/>
            <a:ext cx="397332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86" name="Rechte verbindingslijn 28"/>
          <p:cNvCxnSpPr/>
          <p:nvPr/>
        </p:nvCxnSpPr>
        <p:spPr>
          <a:xfrm>
            <a:off x="7644600" y="3345840"/>
            <a:ext cx="3974400" cy="1584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87" name="PlaceHolder 11"/>
          <p:cNvSpPr>
            <a:spLocks noGrp="1"/>
          </p:cNvSpPr>
          <p:nvPr>
            <p:ph type="body"/>
          </p:nvPr>
        </p:nvSpPr>
        <p:spPr>
          <a:xfrm>
            <a:off x="7638840" y="3493080"/>
            <a:ext cx="3971880" cy="1027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21658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PlaceHolder 12"/>
          <p:cNvSpPr>
            <a:spLocks noGrp="1"/>
          </p:cNvSpPr>
          <p:nvPr>
            <p:ph type="body"/>
          </p:nvPr>
        </p:nvSpPr>
        <p:spPr>
          <a:xfrm>
            <a:off x="7646400" y="5145480"/>
            <a:ext cx="3971880" cy="919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18742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24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PlaceHolder 13"/>
          <p:cNvSpPr>
            <a:spLocks noGrp="1"/>
          </p:cNvSpPr>
          <p:nvPr>
            <p:ph type="ftr" idx="12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91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92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body"/>
          </p:nvPr>
        </p:nvSpPr>
        <p:spPr>
          <a:xfrm>
            <a:off x="587880" y="1340640"/>
            <a:ext cx="658836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dt" idx="13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sldNum" idx="14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2824605C-4C26-46DB-90A3-4537715D267C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98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99" name="PlaceHolder 6"/>
          <p:cNvSpPr>
            <a:spLocks noGrp="1"/>
          </p:cNvSpPr>
          <p:nvPr>
            <p:ph type="body"/>
          </p:nvPr>
        </p:nvSpPr>
        <p:spPr>
          <a:xfrm>
            <a:off x="7466040" y="1340640"/>
            <a:ext cx="415800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00" name="Rechte verbindingslijn 8"/>
          <p:cNvCxnSpPr/>
          <p:nvPr/>
        </p:nvCxnSpPr>
        <p:spPr>
          <a:xfrm>
            <a:off x="7466040" y="1709640"/>
            <a:ext cx="4158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101" name="Rechte verbindingslijn 16"/>
          <p:cNvCxnSpPr/>
          <p:nvPr/>
        </p:nvCxnSpPr>
        <p:spPr>
          <a:xfrm>
            <a:off x="587880" y="1725120"/>
            <a:ext cx="658908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02" name="Tekstvak 22"/>
          <p:cNvSpPr/>
          <p:nvPr/>
        </p:nvSpPr>
        <p:spPr>
          <a:xfrm>
            <a:off x="7467480" y="1868400"/>
            <a:ext cx="415800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3" name="Tekstvak 23"/>
          <p:cNvSpPr/>
          <p:nvPr/>
        </p:nvSpPr>
        <p:spPr>
          <a:xfrm>
            <a:off x="58644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4" name="PlaceHolder 7"/>
          <p:cNvSpPr>
            <a:spLocks noGrp="1"/>
          </p:cNvSpPr>
          <p:nvPr>
            <p:ph type="body"/>
          </p:nvPr>
        </p:nvSpPr>
        <p:spPr>
          <a:xfrm>
            <a:off x="7467480" y="1868400"/>
            <a:ext cx="415800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PlaceHolder 8"/>
          <p:cNvSpPr>
            <a:spLocks noGrp="1"/>
          </p:cNvSpPr>
          <p:nvPr>
            <p:ph type="body"/>
          </p:nvPr>
        </p:nvSpPr>
        <p:spPr>
          <a:xfrm>
            <a:off x="596520" y="1868400"/>
            <a:ext cx="657612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6" name="PlaceHolder 9"/>
          <p:cNvSpPr>
            <a:spLocks noGrp="1"/>
          </p:cNvSpPr>
          <p:nvPr>
            <p:ph type="ftr" idx="15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08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109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0" name="PlaceHolder 1"/>
          <p:cNvSpPr>
            <a:spLocks noGrp="1"/>
          </p:cNvSpPr>
          <p:nvPr>
            <p:ph type="body"/>
          </p:nvPr>
        </p:nvSpPr>
        <p:spPr>
          <a:xfrm>
            <a:off x="587880" y="1340640"/>
            <a:ext cx="37796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dt" idx="16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sldNum" idx="17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4D46A2AD-7665-40DE-B378-C25A22D583D9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15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7834320" y="1340640"/>
            <a:ext cx="377964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17" name="Rechte verbindingslijn 8"/>
          <p:cNvCxnSpPr/>
          <p:nvPr/>
        </p:nvCxnSpPr>
        <p:spPr>
          <a:xfrm>
            <a:off x="7834320" y="1709640"/>
            <a:ext cx="3780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118" name="Rechte verbindingslijn 16"/>
          <p:cNvCxnSpPr/>
          <p:nvPr/>
        </p:nvCxnSpPr>
        <p:spPr>
          <a:xfrm>
            <a:off x="587880" y="1725120"/>
            <a:ext cx="37803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19" name="Tekstvak 22"/>
          <p:cNvSpPr/>
          <p:nvPr/>
        </p:nvSpPr>
        <p:spPr>
          <a:xfrm>
            <a:off x="7835760" y="1868400"/>
            <a:ext cx="37796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Tekstvak 23"/>
          <p:cNvSpPr/>
          <p:nvPr/>
        </p:nvSpPr>
        <p:spPr>
          <a:xfrm>
            <a:off x="586440" y="1868400"/>
            <a:ext cx="37796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7835760" y="1868400"/>
            <a:ext cx="377964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" name="PlaceHolder 8"/>
          <p:cNvSpPr>
            <a:spLocks noGrp="1"/>
          </p:cNvSpPr>
          <p:nvPr>
            <p:ph type="body"/>
          </p:nvPr>
        </p:nvSpPr>
        <p:spPr>
          <a:xfrm>
            <a:off x="596520" y="1868400"/>
            <a:ext cx="377964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3" name="PlaceHolder 9"/>
          <p:cNvSpPr>
            <a:spLocks noGrp="1"/>
          </p:cNvSpPr>
          <p:nvPr>
            <p:ph type="ftr" idx="18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25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126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7" name="PlaceHolder 1"/>
          <p:cNvSpPr>
            <a:spLocks noGrp="1"/>
          </p:cNvSpPr>
          <p:nvPr>
            <p:ph type="dt" idx="19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sldNum" idx="20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C4D72964-724C-4990-AF0B-7D88E1F0135C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31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574920" y="1340640"/>
            <a:ext cx="1104048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33" name="Rechte verbindingslijn 8"/>
          <p:cNvCxnSpPr/>
          <p:nvPr/>
        </p:nvCxnSpPr>
        <p:spPr>
          <a:xfrm>
            <a:off x="574560" y="1709640"/>
            <a:ext cx="11041200" cy="2412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34" name="PlaceHolder 6"/>
          <p:cNvSpPr>
            <a:spLocks noGrp="1"/>
          </p:cNvSpPr>
          <p:nvPr>
            <p:ph type="body"/>
          </p:nvPr>
        </p:nvSpPr>
        <p:spPr>
          <a:xfrm>
            <a:off x="576360" y="1868400"/>
            <a:ext cx="11039040" cy="4196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 type="ftr" idx="21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hthoek 6"/>
          <p:cNvSpPr/>
          <p:nvPr/>
        </p:nvSpPr>
        <p:spPr>
          <a:xfrm>
            <a:off x="0" y="6210000"/>
            <a:ext cx="12191760" cy="64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nl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137" name="Afbeelding 7" descr=""/>
          <p:cNvPicPr/>
          <p:nvPr/>
        </p:nvPicPr>
        <p:blipFill>
          <a:blip r:embed="rId2"/>
          <a:stretch/>
        </p:blipFill>
        <p:spPr>
          <a:xfrm>
            <a:off x="11041200" y="6354000"/>
            <a:ext cx="1008000" cy="359640"/>
          </a:xfrm>
          <a:prstGeom prst="rect">
            <a:avLst/>
          </a:prstGeom>
          <a:ln w="0">
            <a:noFill/>
          </a:ln>
        </p:spPr>
      </p:pic>
      <p:sp>
        <p:nvSpPr>
          <p:cNvPr id="138" name="TextBox 8"/>
          <p:cNvSpPr/>
          <p:nvPr/>
        </p:nvSpPr>
        <p:spPr>
          <a:xfrm>
            <a:off x="576000" y="142200"/>
            <a:ext cx="1749600" cy="4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>
            <a:no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9" name="PlaceHolder 1"/>
          <p:cNvSpPr>
            <a:spLocks noGrp="1"/>
          </p:cNvSpPr>
          <p:nvPr>
            <p:ph type="body"/>
          </p:nvPr>
        </p:nvSpPr>
        <p:spPr>
          <a:xfrm>
            <a:off x="6267600" y="1340640"/>
            <a:ext cx="5349240" cy="29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dt" idx="22"/>
          </p:nvPr>
        </p:nvSpPr>
        <p:spPr>
          <a:xfrm>
            <a:off x="1440000" y="6210000"/>
            <a:ext cx="719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BE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BE" sz="1000" spc="-1" strike="noStrike">
                <a:solidFill>
                  <a:schemeClr val="lt1"/>
                </a:solidFill>
                <a:latin typeface="Arial"/>
              </a:rPr>
              <a:t>&lt;date/time&gt;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sldNum" idx="23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591A30F1-3523-4820-90D5-41562627EE90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Click to edit the outline text format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Second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Third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Fourth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Fifth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Sixth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nl-NL" sz="1800" spc="-1" strike="noStrike">
                <a:solidFill>
                  <a:schemeClr val="dk1"/>
                </a:solidFill>
                <a:latin typeface="Arial"/>
              </a:rPr>
              <a:t>Seventh Outline Level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Click to edit Master title style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44" name="Straight Connector 10"/>
          <p:cNvCxnSpPr/>
          <p:nvPr/>
        </p:nvCxnSpPr>
        <p:spPr>
          <a:xfrm>
            <a:off x="574560" y="1176120"/>
            <a:ext cx="11041200" cy="360"/>
          </a:xfrm>
          <a:prstGeom prst="straightConnector1">
            <a:avLst/>
          </a:prstGeom>
          <a:ln w="28575">
            <a:solidFill>
              <a:srgbClr val="1d8db0"/>
            </a:solidFill>
          </a:ln>
        </p:spPr>
      </p:cxnSp>
      <p:sp>
        <p:nvSpPr>
          <p:cNvPr id="145" name="PlaceHolder 6"/>
          <p:cNvSpPr>
            <a:spLocks noGrp="1"/>
          </p:cNvSpPr>
          <p:nvPr>
            <p:ph type="body"/>
          </p:nvPr>
        </p:nvSpPr>
        <p:spPr>
          <a:xfrm>
            <a:off x="574920" y="1340640"/>
            <a:ext cx="5349240" cy="29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6" name="PlaceHolder 7"/>
          <p:cNvSpPr>
            <a:spLocks noGrp="1"/>
          </p:cNvSpPr>
          <p:nvPr>
            <p:ph type="body"/>
          </p:nvPr>
        </p:nvSpPr>
        <p:spPr>
          <a:xfrm>
            <a:off x="574920" y="3765600"/>
            <a:ext cx="5349240" cy="29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3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47" name="Rechte verbindingslijn 8"/>
          <p:cNvCxnSpPr/>
          <p:nvPr/>
        </p:nvCxnSpPr>
        <p:spPr>
          <a:xfrm>
            <a:off x="574560" y="163332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148" name="Rechte verbindingslijn 14"/>
          <p:cNvCxnSpPr/>
          <p:nvPr/>
        </p:nvCxnSpPr>
        <p:spPr>
          <a:xfrm>
            <a:off x="574560" y="407880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cxnSp>
        <p:nvCxnSpPr>
          <p:cNvPr id="149" name="Rechte verbindingslijn 16"/>
          <p:cNvCxnSpPr/>
          <p:nvPr/>
        </p:nvCxnSpPr>
        <p:spPr>
          <a:xfrm>
            <a:off x="6267240" y="1648800"/>
            <a:ext cx="535032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50" name="Tekstvak 21"/>
          <p:cNvSpPr/>
          <p:nvPr/>
        </p:nvSpPr>
        <p:spPr>
          <a:xfrm>
            <a:off x="574920" y="431712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1" name="Tekstvak 22"/>
          <p:cNvSpPr/>
          <p:nvPr/>
        </p:nvSpPr>
        <p:spPr>
          <a:xfrm>
            <a:off x="57600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2" name="Tekstvak 23"/>
          <p:cNvSpPr/>
          <p:nvPr/>
        </p:nvSpPr>
        <p:spPr>
          <a:xfrm>
            <a:off x="6266160" y="1868400"/>
            <a:ext cx="534924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nl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3" name="PlaceHolder 8"/>
          <p:cNvSpPr>
            <a:spLocks noGrp="1"/>
          </p:cNvSpPr>
          <p:nvPr>
            <p:ph type="body"/>
          </p:nvPr>
        </p:nvSpPr>
        <p:spPr>
          <a:xfrm>
            <a:off x="576360" y="1726920"/>
            <a:ext cx="5349600" cy="189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4" name="PlaceHolder 9"/>
          <p:cNvSpPr>
            <a:spLocks noGrp="1"/>
          </p:cNvSpPr>
          <p:nvPr>
            <p:ph type="body"/>
          </p:nvPr>
        </p:nvSpPr>
        <p:spPr>
          <a:xfrm>
            <a:off x="576360" y="4175280"/>
            <a:ext cx="5349600" cy="1890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5" name="PlaceHolder 10"/>
          <p:cNvSpPr>
            <a:spLocks noGrp="1"/>
          </p:cNvSpPr>
          <p:nvPr>
            <p:ph type="body"/>
          </p:nvPr>
        </p:nvSpPr>
        <p:spPr>
          <a:xfrm>
            <a:off x="6275880" y="4190040"/>
            <a:ext cx="5339520" cy="1875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6" name="PlaceHolder 11"/>
          <p:cNvSpPr>
            <a:spLocks noGrp="1"/>
          </p:cNvSpPr>
          <p:nvPr>
            <p:ph type="body"/>
          </p:nvPr>
        </p:nvSpPr>
        <p:spPr>
          <a:xfrm>
            <a:off x="6266160" y="3762360"/>
            <a:ext cx="5349240" cy="293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Subtitle 1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157" name="Rechte verbindingslijn 16"/>
          <p:cNvCxnSpPr/>
          <p:nvPr/>
        </p:nvCxnSpPr>
        <p:spPr>
          <a:xfrm>
            <a:off x="6265800" y="4070880"/>
            <a:ext cx="5349960" cy="360"/>
          </a:xfrm>
          <a:prstGeom prst="straightConnector1">
            <a:avLst/>
          </a:prstGeom>
          <a:ln w="19050">
            <a:solidFill>
              <a:srgbClr val="2f4d5d"/>
            </a:solidFill>
          </a:ln>
        </p:spPr>
      </p:cxnSp>
      <p:sp>
        <p:nvSpPr>
          <p:cNvPr id="158" name="PlaceHolder 12"/>
          <p:cNvSpPr>
            <a:spLocks noGrp="1"/>
          </p:cNvSpPr>
          <p:nvPr>
            <p:ph type="body"/>
          </p:nvPr>
        </p:nvSpPr>
        <p:spPr>
          <a:xfrm>
            <a:off x="6265800" y="1726920"/>
            <a:ext cx="5349600" cy="189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Click to edit Master text styles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Second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Third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Fourth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US" sz="1400" spc="-1" strike="noStrike">
                <a:solidFill>
                  <a:schemeClr val="dk1"/>
                </a:solidFill>
                <a:latin typeface="Arial"/>
              </a:rPr>
              <a:t>Fifth level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9" name="PlaceHolder 13"/>
          <p:cNvSpPr>
            <a:spLocks noGrp="1"/>
          </p:cNvSpPr>
          <p:nvPr>
            <p:ph type="ftr" idx="24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&lt;footer&gt;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Catherine.mertens@student.kuleuven.be" TargetMode="External"/><Relationship Id="rId2" Type="http://schemas.openxmlformats.org/officeDocument/2006/relationships/hyperlink" Target="mailto:catherine.mertens@outlook.com" TargetMode="External"/><Relationship Id="rId3" Type="http://schemas.openxmlformats.org/officeDocument/2006/relationships/slideLayout" Target="../slideLayouts/slideLayout17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www.rtl-sdr.com/adalm-pluto-sdr-unboxing-and-initial-testing/" TargetMode="External"/><Relationship Id="rId2" Type="http://schemas.openxmlformats.org/officeDocument/2006/relationships/hyperlink" Target="https://www.tutorialspoint.com/data_communication_computer_network/wireless_transmission.htm" TargetMode="Externa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23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2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2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video" Target="../media/media25.mp4"/><Relationship Id="rId2" Type="http://schemas.microsoft.com/office/2007/relationships/media" Target="../media/media25.mp4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2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video" Target="../media/media27.mp4"/><Relationship Id="rId2" Type="http://schemas.microsoft.com/office/2007/relationships/media" Target="../media/media27.mp4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2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video" Target="../media/media31.mp4"/><Relationship Id="rId2" Type="http://schemas.microsoft.com/office/2007/relationships/media" Target="../media/media31.mp4"/><Relationship Id="rId3" Type="http://schemas.openxmlformats.org/officeDocument/2006/relationships/image" Target="../media/image32.png"/><Relationship Id="rId4" Type="http://schemas.openxmlformats.org/officeDocument/2006/relationships/slideLayout" Target="../slideLayouts/slideLayout2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2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2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2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8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2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2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2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2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2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2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jpe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svg"/><Relationship Id="rId5" Type="http://schemas.openxmlformats.org/officeDocument/2006/relationships/image" Target="../media/image61.png"/><Relationship Id="rId6" Type="http://schemas.openxmlformats.org/officeDocument/2006/relationships/image" Target="../media/image62.svg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slideLayout" Target="../slideLayouts/slideLayout2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1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subTitle"/>
          </p:nvPr>
        </p:nvSpPr>
        <p:spPr>
          <a:xfrm>
            <a:off x="576000" y="4336200"/>
            <a:ext cx="8333640" cy="2265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i="1" lang="en-US" sz="2400" spc="-1" strike="noStrike">
                <a:solidFill>
                  <a:schemeClr val="lt1"/>
                </a:solidFill>
                <a:latin typeface="Arial"/>
              </a:rPr>
              <a:t>Catherine Mertens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Thesis supervisor and Co-author: Prof. dr. ir. Sofie Pollin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Mentors and Co-authors: Dr. ir. Franco  Minucci, Dr. ir. Vida Ranjbar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pc="-1" strike="noStrike" u="sng">
                <a:solidFill>
                  <a:schemeClr val="lt1"/>
                </a:solidFill>
                <a:uFillTx/>
                <a:latin typeface="Arial"/>
                <a:hlinkClick r:id="rId1"/>
              </a:rPr>
              <a:t>catherine.mertens@student.kuleuven.be</a:t>
            </a: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, </a:t>
            </a:r>
            <a:r>
              <a:rPr b="0" lang="en-US" sz="1600" spc="-1" strike="noStrike" u="sng">
                <a:solidFill>
                  <a:schemeClr val="lt1"/>
                </a:solidFill>
                <a:uFillTx/>
                <a:latin typeface="Arial"/>
                <a:hlinkClick r:id="rId2"/>
              </a:rPr>
              <a:t>catherine.mertens@outlook.com</a:t>
            </a:r>
            <a:r>
              <a:rPr b="0" lang="en-US" sz="1600" spc="-1" strike="noStrike">
                <a:solidFill>
                  <a:schemeClr val="lt1"/>
                </a:solidFill>
                <a:latin typeface="Arial"/>
              </a:rPr>
              <a:t>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2"/>
          <p:cNvSpPr>
            <a:spLocks noGrp="1"/>
          </p:cNvSpPr>
          <p:nvPr>
            <p:ph type="title"/>
          </p:nvPr>
        </p:nvSpPr>
        <p:spPr>
          <a:xfrm>
            <a:off x="576000" y="1949400"/>
            <a:ext cx="9082080" cy="238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4000" spc="-1" strike="noStrike">
                <a:solidFill>
                  <a:schemeClr val="lt1"/>
                </a:solidFill>
                <a:latin typeface="Arial"/>
              </a:rPr>
              <a:t>Over-the-Air Sequential Uplink Data Processing in Small-Scale Cell-Free mMIMO Networks</a:t>
            </a:r>
            <a:endParaRPr b="0" lang="nl-NL" sz="4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A6ABE30D-F0C4-4957-9BB7-957C5B778604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1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DB5020C9-0B3F-42D7-9A13-BE64FE81F385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Research Direction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37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Research Question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38" name="TextBox 12"/>
          <p:cNvSpPr/>
          <p:nvPr/>
        </p:nvSpPr>
        <p:spPr>
          <a:xfrm>
            <a:off x="574920" y="1335600"/>
            <a:ext cx="11040840" cy="297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How does </a:t>
            </a:r>
            <a:r>
              <a:rPr b="1" lang="en-GB" sz="1800" spc="-1" strike="noStrike">
                <a:solidFill>
                  <a:schemeClr val="dk1"/>
                </a:solidFill>
                <a:latin typeface="Arial"/>
              </a:rPr>
              <a:t>sequential uplink signal processing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perform using real-world transmission and processing?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Including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defTabSz="914400">
              <a:lnSpc>
                <a:spcPct val="150000"/>
              </a:lnSpc>
              <a:buClr>
                <a:srgbClr val="2f4d5d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Wireless channel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50000"/>
              </a:lnSpc>
              <a:buClr>
                <a:srgbClr val="2f4d5d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RX front-end of the radio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50000"/>
              </a:lnSpc>
              <a:buClr>
                <a:srgbClr val="2f4d5d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Synchronisation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50000"/>
              </a:lnSpc>
              <a:buClr>
                <a:srgbClr val="2f4d5d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Measured channel statistics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 algn="just" defTabSz="914400">
              <a:lnSpc>
                <a:spcPct val="150000"/>
              </a:lnSpc>
              <a:buClr>
                <a:srgbClr val="2f4d5d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Fronthaul limitations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ftr" idx="100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0" name="TextBox 6"/>
          <p:cNvSpPr/>
          <p:nvPr/>
        </p:nvSpPr>
        <p:spPr>
          <a:xfrm>
            <a:off x="900000" y="6210000"/>
            <a:ext cx="763776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800" spc="-1" strike="noStrike">
                <a:solidFill>
                  <a:schemeClr val="lt1"/>
                </a:solidFill>
                <a:latin typeface="Arial"/>
              </a:rPr>
              <a:t>[3] R. B. (RTL-SDR Blog), "ADALM-PLUTO SDR Unboxing and Initial Testing," </a:t>
            </a:r>
            <a:r>
              <a:rPr b="0" i="1" lang="en-GB" sz="800" spc="-1" strike="noStrike">
                <a:solidFill>
                  <a:schemeClr val="lt1"/>
                </a:solidFill>
                <a:latin typeface="Arial"/>
              </a:rPr>
              <a:t>RTL-SDR Blog</a:t>
            </a:r>
            <a:r>
              <a:rPr b="0" lang="en-GB" sz="800" spc="-1" strike="noStrike">
                <a:solidFill>
                  <a:schemeClr val="lt1"/>
                </a:solidFill>
                <a:latin typeface="Arial"/>
              </a:rPr>
              <a:t>. [Online]. Available: </a:t>
            </a:r>
            <a:r>
              <a:rPr b="0" lang="en-GB" sz="800" spc="-1" strike="noStrike" u="sng">
                <a:solidFill>
                  <a:schemeClr val="lt1"/>
                </a:solidFill>
                <a:uFillTx/>
                <a:latin typeface="Arial"/>
                <a:hlinkClick r:id="rId1"/>
              </a:rPr>
              <a:t>https://www.rtl-sdr.com/adalm-pluto-sdr-unboxing-and-initial-testing/</a:t>
            </a:r>
            <a:r>
              <a:rPr b="0" lang="en-GB" sz="800" spc="-1" strike="noStrike">
                <a:solidFill>
                  <a:schemeClr val="lt1"/>
                </a:solidFill>
                <a:latin typeface="Arial"/>
              </a:rPr>
              <a:t>. [Accessed: Jun. 23, 2025].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800" spc="-1" strike="noStrike">
                <a:solidFill>
                  <a:schemeClr val="lt1"/>
                </a:solidFill>
                <a:latin typeface="Arial"/>
              </a:rPr>
              <a:t>[4] Tutorials Point, "Wireless Transmission," </a:t>
            </a:r>
            <a:r>
              <a:rPr b="0" i="1" lang="en-GB" sz="800" spc="-1" strike="noStrike">
                <a:solidFill>
                  <a:schemeClr val="lt1"/>
                </a:solidFill>
                <a:latin typeface="Arial"/>
              </a:rPr>
              <a:t>Tutorials Point</a:t>
            </a:r>
            <a:r>
              <a:rPr b="0" lang="en-GB" sz="800" spc="-1" strike="noStrike">
                <a:solidFill>
                  <a:schemeClr val="lt1"/>
                </a:solidFill>
                <a:latin typeface="Arial"/>
              </a:rPr>
              <a:t>. [Online]. Available: </a:t>
            </a:r>
            <a:r>
              <a:rPr b="0" lang="en-GB" sz="800" spc="-1" strike="noStrike" u="sng">
                <a:solidFill>
                  <a:schemeClr val="lt1"/>
                </a:solidFill>
                <a:uFillTx/>
                <a:latin typeface="Arial"/>
                <a:hlinkClick r:id="rId2"/>
              </a:rPr>
              <a:t>https://www.tutorialspoint.com/data_communication_computer_network/wireless_transmission.htm</a:t>
            </a:r>
            <a:r>
              <a:rPr b="0" lang="en-GB" sz="800" spc="-1" strike="noStrike">
                <a:solidFill>
                  <a:schemeClr val="lt1"/>
                </a:solidFill>
                <a:latin typeface="Arial"/>
              </a:rPr>
              <a:t>. [Accessed: Jun. 23, 2025].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41" name="Group 10"/>
          <p:cNvGrpSpPr/>
          <p:nvPr/>
        </p:nvGrpSpPr>
        <p:grpSpPr>
          <a:xfrm>
            <a:off x="5433120" y="2747520"/>
            <a:ext cx="2255400" cy="1767960"/>
            <a:chOff x="5433120" y="2747520"/>
            <a:chExt cx="2255400" cy="1767960"/>
          </a:xfrm>
        </p:grpSpPr>
        <p:pic>
          <p:nvPicPr>
            <p:cNvPr id="542" name="Picture 7" descr="A close-up of a circuit board&#10;&#10;AI-generated content may be incorrect."/>
            <p:cNvPicPr/>
            <p:nvPr/>
          </p:nvPicPr>
          <p:blipFill>
            <a:blip r:embed="rId3"/>
            <a:stretch/>
          </p:blipFill>
          <p:spPr>
            <a:xfrm rot="5400000">
              <a:off x="5879520" y="2300760"/>
              <a:ext cx="1362600" cy="2255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3" name="TextBox 8"/>
            <p:cNvSpPr/>
            <p:nvPr/>
          </p:nvSpPr>
          <p:spPr>
            <a:xfrm>
              <a:off x="5884920" y="4151520"/>
              <a:ext cx="13514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BE" sz="1800" spc="-1" strike="noStrike">
                  <a:solidFill>
                    <a:schemeClr val="dk1"/>
                  </a:solidFill>
                  <a:latin typeface="Arial"/>
                </a:rPr>
                <a:t>[3]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44" name="Group 13"/>
          <p:cNvGrpSpPr/>
          <p:nvPr/>
        </p:nvGrpSpPr>
        <p:grpSpPr>
          <a:xfrm>
            <a:off x="8470440" y="2915280"/>
            <a:ext cx="3145320" cy="1374480"/>
            <a:chOff x="8470440" y="2915280"/>
            <a:chExt cx="3145320" cy="1374480"/>
          </a:xfrm>
        </p:grpSpPr>
        <p:pic>
          <p:nvPicPr>
            <p:cNvPr id="545" name="Picture 5" descr="A black coil with a white background&#10;&#10;AI-generated content may be incorrect."/>
            <p:cNvPicPr/>
            <p:nvPr/>
          </p:nvPicPr>
          <p:blipFill>
            <a:blip r:embed="rId4"/>
            <a:stretch/>
          </p:blipFill>
          <p:spPr>
            <a:xfrm>
              <a:off x="8470440" y="2915280"/>
              <a:ext cx="3145320" cy="102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46" name="TextBox 11"/>
            <p:cNvSpPr/>
            <p:nvPr/>
          </p:nvSpPr>
          <p:spPr>
            <a:xfrm>
              <a:off x="9035640" y="3925800"/>
              <a:ext cx="188244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BE" sz="1800" spc="-1" strike="noStrike">
                  <a:solidFill>
                    <a:schemeClr val="dk1"/>
                  </a:solidFill>
                  <a:latin typeface="Arial"/>
                </a:rPr>
                <a:t>[4]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A5624C2E-2E1B-4657-8C47-89DA9BBBE05C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/>
          </p:nvPr>
        </p:nvSpPr>
        <p:spPr>
          <a:xfrm>
            <a:off x="576360" y="1340640"/>
            <a:ext cx="1010448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Steps for achieving this goal: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00280" indent="-343080" defTabSz="914400">
              <a:lnSpc>
                <a:spcPct val="150000"/>
              </a:lnSpc>
              <a:spcBef>
                <a:spcPts val="499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Researching (and extending) existing implementations of OFDM link in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00280" indent="-343080" defTabSz="914400">
              <a:lnSpc>
                <a:spcPct val="150000"/>
              </a:lnSpc>
              <a:spcBef>
                <a:spcPts val="499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Setting up a small-scale Cell-Free mMIMO network with centralised and sequential processing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Research Direction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49" name="PlaceHolder 3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Research Methodology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ftr" idx="101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6FF6AC8B-4FAC-4C82-8ECF-4FD69F9F7913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55350F1B-B878-460A-BD52-22AD7B281806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1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D200426A-000C-442B-A67B-2C590D5F7D3B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/>
          </p:nvPr>
        </p:nvSpPr>
        <p:spPr>
          <a:xfrm>
            <a:off x="576360" y="1340640"/>
            <a:ext cx="8526600" cy="80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Appropriate existing OFDM Transmitter in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Extend for easy reconfiguration for multiple User Equipments (UEs) 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OFDM link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Extension of Existing OFDM Transmitter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ftr" idx="102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7" name="Picture 5" descr=""/>
          <p:cNvPicPr/>
          <p:nvPr/>
        </p:nvPicPr>
        <p:blipFill>
          <a:blip r:embed="rId1"/>
          <a:stretch/>
        </p:blipFill>
        <p:spPr>
          <a:xfrm>
            <a:off x="1671840" y="2143800"/>
            <a:ext cx="8848080" cy="376452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1F10F793-0C43-4D91-A724-0A88CE40E341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/>
          </p:nvPr>
        </p:nvSpPr>
        <p:spPr>
          <a:xfrm>
            <a:off x="576360" y="1340640"/>
            <a:ext cx="473004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Input parameters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FFT size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Active Subcarrier Spacing (ASCS)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Number of UEs </a:t>
            </a:r>
            <a:r>
              <a:rPr b="0" i="1" lang="en-BE" sz="1800" spc="-1" strike="noStrike">
                <a:solidFill>
                  <a:schemeClr val="dk1"/>
                </a:solidFill>
                <a:latin typeface="Arial"/>
              </a:rPr>
              <a:t>K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Guard band width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OFDM link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Extension of Existing OFDM Transmitter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1" name="Right Arrow 7"/>
          <p:cNvSpPr/>
          <p:nvPr/>
        </p:nvSpPr>
        <p:spPr>
          <a:xfrm>
            <a:off x="4707720" y="2078640"/>
            <a:ext cx="688680" cy="432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d8db0"/>
          </a:solidFill>
          <a:ln>
            <a:solidFill>
              <a:srgbClr val="0c3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62" name="Text Placeholder 2"/>
          <p:cNvSpPr/>
          <p:nvPr/>
        </p:nvSpPr>
        <p:spPr>
          <a:xfrm>
            <a:off x="5451840" y="1340640"/>
            <a:ext cx="3786480" cy="277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Implemented automatic spectrum divisioning in (coherence) blocks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Pilot subcarriers indices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Data subcarriers indices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Pilot symbols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defTabSz="914400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ftr" idx="103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4" name="Right Arrow 5"/>
          <p:cNvSpPr/>
          <p:nvPr/>
        </p:nvSpPr>
        <p:spPr>
          <a:xfrm>
            <a:off x="8894520" y="2097360"/>
            <a:ext cx="688680" cy="432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d8db0"/>
          </a:solidFill>
          <a:ln>
            <a:solidFill>
              <a:srgbClr val="0c3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pic>
        <p:nvPicPr>
          <p:cNvPr id="565" name="Picture 11" descr="A diagram of a flowchart&#10;&#10;AI-generated content may be incorrect."/>
          <p:cNvPicPr/>
          <p:nvPr/>
        </p:nvPicPr>
        <p:blipFill>
          <a:blip r:embed="rId1"/>
          <a:srcRect l="51775" t="113" r="18120" b="44399"/>
          <a:stretch/>
        </p:blipFill>
        <p:spPr>
          <a:xfrm>
            <a:off x="9815040" y="1415880"/>
            <a:ext cx="2378160" cy="180396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47DAF3D9-920B-4A71-BEBD-242C375F1951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/>
          </p:nvPr>
        </p:nvSpPr>
        <p:spPr>
          <a:xfrm>
            <a:off x="576360" y="1340640"/>
            <a:ext cx="1060848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Existing (open-source) implementation does not allow for: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00280" indent="-343080" algn="ctr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LMMSE channel and signal estimation,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00280" indent="-343080" algn="ctr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easy extensions to multiple APs, multiple UEs,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800280" indent="-343080" algn="ctr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AutoNum type="arabicPeriod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sequential signal processing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ctr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OFDM link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Extension of Existing OFDM Receiver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9" name="Right Arrow 7"/>
          <p:cNvSpPr/>
          <p:nvPr/>
        </p:nvSpPr>
        <p:spPr>
          <a:xfrm rot="5400000">
            <a:off x="5733000" y="2912400"/>
            <a:ext cx="725040" cy="64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d8db0"/>
          </a:solidFill>
          <a:ln>
            <a:solidFill>
              <a:srgbClr val="0c3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70" name="Text Placeholder 2"/>
          <p:cNvSpPr/>
          <p:nvPr/>
        </p:nvSpPr>
        <p:spPr>
          <a:xfrm>
            <a:off x="575640" y="3625560"/>
            <a:ext cx="10609920" cy="11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457200" algn="ctr" defTabSz="914400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Implement custom Python receiver to solve these shortcomings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457200" algn="ctr" defTabSz="914400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ftr" idx="104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72" name="Picture 5" descr="A diagram of a block parallel&#10;&#10;AI-generated content may be incorrect."/>
          <p:cNvPicPr/>
          <p:nvPr/>
        </p:nvPicPr>
        <p:blipFill>
          <a:blip r:embed="rId1"/>
          <a:stretch/>
        </p:blipFill>
        <p:spPr>
          <a:xfrm>
            <a:off x="8045640" y="3955680"/>
            <a:ext cx="1951200" cy="1903320"/>
          </a:xfrm>
          <a:prstGeom prst="rect">
            <a:avLst/>
          </a:prstGeom>
          <a:ln w="0">
            <a:noFill/>
          </a:ln>
        </p:spPr>
      </p:pic>
      <p:pic>
        <p:nvPicPr>
          <p:cNvPr id="573" name="Picture 10" descr=""/>
          <p:cNvPicPr/>
          <p:nvPr/>
        </p:nvPicPr>
        <p:blipFill>
          <a:blip r:embed="rId2"/>
          <a:stretch/>
        </p:blipFill>
        <p:spPr>
          <a:xfrm>
            <a:off x="4916160" y="4019400"/>
            <a:ext cx="2371320" cy="1837800"/>
          </a:xfrm>
          <a:prstGeom prst="rect">
            <a:avLst/>
          </a:prstGeom>
          <a:ln w="0">
            <a:noFill/>
          </a:ln>
        </p:spPr>
      </p:pic>
      <p:pic>
        <p:nvPicPr>
          <p:cNvPr id="574" name="Picture 12" descr="A diagram of a channel calculation&#10;&#10;AI-generated content may be incorrect."/>
          <p:cNvPicPr/>
          <p:nvPr/>
        </p:nvPicPr>
        <p:blipFill>
          <a:blip r:embed="rId3"/>
          <a:stretch/>
        </p:blipFill>
        <p:spPr>
          <a:xfrm>
            <a:off x="2022120" y="3955680"/>
            <a:ext cx="2057040" cy="184752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D901141D-025A-4FBF-B671-B0413233F478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Challenges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/>
          </p:nvPr>
        </p:nvSpPr>
        <p:spPr>
          <a:xfrm>
            <a:off x="57492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Coarse time synchronisation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/>
          </p:nvPr>
        </p:nvSpPr>
        <p:spPr>
          <a:xfrm>
            <a:off x="57600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Correlation with preamble at receiver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Determine threshold via measurement statistics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/>
          </p:nvPr>
        </p:nvSpPr>
        <p:spPr>
          <a:xfrm>
            <a:off x="438516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1700" spc="-1" strike="noStrike">
                <a:solidFill>
                  <a:schemeClr val="dk1"/>
                </a:solidFill>
                <a:latin typeface="Arial"/>
              </a:rPr>
              <a:t>Frequency synchronisation</a:t>
            </a:r>
            <a:endParaRPr b="0" lang="nl-NL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9" name="PlaceHolder 5"/>
          <p:cNvSpPr>
            <a:spLocks noGrp="1"/>
          </p:cNvSpPr>
          <p:nvPr>
            <p:ph/>
          </p:nvPr>
        </p:nvSpPr>
        <p:spPr>
          <a:xfrm>
            <a:off x="438624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Placing PlutoSDR Rx and Tx GNU Radio block in same flowgraph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80" name="PlaceHolder 6"/>
          <p:cNvSpPr>
            <a:spLocks noGrp="1"/>
          </p:cNvSpPr>
          <p:nvPr>
            <p:ph/>
          </p:nvPr>
        </p:nvSpPr>
        <p:spPr>
          <a:xfrm>
            <a:off x="819540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1700" spc="-1" strike="noStrike">
                <a:solidFill>
                  <a:schemeClr val="dk1"/>
                </a:solidFill>
                <a:latin typeface="Arial"/>
              </a:rPr>
              <a:t>Distortion</a:t>
            </a:r>
            <a:endParaRPr b="0" lang="nl-NL" sz="17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81" name="PlaceHolder 7"/>
          <p:cNvSpPr>
            <a:spLocks noGrp="1"/>
          </p:cNvSpPr>
          <p:nvPr>
            <p:ph/>
          </p:nvPr>
        </p:nvSpPr>
        <p:spPr>
          <a:xfrm>
            <a:off x="819648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Scale FFT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Experimental extra scaling factor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82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OFDM link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3" name="Picture 12" descr="A screenshot of a computer screen&#10;&#10;AI-generated content may be incorrect."/>
          <p:cNvPicPr/>
          <p:nvPr/>
        </p:nvPicPr>
        <p:blipFill>
          <a:blip r:embed="rId1"/>
          <a:stretch/>
        </p:blipFill>
        <p:spPr>
          <a:xfrm>
            <a:off x="6543000" y="2682000"/>
            <a:ext cx="5648760" cy="3171600"/>
          </a:xfrm>
          <a:prstGeom prst="rect">
            <a:avLst/>
          </a:prstGeom>
          <a:ln w="0">
            <a:noFill/>
          </a:ln>
        </p:spPr>
      </p:pic>
      <p:pic>
        <p:nvPicPr>
          <p:cNvPr id="584" name="Picture 14" descr="A graph with a line&#10;&#10;AI-generated content may be incorrect."/>
          <p:cNvPicPr/>
          <p:nvPr/>
        </p:nvPicPr>
        <p:blipFill>
          <a:blip r:embed="rId2"/>
          <a:stretch/>
        </p:blipFill>
        <p:spPr>
          <a:xfrm>
            <a:off x="576000" y="3010320"/>
            <a:ext cx="3422160" cy="2842920"/>
          </a:xfrm>
          <a:prstGeom prst="rect">
            <a:avLst/>
          </a:prstGeom>
          <a:ln w="0">
            <a:noFill/>
          </a:ln>
        </p:spPr>
      </p:pic>
      <p:sp>
        <p:nvSpPr>
          <p:cNvPr id="585" name="PlaceHolder 8"/>
          <p:cNvSpPr>
            <a:spLocks noGrp="1"/>
          </p:cNvSpPr>
          <p:nvPr>
            <p:ph type="ftr" idx="105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9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C3705A2B-920F-42B5-AE9C-AEB4680BC9CC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859C5BD8-983D-4BAB-B2F3-57E6D7D45C63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44291A5C-885E-494C-A937-E2B792DD7966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1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58D38C0F-2082-4121-B7B3-2EBCBAB00A36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/>
          </p:nvPr>
        </p:nvSpPr>
        <p:spPr>
          <a:xfrm>
            <a:off x="576360" y="1340640"/>
            <a:ext cx="1103940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Target configuration: two UEs and two APs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Sequential Architecture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91" name="Picture 8" descr="A diagram of a computer system&#10;&#10;AI-generated content may be incorrect."/>
          <p:cNvPicPr/>
          <p:nvPr/>
        </p:nvPicPr>
        <p:blipFill>
          <a:blip r:embed="rId1"/>
          <a:srcRect l="0" t="5573" r="0" b="0"/>
          <a:stretch/>
        </p:blipFill>
        <p:spPr>
          <a:xfrm>
            <a:off x="3105360" y="1909800"/>
            <a:ext cx="5981040" cy="3607560"/>
          </a:xfrm>
          <a:prstGeom prst="rect">
            <a:avLst/>
          </a:prstGeom>
          <a:ln w="0">
            <a:noFill/>
          </a:ln>
        </p:spPr>
      </p:pic>
      <p:sp>
        <p:nvSpPr>
          <p:cNvPr id="592" name="PlaceHolder 4"/>
          <p:cNvSpPr>
            <a:spLocks noGrp="1"/>
          </p:cNvSpPr>
          <p:nvPr>
            <p:ph type="ftr" idx="106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495F4210-1F9F-4EDF-B61F-63C57B229A61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GNU Radio Flowgraph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95" name="Picture 10" descr="A diagram of a computer network&#10;&#10;AI-generated content may be incorrect."/>
          <p:cNvPicPr/>
          <p:nvPr/>
        </p:nvPicPr>
        <p:blipFill>
          <a:blip r:embed="rId1"/>
          <a:stretch/>
        </p:blipFill>
        <p:spPr>
          <a:xfrm>
            <a:off x="405360" y="1625760"/>
            <a:ext cx="11786040" cy="3606480"/>
          </a:xfrm>
          <a:prstGeom prst="rect">
            <a:avLst/>
          </a:prstGeom>
          <a:ln w="0">
            <a:noFill/>
          </a:ln>
        </p:spPr>
      </p:pic>
      <p:sp>
        <p:nvSpPr>
          <p:cNvPr id="596" name="PlaceHolder 3"/>
          <p:cNvSpPr>
            <a:spLocks noGrp="1"/>
          </p:cNvSpPr>
          <p:nvPr>
            <p:ph type="ftr" idx="107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7" name="Rounded Rectangle 5"/>
          <p:cNvSpPr/>
          <p:nvPr/>
        </p:nvSpPr>
        <p:spPr>
          <a:xfrm>
            <a:off x="405360" y="1789200"/>
            <a:ext cx="3788640" cy="133164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e7b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98" name="Rounded Rectangle 6"/>
          <p:cNvSpPr/>
          <p:nvPr/>
        </p:nvSpPr>
        <p:spPr>
          <a:xfrm>
            <a:off x="4194360" y="1789200"/>
            <a:ext cx="1901160" cy="149508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1d8d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99" name="Rounded Rectangle 7"/>
          <p:cNvSpPr/>
          <p:nvPr/>
        </p:nvSpPr>
        <p:spPr>
          <a:xfrm>
            <a:off x="5645880" y="3120840"/>
            <a:ext cx="1589400" cy="185220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d4d8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00" name="Rounded Rectangle 8"/>
          <p:cNvSpPr/>
          <p:nvPr/>
        </p:nvSpPr>
        <p:spPr>
          <a:xfrm>
            <a:off x="7554240" y="2981880"/>
            <a:ext cx="1589400" cy="128952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2f4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01" name="TextBox 9"/>
          <p:cNvSpPr/>
          <p:nvPr/>
        </p:nvSpPr>
        <p:spPr>
          <a:xfrm>
            <a:off x="405360" y="4532400"/>
            <a:ext cx="2794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e7b037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accent5"/>
                </a:solidFill>
                <a:latin typeface="Arial"/>
              </a:rPr>
              <a:t>OFDM demodulation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d8db0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2"/>
                </a:solidFill>
                <a:latin typeface="Arial"/>
              </a:rPr>
              <a:t>Channel Estimation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d4d842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accent6"/>
                </a:solidFill>
                <a:latin typeface="Arial"/>
              </a:rPr>
              <a:t>Signal Estimation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accent2"/>
                </a:solidFill>
                <a:latin typeface="Arial"/>
              </a:rPr>
              <a:t>Forwarding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09D9B017-8318-440D-BDE1-F5AAEB79FD99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Demo Sequential Data Processing – AP 1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ftr" idx="108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5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4920" y="1213560"/>
            <a:ext cx="10866600" cy="48628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10A8D610-A3DC-40DE-8A0A-E6C2C74288AF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308" fill="hold"/>
                                        <p:tgtEl>
                                          <p:spTgt spid="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605"/>
                </p:tgtEl>
              </p:cMediaNode>
            </p:video>
            <p:seq>
              <p:cTn id="69" restart="whenNotActive" nodeType="interactiveSeq" fill="hold">
                <p:stCondLst>
                  <p:cond delay="0" evt="onClick">
                    <p:tgtEl>
                      <p:spTgt spid="605"/>
                    </p:tgtEl>
                  </p:cond>
                </p:stCondLst>
                <p:childTnLst>
                  <p:par>
                    <p:cTn id="70" fill="hold">
                      <p:stCondLst>
                        <p:cond delay="0" evt="onClick">
                          <p:tgtEl>
                            <p:spTgt spid="605"/>
                          </p:tgtEl>
                        </p:cond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Demo Sequential Data Processing – AP 2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ftr" idx="109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8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9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9080" y="1347840"/>
            <a:ext cx="10287360" cy="46036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69869687-FDDD-4FE5-904D-9C1613ADD540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4" dur="indefinite" restart="never" nodeType="tmRoot">
          <p:childTnLst>
            <p:seq>
              <p:cTn id="75" dur="indefinite" nodeType="mainSeq"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2283" fill="hold"/>
                                        <p:tgtEl>
                                          <p:spTgt spid="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609"/>
                </p:tgtEl>
              </p:cMediaNode>
            </p:video>
            <p:seq>
              <p:cTn id="80" restart="whenNotActive" nodeType="interactiveSeq" fill="hold">
                <p:stCondLst>
                  <p:cond delay="0" evt="onClick">
                    <p:tgtEl>
                      <p:spTgt spid="609"/>
                    </p:tgtEl>
                  </p:cond>
                </p:stCondLst>
                <p:childTnLst>
                  <p:par>
                    <p:cTn id="81" fill="hold">
                      <p:stCondLst>
                        <p:cond delay="0" evt="onClick">
                          <p:tgtEl>
                            <p:spTgt spid="609"/>
                          </p:tgtEl>
                        </p:cond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Centralised Architecture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/>
          </p:nvPr>
        </p:nvSpPr>
        <p:spPr>
          <a:xfrm>
            <a:off x="576360" y="1340640"/>
            <a:ext cx="510588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rgbClr val="2f4d5d"/>
                </a:solidFill>
                <a:latin typeface="Arial"/>
              </a:rPr>
              <a:t>Target configuration: two UEs and two APs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613" name="Picture 10" descr="A diagram of a computer network&#10;&#10;AI-generated content may be incorrect."/>
          <p:cNvPicPr/>
          <p:nvPr/>
        </p:nvPicPr>
        <p:blipFill>
          <a:blip r:embed="rId1"/>
          <a:stretch/>
        </p:blipFill>
        <p:spPr>
          <a:xfrm>
            <a:off x="4033800" y="1691640"/>
            <a:ext cx="4122720" cy="3939480"/>
          </a:xfrm>
          <a:prstGeom prst="rect">
            <a:avLst/>
          </a:prstGeom>
          <a:ln w="0">
            <a:noFill/>
          </a:ln>
        </p:spPr>
      </p:pic>
      <p:sp>
        <p:nvSpPr>
          <p:cNvPr id="614" name="PlaceHolder 4"/>
          <p:cNvSpPr>
            <a:spLocks noGrp="1"/>
          </p:cNvSpPr>
          <p:nvPr>
            <p:ph type="ftr" idx="110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0DE388B8-7E00-471C-8EA4-8E2A17551D4F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GNU Radio Flowgraph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617" name="Picture 8" descr="A diagram of a computer flowchart&#10;&#10;AI-generated content may be incorrect."/>
          <p:cNvPicPr/>
          <p:nvPr/>
        </p:nvPicPr>
        <p:blipFill>
          <a:blip r:embed="rId1"/>
          <a:stretch/>
        </p:blipFill>
        <p:spPr>
          <a:xfrm>
            <a:off x="774000" y="1486800"/>
            <a:ext cx="10841760" cy="3477240"/>
          </a:xfrm>
          <a:prstGeom prst="rect">
            <a:avLst/>
          </a:prstGeom>
          <a:ln w="0">
            <a:noFill/>
          </a:ln>
        </p:spPr>
      </p:pic>
      <p:sp>
        <p:nvSpPr>
          <p:cNvPr id="618" name="PlaceHolder 3"/>
          <p:cNvSpPr>
            <a:spLocks noGrp="1"/>
          </p:cNvSpPr>
          <p:nvPr>
            <p:ph type="ftr" idx="111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19" name="Rounded Rectangle 5"/>
          <p:cNvSpPr/>
          <p:nvPr/>
        </p:nvSpPr>
        <p:spPr>
          <a:xfrm>
            <a:off x="425520" y="1486800"/>
            <a:ext cx="4325040" cy="133164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e7b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20" name="Rounded Rectangle 6"/>
          <p:cNvSpPr/>
          <p:nvPr/>
        </p:nvSpPr>
        <p:spPr>
          <a:xfrm>
            <a:off x="425520" y="2818440"/>
            <a:ext cx="4325040" cy="133164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e7b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21" name="TextBox 7"/>
          <p:cNvSpPr/>
          <p:nvPr/>
        </p:nvSpPr>
        <p:spPr>
          <a:xfrm>
            <a:off x="405360" y="4532400"/>
            <a:ext cx="279468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e7b037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accent5"/>
                </a:solidFill>
                <a:latin typeface="Arial"/>
              </a:rPr>
              <a:t>OFDM demodulation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1d8db0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2"/>
                </a:solidFill>
                <a:latin typeface="Arial"/>
              </a:rPr>
              <a:t>Channel Estimation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d4d842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accent6"/>
                </a:solidFill>
                <a:latin typeface="Arial"/>
              </a:rPr>
              <a:t>Signal Estimation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Rounded Rectangle 9"/>
          <p:cNvSpPr/>
          <p:nvPr/>
        </p:nvSpPr>
        <p:spPr>
          <a:xfrm>
            <a:off x="4750920" y="1405080"/>
            <a:ext cx="1901160" cy="149508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1d8d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23" name="Rounded Rectangle 10"/>
          <p:cNvSpPr/>
          <p:nvPr/>
        </p:nvSpPr>
        <p:spPr>
          <a:xfrm>
            <a:off x="4695120" y="3659760"/>
            <a:ext cx="1901160" cy="149508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1d8d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624" name="Rounded Rectangle 11"/>
          <p:cNvSpPr/>
          <p:nvPr/>
        </p:nvSpPr>
        <p:spPr>
          <a:xfrm>
            <a:off x="6253920" y="2724480"/>
            <a:ext cx="1006200" cy="1029240"/>
          </a:xfrm>
          <a:prstGeom prst="roundRect">
            <a:avLst>
              <a:gd name="adj" fmla="val 16667"/>
            </a:avLst>
          </a:prstGeom>
          <a:noFill/>
          <a:ln w="34925">
            <a:solidFill>
              <a:srgbClr val="d4d84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C0488A55-B252-4753-8BB1-A1794781989F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Demo Centralised Data Processing 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26" name="PlaceHolder 2"/>
          <p:cNvSpPr>
            <a:spLocks noGrp="1"/>
          </p:cNvSpPr>
          <p:nvPr>
            <p:ph type="ftr" idx="112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27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28" name="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4920" y="1216800"/>
            <a:ext cx="11040840" cy="4856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623942E5-BD8F-4B69-962C-F47312EFC58C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2280" fill="hold"/>
                                        <p:tgtEl>
                                          <p:spTgt spid="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>
              <p:cMediaNode>
                <p:cTn>
                  <p:stCondLst>
                    <p:cond delay="indefinite"/>
                  </p:stCondLst>
                </p:cTn>
                <p:tgtEl>
                  <p:spTgt spid="628"/>
                </p:tgtEl>
              </p:cMediaNode>
            </p:video>
            <p:seq>
              <p:cTn id="91" restart="whenNotActive" nodeType="interactiveSeq" fill="hold">
                <p:stCondLst>
                  <p:cond delay="0" evt="onClick">
                    <p:tgtEl>
                      <p:spTgt spid="628"/>
                    </p:tgtEl>
                  </p:cond>
                </p:stCondLst>
                <p:childTnLst>
                  <p:par>
                    <p:cTn id="92" fill="hold">
                      <p:stCondLst>
                        <p:cond delay="0" evt="onClick">
                          <p:tgtEl>
                            <p:spTgt spid="628"/>
                          </p:tgtEl>
                        </p:cond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Result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30" name="PlaceHolder 2"/>
          <p:cNvSpPr>
            <a:spLocks noGrp="1"/>
          </p:cNvSpPr>
          <p:nvPr>
            <p:ph/>
          </p:nvPr>
        </p:nvSpPr>
        <p:spPr>
          <a:xfrm>
            <a:off x="576360" y="1340640"/>
            <a:ext cx="9057240" cy="4634280"/>
          </a:xfrm>
          <a:prstGeom prst="rect">
            <a:avLst/>
          </a:prstGeom>
          <a:blipFill rotWithShape="0">
            <a:blip r:embed="rId1"/>
            <a:stretch>
              <a:fillRect l="-421" t="-551"/>
            </a:stretch>
          </a:blip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BE" sz="14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31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6.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2" name="Picture 9" descr="A diagram of a scientific experiment&#10;&#10;AI-generated content may be incorrect."/>
          <p:cNvPicPr/>
          <p:nvPr/>
        </p:nvPicPr>
        <p:blipFill>
          <a:blip r:embed="rId2"/>
          <a:stretch/>
        </p:blipFill>
        <p:spPr>
          <a:xfrm>
            <a:off x="5212800" y="1261080"/>
            <a:ext cx="4255920" cy="4255920"/>
          </a:xfrm>
          <a:prstGeom prst="rect">
            <a:avLst/>
          </a:prstGeom>
          <a:ln w="0">
            <a:noFill/>
          </a:ln>
        </p:spPr>
      </p:pic>
      <p:sp>
        <p:nvSpPr>
          <p:cNvPr id="633" name="PlaceHolder 3"/>
          <p:cNvSpPr>
            <a:spLocks noGrp="1"/>
          </p:cNvSpPr>
          <p:nvPr>
            <p:ph type="ftr" idx="113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0E74AD3E-39B9-4A39-8E2C-AE7E0C954B4C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1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15F34D3C-8BF4-4E41-B375-5022FFB382DE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277A3D35-704A-4116-A97B-721407D01F76}" type="slidenum">
              <a:t>30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1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FA4249E4-4553-4CC9-AB4F-1784AF1EF842}" type="slidenum">
              <a:t>31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Contributions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37" name="PlaceHolder 2"/>
          <p:cNvSpPr>
            <a:spLocks noGrp="1"/>
          </p:cNvSpPr>
          <p:nvPr>
            <p:ph/>
          </p:nvPr>
        </p:nvSpPr>
        <p:spPr>
          <a:xfrm>
            <a:off x="576360" y="1340640"/>
            <a:ext cx="10788120" cy="4634280"/>
          </a:xfrm>
          <a:prstGeom prst="rect">
            <a:avLst/>
          </a:prstGeom>
          <a:blipFill rotWithShape="0">
            <a:blip r:embed="rId1"/>
            <a:stretch>
              <a:fillRect l="-473" t="-551"/>
            </a:stretch>
          </a:blip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BE" sz="14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38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7. Conclusion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PlaceHolder 3"/>
          <p:cNvSpPr>
            <a:spLocks noGrp="1"/>
          </p:cNvSpPr>
          <p:nvPr>
            <p:ph type="ftr" idx="114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7E493A59-EDC5-4C78-80FF-2500B851CABF}" type="slidenum">
              <a:t>32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Limitations and Future Work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41" name="PlaceHolder 2"/>
          <p:cNvSpPr>
            <a:spLocks noGrp="1"/>
          </p:cNvSpPr>
          <p:nvPr>
            <p:ph/>
          </p:nvPr>
        </p:nvSpPr>
        <p:spPr>
          <a:xfrm>
            <a:off x="576360" y="1340640"/>
            <a:ext cx="1078812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nl-BE" sz="1800" spc="-1" strike="noStrike">
                <a:solidFill>
                  <a:schemeClr val="dk1"/>
                </a:solidFill>
                <a:latin typeface="Arial"/>
              </a:rPr>
              <a:t>Limitations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nl-BE" sz="1800" spc="-1" strike="noStrike">
                <a:solidFill>
                  <a:schemeClr val="dk1"/>
                </a:solidFill>
                <a:latin typeface="Arial"/>
              </a:rPr>
              <a:t>Real disadvantages of sequential processing not used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nl-BE" sz="1800" spc="-1" strike="noStrike">
                <a:solidFill>
                  <a:schemeClr val="dk1"/>
                </a:solidFill>
                <a:latin typeface="Arial"/>
              </a:rPr>
              <a:t>Small-scale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nl-BE" sz="1800" spc="-1" strike="noStrike">
                <a:solidFill>
                  <a:schemeClr val="dk1"/>
                </a:solidFill>
                <a:latin typeface="Arial"/>
              </a:rPr>
              <a:t>No real multi-path fading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42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7. Conclusion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PlaceHolder 3"/>
          <p:cNvSpPr>
            <a:spLocks noGrp="1"/>
          </p:cNvSpPr>
          <p:nvPr>
            <p:ph type="ftr" idx="115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4" name="TextBox 6"/>
          <p:cNvSpPr/>
          <p:nvPr/>
        </p:nvSpPr>
        <p:spPr>
          <a:xfrm>
            <a:off x="574920" y="3537000"/>
            <a:ext cx="6095520" cy="196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nl-BE" sz="1800" spc="-1" strike="noStrike">
                <a:solidFill>
                  <a:srgbClr val="2f4d5d"/>
                </a:solidFill>
                <a:latin typeface="Arial"/>
              </a:rPr>
              <a:t>Future Work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Synchronisation enhancements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Fronthaul limitations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Extension to more antennas, APs and UEs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nl-BE" sz="1800" spc="-1" strike="noStrike">
                <a:solidFill>
                  <a:srgbClr val="2f4d5d"/>
                </a:solidFill>
                <a:latin typeface="Arial"/>
              </a:rPr>
              <a:t>Multi-path fading environment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674AB964-C687-48D5-A075-2B22B30963A3}" type="slidenum">
              <a:t>33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itle 1"/>
          <p:cNvSpPr/>
          <p:nvPr/>
        </p:nvSpPr>
        <p:spPr>
          <a:xfrm>
            <a:off x="6776280" y="0"/>
            <a:ext cx="5415120" cy="685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 defTabSz="914400">
              <a:lnSpc>
                <a:spcPct val="100000"/>
              </a:lnSpc>
            </a:pPr>
            <a:r>
              <a:rPr b="0" lang="nl-BE" sz="3600" spc="-1" strike="noStrike">
                <a:solidFill>
                  <a:schemeClr val="lt2">
                    <a:lumMod val="50000"/>
                  </a:schemeClr>
                </a:solidFill>
                <a:latin typeface="Arial"/>
              </a:rPr>
              <a:t>Thank you for listening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nl-BE" sz="1800" spc="-1" strike="noStrike" u="sng">
                <a:solidFill>
                  <a:schemeClr val="lt2">
                    <a:lumMod val="50000"/>
                  </a:schemeClr>
                </a:solidFill>
                <a:uFillTx/>
                <a:latin typeface="Arial"/>
              </a:rPr>
              <a:t>catherine.mertens@student.kuleuven.be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/>
          </p:nvPr>
        </p:nvSpPr>
        <p:spPr>
          <a:xfrm>
            <a:off x="561600" y="1856520"/>
            <a:ext cx="11040840" cy="398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</a:rPr>
              <a:t>[1] M. Zaher, Practical Deployment Aspects of Cell-Free Massive MIMO Networks. PhD thesis, KTH Royal Institute of Technology, 2023. QC 20230503.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  <a:ea typeface="Calibri"/>
              </a:rPr>
              <a:t>[2] Demir, Ö., Björnson, E. and Sanguinetti, L. (2021). Foundations of User-Centric Cell-Free Massive MIMO. Foundations and Trends® in Signal Processing, 14(3–4), 162–472.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Arial"/>
                <a:ea typeface="Calibri"/>
              </a:rPr>
              <a:t>[3] Z. H. Shaik, E. Björnson and E. G. Larsson, "MMSE-Optimal Sequential Processing for Cell-Free Massive MIMO With Radio Stripes," in IEEE Transactions on Communications, vol. 69, no. 11, pp. 7775-7789, Nov. 2021, doi: 10.1109/TCOMM.2021.3100619. 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600" spc="-1" strike="noStrike">
                <a:solidFill>
                  <a:schemeClr val="dk1"/>
                </a:solidFill>
                <a:latin typeface="ArialUnicodeMS"/>
                <a:ea typeface="ArialUnicodeMS"/>
              </a:rPr>
              <a:t>[4] Tutorials Point, "Wireless Transmission," Tutorials Point. [Online]. Available: https://www.tutorialspoint.com/data_communication_computer_network/wireless_transmission.htm. [Accessed: Jun. 23, 2025].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6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47" name="PlaceHolder 2"/>
          <p:cNvSpPr>
            <a:spLocks noGrp="1"/>
          </p:cNvSpPr>
          <p:nvPr>
            <p:ph type="ftr" idx="116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8" name="PlaceHolder 3"/>
          <p:cNvSpPr>
            <a:spLocks noGrp="1"/>
          </p:cNvSpPr>
          <p:nvPr>
            <p:ph type="sldNum" idx="117"/>
          </p:nvPr>
        </p:nvSpPr>
        <p:spPr>
          <a:xfrm>
            <a:off x="576000" y="6210000"/>
            <a:ext cx="647640" cy="64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fld id="{C43CA864-7C25-402D-A0DF-5957472EC8E0}" type="slidenum">
              <a:rPr b="0" lang="nl-NL" sz="1000" spc="-1" strike="noStrike">
                <a:solidFill>
                  <a:schemeClr val="lt1"/>
                </a:solidFill>
                <a:latin typeface="Arial"/>
              </a:rPr>
              <a:t>&lt;number&gt;</a:t>
            </a:fld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9" name="PlaceHolder 4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92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References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PlaceHolder 1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4. Extension of GNU Radio OFDM Tx and Rx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1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Extension of existing OFDM Transmitter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652" name="Picture 11" descr="A graph with colorful lines&#10;&#10;AI-generated content may be incorrect."/>
          <p:cNvPicPr/>
          <p:nvPr/>
        </p:nvPicPr>
        <p:blipFill>
          <a:blip r:embed="rId1"/>
          <a:stretch/>
        </p:blipFill>
        <p:spPr>
          <a:xfrm>
            <a:off x="2209320" y="1870920"/>
            <a:ext cx="7772040" cy="3932280"/>
          </a:xfrm>
          <a:prstGeom prst="rect">
            <a:avLst/>
          </a:prstGeom>
          <a:ln w="0">
            <a:noFill/>
          </a:ln>
        </p:spPr>
      </p:pic>
      <p:sp>
        <p:nvSpPr>
          <p:cNvPr id="653" name="PlaceHolder 3"/>
          <p:cNvSpPr>
            <a:spLocks noGrp="1"/>
          </p:cNvSpPr>
          <p:nvPr>
            <p:ph/>
          </p:nvPr>
        </p:nvSpPr>
        <p:spPr>
          <a:xfrm>
            <a:off x="576360" y="1340640"/>
            <a:ext cx="905724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Example, FFT size = 256, ASCS = 8, </a:t>
            </a:r>
            <a:r>
              <a:rPr b="0" i="1" lang="en-BE" sz="1800" spc="-1" strike="noStrike">
                <a:solidFill>
                  <a:schemeClr val="dk1"/>
                </a:solidFill>
                <a:latin typeface="Arial"/>
              </a:rPr>
              <a:t>K </a:t>
            </a: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= 2, guard band width = 16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4" name="PlaceHolder 4"/>
          <p:cNvSpPr>
            <a:spLocks noGrp="1"/>
          </p:cNvSpPr>
          <p:nvPr>
            <p:ph type="ftr" idx="118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AF14DB41-818B-4937-BDEA-1FCEC1AA3FF9}" type="slidenum">
              <a:t>36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Coherence time and bandwidth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ftr" idx="119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7" name="Picture 7" descr="A math equations with black text&#10;&#10;AI-generated content may be incorrect."/>
          <p:cNvPicPr/>
          <p:nvPr/>
        </p:nvPicPr>
        <p:blipFill>
          <a:blip r:embed="rId1"/>
          <a:stretch/>
        </p:blipFill>
        <p:spPr>
          <a:xfrm>
            <a:off x="1856520" y="2267280"/>
            <a:ext cx="8478720" cy="2323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455882BB-1EE0-4FF0-94A2-C611B9B89CF0}" type="slidenum">
              <a:t>37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OFDM structure 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ftr" idx="120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0" name="Picture 3" descr="A green and orange rectangular object with black text&#10;&#10;AI-generated content may be incorrect."/>
          <p:cNvPicPr/>
          <p:nvPr/>
        </p:nvPicPr>
        <p:blipFill>
          <a:blip r:embed="rId1"/>
          <a:stretch/>
        </p:blipFill>
        <p:spPr>
          <a:xfrm>
            <a:off x="225720" y="2615400"/>
            <a:ext cx="11390040" cy="16268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63BAEDED-43E4-4A5C-B07A-0B5D40FC04F3}" type="slidenum">
              <a:t>38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Zadoff-Chu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62" name="PlaceHolder 2"/>
          <p:cNvSpPr>
            <a:spLocks noGrp="1"/>
          </p:cNvSpPr>
          <p:nvPr>
            <p:ph type="ftr" idx="121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3" descr=""/>
          <p:cNvPicPr/>
          <p:nvPr/>
        </p:nvPicPr>
        <p:blipFill>
          <a:blip r:embed="rId1"/>
          <a:stretch/>
        </p:blipFill>
        <p:spPr>
          <a:xfrm>
            <a:off x="5700240" y="1445760"/>
            <a:ext cx="4081680" cy="408168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8" descr="A graph with blue and orange lines&#10;&#10;AI-generated content may be incorrect."/>
          <p:cNvPicPr/>
          <p:nvPr/>
        </p:nvPicPr>
        <p:blipFill>
          <a:blip r:embed="rId2"/>
          <a:stretch/>
        </p:blipFill>
        <p:spPr>
          <a:xfrm>
            <a:off x="1224000" y="1445760"/>
            <a:ext cx="4081680" cy="40816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7A954858-EDF1-489A-A4D4-9863C69C2C61}" type="slidenum">
              <a:t>39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1. Who Am I?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Catherine Mertens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7" name="TextBox 12"/>
          <p:cNvSpPr/>
          <p:nvPr/>
        </p:nvSpPr>
        <p:spPr>
          <a:xfrm>
            <a:off x="574920" y="1335600"/>
            <a:ext cx="11040840" cy="447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250000"/>
              </a:lnSpc>
              <a:buClr>
                <a:srgbClr val="2f4d5d"/>
              </a:buClr>
              <a:buFont typeface="OpenSymbol"/>
              <a:buChar char="-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Master Student KU Leuven, Belgium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250000"/>
              </a:lnSpc>
              <a:buClr>
                <a:srgbClr val="2f4d5d"/>
              </a:buClr>
              <a:buFont typeface="OpenSymbol"/>
              <a:buChar char="-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Electrical Engineering, Signal Processing and Information Systems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250000"/>
              </a:lnSpc>
              <a:buClr>
                <a:srgbClr val="2f4d5d"/>
              </a:buClr>
              <a:buFont typeface="OpenSymbol"/>
              <a:buChar char="-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Master Thesis in Telecommunication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250000"/>
              </a:lnSpc>
              <a:buClr>
                <a:srgbClr val="2f4d5d"/>
              </a:buClr>
              <a:buFont typeface="OpenSymbol"/>
              <a:buChar char="-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Got the amazing opportunity to present here!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This work has received funding from Smart Networks and Services Joint Undertaking (SNS JU)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under the European Union’s Horizon Europe research and innovation programme under Grand 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	</a:t>
            </a: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Agreements: 101096954 (6G BRICKS) and 101139257 (SUNRISE-6G).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3"/>
          <p:cNvSpPr>
            <a:spLocks noGrp="1"/>
          </p:cNvSpPr>
          <p:nvPr>
            <p:ph type="ftr" idx="96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5CDCB792-485E-4D1F-BEF8-17A479F3548E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Zadoff-Chu Statistics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66" name="PlaceHolder 2"/>
          <p:cNvSpPr>
            <a:spLocks noGrp="1"/>
          </p:cNvSpPr>
          <p:nvPr>
            <p:ph type="ftr" idx="122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7" name="Picture 6" descr="A table of numbers and a number&#10;&#10;AI-generated content may be incorrect."/>
          <p:cNvPicPr/>
          <p:nvPr/>
        </p:nvPicPr>
        <p:blipFill>
          <a:blip r:embed="rId1"/>
          <a:stretch/>
        </p:blipFill>
        <p:spPr>
          <a:xfrm>
            <a:off x="6967800" y="1650960"/>
            <a:ext cx="4647960" cy="3555720"/>
          </a:xfrm>
          <a:prstGeom prst="rect">
            <a:avLst/>
          </a:prstGeom>
          <a:ln w="0">
            <a:noFill/>
          </a:ln>
        </p:spPr>
      </p:pic>
      <p:pic>
        <p:nvPicPr>
          <p:cNvPr id="668" name="Picture 9" descr="A graph with different colored lines&#10;&#10;AI-generated content may be incorrect."/>
          <p:cNvPicPr/>
          <p:nvPr/>
        </p:nvPicPr>
        <p:blipFill>
          <a:blip r:embed="rId2"/>
          <a:stretch/>
        </p:blipFill>
        <p:spPr>
          <a:xfrm>
            <a:off x="111960" y="1949040"/>
            <a:ext cx="6855480" cy="33915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3C444113-13C6-4B38-AEF4-7B18183F4928}" type="slidenum">
              <a:t>40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Distortion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70" name="PlaceHolder 2"/>
          <p:cNvSpPr>
            <a:spLocks noGrp="1"/>
          </p:cNvSpPr>
          <p:nvPr>
            <p:ph type="ftr" idx="123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1" name="Picture 6" descr="A screen shot of a computer screen&#10;&#10;AI-generated content may be incorrect."/>
          <p:cNvPicPr/>
          <p:nvPr/>
        </p:nvPicPr>
        <p:blipFill>
          <a:blip r:embed="rId1"/>
          <a:stretch/>
        </p:blipFill>
        <p:spPr>
          <a:xfrm>
            <a:off x="2009880" y="1604520"/>
            <a:ext cx="7772040" cy="1834200"/>
          </a:xfrm>
          <a:prstGeom prst="rect">
            <a:avLst/>
          </a:prstGeom>
          <a:ln w="0">
            <a:noFill/>
          </a:ln>
        </p:spPr>
      </p:pic>
      <p:pic>
        <p:nvPicPr>
          <p:cNvPr id="672" name="Picture 9" descr="A screen shot of a graph&#10;&#10;AI-generated content may be incorrect."/>
          <p:cNvPicPr/>
          <p:nvPr/>
        </p:nvPicPr>
        <p:blipFill>
          <a:blip r:embed="rId2"/>
          <a:stretch/>
        </p:blipFill>
        <p:spPr>
          <a:xfrm>
            <a:off x="2009880" y="3571200"/>
            <a:ext cx="7772040" cy="16819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2B7A28ED-909C-4B35-A7BA-F3B90B5DE913}" type="slidenum">
              <a:t>41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Noise Statistics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ftr" idx="124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5" name="Picture 6" descr="A table with numbers and symbols&#10;&#10;AI-generated content may be incorrect."/>
          <p:cNvPicPr/>
          <p:nvPr/>
        </p:nvPicPr>
        <p:blipFill>
          <a:blip r:embed="rId1"/>
          <a:stretch/>
        </p:blipFill>
        <p:spPr>
          <a:xfrm>
            <a:off x="2477520" y="2036880"/>
            <a:ext cx="7236360" cy="2678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9AB51199-3832-412A-8511-1E08DD57854D}" type="slidenum">
              <a:t>42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Channel Statistics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 type="ftr" idx="125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8" name="Picture 6" descr="A table with numbers and symbols&#10;&#10;AI-generated content may be incorrect."/>
          <p:cNvPicPr/>
          <p:nvPr/>
        </p:nvPicPr>
        <p:blipFill>
          <a:blip r:embed="rId1"/>
          <a:stretch/>
        </p:blipFill>
        <p:spPr>
          <a:xfrm>
            <a:off x="2558520" y="1903320"/>
            <a:ext cx="7074720" cy="33440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896EA19F-2FEA-4E9F-98F5-6740FF8058C5}" type="slidenum">
              <a:t>43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Channel Mean Values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 type="ftr" idx="126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6" descr="A graph with blue dots&#10;&#10;AI-generated content may be incorrect."/>
          <p:cNvPicPr/>
          <p:nvPr/>
        </p:nvPicPr>
        <p:blipFill>
          <a:blip r:embed="rId1"/>
          <a:stretch/>
        </p:blipFill>
        <p:spPr>
          <a:xfrm>
            <a:off x="4313160" y="1646640"/>
            <a:ext cx="3564360" cy="35643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7B1A3A27-B747-417B-8C32-9266A0F27884}" type="slidenum">
              <a:t>44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PlaceHolder 1"/>
          <p:cNvSpPr>
            <a:spLocks noGrp="1"/>
          </p:cNvSpPr>
          <p:nvPr>
            <p:ph/>
          </p:nvPr>
        </p:nvSpPr>
        <p:spPr>
          <a:xfrm>
            <a:off x="561600" y="1856520"/>
            <a:ext cx="11040840" cy="4218120"/>
          </a:xfrm>
          <a:prstGeom prst="rect">
            <a:avLst/>
          </a:prstGeom>
          <a:blipFill rotWithShape="0">
            <a:blip r:embed="rId1"/>
            <a:stretch>
              <a:fillRect l="-577" t="-904" b="-904"/>
            </a:stretch>
          </a:blip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BE" sz="24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3" name="PlaceHolder 2"/>
          <p:cNvSpPr>
            <a:spLocks noGrp="1"/>
          </p:cNvSpPr>
          <p:nvPr>
            <p:ph type="title"/>
          </p:nvPr>
        </p:nvSpPr>
        <p:spPr>
          <a:xfrm>
            <a:off x="576000" y="783000"/>
            <a:ext cx="11040840" cy="929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Limitations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4" name="TextBox 5"/>
          <p:cNvSpPr/>
          <p:nvPr/>
        </p:nvSpPr>
        <p:spPr>
          <a:xfrm>
            <a:off x="0" y="6244560"/>
            <a:ext cx="8537760" cy="88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GB" sz="800" spc="-1" strike="noStrike">
                <a:solidFill>
                  <a:schemeClr val="lt1"/>
                </a:solidFill>
                <a:latin typeface="Roboto Mono Web"/>
              </a:rPr>
              <a:t>Debaenst, W., Feys, A., Cuiñas, I., García Sánchez, M., &amp; Verhaevert, J. (2020). RMS Delay Spread vs. Coherence Bandwidth from 5G Indoor Radio Channel Measurements at 3.5 GHz Band. </a:t>
            </a:r>
            <a:r>
              <a:rPr b="0" i="1" lang="en-GB" sz="800" spc="-1" strike="noStrike">
                <a:solidFill>
                  <a:schemeClr val="lt1"/>
                </a:solidFill>
                <a:latin typeface="Roboto Mono Web"/>
              </a:rPr>
              <a:t>Sensors (Basel, Switzerland)</a:t>
            </a:r>
            <a:r>
              <a:rPr b="0" lang="en-GB" sz="800" spc="-1" strike="noStrike">
                <a:solidFill>
                  <a:schemeClr val="lt1"/>
                </a:solidFill>
                <a:latin typeface="Roboto Mono Web"/>
              </a:rPr>
              <a:t>, </a:t>
            </a:r>
            <a:r>
              <a:rPr b="0" i="1" lang="en-GB" sz="800" spc="-1" strike="noStrike">
                <a:solidFill>
                  <a:schemeClr val="lt1"/>
                </a:solidFill>
                <a:latin typeface="Roboto Mono Web"/>
              </a:rPr>
              <a:t>20</a:t>
            </a:r>
            <a:r>
              <a:rPr b="0" lang="en-GB" sz="800" spc="-1" strike="noStrike">
                <a:solidFill>
                  <a:schemeClr val="lt1"/>
                </a:solidFill>
                <a:latin typeface="Roboto Mono Web"/>
              </a:rPr>
              <a:t>(3), 750. https://doi.org/10.3390/s20030750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br>
              <a:rPr sz="1800"/>
            </a:b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5"/>
          </p:nvPr>
        </p:nvSpPr>
        <p:spPr/>
        <p:txBody>
          <a:bodyPr/>
          <a:p>
            <a:r>
              <a:t> Faculty Engineering Science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Channel Statistics Variability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6" name="PlaceHolder 2"/>
          <p:cNvSpPr>
            <a:spLocks noGrp="1"/>
          </p:cNvSpPr>
          <p:nvPr>
            <p:ph type="ftr" idx="127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7" name="Picture 6" descr="A math equations with black text&#10;&#10;AI-generated content may be incorrect."/>
          <p:cNvPicPr/>
          <p:nvPr/>
        </p:nvPicPr>
        <p:blipFill>
          <a:blip r:embed="rId1"/>
          <a:stretch/>
        </p:blipFill>
        <p:spPr>
          <a:xfrm>
            <a:off x="1873080" y="2209680"/>
            <a:ext cx="7772040" cy="22438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988A78C6-1D0A-47CB-A896-9301C982B945}" type="slidenum">
              <a:t>46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Sequential Processing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89" name="PlaceHolder 2"/>
          <p:cNvSpPr>
            <a:spLocks noGrp="1"/>
          </p:cNvSpPr>
          <p:nvPr>
            <p:ph type="ftr" idx="128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0" name="Picture 8" descr="A diagram of a signal&#10;&#10;AI-generated content may be incorrect."/>
          <p:cNvPicPr/>
          <p:nvPr/>
        </p:nvPicPr>
        <p:blipFill>
          <a:blip r:embed="rId1"/>
          <a:stretch/>
        </p:blipFill>
        <p:spPr>
          <a:xfrm>
            <a:off x="1743840" y="2334600"/>
            <a:ext cx="8703000" cy="26208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21B6D8B2-B299-4450-BE6D-72C05C776681}" type="slidenum">
              <a:t>47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Centralised Processing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92" name="PlaceHolder 2"/>
          <p:cNvSpPr>
            <a:spLocks noGrp="1"/>
          </p:cNvSpPr>
          <p:nvPr>
            <p:ph type="ftr" idx="129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3" name="Picture 3" descr="A diagram of a signal&#10;&#10;AI-generated content may be incorrect."/>
          <p:cNvPicPr/>
          <p:nvPr/>
        </p:nvPicPr>
        <p:blipFill>
          <a:blip r:embed="rId1"/>
          <a:stretch/>
        </p:blipFill>
        <p:spPr>
          <a:xfrm>
            <a:off x="2209320" y="2381040"/>
            <a:ext cx="7772040" cy="25275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F46FC59A-A045-4E00-8551-10F4E52B4F16}" type="slidenum">
              <a:t>48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/>
          </p:nvPr>
        </p:nvSpPr>
        <p:spPr>
          <a:xfrm>
            <a:off x="576360" y="1340640"/>
            <a:ext cx="1104084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Per UE-AP pair: change the OFDM index of the UE to change the used subcarriers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Do a measurement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Record received signal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400" spc="-1" strike="noStrike">
                <a:solidFill>
                  <a:schemeClr val="dk1"/>
                </a:solidFill>
                <a:latin typeface="Arial"/>
              </a:rPr>
              <a:t>S</a:t>
            </a: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ynchronise received signal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Add the signals together for the correct AP 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Process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95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Measurements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0"/>
          </p:nvPr>
        </p:nvSpPr>
        <p:spPr/>
        <p:txBody>
          <a:bodyPr/>
          <a:p>
            <a:r>
              <a:t> Faculty Engineering Science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B69A4115-0C0A-4E6B-8F9E-00E83E9CAD74}" type="slidenum">
              <a:t>49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687F99B0-C651-4818-B5D4-631AC8A5D9EF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/>
          </p:nvPr>
        </p:nvSpPr>
        <p:spPr>
          <a:xfrm>
            <a:off x="576360" y="1340640"/>
            <a:ext cx="1104084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No metric in GNU Radio -&gt; extra challenge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Included transmitter gain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Not receiver gain =&gt; has to be included in the channel effect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Symbol" charset="2"/>
              <a:buChar char="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Easier to just incorporate transmitter gain also there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Symbol" charset="2"/>
              <a:buChar char=""/>
            </a:pPr>
            <a:r>
              <a:rPr b="0" lang="en-BE" sz="1400" spc="-1" strike="noStrike">
                <a:solidFill>
                  <a:schemeClr val="dk1"/>
                </a:solidFill>
                <a:latin typeface="Arial"/>
              </a:rPr>
              <a:t>p_k was for Gaussian distribution of signal also not the case as the p_k for a certain subcarriers was standard 1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pk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0"/>
          </p:nvPr>
        </p:nvSpPr>
        <p:spPr/>
        <p:txBody>
          <a:bodyPr/>
          <a:p>
            <a:r>
              <a:t> Faculty Engineering Science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501AFB56-A126-4177-8CA2-4863856B5A50}" type="slidenum">
              <a:t>50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Results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 type="ftr" idx="130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0" name="Picture 3" descr="A table with numbers and text&#10;&#10;AI-generated content may be incorrect."/>
          <p:cNvPicPr/>
          <p:nvPr/>
        </p:nvPicPr>
        <p:blipFill>
          <a:blip r:embed="rId1"/>
          <a:stretch/>
        </p:blipFill>
        <p:spPr>
          <a:xfrm>
            <a:off x="3670200" y="2190600"/>
            <a:ext cx="4851000" cy="24760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39FAC5BE-2009-4D8B-87C8-0DCC58B1BD59}" type="slidenum">
              <a:t>51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Result ASCS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2" name="PlaceHolder 2"/>
          <p:cNvSpPr>
            <a:spLocks noGrp="1"/>
          </p:cNvSpPr>
          <p:nvPr>
            <p:ph type="ftr" idx="131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3" name="Picture 8" descr="A table with numbers and a percentage&#10;&#10;AI-generated content may be incorrect."/>
          <p:cNvPicPr/>
          <p:nvPr/>
        </p:nvPicPr>
        <p:blipFill>
          <a:blip r:embed="rId1"/>
          <a:stretch/>
        </p:blipFill>
        <p:spPr>
          <a:xfrm>
            <a:off x="3963240" y="1794600"/>
            <a:ext cx="4264200" cy="3268440"/>
          </a:xfrm>
          <a:prstGeom prst="rect">
            <a:avLst/>
          </a:prstGeom>
          <a:ln w="0">
            <a:noFill/>
          </a:ln>
        </p:spPr>
      </p:pic>
      <p:sp>
        <p:nvSpPr>
          <p:cNvPr id="704" name="TextBox 9"/>
          <p:cNvSpPr/>
          <p:nvPr/>
        </p:nvSpPr>
        <p:spPr>
          <a:xfrm>
            <a:off x="574920" y="1292040"/>
            <a:ext cx="5308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Before error found in sequential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17F2D711-7C73-4F94-BA44-69A6AF8A023A}" type="slidenum">
              <a:t>52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Result Modulation Order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6" name="PlaceHolder 2"/>
          <p:cNvSpPr>
            <a:spLocks noGrp="1"/>
          </p:cNvSpPr>
          <p:nvPr>
            <p:ph type="ftr" idx="132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07" name="Picture 6" descr="A table with numbers and text&#10;&#10;AI-generated content may be incorrect."/>
          <p:cNvPicPr/>
          <p:nvPr/>
        </p:nvPicPr>
        <p:blipFill>
          <a:blip r:embed="rId1"/>
          <a:stretch/>
        </p:blipFill>
        <p:spPr>
          <a:xfrm>
            <a:off x="3664440" y="2093400"/>
            <a:ext cx="4861080" cy="26704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DFED847C-2362-47EF-A35C-461A45FF8ED8}" type="slidenum">
              <a:t>53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Channel Statistics Estimation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Methodology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/>
          </p:nvPr>
        </p:nvSpPr>
        <p:spPr>
          <a:xfrm>
            <a:off x="576360" y="1340640"/>
            <a:ext cx="622188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/>
            </a:pPr>
            <a:r>
              <a:rPr b="1" lang="en-BE" sz="1800" spc="-1" strike="noStrike">
                <a:solidFill>
                  <a:schemeClr val="dk1"/>
                </a:solidFill>
                <a:latin typeface="Arial"/>
              </a:rPr>
              <a:t>Noise statistics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Zero signal on all subcarriers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Sample mean and variance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</a:pP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 startAt="2"/>
            </a:pPr>
            <a:r>
              <a:rPr b="1" lang="en-BE" sz="1800" spc="-1" strike="noStrike">
                <a:solidFill>
                  <a:schemeClr val="dk1"/>
                </a:solidFill>
                <a:latin typeface="Arial"/>
              </a:rPr>
              <a:t>Channel statistics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Unit signal on pilot subcarriers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Sample mean and variance, using noise statistics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1" name="PlaceHolder 4"/>
          <p:cNvSpPr>
            <a:spLocks noGrp="1"/>
          </p:cNvSpPr>
          <p:nvPr>
            <p:ph type="ftr" idx="133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B407AF89-B65B-4D46-81BF-A54F878FB268}" type="slidenum">
              <a:t>54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Channel Statistics Estimation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3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Measurement Results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4" name="PlaceHolder 3"/>
          <p:cNvSpPr>
            <a:spLocks noGrp="1"/>
          </p:cNvSpPr>
          <p:nvPr>
            <p:ph/>
          </p:nvPr>
        </p:nvSpPr>
        <p:spPr>
          <a:xfrm>
            <a:off x="576360" y="1340640"/>
            <a:ext cx="5040360" cy="4634280"/>
          </a:xfrm>
          <a:prstGeom prst="rect">
            <a:avLst/>
          </a:prstGeom>
          <a:blipFill rotWithShape="0">
            <a:blip r:embed="rId1"/>
            <a:stretch>
              <a:fillRect l="-757" t="-551"/>
            </a:stretch>
          </a:blip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BE" sz="14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15" name="PlaceHolder 4"/>
          <p:cNvSpPr>
            <a:spLocks noGrp="1"/>
          </p:cNvSpPr>
          <p:nvPr>
            <p:ph type="ftr" idx="134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716" name="Group 12"/>
          <p:cNvGrpSpPr/>
          <p:nvPr/>
        </p:nvGrpSpPr>
        <p:grpSpPr>
          <a:xfrm>
            <a:off x="5337720" y="1340640"/>
            <a:ext cx="6400440" cy="2984040"/>
            <a:chOff x="5337720" y="1340640"/>
            <a:chExt cx="6400440" cy="2984040"/>
          </a:xfrm>
        </p:grpSpPr>
        <p:pic>
          <p:nvPicPr>
            <p:cNvPr id="717" name="Picture 6" descr="A table with numbers and symbols&#10;&#10;AI-generated content may be incorrect."/>
            <p:cNvPicPr/>
            <p:nvPr/>
          </p:nvPicPr>
          <p:blipFill>
            <a:blip r:embed="rId2"/>
            <a:stretch/>
          </p:blipFill>
          <p:spPr>
            <a:xfrm>
              <a:off x="5337720" y="1340640"/>
              <a:ext cx="6400440" cy="2984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18" name="Rounded Rectangle 7"/>
            <p:cNvSpPr/>
            <p:nvPr/>
          </p:nvSpPr>
          <p:spPr>
            <a:xfrm>
              <a:off x="6596640" y="2252880"/>
              <a:ext cx="718200" cy="861120"/>
            </a:xfrm>
            <a:prstGeom prst="roundRect">
              <a:avLst>
                <a:gd name="adj" fmla="val 16667"/>
              </a:avLst>
            </a:prstGeom>
            <a:noFill/>
            <a:ln w="34925">
              <a:solidFill>
                <a:srgbClr val="e7b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719" name="Rounded Rectangle 9"/>
            <p:cNvSpPr/>
            <p:nvPr/>
          </p:nvSpPr>
          <p:spPr>
            <a:xfrm>
              <a:off x="11006640" y="2252880"/>
              <a:ext cx="718200" cy="861120"/>
            </a:xfrm>
            <a:prstGeom prst="roundRect">
              <a:avLst>
                <a:gd name="adj" fmla="val 16667"/>
              </a:avLst>
            </a:prstGeom>
            <a:noFill/>
            <a:ln w="34925">
              <a:solidFill>
                <a:srgbClr val="e7b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  <p:sp>
          <p:nvSpPr>
            <p:cNvPr id="720" name="Rounded Rectangle 10"/>
            <p:cNvSpPr/>
            <p:nvPr/>
          </p:nvSpPr>
          <p:spPr>
            <a:xfrm>
              <a:off x="7633080" y="2832840"/>
              <a:ext cx="1589760" cy="49320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1d8d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0" lang="en-BE" sz="1800" spc="-1" strike="noStrike">
                  <a:solidFill>
                    <a:schemeClr val="lt1"/>
                  </a:solidFill>
                  <a:latin typeface="Arial"/>
                </a:rPr>
                <a:t>v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21" name="Rounded Rectangle 11"/>
            <p:cNvSpPr/>
            <p:nvPr/>
          </p:nvSpPr>
          <p:spPr>
            <a:xfrm>
              <a:off x="11006640" y="2824560"/>
              <a:ext cx="718200" cy="49320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1d8d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BE" sz="1800" spc="-1" strike="noStrike">
                <a:solidFill>
                  <a:schemeClr val="lt1"/>
                </a:solidFill>
                <a:latin typeface="Arial"/>
              </a:endParaRPr>
            </a:p>
          </p:txBody>
        </p:sp>
      </p:grpSp>
      <p:sp>
        <p:nvSpPr>
          <p:cNvPr id="722" name="Text Placeholder 8"/>
          <p:cNvSpPr/>
          <p:nvPr/>
        </p:nvSpPr>
        <p:spPr>
          <a:xfrm>
            <a:off x="582840" y="3200040"/>
            <a:ext cx="5040360" cy="46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 startAt="2"/>
            </a:pPr>
            <a:r>
              <a:rPr b="1" lang="en-BE" sz="1800" spc="-1" strike="noStrike">
                <a:solidFill>
                  <a:schemeClr val="dk1"/>
                </a:solidFill>
                <a:latin typeface="Arial"/>
              </a:rPr>
              <a:t>Channel mean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onzero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Line-of-sight component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Closely spaced Plutos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12659873-D1D2-4C6C-8D6B-A886D8378141}" type="slidenum">
              <a:t>55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/>
          </p:nvPr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Channel Statistics Estimation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Measurement Results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/>
          </p:nvPr>
        </p:nvSpPr>
        <p:spPr>
          <a:xfrm>
            <a:off x="576360" y="1340640"/>
            <a:ext cx="5040360" cy="4634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343080" indent="-34308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AutoNum type="arabicPeriod" startAt="2"/>
            </a:pPr>
            <a:r>
              <a:rPr b="1" lang="en-BE" sz="1800" spc="-1" strike="noStrike">
                <a:solidFill>
                  <a:schemeClr val="dk1"/>
                </a:solidFill>
                <a:latin typeface="Arial"/>
              </a:rPr>
              <a:t>Channel mean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GB" sz="1800" spc="-1" strike="noStrike">
                <a:solidFill>
                  <a:schemeClr val="dk1"/>
                </a:solidFill>
                <a:latin typeface="Arial"/>
              </a:rPr>
              <a:t>N</a:t>
            </a: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onzero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Line-of-sight component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spcBef>
                <a:spcPts val="499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Closely spaced Plutos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26" name="Picture 10" descr="A graph with blue dots&#10;&#10;AI-generated content may be incorrect."/>
          <p:cNvPicPr/>
          <p:nvPr/>
        </p:nvPicPr>
        <p:blipFill>
          <a:blip r:embed="rId1"/>
          <a:stretch/>
        </p:blipFill>
        <p:spPr>
          <a:xfrm>
            <a:off x="6540480" y="1431360"/>
            <a:ext cx="3994560" cy="3994560"/>
          </a:xfrm>
          <a:prstGeom prst="rect">
            <a:avLst/>
          </a:prstGeom>
          <a:ln w="0">
            <a:noFill/>
          </a:ln>
        </p:spPr>
      </p:pic>
      <p:sp>
        <p:nvSpPr>
          <p:cNvPr id="727" name="PlaceHolder 4"/>
          <p:cNvSpPr>
            <a:spLocks noGrp="1"/>
          </p:cNvSpPr>
          <p:nvPr>
            <p:ph type="ftr" idx="135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2831A1B7-AE67-4A26-9DA5-C5DDFD7E2493}" type="slidenum">
              <a:t>56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Effect on Channel Estimation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9" name="Text Placeholder 2"/>
          <p:cNvSpPr/>
          <p:nvPr/>
        </p:nvSpPr>
        <p:spPr>
          <a:xfrm>
            <a:off x="574920" y="3898080"/>
            <a:ext cx="5635080" cy="117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457200" defTabSz="914400">
              <a:lnSpc>
                <a:spcPct val="100000"/>
              </a:lnSpc>
              <a:spcBef>
                <a:spcPts val="499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0" name="Text Placeholder 3"/>
          <p:cNvSpPr/>
          <p:nvPr/>
        </p:nvSpPr>
        <p:spPr>
          <a:xfrm>
            <a:off x="6749280" y="39276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5. Channel Statistics Estimation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1" name="PlaceHolder 2"/>
          <p:cNvSpPr>
            <a:spLocks noGrp="1"/>
          </p:cNvSpPr>
          <p:nvPr>
            <p:ph type="ftr" idx="136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2" name="TextBox 10"/>
          <p:cNvSpPr/>
          <p:nvPr/>
        </p:nvSpPr>
        <p:spPr>
          <a:xfrm>
            <a:off x="574920" y="1339560"/>
            <a:ext cx="11040840" cy="313884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BE" sz="18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8A7DD25E-86C5-47DD-A054-D9EA5605F9A0}" type="slidenum">
              <a:t>57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Conclusion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4" name="PlaceHolder 2"/>
          <p:cNvSpPr>
            <a:spLocks noGrp="1"/>
          </p:cNvSpPr>
          <p:nvPr>
            <p:ph/>
          </p:nvPr>
        </p:nvSpPr>
        <p:spPr>
          <a:xfrm>
            <a:off x="576360" y="1340640"/>
            <a:ext cx="10788120" cy="4634280"/>
          </a:xfrm>
          <a:prstGeom prst="rect">
            <a:avLst/>
          </a:prstGeom>
          <a:blipFill rotWithShape="0">
            <a:blip r:embed="rId1"/>
            <a:stretch>
              <a:fillRect l="-473" t="-551"/>
            </a:stretch>
          </a:blip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BE" sz="14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5" name="Text Placeholder 3"/>
          <p:cNvSpPr/>
          <p:nvPr/>
        </p:nvSpPr>
        <p:spPr>
          <a:xfrm>
            <a:off x="6596640" y="240480"/>
            <a:ext cx="5020200" cy="43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7. Conclusion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36" name="Picture 8" descr="A group of satellite dishes in a field&#10;&#10;AI-generated content may be incorrect."/>
          <p:cNvPicPr/>
          <p:nvPr/>
        </p:nvPicPr>
        <p:blipFill>
          <a:blip r:embed="rId2"/>
          <a:stretch/>
        </p:blipFill>
        <p:spPr>
          <a:xfrm>
            <a:off x="6971040" y="3614400"/>
            <a:ext cx="4644360" cy="2360880"/>
          </a:xfrm>
          <a:prstGeom prst="rect">
            <a:avLst/>
          </a:prstGeom>
          <a:ln w="0">
            <a:noFill/>
          </a:ln>
        </p:spPr>
      </p:pic>
      <p:sp>
        <p:nvSpPr>
          <p:cNvPr id="737" name="PlaceHolder 3"/>
          <p:cNvSpPr>
            <a:spLocks noGrp="1"/>
          </p:cNvSpPr>
          <p:nvPr>
            <p:ph type="ftr" idx="137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FF0E3C6E-08FB-4C87-BEC7-201159A34327}" type="slidenum">
              <a:t>58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Additional Assumptions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/>
          </p:nvPr>
        </p:nvSpPr>
        <p:spPr>
          <a:xfrm>
            <a:off x="8538120" y="240480"/>
            <a:ext cx="307872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Implementation Approach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/>
          </p:nvPr>
        </p:nvSpPr>
        <p:spPr>
          <a:xfrm>
            <a:off x="574920" y="1272240"/>
            <a:ext cx="5421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1600" spc="-1" strike="noStrike">
                <a:solidFill>
                  <a:schemeClr val="dk1"/>
                </a:solidFill>
                <a:latin typeface="Arial"/>
              </a:rPr>
              <a:t>Abstraction of transmission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/>
          </p:nvPr>
        </p:nvSpPr>
        <p:spPr>
          <a:xfrm>
            <a:off x="6170760" y="1272240"/>
            <a:ext cx="54446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1600" spc="-1" strike="noStrike">
                <a:solidFill>
                  <a:schemeClr val="dk1"/>
                </a:solidFill>
                <a:latin typeface="Arial"/>
              </a:rPr>
              <a:t>Post-processing approach</a:t>
            </a:r>
            <a:endParaRPr b="0" lang="nl-NL" sz="1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42" name="PlaceHolder 5"/>
          <p:cNvSpPr>
            <a:spLocks noGrp="1"/>
          </p:cNvSpPr>
          <p:nvPr>
            <p:ph/>
          </p:nvPr>
        </p:nvSpPr>
        <p:spPr>
          <a:xfrm>
            <a:off x="6172200" y="1729440"/>
            <a:ext cx="544464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Multiple UE not supported by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Synchronisation of one AP-UE pair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Avoid multiple UE and AP synchronisation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</a:pPr>
            <a:endParaRPr b="0" lang="nl-NL" sz="1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43" name="PlaceHolder 6"/>
          <p:cNvSpPr>
            <a:spLocks noGrp="1"/>
          </p:cNvSpPr>
          <p:nvPr>
            <p:ph type="ftr" idx="138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PlaceHolder 7"/>
          <p:cNvSpPr>
            <a:spLocks noGrp="1"/>
          </p:cNvSpPr>
          <p:nvPr>
            <p:ph/>
          </p:nvPr>
        </p:nvSpPr>
        <p:spPr>
          <a:xfrm>
            <a:off x="576000" y="1729440"/>
            <a:ext cx="542124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Metricless signals in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Abstraction of power conversion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745" name="Group 10"/>
          <p:cNvGrpSpPr/>
          <p:nvPr/>
        </p:nvGrpSpPr>
        <p:grpSpPr>
          <a:xfrm>
            <a:off x="376560" y="3080160"/>
            <a:ext cx="10495080" cy="3385080"/>
            <a:chOff x="376560" y="3080160"/>
            <a:chExt cx="10495080" cy="3385080"/>
          </a:xfrm>
        </p:grpSpPr>
        <p:pic>
          <p:nvPicPr>
            <p:cNvPr id="746" name="Content Placeholder 13" descr="A blue usb cable with a blue screen&#10;&#10;AI-generated content may be incorrect."/>
            <p:cNvPicPr/>
            <p:nvPr/>
          </p:nvPicPr>
          <p:blipFill>
            <a:blip r:embed="rId1"/>
            <a:stretch/>
          </p:blipFill>
          <p:spPr>
            <a:xfrm>
              <a:off x="376560" y="3478320"/>
              <a:ext cx="2333880" cy="1939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47" name="Content Placeholder 13" descr="A blue usb cable with a blue screen&#10;&#10;AI-generated content may be incorrect."/>
            <p:cNvPicPr/>
            <p:nvPr/>
          </p:nvPicPr>
          <p:blipFill>
            <a:blip r:embed="rId2"/>
            <a:stretch/>
          </p:blipFill>
          <p:spPr>
            <a:xfrm>
              <a:off x="3839040" y="3648600"/>
              <a:ext cx="2333880" cy="193968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748" name="Straight Arrow Connector 13"/>
            <p:cNvCxnSpPr/>
            <p:nvPr/>
          </p:nvCxnSpPr>
          <p:spPr>
            <a:xfrm>
              <a:off x="2484360" y="4448160"/>
              <a:ext cx="2380320" cy="360"/>
            </a:xfrm>
            <a:prstGeom prst="straightConnector1">
              <a:avLst/>
            </a:prstGeom>
            <a:ln>
              <a:solidFill>
                <a:srgbClr val="1d8db0"/>
              </a:solidFill>
              <a:headEnd len="med" type="triangle" w="med"/>
              <a:tailEnd len="med" type="triangle" w="med"/>
            </a:ln>
          </p:spPr>
        </p:cxnSp>
        <p:sp>
          <p:nvSpPr>
            <p:cNvPr id="749" name="TextBox 14"/>
            <p:cNvSpPr/>
            <p:nvPr/>
          </p:nvSpPr>
          <p:spPr>
            <a:xfrm>
              <a:off x="3311280" y="4030920"/>
              <a:ext cx="1054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BE" sz="1800" spc="-1" strike="noStrike">
                  <a:solidFill>
                    <a:schemeClr val="dk1"/>
                  </a:solidFill>
                  <a:latin typeface="Arial"/>
                </a:rPr>
                <a:t>10 cm 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750" name="Graphic 15" descr=""/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/>
          </p:blipFill>
          <p:spPr>
            <a:xfrm>
              <a:off x="1698120" y="3356640"/>
              <a:ext cx="612360" cy="488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1" name="Graphic 16" descr=""/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/>
          </p:blipFill>
          <p:spPr>
            <a:xfrm>
              <a:off x="5707080" y="3786480"/>
              <a:ext cx="612360" cy="488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2" name="Picture 17" descr="A black computer with a black background&#10;&#10;AI-generated content may be incorrect."/>
            <p:cNvPicPr/>
            <p:nvPr/>
          </p:nvPicPr>
          <p:blipFill>
            <a:blip r:embed="rId7"/>
            <a:stretch/>
          </p:blipFill>
          <p:spPr>
            <a:xfrm>
              <a:off x="7731360" y="3080160"/>
              <a:ext cx="3140280" cy="338508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753" name="Curved Connector 18"/>
            <p:cNvCxnSpPr/>
            <p:nvPr/>
          </p:nvCxnSpPr>
          <p:spPr>
            <a:xfrm>
              <a:off x="6319440" y="4618080"/>
              <a:ext cx="1559160" cy="1042560"/>
            </a:xfrm>
            <a:prstGeom prst="curvedConnector3">
              <a:avLst>
                <a:gd name="adj1" fmla="val 25011"/>
              </a:avLst>
            </a:prstGeom>
            <a:ln w="12700">
              <a:solidFill>
                <a:srgbClr val="2f4d5d"/>
              </a:solidFill>
              <a:tailEnd len="med" type="triangle" w="med"/>
            </a:ln>
          </p:spPr>
        </p:cxnSp>
        <p:pic>
          <p:nvPicPr>
            <p:cNvPr id="754" name="Picture 19" descr="A logo for a software company&#10;&#10;AI-generated content may be incorrect."/>
            <p:cNvPicPr/>
            <p:nvPr/>
          </p:nvPicPr>
          <p:blipFill>
            <a:blip r:embed="rId8"/>
            <a:srcRect l="8784" t="36131" r="11567" b="35753"/>
            <a:stretch/>
          </p:blipFill>
          <p:spPr>
            <a:xfrm>
              <a:off x="8196480" y="4239720"/>
              <a:ext cx="2210400" cy="630720"/>
            </a:xfrm>
            <a:prstGeom prst="rect">
              <a:avLst/>
            </a:prstGeom>
            <a:ln w="0">
              <a:noFill/>
            </a:ln>
          </p:spPr>
        </p:pic>
        <p:cxnSp>
          <p:nvCxnSpPr>
            <p:cNvPr id="755" name="Curved Connector 20"/>
            <p:cNvCxnSpPr>
              <a:stCxn id="746" idx="2"/>
            </p:cNvCxnSpPr>
            <p:nvPr/>
          </p:nvCxnSpPr>
          <p:spPr>
            <a:xfrm flipH="1" rot="16200000">
              <a:off x="4589640" y="2371320"/>
              <a:ext cx="242640" cy="6335280"/>
            </a:xfrm>
            <a:prstGeom prst="curvedConnector3">
              <a:avLst>
                <a:gd name="adj1" fmla="val 100000"/>
              </a:avLst>
            </a:prstGeom>
            <a:ln w="15875">
              <a:solidFill>
                <a:srgbClr val="2f4d5d"/>
              </a:solidFill>
              <a:tailEnd len="med" type="triangle" w="med"/>
            </a:ln>
          </p:spPr>
        </p:cxnSp>
        <p:sp>
          <p:nvSpPr>
            <p:cNvPr id="756" name="TextBox 21"/>
            <p:cNvSpPr/>
            <p:nvPr/>
          </p:nvSpPr>
          <p:spPr>
            <a:xfrm>
              <a:off x="7283880" y="5107680"/>
              <a:ext cx="14310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0" lang="en-BE" sz="1800" spc="-1" strike="noStrike">
                  <a:solidFill>
                    <a:schemeClr val="dk1"/>
                  </a:solidFill>
                  <a:latin typeface="Arial"/>
                </a:rPr>
                <a:t>USB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" name="PlaceHolder 8"/>
          <p:cNvSpPr>
            <a:spLocks noGrp="1"/>
          </p:cNvSpPr>
          <p:nvPr>
            <p:ph type="sldNum" idx="50"/>
          </p:nvPr>
        </p:nvSpPr>
        <p:spPr/>
        <p:txBody>
          <a:bodyPr/>
          <a:p>
            <a:fld id="{D793B25F-2240-41AB-9694-8C3826A1A154}" type="slidenum">
              <a:t>59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"/>
          <p:cNvSpPr/>
          <p:nvPr/>
        </p:nvSpPr>
        <p:spPr>
          <a:xfrm>
            <a:off x="6797520" y="143280"/>
            <a:ext cx="5309640" cy="52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nl-BE" sz="4000" spc="-1" strike="noStrike">
                <a:solidFill>
                  <a:srgbClr val="4578a1"/>
                </a:solidFill>
                <a:latin typeface="Arial"/>
              </a:rPr>
              <a:t>Table of Contents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Who am I?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1" lang="en-BE" sz="2400" spc="-1" strike="noStrike">
                <a:solidFill>
                  <a:schemeClr val="dk1"/>
                </a:solidFill>
                <a:latin typeface="Arial"/>
              </a:rPr>
              <a:t>Introduction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Research Direction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OFDM link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Small-Scale Cell-Free mMIMO Networks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50000"/>
              </a:lnSpc>
              <a:buClr>
                <a:srgbClr val="2f4d5d"/>
              </a:buClr>
              <a:buFont typeface="OpenSymbol"/>
              <a:buAutoNum type="arabicPeriod"/>
              <a:tabLst>
                <a:tab algn="l" pos="0"/>
              </a:tabLst>
            </a:pPr>
            <a:r>
              <a:rPr b="0" lang="en-BE" sz="2400" spc="-1" strike="noStrike">
                <a:solidFill>
                  <a:schemeClr val="dk1"/>
                </a:solidFill>
                <a:latin typeface="Arial"/>
              </a:rPr>
              <a:t>Conclusion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4"/>
          </p:nvPr>
        </p:nvSpPr>
        <p:spPr/>
        <p:txBody>
          <a:bodyPr/>
          <a:p>
            <a:fld id="{8448939D-46EF-429F-9B4E-BE0BDCAA6690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Additional Assumptions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/>
          </p:nvPr>
        </p:nvSpPr>
        <p:spPr>
          <a:xfrm>
            <a:off x="8538120" y="240480"/>
            <a:ext cx="3078720" cy="309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Implementation Approach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/>
          </p:nvPr>
        </p:nvSpPr>
        <p:spPr>
          <a:xfrm>
            <a:off x="57492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Environment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0" name="PlaceHolder 4"/>
          <p:cNvSpPr>
            <a:spLocks noGrp="1"/>
          </p:cNvSpPr>
          <p:nvPr>
            <p:ph/>
          </p:nvPr>
        </p:nvSpPr>
        <p:spPr>
          <a:xfrm>
            <a:off x="57600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Fixed environment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Fixed Tx and Rx gain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Same two PlutoSDRs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1" name="PlaceHolder 5"/>
          <p:cNvSpPr>
            <a:spLocks noGrp="1"/>
          </p:cNvSpPr>
          <p:nvPr>
            <p:ph/>
          </p:nvPr>
        </p:nvSpPr>
        <p:spPr>
          <a:xfrm>
            <a:off x="438516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Abstraction of transmission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2" name="PlaceHolder 6"/>
          <p:cNvSpPr>
            <a:spLocks noGrp="1"/>
          </p:cNvSpPr>
          <p:nvPr>
            <p:ph/>
          </p:nvPr>
        </p:nvSpPr>
        <p:spPr>
          <a:xfrm>
            <a:off x="438624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Metricless signals in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Abstraction of power conversion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3" name="PlaceHolder 7"/>
          <p:cNvSpPr>
            <a:spLocks noGrp="1"/>
          </p:cNvSpPr>
          <p:nvPr>
            <p:ph/>
          </p:nvPr>
        </p:nvSpPr>
        <p:spPr>
          <a:xfrm>
            <a:off x="8195400" y="1272240"/>
            <a:ext cx="342324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Post-processing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4" name="PlaceHolder 8"/>
          <p:cNvSpPr>
            <a:spLocks noGrp="1"/>
          </p:cNvSpPr>
          <p:nvPr>
            <p:ph/>
          </p:nvPr>
        </p:nvSpPr>
        <p:spPr>
          <a:xfrm>
            <a:off x="8196480" y="1729440"/>
            <a:ext cx="342216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Synchronisation of one AP-UE pair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Avoid multiple UE and AP synchronisation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5" name="PlaceHolder 9"/>
          <p:cNvSpPr>
            <a:spLocks noGrp="1"/>
          </p:cNvSpPr>
          <p:nvPr>
            <p:ph type="ftr" idx="139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10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BBA5B8F7-8951-424A-9CD8-71C2A31CEB0D}" type="slidenum">
              <a:t>60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GNU Radio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/>
          </p:nvPr>
        </p:nvSpPr>
        <p:spPr>
          <a:xfrm>
            <a:off x="574920" y="1347840"/>
            <a:ext cx="491112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Software Radio in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/>
          </p:nvPr>
        </p:nvSpPr>
        <p:spPr>
          <a:xfrm>
            <a:off x="576360" y="1868400"/>
            <a:ext cx="4109760" cy="4183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Predefined signal processing blocks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Possibility of custom blocks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Clear presentation of signal flow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Easy reconfiguration of network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69" name="Content Placeholder 9" descr=""/>
          <p:cNvPicPr/>
          <p:nvPr/>
        </p:nvPicPr>
        <p:blipFill>
          <a:blip r:embed="rId1"/>
          <a:stretch/>
        </p:blipFill>
        <p:spPr>
          <a:xfrm>
            <a:off x="4997160" y="2144520"/>
            <a:ext cx="6029280" cy="2568600"/>
          </a:xfrm>
          <a:prstGeom prst="rect">
            <a:avLst/>
          </a:prstGeom>
          <a:ln w="0">
            <a:noFill/>
          </a:ln>
        </p:spPr>
      </p:pic>
      <p:sp>
        <p:nvSpPr>
          <p:cNvPr id="770" name="Text Placeholder 3"/>
          <p:cNvSpPr/>
          <p:nvPr/>
        </p:nvSpPr>
        <p:spPr>
          <a:xfrm>
            <a:off x="8538120" y="240480"/>
            <a:ext cx="307872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Implementation Approach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4"/>
          <p:cNvSpPr>
            <a:spLocks noGrp="1"/>
          </p:cNvSpPr>
          <p:nvPr>
            <p:ph type="ftr" idx="140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06CC9D0-280E-4081-B097-F740AA861F6C}" type="slidenum">
              <a:t>61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PlaceHolder 1"/>
          <p:cNvSpPr>
            <a:spLocks noGrp="1"/>
          </p:cNvSpPr>
          <p:nvPr>
            <p:ph/>
          </p:nvPr>
        </p:nvSpPr>
        <p:spPr>
          <a:xfrm>
            <a:off x="8322480" y="240480"/>
            <a:ext cx="32943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Implementation Approach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3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Additional Assumptions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4" name="PlaceHolder 3"/>
          <p:cNvSpPr>
            <a:spLocks noGrp="1"/>
          </p:cNvSpPr>
          <p:nvPr>
            <p:ph type="ftr" idx="141"/>
          </p:nvPr>
        </p:nvSpPr>
        <p:spPr>
          <a:xfrm>
            <a:off x="8538120" y="621000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5" name="Content Placeholder 5"/>
          <p:cNvSpPr/>
          <p:nvPr/>
        </p:nvSpPr>
        <p:spPr>
          <a:xfrm>
            <a:off x="574920" y="1452960"/>
            <a:ext cx="4209480" cy="438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6" name="Content Placeholder 5"/>
          <p:cNvSpPr/>
          <p:nvPr/>
        </p:nvSpPr>
        <p:spPr>
          <a:xfrm>
            <a:off x="574920" y="1333080"/>
            <a:ext cx="11219400" cy="438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100000"/>
              </a:lnSpc>
              <a:spcBef>
                <a:spcPts val="1001"/>
              </a:spcBef>
            </a:pPr>
            <a:endParaRPr b="0" lang="en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7" name="Content Placeholder 5"/>
          <p:cNvSpPr/>
          <p:nvPr/>
        </p:nvSpPr>
        <p:spPr>
          <a:xfrm>
            <a:off x="574920" y="1452960"/>
            <a:ext cx="10073520" cy="438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/>
          </a:bodyPr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BE" sz="1800" spc="-1" strike="noStrike">
                <a:solidFill>
                  <a:schemeClr val="dk1"/>
                </a:solidFill>
                <a:latin typeface="Arial"/>
              </a:rPr>
              <a:t>Abstraction of transmission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Metricless signals in GNU Radio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Abstraction of power conversion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Incorporated in channel effect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8" name="Picture 10" descr="A diagram of a wireless channel&#10;&#10;AI-generated content may be incorrect."/>
          <p:cNvPicPr/>
          <p:nvPr/>
        </p:nvPicPr>
        <p:blipFill>
          <a:blip r:embed="rId1"/>
          <a:srcRect l="0" t="0" r="0" b="29325"/>
          <a:stretch/>
        </p:blipFill>
        <p:spPr>
          <a:xfrm>
            <a:off x="5358240" y="1452960"/>
            <a:ext cx="5385240" cy="302148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7ADEFF42-8D62-4D51-A788-F868B09D7A4C}" type="slidenum">
              <a:t>62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BE" sz="2800" spc="-1" strike="noStrike">
                <a:solidFill>
                  <a:schemeClr val="dk2"/>
                </a:solidFill>
                <a:latin typeface="Arial"/>
              </a:rPr>
              <a:t>PlutoSDR</a:t>
            </a:r>
            <a:endParaRPr b="0" lang="nl-NL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0" name="PlaceHolder 2"/>
          <p:cNvSpPr>
            <a:spLocks noGrp="1"/>
          </p:cNvSpPr>
          <p:nvPr>
            <p:ph/>
          </p:nvPr>
        </p:nvSpPr>
        <p:spPr>
          <a:xfrm>
            <a:off x="574920" y="1340640"/>
            <a:ext cx="3843000" cy="369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Hardware Radio PlutoSDR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1" name="PlaceHolder 3"/>
          <p:cNvSpPr>
            <a:spLocks noGrp="1"/>
          </p:cNvSpPr>
          <p:nvPr>
            <p:ph/>
          </p:nvPr>
        </p:nvSpPr>
        <p:spPr>
          <a:xfrm>
            <a:off x="576360" y="1868400"/>
            <a:ext cx="3843000" cy="4183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Portable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Affordable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User-friendly configuration in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82" name="Content Placeholder 13" descr="A blue usb cable with a blue screen&#10;&#10;AI-generated content may be incorrect."/>
          <p:cNvPicPr/>
          <p:nvPr/>
        </p:nvPicPr>
        <p:blipFill>
          <a:blip r:embed="rId1"/>
          <a:stretch/>
        </p:blipFill>
        <p:spPr>
          <a:xfrm>
            <a:off x="6139080" y="1771560"/>
            <a:ext cx="3643200" cy="2808720"/>
          </a:xfrm>
          <a:prstGeom prst="rect">
            <a:avLst/>
          </a:prstGeom>
          <a:ln w="0">
            <a:noFill/>
          </a:ln>
        </p:spPr>
      </p:pic>
      <p:sp>
        <p:nvSpPr>
          <p:cNvPr id="783" name="Text Placeholder 3"/>
          <p:cNvSpPr/>
          <p:nvPr/>
        </p:nvSpPr>
        <p:spPr>
          <a:xfrm>
            <a:off x="8538120" y="240480"/>
            <a:ext cx="307872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Implementation Approach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PlaceHolder 4"/>
          <p:cNvSpPr>
            <a:spLocks noGrp="1"/>
          </p:cNvSpPr>
          <p:nvPr>
            <p:ph type="ftr" idx="142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23E75AE-6328-408C-AB95-E03D7EA72EEF}" type="slidenum">
              <a:t>63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nl-NL" sz="2000" spc="-1" strike="noStrike">
              <a:solidFill>
                <a:schemeClr val="dk2"/>
              </a:solidFill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/>
          </p:nvPr>
        </p:nvSpPr>
        <p:spPr>
          <a:xfrm>
            <a:off x="574920" y="1347840"/>
            <a:ext cx="491112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Software Radio in GNU Radio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7" name="PlaceHolder 3"/>
          <p:cNvSpPr>
            <a:spLocks noGrp="1"/>
          </p:cNvSpPr>
          <p:nvPr>
            <p:ph/>
          </p:nvPr>
        </p:nvSpPr>
        <p:spPr>
          <a:xfrm>
            <a:off x="576360" y="1868400"/>
            <a:ext cx="4109760" cy="4183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Predefined signal processing blocks 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Possibility of custom blocks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Clear presentation of signal flow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spcBef>
                <a:spcPts val="1001"/>
              </a:spcBef>
              <a:buClr>
                <a:srgbClr val="2f4d5d"/>
              </a:buClr>
              <a:buFont typeface="Arial"/>
              <a:buChar char="•"/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Easy reconfiguration of network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788" name="Content Placeholder 9" descr=""/>
          <p:cNvPicPr/>
          <p:nvPr/>
        </p:nvPicPr>
        <p:blipFill>
          <a:blip r:embed="rId1"/>
          <a:stretch/>
        </p:blipFill>
        <p:spPr>
          <a:xfrm>
            <a:off x="4997160" y="2144520"/>
            <a:ext cx="6029280" cy="2568600"/>
          </a:xfrm>
          <a:prstGeom prst="rect">
            <a:avLst/>
          </a:prstGeom>
          <a:ln w="0">
            <a:noFill/>
          </a:ln>
        </p:spPr>
      </p:pic>
      <p:sp>
        <p:nvSpPr>
          <p:cNvPr id="789" name="Text Placeholder 3"/>
          <p:cNvSpPr/>
          <p:nvPr/>
        </p:nvSpPr>
        <p:spPr>
          <a:xfrm>
            <a:off x="8538120" y="240480"/>
            <a:ext cx="3078720" cy="30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0000" bIns="90000" anchor="t">
            <a:noAutofit/>
          </a:bodyPr>
          <a:p>
            <a:pPr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3. Implementation Approach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PlaceHolder 4"/>
          <p:cNvSpPr>
            <a:spLocks noGrp="1"/>
          </p:cNvSpPr>
          <p:nvPr>
            <p:ph type="ftr" idx="143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1A796BA-BC98-4C1D-AF40-1E467913AF60}" type="slidenum">
              <a:t>64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Cellular Networks vs. Cell-Free Networks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2. Introduction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/>
          </p:nvPr>
        </p:nvSpPr>
        <p:spPr>
          <a:xfrm>
            <a:off x="574920" y="1272240"/>
            <a:ext cx="552096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Cellular Networks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/>
          </p:nvPr>
        </p:nvSpPr>
        <p:spPr>
          <a:xfrm>
            <a:off x="6202440" y="1272240"/>
            <a:ext cx="5413320" cy="360720"/>
          </a:xfrm>
          <a:prstGeom prst="rect">
            <a:avLst/>
          </a:prstGeom>
          <a:solidFill>
            <a:schemeClr val="accent5"/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Cell-Free Networks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5" name="PlaceHolder 5"/>
          <p:cNvSpPr>
            <a:spLocks noGrp="1"/>
          </p:cNvSpPr>
          <p:nvPr>
            <p:ph type="ftr" idx="97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6" name="TextBox 24"/>
          <p:cNvSpPr/>
          <p:nvPr/>
        </p:nvSpPr>
        <p:spPr>
          <a:xfrm>
            <a:off x="577440" y="1718280"/>
            <a:ext cx="551808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BE" sz="1800" spc="-1" strike="noStrike">
                <a:solidFill>
                  <a:srgbClr val="000000"/>
                </a:solidFill>
                <a:latin typeface="Arial"/>
              </a:rPr>
              <a:t>Base station per cell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BE" sz="1800" spc="-1" strike="noStrike">
                <a:solidFill>
                  <a:srgbClr val="000000"/>
                </a:solidFill>
                <a:latin typeface="Arial"/>
              </a:rPr>
              <a:t>Base station serves users in the area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BE" sz="1800" spc="-1" strike="noStrike">
                <a:solidFill>
                  <a:srgbClr val="000000"/>
                </a:solidFill>
                <a:latin typeface="Arial"/>
              </a:rPr>
              <a:t>Service depends on the distance to the base station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TextBox 32"/>
          <p:cNvSpPr/>
          <p:nvPr/>
        </p:nvSpPr>
        <p:spPr>
          <a:xfrm>
            <a:off x="6265440" y="1695240"/>
            <a:ext cx="5413320" cy="1188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No division in cells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Multiple Access Points serve each user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Uniformly good service throughout the area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TextBox 7"/>
          <p:cNvSpPr/>
          <p:nvPr/>
        </p:nvSpPr>
        <p:spPr>
          <a:xfrm>
            <a:off x="11936520" y="345996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BE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509" name="Picture 14" descr="A diagram of a computer network&#10;&#10;AI-generated content may be incorrect."/>
          <p:cNvPicPr/>
          <p:nvPr/>
        </p:nvPicPr>
        <p:blipFill>
          <a:blip r:embed="rId1"/>
          <a:stretch/>
        </p:blipFill>
        <p:spPr>
          <a:xfrm>
            <a:off x="6451920" y="2620080"/>
            <a:ext cx="3993840" cy="280044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6" descr="A diagram of a network&#10;&#10;AI-generated content may be incorrect."/>
          <p:cNvPicPr/>
          <p:nvPr/>
        </p:nvPicPr>
        <p:blipFill>
          <a:blip r:embed="rId2"/>
          <a:stretch/>
        </p:blipFill>
        <p:spPr>
          <a:xfrm>
            <a:off x="896760" y="2920680"/>
            <a:ext cx="3895200" cy="2853000"/>
          </a:xfrm>
          <a:prstGeom prst="rect">
            <a:avLst/>
          </a:prstGeom>
          <a:ln w="0">
            <a:noFill/>
          </a:ln>
        </p:spPr>
      </p:pic>
      <p:sp>
        <p:nvSpPr>
          <p:cNvPr id="511" name="TextBox 18"/>
          <p:cNvSpPr/>
          <p:nvPr/>
        </p:nvSpPr>
        <p:spPr>
          <a:xfrm>
            <a:off x="900000" y="6222600"/>
            <a:ext cx="6095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BE" sz="1200" spc="-1" strike="noStrike">
                <a:solidFill>
                  <a:schemeClr val="lt1"/>
                </a:solidFill>
                <a:latin typeface="Arial"/>
              </a:rPr>
              <a:t>Figures from 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BE" sz="1200" spc="-1" strike="noStrike">
                <a:solidFill>
                  <a:schemeClr val="lt1"/>
                </a:solidFill>
                <a:latin typeface="Arial"/>
              </a:rPr>
              <a:t>[1] M. Zaher, Practical Deployment Aspects of Cell-Free Massive MIMO Net-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BE" sz="1200" spc="-1" strike="noStrike">
                <a:solidFill>
                  <a:schemeClr val="lt1"/>
                </a:solidFill>
                <a:latin typeface="Arial"/>
              </a:rPr>
              <a:t>works. PhD thesis, KTH Royal Institute of Technology, 2023. QC 20230503.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9C22AE41-A954-4B66-9D0E-042223D4D493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Uplink Data Processing in Cell-Free mMIMO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chemeClr val="dk1"/>
                </a:solidFill>
                <a:latin typeface="Arial"/>
              </a:rPr>
              <a:t>2. Introduction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/>
          </p:nvPr>
        </p:nvSpPr>
        <p:spPr>
          <a:xfrm>
            <a:off x="574920" y="1272240"/>
            <a:ext cx="5520960" cy="360720"/>
          </a:xfrm>
          <a:prstGeom prst="rect">
            <a:avLst/>
          </a:prstGeom>
          <a:solidFill>
            <a:schemeClr val="dk1">
              <a:lumMod val="40000"/>
              <a:lumOff val="60000"/>
            </a:schemeClr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Centralised processing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/>
          </p:nvPr>
        </p:nvSpPr>
        <p:spPr>
          <a:xfrm>
            <a:off x="6202440" y="1272240"/>
            <a:ext cx="5413320" cy="360720"/>
          </a:xfrm>
          <a:prstGeom prst="rect">
            <a:avLst/>
          </a:prstGeom>
          <a:solidFill>
            <a:schemeClr val="accent5"/>
          </a:solidFill>
          <a:ln w="0">
            <a:solidFill>
              <a:schemeClr val="lt2">
                <a:lumMod val="75000"/>
              </a:schemeClr>
            </a:solidFill>
          </a:ln>
        </p:spPr>
        <p:txBody>
          <a:bodyPr lIns="91440" rIns="91440" tIns="45720" bIns="45720" anchor="b">
            <a:normAutofit fontScale="89943"/>
          </a:bodyPr>
          <a:p>
            <a:pPr indent="0" algn="ct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BE" sz="2000" spc="-1" strike="noStrike">
                <a:solidFill>
                  <a:schemeClr val="dk1"/>
                </a:solidFill>
                <a:latin typeface="Arial"/>
              </a:rPr>
              <a:t>Sequential processing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6" name="PlaceHolder 5"/>
          <p:cNvSpPr>
            <a:spLocks noGrp="1"/>
          </p:cNvSpPr>
          <p:nvPr>
            <p:ph/>
          </p:nvPr>
        </p:nvSpPr>
        <p:spPr>
          <a:xfrm>
            <a:off x="6202440" y="1685160"/>
            <a:ext cx="3186000" cy="4384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</a:rPr>
              <a:t>Advantages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rgbClr val="000000"/>
                </a:solidFill>
                <a:latin typeface="Arial"/>
              </a:rPr>
              <a:t>+ Computations distributed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BE" sz="1800" spc="-1" strike="noStrike">
                <a:solidFill>
                  <a:srgbClr val="000000"/>
                </a:solidFill>
                <a:latin typeface="Arial"/>
              </a:rPr>
              <a:t>+ Lower data rates on the fronthaul links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+Less wiring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nl-NL" sz="2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17" name="PlaceHolder 6"/>
          <p:cNvSpPr>
            <a:spLocks noGrp="1"/>
          </p:cNvSpPr>
          <p:nvPr>
            <p:ph type="ftr" idx="98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8" name="TextBox 21"/>
          <p:cNvSpPr/>
          <p:nvPr/>
        </p:nvSpPr>
        <p:spPr>
          <a:xfrm>
            <a:off x="741960" y="6210000"/>
            <a:ext cx="779544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pc="-1" strike="noStrike">
                <a:solidFill>
                  <a:schemeClr val="lt1"/>
                </a:solidFill>
                <a:latin typeface="Arial"/>
              </a:rPr>
              <a:t>Figures based on : 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pc="-1" strike="noStrike">
                <a:solidFill>
                  <a:schemeClr val="lt1"/>
                </a:solidFill>
                <a:latin typeface="Arial"/>
              </a:rPr>
              <a:t>[2] Demir, Ö., Björnson, E. and Sanguinetti, L. (2021). Foundations of User-Centric Cell-Free Massive MIMO</a:t>
            </a:r>
            <a:r>
              <a:rPr b="0" i="1" lang="en-US" sz="800" spc="-1" strike="noStrike">
                <a:solidFill>
                  <a:schemeClr val="lt1"/>
                </a:solidFill>
                <a:latin typeface="Arial"/>
              </a:rPr>
              <a:t>. Foundations and Trends® in Signal Processing, 14(3–4), 162–472.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pc="-1" strike="noStrike">
                <a:solidFill>
                  <a:schemeClr val="lt1"/>
                </a:solidFill>
                <a:latin typeface="Arial"/>
                <a:ea typeface="Calibri"/>
              </a:rPr>
              <a:t>[3] Z. H. Shaik, E. Björnson and E. G. Larsson, "MMSE-Optimal Sequential Processing for Cell-Free Massive MIMO With Radio Stripes," in </a:t>
            </a:r>
            <a:r>
              <a:rPr b="0" i="1" lang="en-US" sz="800" spc="-1" strike="noStrike">
                <a:solidFill>
                  <a:schemeClr val="lt1"/>
                </a:solidFill>
                <a:latin typeface="Arial"/>
                <a:ea typeface="Calibri"/>
              </a:rPr>
              <a:t>IEEE Transactions on Communications</a:t>
            </a:r>
            <a:r>
              <a:rPr b="0" lang="en-US" sz="800" spc="-1" strike="noStrike">
                <a:solidFill>
                  <a:schemeClr val="lt1"/>
                </a:solidFill>
                <a:latin typeface="Arial"/>
                <a:ea typeface="Calibri"/>
              </a:rPr>
              <a:t>, vol. 69, no. 11, pp. 7775-7789, Nov. 2021, doi: 10.1109/TCOMM.2021.3100619. 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TextBox 24"/>
          <p:cNvSpPr/>
          <p:nvPr/>
        </p:nvSpPr>
        <p:spPr>
          <a:xfrm>
            <a:off x="513000" y="1696680"/>
            <a:ext cx="5582520" cy="159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</a:rPr>
              <a:t>Disadvantages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- All Access Points (APs) wired to the CPU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r>
              <a:rPr b="0" lang="en-BE" sz="1800" spc="-1" strike="noStrike">
                <a:solidFill>
                  <a:srgbClr val="000000"/>
                </a:solidFill>
                <a:latin typeface="Arial"/>
              </a:rPr>
              <a:t>- High data rates on the fronthaul links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tabLst>
                <a:tab algn="l" pos="0"/>
              </a:tabLst>
            </a:pPr>
            <a:r>
              <a:rPr b="0" lang="en-BE" sz="1800" spc="-1" strike="noStrike">
                <a:solidFill>
                  <a:srgbClr val="000000"/>
                </a:solidFill>
                <a:latin typeface="Arial"/>
              </a:rPr>
              <a:t>- All computations in the CPU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TextBox 32"/>
          <p:cNvSpPr/>
          <p:nvPr/>
        </p:nvSpPr>
        <p:spPr>
          <a:xfrm>
            <a:off x="9248760" y="1696680"/>
            <a:ext cx="2366640" cy="13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Arial"/>
              </a:rPr>
              <a:t>Disadvantages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- Delay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- Quantisation error        propagation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1" name="Picture 5" descr="A diagram of a computer&#10;&#10;AI-generated content may be incorrect."/>
          <p:cNvPicPr/>
          <p:nvPr/>
        </p:nvPicPr>
        <p:blipFill>
          <a:blip r:embed="rId1"/>
          <a:stretch/>
        </p:blipFill>
        <p:spPr>
          <a:xfrm>
            <a:off x="1470600" y="3275280"/>
            <a:ext cx="3186000" cy="274032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6" descr="A diagram of a computer&#10;&#10;AI-generated content may be incorrect."/>
          <p:cNvPicPr/>
          <p:nvPr/>
        </p:nvPicPr>
        <p:blipFill>
          <a:blip r:embed="rId2"/>
          <a:srcRect l="0" t="6658" r="0" b="0"/>
          <a:stretch/>
        </p:blipFill>
        <p:spPr>
          <a:xfrm>
            <a:off x="7797240" y="3262680"/>
            <a:ext cx="3395880" cy="2869920"/>
          </a:xfrm>
          <a:prstGeom prst="rect">
            <a:avLst/>
          </a:prstGeom>
          <a:ln w="0">
            <a:noFill/>
          </a:ln>
        </p:spPr>
      </p:pic>
      <p:sp>
        <p:nvSpPr>
          <p:cNvPr id="523" name="TextBox 7"/>
          <p:cNvSpPr/>
          <p:nvPr/>
        </p:nvSpPr>
        <p:spPr>
          <a:xfrm>
            <a:off x="11936520" y="345996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en-BE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" name="PlaceHolder 7"/>
          <p:cNvSpPr>
            <a:spLocks noGrp="1"/>
          </p:cNvSpPr>
          <p:nvPr>
            <p:ph type="sldNum" idx="53"/>
          </p:nvPr>
        </p:nvSpPr>
        <p:spPr/>
        <p:txBody>
          <a:bodyPr/>
          <a:p>
            <a:fld id="{099A563C-4A27-4936-A025-DD1BC557D952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/>
          </p:nvPr>
        </p:nvSpPr>
        <p:spPr>
          <a:xfrm>
            <a:off x="8839080" y="240480"/>
            <a:ext cx="2777760" cy="370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0000" bIns="90000" anchor="t">
            <a:noAutofit/>
          </a:bodyPr>
          <a:p>
            <a:pPr indent="0" algn="r" defTabSz="9144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nl-BE" sz="1800" spc="-1" strike="noStrike">
                <a:solidFill>
                  <a:schemeClr val="dk1"/>
                </a:solidFill>
                <a:latin typeface="Arial"/>
              </a:rPr>
              <a:t>2. Introduction</a:t>
            </a:r>
            <a:endParaRPr b="0" lang="nl-NL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title"/>
          </p:nvPr>
        </p:nvSpPr>
        <p:spPr>
          <a:xfrm>
            <a:off x="574920" y="646920"/>
            <a:ext cx="11040840" cy="43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0" lang="nl-BE" sz="2000" spc="-1" strike="noStrike">
                <a:solidFill>
                  <a:schemeClr val="dk2"/>
                </a:solidFill>
                <a:latin typeface="Arial"/>
              </a:rPr>
              <a:t>Uplink Data Processing </a:t>
            </a:r>
            <a:r>
              <a:rPr b="0" lang="en-US" sz="2000" spc="-1" strike="noStrike">
                <a:solidFill>
                  <a:schemeClr val="dk2"/>
                </a:solidFill>
                <a:latin typeface="Arial"/>
              </a:rPr>
              <a:t>in Cell-Free mMIMO</a:t>
            </a:r>
            <a:r>
              <a:rPr b="0" lang="en-BE" sz="2000" spc="-1" strike="noStrike">
                <a:solidFill>
                  <a:schemeClr val="dk2"/>
                </a:solidFill>
                <a:latin typeface="Arial"/>
              </a:rPr>
              <a:t> </a:t>
            </a:r>
            <a:endParaRPr b="0" lang="nl-NL" sz="20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26" name="TextBox 31"/>
          <p:cNvSpPr/>
          <p:nvPr/>
        </p:nvSpPr>
        <p:spPr>
          <a:xfrm>
            <a:off x="1407600" y="4649760"/>
            <a:ext cx="9375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BE" sz="1800" spc="-1" strike="noStrike">
                <a:solidFill>
                  <a:schemeClr val="dk1"/>
                </a:solidFill>
                <a:latin typeface="Arial"/>
              </a:rPr>
              <a:t>What are the effects of over-the-air transmission and processing on this result?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TextBox 3"/>
          <p:cNvSpPr/>
          <p:nvPr/>
        </p:nvSpPr>
        <p:spPr>
          <a:xfrm>
            <a:off x="900000" y="6298920"/>
            <a:ext cx="609300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800" spc="-1" strike="noStrike">
                <a:solidFill>
                  <a:schemeClr val="lt1"/>
                </a:solidFill>
                <a:latin typeface="Arial"/>
                <a:ea typeface="Calibri"/>
              </a:rPr>
              <a:t>[3] Z. H. Shaik, E. Björnson and E. G. Larsson, "MMSE-Optimal Sequential Processing for Cell-Free Massive MIMO With Radio Stripes," in </a:t>
            </a:r>
            <a:r>
              <a:rPr b="0" i="1" lang="en-US" sz="800" spc="-1" strike="noStrike">
                <a:solidFill>
                  <a:schemeClr val="lt1"/>
                </a:solidFill>
                <a:latin typeface="Arial"/>
                <a:ea typeface="Calibri"/>
              </a:rPr>
              <a:t>IEEE Transactions on Communications</a:t>
            </a:r>
            <a:r>
              <a:rPr b="0" lang="en-US" sz="800" spc="-1" strike="noStrike">
                <a:solidFill>
                  <a:schemeClr val="lt1"/>
                </a:solidFill>
                <a:latin typeface="Arial"/>
                <a:ea typeface="Calibri"/>
              </a:rPr>
              <a:t>, vol. 69, no. 11, pp. 7775-7789, Nov. 2021, doi: 10.1109/TCOMM.2021.3100619. </a:t>
            </a:r>
            <a:endParaRPr b="0" lang="en-US" sz="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28" name="Group 7"/>
          <p:cNvGrpSpPr/>
          <p:nvPr/>
        </p:nvGrpSpPr>
        <p:grpSpPr>
          <a:xfrm>
            <a:off x="6095520" y="1399680"/>
            <a:ext cx="3615480" cy="3198960"/>
            <a:chOff x="6095520" y="1399680"/>
            <a:chExt cx="3615480" cy="3198960"/>
          </a:xfrm>
        </p:grpSpPr>
        <p:sp>
          <p:nvSpPr>
            <p:cNvPr id="529" name="TextBox 12"/>
            <p:cNvSpPr/>
            <p:nvPr/>
          </p:nvSpPr>
          <p:spPr>
            <a:xfrm>
              <a:off x="6325920" y="4082040"/>
              <a:ext cx="3154320" cy="516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0" i="1" lang="en-BE" sz="1400" spc="-1" strike="noStrike">
                  <a:solidFill>
                    <a:schemeClr val="dk1"/>
                  </a:solidFill>
                  <a:latin typeface="Arial"/>
                </a:rPr>
                <a:t>Same SE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  <a:p>
              <a:pPr algn="ctr" defTabSz="914400">
                <a:lnSpc>
                  <a:spcPct val="100000"/>
                </a:lnSpc>
              </a:pPr>
              <a:r>
                <a:rPr b="0" lang="en-BE" sz="1400" spc="-1" strike="noStrike">
                  <a:solidFill>
                    <a:schemeClr val="dk1"/>
                  </a:solidFill>
                  <a:latin typeface="Arial"/>
                </a:rPr>
                <a:t>[3]</a:t>
              </a:r>
              <a:endParaRPr b="0" lang="en-US" sz="1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530" name="Picture 5" descr="A graph of different types of efficiency&#10;&#10;Description automatically generated"/>
            <p:cNvPicPr/>
            <p:nvPr/>
          </p:nvPicPr>
          <p:blipFill>
            <a:blip r:embed="rId1"/>
            <a:stretch/>
          </p:blipFill>
          <p:spPr>
            <a:xfrm>
              <a:off x="6095520" y="1399680"/>
              <a:ext cx="3615480" cy="2522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31" name="TextBox 1"/>
          <p:cNvSpPr/>
          <p:nvPr/>
        </p:nvSpPr>
        <p:spPr>
          <a:xfrm>
            <a:off x="417240" y="2061000"/>
            <a:ext cx="3945240" cy="119988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r>
              <a:rPr b="0" lang="en-BE" sz="1800" spc="-1" strike="noStrike">
                <a:solidFill>
                  <a:srgbClr val="ffffff">
                    <a:alpha val="1000"/>
                  </a:srgbClr>
                </a:solidFill>
                <a:latin typeface="Arial"/>
              </a:rPr>
              <a:t> 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Right Arrow 4"/>
          <p:cNvSpPr/>
          <p:nvPr/>
        </p:nvSpPr>
        <p:spPr>
          <a:xfrm>
            <a:off x="4362840" y="2218680"/>
            <a:ext cx="1112400" cy="6458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d8db0"/>
          </a:solidFill>
          <a:ln>
            <a:solidFill>
              <a:srgbClr val="0c3d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BE" sz="1800" spc="-1" strike="noStrike">
              <a:solidFill>
                <a:schemeClr val="lt1"/>
              </a:solidFill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ftr" idx="99"/>
          </p:nvPr>
        </p:nvSpPr>
        <p:spPr>
          <a:xfrm>
            <a:off x="8538120" y="6221160"/>
            <a:ext cx="2488320" cy="647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nl-NL" sz="1000" spc="-1" strike="noStrike">
                <a:solidFill>
                  <a:schemeClr val="lt1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 </a:t>
            </a:r>
            <a:r>
              <a:rPr b="0" lang="nl-NL" sz="1000" spc="-1" strike="noStrike">
                <a:solidFill>
                  <a:schemeClr val="lt1"/>
                </a:solidFill>
                <a:latin typeface="Arial"/>
              </a:rPr>
              <a:t>Faculty Engineering Sciences</a:t>
            </a:r>
            <a:endParaRPr b="0" lang="en-US" sz="1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59"/>
          </p:nvPr>
        </p:nvSpPr>
        <p:spPr/>
        <p:txBody>
          <a:bodyPr/>
          <a:p>
            <a:fld id="{8C0425A7-EE15-4453-8878-F305E3FE18AD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1_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3_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4_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5_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6_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 pitchFamily="0" charset="1"/>
        <a:ea typeface=""/>
        <a:cs typeface=""/>
      </a:majorFont>
      <a:minorFont>
        <a:latin typeface="Arial" panose="020B06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4E477C8C2107479A50B74628007655" ma:contentTypeVersion="14" ma:contentTypeDescription="Create a new document." ma:contentTypeScope="" ma:versionID="e7359819dba1ae8197f1576fad0b7cf0">
  <xsd:schema xmlns:xsd="http://www.w3.org/2001/XMLSchema" xmlns:xs="http://www.w3.org/2001/XMLSchema" xmlns:p="http://schemas.microsoft.com/office/2006/metadata/properties" xmlns:ns3="ea90b52a-1d75-4f3f-9c80-e967e62e59d2" xmlns:ns4="3dcd04d7-aa1f-4877-bdfd-dc9a2cf03f93" targetNamespace="http://schemas.microsoft.com/office/2006/metadata/properties" ma:root="true" ma:fieldsID="c2d5021d30b497a35f41b95058b9c0d9" ns3:_="" ns4:_="">
    <xsd:import namespace="ea90b52a-1d75-4f3f-9c80-e967e62e59d2"/>
    <xsd:import namespace="3dcd04d7-aa1f-4877-bdfd-dc9a2cf03f9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90b52a-1d75-4f3f-9c80-e967e62e5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cd04d7-aa1f-4877-bdfd-dc9a2cf03f9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7EC148-08AF-4422-A409-91BB75ADF2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1C673C-9EC8-4BCD-AE6D-D1E0AC952D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90b52a-1d75-4f3f-9c80-e967e62e59d2"/>
    <ds:schemaRef ds:uri="3dcd04d7-aa1f-4877-bdfd-dc9a2cf03f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3C7558-9626-4EEE-8C12-3285217FA9E8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ea90b52a-1d75-4f3f-9c80-e967e62e59d2"/>
    <ds:schemaRef ds:uri="3dcd04d7-aa1f-4877-bdfd-dc9a2cf03f93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19</TotalTime>
  <Application>LibreOffice/24.2.7.2$Linux_X86_64 LibreOffice_project/420$Build-2</Application>
  <AppVersion>15.0000</AppVersion>
  <Words>2671</Words>
  <Paragraphs>612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2017-09-13T11:47:32Z</dcterms:created>
  <dc:creator/>
  <dc:description/>
  <dc:language>en-US</dc:language>
  <cp:lastModifiedBy/>
  <dcterms:modified xsi:type="dcterms:W3CDTF">2025-09-10T06:44:31Z</dcterms:modified>
  <cp:revision>440</cp:revision>
  <dc:subject/>
  <dc:title> 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0x010100354E477C8C2107479A50B74628007655</vt:lpwstr>
  </property>
  <property fmtid="{D5CDD505-2E9C-101B-9397-08002B2CF9AE}" pid="3" name="HiddenSlides">
    <vt:i4>12</vt:i4>
  </property>
  <property fmtid="{D5CDD505-2E9C-101B-9397-08002B2CF9AE}" pid="4" name="MMClips">
    <vt:i4>3</vt:i4>
  </property>
  <property fmtid="{D5CDD505-2E9C-101B-9397-08002B2CF9AE}" pid="5" name="Notes">
    <vt:i4>29</vt:i4>
  </property>
  <property fmtid="{D5CDD505-2E9C-101B-9397-08002B2CF9AE}" pid="6" name="PresentationFormat">
    <vt:lpwstr>Widescreen</vt:lpwstr>
  </property>
  <property fmtid="{D5CDD505-2E9C-101B-9397-08002B2CF9AE}" pid="7" name="Slides">
    <vt:i4>64</vt:i4>
  </property>
</Properties>
</file>