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7" r:id="rId5"/>
    <p:sldId id="272" r:id="rId6"/>
    <p:sldId id="266" r:id="rId7"/>
    <p:sldId id="258" r:id="rId8"/>
    <p:sldId id="265" r:id="rId9"/>
    <p:sldId id="260" r:id="rId10"/>
    <p:sldId id="268" r:id="rId11"/>
    <p:sldId id="270" r:id="rId12"/>
    <p:sldId id="263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0" autoAdjust="0"/>
    <p:restoredTop sz="94816" autoAdjust="0"/>
  </p:normalViewPr>
  <p:slideViewPr>
    <p:cSldViewPr snapToGrid="0">
      <p:cViewPr varScale="1">
        <p:scale>
          <a:sx n="72" d="100"/>
          <a:sy n="72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6E7E-18E3-4B41-B0AB-DDA42BADFD4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21D2C-3F41-4C4F-AFA4-19F7524D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6A6A6A"/>
                </a:solidFill>
                <a:effectLst/>
                <a:latin typeface="Roboto" panose="02000000000000000000" pitchFamily="2" charset="0"/>
              </a:rPr>
              <a:t>Sigmoidal membership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21D2C-3F41-4C4F-AFA4-19F7524DA4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3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185A-75A0-2F39-A3F8-F7CD44EE7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127A9-EC16-052E-486D-4A00BF5D5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DD0E-988D-35F0-4C58-334A8AEE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5C16-0780-977F-895A-74AF05E5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AB00-6A7A-FCFE-F298-A07111C0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6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418B-3CD0-571B-217C-8EF0B5AD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458C1-7A21-21FD-23EF-D42C853FE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CE11D-EB4A-9C39-312D-0C74FA19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5BF9D-6B02-0ED7-A9FA-7C44B806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0C883-0371-25D4-E860-CD6F2F3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1101CB-D40C-6243-A333-FF88275B5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F6D2E-0DBC-6DEA-3E03-3E7BA9135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8BCD-F04F-EC79-EC4D-BF87AC2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BABF3-9563-9249-208A-4EE688F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C54CC-73C7-C4CF-8E81-35F3E239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DBF0-817E-ACFF-9336-77A18AB3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27DF-BB72-CD60-4D15-98897B27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C23B-2590-3459-6662-9BEA32972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CF83-96E8-B6B4-F63B-FB161122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AC3FB-CADF-4860-F55C-92ED3D5D5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B5FF-A233-A8EF-72CC-E4176E0A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EBCBB-C8E7-E37D-3021-D31E6CC1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46044-83FB-9B09-5D91-F9BB5F90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71EAC-0035-68B1-139A-B0421F1A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1D23B-F2B4-6479-D5E0-A72EAF48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CE39-7056-AC30-0903-BA31C874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402E2-8B2F-7B6E-5DD0-FE9221335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C28B6-5638-DD36-4BF2-0DC697882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A8B14-7279-1E8F-6182-173ECC5A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F4367-99E4-6930-74EF-A0571907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CF3C0-4C8A-44FE-D226-46D94031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2A23-4A36-90AF-3ADC-52E12F2D2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AB41-463E-A6E7-3B6D-704EB1AC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3810A-D0E1-F23F-D094-C540DDF1D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B0980-A25E-7988-8F91-A8469342A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D5FEB3-AE49-6B3F-5F9A-307EB7B41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19794-3B97-2B98-3128-EFBA95D9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3B8E7-4B88-4365-F1AA-CB17126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9521C-0986-2E78-92C6-4DE93D80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4916-A7D3-C177-14A5-C71FFB72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CCF62-0C90-73AC-5224-B37C356C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06ED9-B00B-C8E0-3C9C-185738F2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8F02-0977-8BD6-AB98-E577694A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8C9C6-EB31-7D23-A7D4-F336F51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9F7C2-DFF0-D36E-BDC2-63351864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8FF3-C338-DC37-8E00-A73D4F46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F74D-BAFF-81BE-B1AE-EEF77996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52F0-ED86-CD1E-9169-98DB6B3F7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4ECF3-BA70-2F55-6BC7-9EE82D753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3DD65-C630-FAB9-8971-87481484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C896C-A806-3C65-F4FC-17AC8ECA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18615-26AB-9EA2-326D-C044A34B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1825-9498-B075-9BCD-644E4A0C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71185-2E5F-5483-2E34-704450B7A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C5DF0-B0AB-CB39-FBD3-E2FEAA56D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04352-D7EC-D646-CD83-79BC493D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4CDA9-FD91-E50B-05BD-0BB09F69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05BF-86CF-9E9C-FA02-775C8BFF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29CA7-909B-CEEF-617F-410B8858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7416B-8B1F-99EC-68A4-120E9AC53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88A45-1F91-4481-368F-C8E44AD5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AF28B2-86AE-4CED-8DC7-56E24272A628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9020-AF6D-8EFD-6C67-BF3C40AFE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C5CC-A40A-8A3C-E2FF-FD6EDE95D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565E5-4417-4AED-9EBF-956154FCE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SigM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TIA/sigmf-ns-nt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mathworks.com/help/fuzzy/sigmf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gnuradio.org/index.php/grcon/article/view/5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gmf.org/" TargetMode="External"/><Relationship Id="rId2" Type="http://schemas.openxmlformats.org/officeDocument/2006/relationships/hyperlink" Target="https://github.com/sigmf/SigMF/blob/main/sigmf-schema.js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sigmf.org/sigmf-spec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jacobagilbert/gr-sigmf_uti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sigmf/sigmf-pyth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2677-CF06-5A67-D8AC-62904DA2E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477" y="506027"/>
            <a:ext cx="8197046" cy="2335547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GRCon25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47FC6-DA84-AB4A-399A-59F234E2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568" y="6125592"/>
            <a:ext cx="6474863" cy="465004"/>
          </a:xfrm>
        </p:spPr>
        <p:txBody>
          <a:bodyPr/>
          <a:lstStyle/>
          <a:p>
            <a:r>
              <a:rPr lang="en-US" dirty="0"/>
              <a:t>Marc Lichtman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D8593-6894-0B52-C543-66B0B0F1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b="9092"/>
          <a:stretch/>
        </p:blipFill>
        <p:spPr bwMode="auto">
          <a:xfrm>
            <a:off x="4555877" y="2841574"/>
            <a:ext cx="3080244" cy="30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3CFFEF-D333-4487-9D68-57177DB7FB84}"/>
              </a:ext>
            </a:extLst>
          </p:cNvPr>
          <p:cNvSpPr txBox="1"/>
          <p:nvPr/>
        </p:nvSpPr>
        <p:spPr>
          <a:xfrm>
            <a:off x="1997477" y="365331"/>
            <a:ext cx="81970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RF Recordings using SigMF</a:t>
            </a:r>
            <a:br>
              <a:rPr lang="en-US" sz="4800" dirty="0"/>
            </a:br>
            <a:r>
              <a:rPr lang="en-US" sz="4800" dirty="0"/>
              <a:t>and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367240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250BC-4DAD-3B5B-A6FD-563C3C2E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since GRCon24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608D-A77A-9977-D359-AF3233408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v1.2.5 released a few months ago</a:t>
            </a:r>
          </a:p>
          <a:p>
            <a:r>
              <a:rPr lang="en-US" dirty="0"/>
              <a:t>Added Captures scope geolocation field</a:t>
            </a:r>
          </a:p>
          <a:p>
            <a:pPr lvl="1"/>
            <a:r>
              <a:rPr lang="en-US" dirty="0"/>
              <a:t>Global field is not being removed but Captures is preferred</a:t>
            </a:r>
          </a:p>
          <a:p>
            <a:pPr lvl="1"/>
            <a:r>
              <a:rPr lang="en-US" dirty="0"/>
              <a:t>The location of the recording system at the start of this Captures segment, as a </a:t>
            </a:r>
            <a:r>
              <a:rPr lang="en-US" dirty="0" err="1"/>
              <a:t>GeoJSON</a:t>
            </a:r>
            <a:r>
              <a:rPr lang="en-US" dirty="0"/>
              <a:t> point object</a:t>
            </a:r>
          </a:p>
          <a:p>
            <a:r>
              <a:rPr lang="en-US" dirty="0"/>
              <a:t>Some language improvements/clarifications</a:t>
            </a:r>
          </a:p>
          <a:p>
            <a:r>
              <a:rPr lang="en-US" dirty="0"/>
              <a:t>Still recommending Collections as the go-to method for multichannel recordings (avoid using </a:t>
            </a:r>
            <a:r>
              <a:rPr lang="en-US" dirty="0" err="1"/>
              <a:t>num_channels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27178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707C-F4CB-416B-AD03-F6FDF227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since GRCon24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8156-E0F1-459C-AE60-1645EF35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SigMF Wikipedia page</a:t>
            </a:r>
            <a:r>
              <a:rPr lang="en-US" dirty="0"/>
              <a:t> was approved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CA6D0-DBF3-46F4-9D90-EC963C194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146" y="2376609"/>
            <a:ext cx="9708253" cy="44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D4D6-8645-A018-219E-C580009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3" y="-297657"/>
            <a:ext cx="10515600" cy="1325563"/>
          </a:xfrm>
        </p:spPr>
        <p:txBody>
          <a:bodyPr/>
          <a:lstStyle/>
          <a:p>
            <a:r>
              <a:rPr lang="en-US" dirty="0"/>
              <a:t>Used by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525E-94A5-5AED-A9EC-F89FA791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23" y="1027906"/>
            <a:ext cx="11160095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NTIA maintains their own set of Extensions </a:t>
            </a:r>
            <a:r>
              <a:rPr lang="en-US" sz="2400" dirty="0">
                <a:hlinkClick r:id="rId3"/>
              </a:rPr>
              <a:t>https://github.com/NTIA/sigmf-ns-ntia</a:t>
            </a:r>
            <a:endParaRPr lang="en-US" sz="2400" dirty="0"/>
          </a:p>
          <a:p>
            <a:r>
              <a:rPr lang="en-US" sz="2400" dirty="0"/>
              <a:t>Basic support in lots of software (GNU Radio, Inspectrum,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r>
              <a:rPr lang="en-US" sz="2400" dirty="0"/>
              <a:t>IQEngine.org is entirely built on top of the SigMF standard</a:t>
            </a:r>
          </a:p>
          <a:p>
            <a:r>
              <a:rPr lang="en-US" sz="2400" dirty="0"/>
              <a:t>Muon Space is using SigMF to bring raw RF from satellites to a data pipeline on the ground</a:t>
            </a:r>
          </a:p>
          <a:p>
            <a:r>
              <a:rPr lang="en-US" sz="2400" dirty="0" err="1"/>
              <a:t>DeepSig</a:t>
            </a:r>
            <a:r>
              <a:rPr lang="en-US" sz="2400" dirty="0"/>
              <a:t> within </a:t>
            </a:r>
            <a:r>
              <a:rPr lang="en-US" sz="2400" dirty="0" err="1"/>
              <a:t>OmniSIG</a:t>
            </a:r>
            <a:r>
              <a:rPr lang="en-US" sz="2400" dirty="0"/>
              <a:t> and their datasets</a:t>
            </a:r>
          </a:p>
          <a:p>
            <a:r>
              <a:rPr lang="en-US" sz="2400" dirty="0"/>
              <a:t>Airbus, as part of internal software</a:t>
            </a:r>
          </a:p>
          <a:p>
            <a:r>
              <a:rPr lang="en-US" sz="2400" dirty="0"/>
              <a:t>MISP open source threat intelligence and sharing platform</a:t>
            </a:r>
          </a:p>
          <a:p>
            <a:r>
              <a:rPr lang="en-US" sz="2400" strike="sngStrike" dirty="0"/>
              <a:t>MATLAB’s </a:t>
            </a:r>
            <a:r>
              <a:rPr lang="en-US" sz="2400" strike="sngStrike" dirty="0" err="1">
                <a:hlinkClick r:id="rId4"/>
              </a:rPr>
              <a:t>sigmf</a:t>
            </a:r>
            <a:r>
              <a:rPr lang="en-US" sz="2400" strike="sngStrike" dirty="0">
                <a:hlinkClick r:id="rId4"/>
              </a:rPr>
              <a:t>() function </a:t>
            </a:r>
            <a:endParaRPr lang="en-US" sz="2400" strike="sngStrike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EEBF0-56F6-4B4B-A047-46DF2FE6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001" y="4617221"/>
            <a:ext cx="5875999" cy="22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5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DB6E-A833-4B1D-8E89-EEFD83BEE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878891"/>
            <a:ext cx="10515600" cy="4351338"/>
          </a:xfrm>
        </p:spPr>
        <p:txBody>
          <a:bodyPr/>
          <a:lstStyle/>
          <a:p>
            <a:r>
              <a:rPr lang="en-US" dirty="0"/>
              <a:t>Web-based tool for managing and viewing your SigMF recordings</a:t>
            </a:r>
          </a:p>
          <a:p>
            <a:r>
              <a:rPr lang="en-US" dirty="0"/>
              <a:t>Public instance hosted at IQEngine.org</a:t>
            </a:r>
          </a:p>
          <a:p>
            <a:pPr lvl="1"/>
            <a:r>
              <a:rPr lang="en-US" dirty="0"/>
              <a:t>Lots of example SigMF recordings you can download, including CTF</a:t>
            </a:r>
          </a:p>
          <a:p>
            <a:pPr lvl="1"/>
            <a:r>
              <a:rPr lang="en-US" dirty="0"/>
              <a:t>You can even view your own (local) recordings</a:t>
            </a:r>
          </a:p>
          <a:p>
            <a:r>
              <a:rPr lang="en-US" dirty="0"/>
              <a:t>Has a mini tutorial for SigMF, including a SigMF JSON validator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7B02E-F417-4E10-9391-BF555234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44" y="177697"/>
            <a:ext cx="4925112" cy="1467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F6C87C-6C02-4BE5-95CE-220DD43FE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15"/>
          <a:stretch/>
        </p:blipFill>
        <p:spPr>
          <a:xfrm>
            <a:off x="920318" y="4337463"/>
            <a:ext cx="10351363" cy="25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77F2-35DA-829C-D699-7711B6FC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EB04-66F3-B495-97D5-47A346FA7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Further increasing adoption</a:t>
            </a:r>
          </a:p>
          <a:p>
            <a:r>
              <a:rPr lang="en-US" sz="2400" dirty="0"/>
              <a:t>Converters</a:t>
            </a:r>
          </a:p>
          <a:p>
            <a:r>
              <a:rPr lang="en-US" sz="2400" dirty="0"/>
              <a:t>We’re in a stable state at this point so we don’t want major spec changes</a:t>
            </a:r>
          </a:p>
          <a:p>
            <a:r>
              <a:rPr lang="en-US" sz="2400" dirty="0"/>
              <a:t>gr-</a:t>
            </a:r>
            <a:r>
              <a:rPr lang="en-US" sz="2400" dirty="0" err="1"/>
              <a:t>sigmf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527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A932-7B8C-33B7-0419-AB88745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148557"/>
            <a:ext cx="6291854" cy="1325563"/>
          </a:xfrm>
        </p:spPr>
        <p:txBody>
          <a:bodyPr/>
          <a:lstStyle/>
          <a:p>
            <a:r>
              <a:rPr lang="en-US" dirty="0"/>
              <a:t>SigMF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00CE5-5584-4230-3224-673432E80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8791" y="0"/>
            <a:ext cx="5543210" cy="68580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785DAB-C594-602A-EF6A-9A9298376949}"/>
              </a:ext>
            </a:extLst>
          </p:cNvPr>
          <p:cNvSpPr txBox="1">
            <a:spLocks/>
          </p:cNvSpPr>
          <p:nvPr/>
        </p:nvSpPr>
        <p:spPr>
          <a:xfrm>
            <a:off x="275463" y="1622677"/>
            <a:ext cx="6124736" cy="4525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Open standard for storing RF to file</a:t>
            </a:r>
          </a:p>
          <a:p>
            <a:r>
              <a:rPr lang="en-US" sz="2400" dirty="0"/>
              <a:t>Binary IQ file + JSON file</a:t>
            </a:r>
          </a:p>
          <a:p>
            <a:r>
              <a:rPr lang="en-US" sz="2400" dirty="0"/>
              <a:t>SigMF specifies the JSON</a:t>
            </a:r>
          </a:p>
          <a:p>
            <a:r>
              <a:rPr lang="en-US" sz="2400" dirty="0"/>
              <a:t>Forces proper documenting of critical metadata easily lost when throwing tons of IQ files into a folder</a:t>
            </a:r>
          </a:p>
          <a:p>
            <a:r>
              <a:rPr lang="en-US" sz="2400" dirty="0"/>
              <a:t>Includes numerous optional fields specific to RF signals</a:t>
            </a:r>
          </a:p>
          <a:p>
            <a:r>
              <a:rPr lang="en-US" sz="2400" dirty="0"/>
              <a:t>Annotations can be used to mark interesting time-frequency bounding boxes</a:t>
            </a:r>
          </a:p>
          <a:p>
            <a:r>
              <a:rPr lang="en-US" sz="2400" dirty="0"/>
              <a:t>Extensions</a:t>
            </a:r>
          </a:p>
        </p:txBody>
      </p:sp>
    </p:spTree>
    <p:extLst>
      <p:ext uri="{BB962C8B-B14F-4D97-AF65-F5344CB8AC3E}">
        <p14:creationId xmlns:p14="http://schemas.microsoft.com/office/powerpoint/2010/main" val="336202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92912-896E-6929-B8F0-18498D51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" y="-45720"/>
            <a:ext cx="10515600" cy="69418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"global":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"core:datatype": "cf32_le",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"core:sample_rate": 40000000,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"core:hw": "PlutoSDR with whip antenna",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"core:author": "Art Vandelay",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"core:version": "1.0.0",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"core:description": "Describe your signal/recording here"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},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"captures": 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"core:sample_start": 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"core:frequency": 880000000,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</a:t>
            </a:r>
            <a:r>
              <a:rPr lang="en-US" sz="2000" dirty="0" err="1"/>
              <a:t>core:datetime</a:t>
            </a:r>
            <a:r>
              <a:rPr lang="en-US" sz="2000" dirty="0"/>
              <a:t>": "2022-03-17T16:43:30Z"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"annotations": 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"core:sample_start": 100000,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"core:sample_count": 200000,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"core:freq_upper_edge": 884625000,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"core:freq_lower_edge": 883275000,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        "</a:t>
            </a:r>
            <a:r>
              <a:rPr lang="en-US" sz="2000" dirty="0" err="1"/>
              <a:t>core:label</a:t>
            </a:r>
            <a:r>
              <a:rPr lang="en-US" sz="2000" dirty="0"/>
              <a:t>": "LTE"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},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           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86FEF-594C-7032-906B-F4FF5CE7B09D}"/>
              </a:ext>
            </a:extLst>
          </p:cNvPr>
          <p:cNvSpPr/>
          <p:nvPr/>
        </p:nvSpPr>
        <p:spPr>
          <a:xfrm>
            <a:off x="106680" y="297180"/>
            <a:ext cx="449580" cy="2156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5DBB3-E84F-E887-C398-D516B2C5414A}"/>
              </a:ext>
            </a:extLst>
          </p:cNvPr>
          <p:cNvSpPr/>
          <p:nvPr/>
        </p:nvSpPr>
        <p:spPr>
          <a:xfrm>
            <a:off x="114300" y="2510790"/>
            <a:ext cx="449580" cy="1840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B0238-3B62-3262-08F9-935AB7C1F5D4}"/>
              </a:ext>
            </a:extLst>
          </p:cNvPr>
          <p:cNvSpPr/>
          <p:nvPr/>
        </p:nvSpPr>
        <p:spPr>
          <a:xfrm>
            <a:off x="106680" y="4442460"/>
            <a:ext cx="449580" cy="2415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3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C674-D479-9960-2061-C1580638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Datatype Reference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A7E48-8C25-4861-D092-6CAFCC3C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76" y="1863429"/>
            <a:ext cx="11556647" cy="2513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AB349-334A-4DEB-8B9F-50DAFE1FAB73}"/>
              </a:ext>
            </a:extLst>
          </p:cNvPr>
          <p:cNvSpPr txBox="1"/>
          <p:nvPr/>
        </p:nvSpPr>
        <p:spPr>
          <a:xfrm>
            <a:off x="317676" y="4740676"/>
            <a:ext cx="12517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cf32_le is your typical 32-bit floats, e.g. GNU Radio File Sink w/ default complex (blue) stream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ci16_le are “shorts”, e.g. from </a:t>
            </a:r>
            <a:r>
              <a:rPr lang="en-US" sz="2000" dirty="0" err="1"/>
              <a:t>BladeRF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ci8 – </a:t>
            </a:r>
            <a:r>
              <a:rPr lang="en-US" sz="2000" dirty="0" err="1"/>
              <a:t>HackRF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/>
              <a:t>cu8 – RTL-SDR</a:t>
            </a:r>
          </a:p>
        </p:txBody>
      </p:sp>
    </p:spTree>
    <p:extLst>
      <p:ext uri="{BB962C8B-B14F-4D97-AF65-F5344CB8AC3E}">
        <p14:creationId xmlns:p14="http://schemas.microsoft.com/office/powerpoint/2010/main" val="40947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97BB-C0ED-40A9-88A7-761F7158A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7D59-006A-4A15-9C0E-4FCF9B2A2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80" y="1878891"/>
            <a:ext cx="11084511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Software interoperability</a:t>
            </a:r>
          </a:p>
          <a:p>
            <a:pPr lvl="1"/>
            <a:r>
              <a:rPr lang="en-US" sz="2800" dirty="0"/>
              <a:t>Avoid </a:t>
            </a:r>
            <a:r>
              <a:rPr lang="en-US" sz="2800" dirty="0" err="1"/>
              <a:t>bitrot</a:t>
            </a:r>
            <a:r>
              <a:rPr lang="en-US" sz="2800" dirty="0"/>
              <a:t> of datasets</a:t>
            </a:r>
          </a:p>
          <a:p>
            <a:pPr lvl="1"/>
            <a:r>
              <a:rPr lang="en-US" sz="2800" dirty="0"/>
              <a:t>Collaborative processing/analysis</a:t>
            </a:r>
          </a:p>
          <a:p>
            <a:pPr lvl="1"/>
            <a:r>
              <a:rPr lang="en-US" sz="2800" dirty="0"/>
              <a:t>Alternative to not using it is a bespoke method of storing metadata</a:t>
            </a:r>
          </a:p>
          <a:p>
            <a:pPr lvl="1"/>
            <a:r>
              <a:rPr lang="en-US" sz="2800" dirty="0"/>
              <a:t>Not much else out there specific to RF signals</a:t>
            </a:r>
          </a:p>
          <a:p>
            <a:pPr lvl="2"/>
            <a:r>
              <a:rPr lang="en-US" sz="2800" dirty="0"/>
              <a:t>Proprietary formats, </a:t>
            </a:r>
            <a:r>
              <a:rPr lang="en-US" sz="2800" dirty="0" err="1"/>
              <a:t>eg</a:t>
            </a:r>
            <a:r>
              <a:rPr lang="en-US" sz="2800" dirty="0"/>
              <a:t> test equipment vendors</a:t>
            </a:r>
          </a:p>
          <a:p>
            <a:pPr lvl="2"/>
            <a:r>
              <a:rPr lang="en-US" sz="2800" dirty="0"/>
              <a:t>HDF5 with ITU-R SM.2117-0 *very* specific to spectrum sensors</a:t>
            </a:r>
          </a:p>
          <a:p>
            <a:pPr lvl="2"/>
            <a:r>
              <a:rPr lang="en-US" sz="2800" dirty="0"/>
              <a:t>Packet captures of over-the-wire formats such as VITA 49</a:t>
            </a:r>
          </a:p>
          <a:p>
            <a:pPr lvl="2"/>
            <a:r>
              <a:rPr lang="en-US" sz="2800" dirty="0">
                <a:solidFill>
                  <a:srgbClr val="00B0F0"/>
                </a:solidFill>
              </a:rPr>
              <a:t>Old legacy formats that were too flexible, leading to variants</a:t>
            </a:r>
          </a:p>
        </p:txBody>
      </p:sp>
    </p:spTree>
    <p:extLst>
      <p:ext uri="{BB962C8B-B14F-4D97-AF65-F5344CB8AC3E}">
        <p14:creationId xmlns:p14="http://schemas.microsoft.com/office/powerpoint/2010/main" val="240269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14FD-A1DB-5CE0-7340-75117804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F107-6324-59D5-CDCC-986F96AC3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Started in 2017 at DARPA Hackfest in Brussels, by Ben Hilburn and others</a:t>
            </a:r>
          </a:p>
          <a:p>
            <a:r>
              <a:rPr lang="en-US" sz="2400" dirty="0"/>
              <a:t>Developed as a GNU Radio organization project</a:t>
            </a:r>
          </a:p>
          <a:p>
            <a:r>
              <a:rPr lang="en-US" sz="2400" dirty="0">
                <a:hlinkClick r:id="rId2"/>
              </a:rPr>
              <a:t>GRCon18 paper</a:t>
            </a:r>
            <a:r>
              <a:rPr lang="en-US" sz="2400" dirty="0"/>
              <a:t> by Ben Hilburn, Nathan West, Tim O'Shea, </a:t>
            </a:r>
            <a:r>
              <a:rPr lang="en-US" sz="2400" dirty="0" err="1"/>
              <a:t>Tamoghna</a:t>
            </a:r>
            <a:r>
              <a:rPr lang="en-US" sz="2400" dirty="0"/>
              <a:t> Roy</a:t>
            </a:r>
          </a:p>
          <a:p>
            <a:r>
              <a:rPr lang="en-US" sz="2400" dirty="0"/>
              <a:t>Slowly refined the specs and added extensions, went into a stable state</a:t>
            </a:r>
          </a:p>
          <a:p>
            <a:r>
              <a:rPr lang="en-US" sz="2400" dirty="0"/>
              <a:t>2024 - changed from “The Signal Metadata Format (SigMF)” to just “SigMF” mainly for Wikipedia’s sake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562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A9DA-E9FB-2691-C7C9-1F4004D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the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1F6A-D7E7-5B8C-C54E-B16B03FA8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9" y="1798992"/>
            <a:ext cx="1186574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Source of truth is the official JSON schema - </a:t>
            </a:r>
            <a:r>
              <a:rPr lang="en-US" sz="2400" dirty="0" err="1">
                <a:hlinkClick r:id="rId2"/>
              </a:rPr>
              <a:t>sigmf-schema.json</a:t>
            </a:r>
            <a:r>
              <a:rPr lang="en-US" sz="2400" dirty="0"/>
              <a:t> in root of main repo</a:t>
            </a:r>
          </a:p>
          <a:p>
            <a:r>
              <a:rPr lang="en-US" sz="2400" dirty="0"/>
              <a:t>We render HTML and PDF from the JSON schema and a .md file</a:t>
            </a:r>
          </a:p>
          <a:p>
            <a:r>
              <a:rPr lang="en-US" sz="2400" dirty="0">
                <a:hlinkClick r:id="rId3"/>
              </a:rPr>
              <a:t>https://sigmf.org/</a:t>
            </a:r>
            <a:endParaRPr lang="en-US" sz="2400" dirty="0"/>
          </a:p>
          <a:p>
            <a:r>
              <a:rPr lang="en-US" sz="2400" dirty="0"/>
              <a:t>PDF - </a:t>
            </a:r>
            <a:r>
              <a:rPr lang="en-US" sz="2400" dirty="0">
                <a:hlinkClick r:id="rId4"/>
              </a:rPr>
              <a:t>https://sigmf.org/sigmf-spec.pdf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C011D-D39B-4D77-8CB5-73BAD95F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19" y="4129077"/>
            <a:ext cx="10638362" cy="27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A9A9-9682-AF19-514A-47B03A72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SigMF in GNU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8D9-2F0B-B9B3-2A74-4E7A2F89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SigMF “Minimal” Blocks – basic functionality</a:t>
            </a:r>
          </a:p>
          <a:p>
            <a:r>
              <a:rPr lang="en-US" sz="2400" dirty="0">
                <a:hlinkClick r:id="rId2"/>
              </a:rPr>
              <a:t>https://github.com/jacobagilbert/gr-sigmf_utils</a:t>
            </a:r>
            <a:endParaRPr lang="en-US" sz="2400" dirty="0"/>
          </a:p>
          <a:p>
            <a:pPr lvl="1"/>
            <a:r>
              <a:rPr lang="en-US" sz="2000" dirty="0"/>
              <a:t>SigMF File Source – intelligent file specification, type conversion,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Add Tags From Metadata – adds annotation metadata as stream tags</a:t>
            </a:r>
          </a:p>
          <a:p>
            <a:pPr lvl="1"/>
            <a:r>
              <a:rPr lang="en-US" sz="2000" dirty="0"/>
              <a:t>Tag Meta Writer – produces metadata annotations from stream tags</a:t>
            </a:r>
          </a:p>
          <a:p>
            <a:pPr lvl="1"/>
            <a:r>
              <a:rPr lang="en-US" sz="2000" dirty="0"/>
              <a:t>PDU Meta Writer – produces metadata annotations from PDUs</a:t>
            </a:r>
          </a:p>
          <a:p>
            <a:r>
              <a:rPr lang="en-US" sz="2400" dirty="0"/>
              <a:t>Looking for someone or some group to lead an official gr-sigmf!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884B1-2C72-CAEB-0A0A-ED05DD42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623" y="138759"/>
            <a:ext cx="4106313" cy="2025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9114A-6F8D-88DE-A8CD-02927E1A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07"/>
          <a:stretch/>
        </p:blipFill>
        <p:spPr>
          <a:xfrm>
            <a:off x="1974078" y="4857412"/>
            <a:ext cx="8494520" cy="20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0BAB-1F73-9431-6C71-FAFEFB91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Package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585A73-61BB-02A0-E294-1FF8D00D1788}"/>
              </a:ext>
            </a:extLst>
          </p:cNvPr>
          <p:cNvSpPr txBox="1">
            <a:spLocks/>
          </p:cNvSpPr>
          <p:nvPr/>
        </p:nvSpPr>
        <p:spPr>
          <a:xfrm>
            <a:off x="838200" y="1617195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pip install </a:t>
            </a:r>
            <a:r>
              <a:rPr lang="en-US" sz="2400" dirty="0" err="1"/>
              <a:t>sigmf</a:t>
            </a:r>
            <a:endParaRPr lang="en-US" sz="2400" dirty="0"/>
          </a:p>
          <a:p>
            <a:r>
              <a:rPr lang="en-US" sz="2400" dirty="0"/>
              <a:t>Code lives </a:t>
            </a:r>
            <a:r>
              <a:rPr lang="en-US" sz="2400" dirty="0">
                <a:hlinkClick r:id="rId2"/>
              </a:rPr>
              <a:t>https://github.com/sigmf/sigmf-python</a:t>
            </a:r>
            <a:endParaRPr lang="en-US" sz="2400" dirty="0"/>
          </a:p>
          <a:p>
            <a:r>
              <a:rPr lang="en-US" sz="2400" dirty="0"/>
              <a:t>Read, create, validate SigMF</a:t>
            </a:r>
          </a:p>
          <a:p>
            <a:r>
              <a:rPr lang="en-US" sz="2400" dirty="0"/>
              <a:t>Also includes support for Collections and Archives</a:t>
            </a:r>
          </a:p>
          <a:p>
            <a:r>
              <a:rPr lang="en-US" sz="2400" dirty="0"/>
              <a:t>Huge thanks to Kyle Logue (aka Teque5) for maintaining it, and the many contributors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5F11A1-7638-4015-8507-FF057778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06" y="4104500"/>
            <a:ext cx="5255580" cy="27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9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849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Roboto</vt:lpstr>
      <vt:lpstr>Office Theme</vt:lpstr>
      <vt:lpstr>  GRCon25</vt:lpstr>
      <vt:lpstr>SigMF Overview</vt:lpstr>
      <vt:lpstr>PowerPoint Presentation</vt:lpstr>
      <vt:lpstr>Datatype Reference</vt:lpstr>
      <vt:lpstr>Why Use It?</vt:lpstr>
      <vt:lpstr>SigMF History</vt:lpstr>
      <vt:lpstr>Where to find the Specs</vt:lpstr>
      <vt:lpstr>SigMF in GNU Radio</vt:lpstr>
      <vt:lpstr>Python Package</vt:lpstr>
      <vt:lpstr>Updates since GRCon24</vt:lpstr>
      <vt:lpstr>Updates since GRCon24</vt:lpstr>
      <vt:lpstr>Used by Many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Recordings using SigMF and Project Update GRCon25</dc:title>
  <dc:creator/>
  <cp:lastModifiedBy>marclichtman</cp:lastModifiedBy>
  <cp:revision>145</cp:revision>
  <dcterms:created xsi:type="dcterms:W3CDTF">2024-09-16T14:46:09Z</dcterms:created>
  <dcterms:modified xsi:type="dcterms:W3CDTF">2025-09-11T07:24:59Z</dcterms:modified>
</cp:coreProperties>
</file>