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ppt/slides/slide18.xml" ContentType="application/vnd.openxmlformats-officedocument.presentationml.slide+xml"/>
  <Override PartName="/ppt/notesSlides/notesSlide17.xml" ContentType="application/vnd.openxmlformats-officedocument.presentationml.notes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embedTrueTypeFonts="1" autoCompressPictures="0">
  <p:sldMasterIdLst>
    <p:sldMasterId id="2147483786" r:id="rId1"/>
  </p:sldMasterIdLst>
  <p:notesMasterIdLst>
    <p:notesMasterId r:id="rId20"/>
  </p:notesMasterIdLst>
  <p:handoutMasterIdLst>
    <p:handoutMasterId r:id="rId21"/>
  </p:handoutMasterIdLst>
  <p:sldIdLst>
    <p:sldId id="256" r:id="rId2"/>
    <p:sldId id="971" r:id="rId3"/>
    <p:sldId id="988" r:id="rId4"/>
    <p:sldId id="972" r:id="rId5"/>
    <p:sldId id="975" r:id="rId6"/>
    <p:sldId id="973" r:id="rId7"/>
    <p:sldId id="978" r:id="rId8"/>
    <p:sldId id="979" r:id="rId9"/>
    <p:sldId id="981" r:id="rId10"/>
    <p:sldId id="989" r:id="rId11"/>
    <p:sldId id="987" r:id="rId12"/>
    <p:sldId id="984" r:id="rId13"/>
    <p:sldId id="983" r:id="rId14"/>
    <p:sldId id="993" r:id="rId15"/>
    <p:sldId id="990" r:id="rId16"/>
    <p:sldId id="991" r:id="rId17"/>
    <p:sldId id="992" r:id="rId18"/>
    <p:sldId id="986" r:id="rId19"/>
  </p:sldIdLst>
  <p:sldSz cx="12192000" cy="6858000"/>
  <p:notesSz cx="6858000" cy="9144000"/>
  <p:embeddedFontLst>
    <p:embeddedFont>
      <p:font typeface="Franklin Gothic Medium Cond" panose="020B0606030402020204" pitchFamily="3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4C338A0-1642-4A45-9EEB-18F3F412A569}">
          <p14:sldIdLst>
            <p14:sldId id="256"/>
            <p14:sldId id="971"/>
            <p14:sldId id="988"/>
            <p14:sldId id="972"/>
            <p14:sldId id="975"/>
            <p14:sldId id="973"/>
            <p14:sldId id="978"/>
            <p14:sldId id="979"/>
            <p14:sldId id="981"/>
            <p14:sldId id="989"/>
            <p14:sldId id="987"/>
            <p14:sldId id="984"/>
            <p14:sldId id="983"/>
            <p14:sldId id="993"/>
            <p14:sldId id="990"/>
            <p14:sldId id="991"/>
            <p14:sldId id="992"/>
            <p14:sldId id="98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3563"/>
    <a:srgbClr val="1B2E54"/>
    <a:srgbClr val="0A1B34"/>
    <a:srgbClr val="1D5399"/>
    <a:srgbClr val="18437D"/>
    <a:srgbClr val="0E2749"/>
    <a:srgbClr val="3188C8"/>
    <a:srgbClr val="1A3763"/>
    <a:srgbClr val="40AE49"/>
    <a:srgbClr val="54B7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DFFA33-072D-412C-B293-899F86B5D3F7}" v="266" dt="2026-09-20T01:10:21.909"/>
    <p1510:client id="{83A37D27-6762-4DB2-8D9E-A46D87B970F0}" v="13" dt="2026-09-20T21:45:15.1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5040" autoAdjust="0"/>
  </p:normalViewPr>
  <p:slideViewPr>
    <p:cSldViewPr snapToGrid="0">
      <p:cViewPr varScale="1">
        <p:scale>
          <a:sx n="91" d="100"/>
          <a:sy n="91" d="100"/>
        </p:scale>
        <p:origin x="12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tableStyles" Target="tableStyles.xml"/><Relationship Id="rId30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3639BD5-D949-9147-88A7-D5E73E0F3F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0DAE07-82C2-5E45-A3AC-DD8F35D21EB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95583C-848B-9947-905E-29B2B7B7704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EE37B-5A52-AA4C-9B56-4233351AE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073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A832CC-96FA-8045-89DC-9B306A0E73A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589FA7-0102-4F4D-BC10-A60FB8D9E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20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589FA7-0102-4F4D-BC10-A60FB8D9EA01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672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3876A-76DF-1F1A-47B8-DE340BC6C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A22746-F57F-FE63-738A-E3C0F013F8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C552C0-4E20-0AF3-055B-F4D3B83058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8B70A-FD58-D240-BA21-F709398B62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589FA7-0102-4F4D-BC10-A60FB8D9EA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041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2E17F-7AA8-0614-2D06-95D838A2D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87D13A-BC76-D861-D876-F976BD285C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41E29E-642D-F3AB-E574-F9562C680D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F227B8-64EA-5CE9-1926-7275A3E201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589FA7-0102-4F4D-BC10-A60FB8D9EA0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010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53E11-71AB-8E96-5E79-54120A181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134B92-2CF8-EA90-4E9F-2E0CA1CAC6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2E6468-1876-488A-090A-38DB40318A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D77DEF-95B0-66F2-45DF-B78483F3F5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589FA7-0102-4F4D-BC10-A60FB8D9EA0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9351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0BA1F-6F08-2DE4-0A49-4124E561B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B78121-3628-4BDA-DD4A-14863E231D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32A500-7BE7-75B9-0234-7C5A84E3C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B5A06-55F8-313F-1ABE-8D4FBDEA23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589FA7-0102-4F4D-BC10-A60FB8D9EA0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674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AEBB5-30CD-F86A-3625-F39922A26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9F22FA-4D98-29A4-3814-48127EECE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9AA326-9B23-3198-524F-C3DE8F2362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A9ABE0-758C-A0BA-C889-3B1DE579A5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589FA7-0102-4F4D-BC10-A60FB8D9EA0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6160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8F9D1-E432-E054-15DC-27192464A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1A0527-B966-C6A0-239C-DF039982AC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8FCFE5-13D9-2A95-7737-9703E05887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3BE4F9-70F9-1CAD-7A3A-97BA53FF97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589FA7-0102-4F4D-BC10-A60FB8D9EA0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1308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B8CCF-8493-BE54-CB5E-21CA966BB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E86476-950A-0AEB-0761-3BEF98079A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675ED4-85DD-9E2F-3571-23C2B4FA9D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801E4-ACDC-220F-E40C-87AF579C59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589FA7-0102-4F4D-BC10-A60FB8D9EA0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4641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0F529-BF76-F373-D9D5-85089B854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F8E8E8-501B-B9EC-52A8-ABFAEAB8F3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8BBB10-0150-1E22-E113-A8798B9AB9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89EC11-E188-CAE3-4B7E-E2D89AE66D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589FA7-0102-4F4D-BC10-A60FB8D9EA0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7843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47971-B678-60D4-A9F2-9E05C2EC2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397A75-127D-271D-00E3-1454D6FAF3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0A86B1-B3B8-3534-8EA4-7161D9FDD8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4F8270-517A-2321-C046-9B74A35DB0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589FA7-0102-4F4D-BC10-A60FB8D9EA0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9422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47905-68B8-54BB-084E-B0403E47C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6871EE-9B6B-5B0C-6F8D-4D7D78E790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18E925-EC3E-0819-6C37-527996D8C1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E8AFF2-D923-96F7-65EA-9595A7EBFD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589FA7-0102-4F4D-BC10-A60FB8D9EA0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4142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B8F6F-BB43-819D-1964-2F79F5A87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D5D8A5-A881-13C9-5725-CD31C57269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6F82CE-80E3-6D7A-1A12-DE80E8699A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7CE325-1A79-B87A-79AF-56A890CD2E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589FA7-0102-4F4D-BC10-A60FB8D9EA0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7870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E486-499E-7BC5-3B8E-0894A4B8A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A777C2-B2D4-5C32-2DE4-D820D43EC4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F55598-FF21-2D73-921A-573F89376A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534B05-8591-B8AF-3A8D-385AF7170C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589FA7-0102-4F4D-BC10-A60FB8D9EA0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7070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E486-499E-7BC5-3B8E-0894A4B8A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A777C2-B2D4-5C32-2DE4-D820D43EC4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F55598-FF21-2D73-921A-573F89376A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534B05-8591-B8AF-3A8D-385AF7170C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589FA7-0102-4F4D-BC10-A60FB8D9EA0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2340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53DE9-4F9E-EAD4-612D-1371F019F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621AE7-A8CB-3C29-78F2-20BD5198CD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CA68A4-7132-F897-3858-580A38B639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A71BBB-B8CE-7C14-58C4-F45378ABC3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589FA7-0102-4F4D-BC10-A60FB8D9EA0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405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A5913-BA84-4BE4-7598-AC6656412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CAD774-D351-D661-580F-18C2C6B74A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B3E640-B64D-C68B-CC47-1399E2D138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0016C2-72B7-24CC-56DA-DDB158A0D8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589FA7-0102-4F4D-BC10-A60FB8D9EA0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7265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9D730-D9A0-22F3-7580-F232383F8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35D9D4-96A4-0DC5-6E38-23B66265CE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50C284-498F-236C-019A-17E2FC0B04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67ACCD-BB3D-1967-2F7C-548538FE51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589FA7-0102-4F4D-BC10-A60FB8D9EA0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836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12192000" cy="6908800"/>
          </a:xfrm>
          <a:prstGeom prst="rect">
            <a:avLst/>
          </a:prstGeom>
          <a:solidFill>
            <a:srgbClr val="133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B2E54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86DF2F6-A682-6549-99C4-A609E0E8E8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477" y="3005352"/>
            <a:ext cx="12196478" cy="39114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50710" y="2183142"/>
            <a:ext cx="8100785" cy="3453383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Franklin Gothic Medium Cond" panose="020B0606030402020204" pitchFamily="34" charset="0"/>
                <a:ea typeface="Franklin Gothic Medium Cond" panose="020B0606030402020204" pitchFamily="34" charset="0"/>
                <a:cs typeface="Franklin Gothic Medium Cond" panose="020B06060304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50710" y="1156580"/>
            <a:ext cx="4349087" cy="96155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600"/>
              </a:spcAft>
              <a:buNone/>
              <a:defRPr sz="2000" b="0">
                <a:solidFill>
                  <a:schemeClr val="bg1">
                    <a:lumMod val="8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Presenter's Name</a:t>
            </a:r>
          </a:p>
          <a:p>
            <a:r>
              <a:rPr lang="en-US"/>
              <a:t>Presenter's Title</a:t>
            </a:r>
          </a:p>
        </p:txBody>
      </p:sp>
      <p:sp>
        <p:nvSpPr>
          <p:cNvPr id="24" name="Date Placeholder 3"/>
          <p:cNvSpPr>
            <a:spLocks noGrp="1"/>
          </p:cNvSpPr>
          <p:nvPr>
            <p:ph type="dt" sz="half" idx="2"/>
          </p:nvPr>
        </p:nvSpPr>
        <p:spPr>
          <a:xfrm>
            <a:off x="850710" y="726446"/>
            <a:ext cx="1584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</a:lstStyle>
          <a:p>
            <a:r>
              <a:rPr lang="en-US"/>
              <a:t>May 9, 2022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3943" y="247507"/>
            <a:ext cx="2551526" cy="181814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221" y="1541421"/>
            <a:ext cx="11004180" cy="4603293"/>
          </a:xfrm>
          <a:prstGeom prst="rect">
            <a:avLst/>
          </a:prstGeom>
        </p:spPr>
        <p:txBody>
          <a:bodyPr/>
          <a:lstStyle>
            <a:lvl1pPr>
              <a:buClr>
                <a:srgbClr val="1A3763"/>
              </a:buClr>
              <a:defRPr/>
            </a:lvl1pPr>
            <a:lvl2pPr marL="685800" indent="-228600">
              <a:buClr>
                <a:srgbClr val="1A3763"/>
              </a:buClr>
              <a:buSzPct val="100000"/>
              <a:buFont typeface="System Font Regular"/>
              <a:buChar char="◦"/>
              <a:defRPr/>
            </a:lvl2pPr>
            <a:lvl3pPr>
              <a:buClr>
                <a:srgbClr val="1A3763"/>
              </a:buClr>
              <a:defRPr/>
            </a:lvl3pPr>
            <a:lvl4pPr marL="1600200" indent="-228600">
              <a:buClr>
                <a:srgbClr val="1A3763"/>
              </a:buClr>
              <a:buFont typeface="System Font Regular"/>
              <a:buChar char="◦"/>
              <a:defRPr/>
            </a:lvl4pPr>
            <a:lvl5pPr>
              <a:buClr>
                <a:srgbClr val="1A3763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5B0E96-7A9C-F84E-AC0E-7A78208B1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May 9, 2022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05A02-414C-3B45-81B5-999169B4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3420-A3FF-6046-B565-AF12711AB75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93AE1B3-C2DF-514E-ABBC-2A1CDB3874E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2204636" y="6411953"/>
            <a:ext cx="43314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>
                <a:solidFill>
                  <a:srgbClr val="133563"/>
                </a:solidFill>
                <a:latin typeface="Franklin Gothic Medium Cond" panose="020B06060304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865ACE1D-09DF-EF4C-AA1A-5EA8775D4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22" y="80922"/>
            <a:ext cx="11004178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89452" y="-69573"/>
            <a:ext cx="12364278" cy="6997148"/>
          </a:xfrm>
          <a:prstGeom prst="rect">
            <a:avLst/>
          </a:prstGeom>
          <a:solidFill>
            <a:srgbClr val="318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850710" y="1807576"/>
            <a:ext cx="8123305" cy="2444628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Franklin Gothic Medium Cond" panose="020B0606030402020204" pitchFamily="34" charset="0"/>
                <a:ea typeface="Franklin Gothic Medium Cond" panose="020B0606030402020204" pitchFamily="34" charset="0"/>
                <a:cs typeface="Franklin Gothic Medium Cond" panose="020B06060304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677D5-DAC6-2B4F-87EF-713659258B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0710" y="1296990"/>
            <a:ext cx="1254099" cy="365125"/>
          </a:xfrm>
        </p:spPr>
        <p:txBody>
          <a:bodyPr/>
          <a:lstStyle>
            <a:lvl1pPr algn="l">
              <a:defRPr>
                <a:solidFill>
                  <a:srgbClr val="1A3763"/>
                </a:solidFill>
              </a:defRPr>
            </a:lvl1pPr>
          </a:lstStyle>
          <a:p>
            <a:r>
              <a:rPr lang="en-US"/>
              <a:t>May 9, 2022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45413BC-D665-9740-8961-BA102EBA03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0710" y="786404"/>
            <a:ext cx="43314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12192000" cy="6294922"/>
          </a:xfrm>
          <a:prstGeom prst="rect">
            <a:avLst/>
          </a:prstGeom>
          <a:solidFill>
            <a:srgbClr val="54B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677D5-DAC6-2B4F-87EF-713659258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May 9, 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120098-BDAB-E54D-AF66-32A976A19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3420-A3FF-6046-B565-AF12711AB75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73AE17A-84DB-0D48-A75D-A27DC1DE0D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71924" y="1147298"/>
            <a:ext cx="7072313" cy="2801259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>
              <a:defRPr sz="3600">
                <a:solidFill>
                  <a:srgbClr val="007DC6"/>
                </a:solidFill>
              </a:defRPr>
            </a:lvl1pPr>
          </a:lstStyle>
          <a:p>
            <a:r>
              <a:rPr lang="en-US" sz="40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important quote by someone important would go in this important space here.</a:t>
            </a:r>
            <a:endParaRPr lang="en-US" sz="4800" b="0" i="1">
              <a:solidFill>
                <a:srgbClr val="86BFE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85F203-820C-1C46-9785-F498313C2B8B}"/>
              </a:ext>
            </a:extLst>
          </p:cNvPr>
          <p:cNvSpPr txBox="1"/>
          <p:nvPr userDrawn="1"/>
        </p:nvSpPr>
        <p:spPr>
          <a:xfrm>
            <a:off x="2521743" y="-335757"/>
            <a:ext cx="1114424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700">
                <a:solidFill>
                  <a:srgbClr val="A0D9D5"/>
                </a:solidFill>
                <a:latin typeface="Franklin Gothic Medium Cond" panose="020B0606030402020204" pitchFamily="34" charset="0"/>
              </a:rPr>
              <a:t>“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4279D2-8748-D548-BE4A-004CA85A68A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71925" y="4065588"/>
            <a:ext cx="7072312" cy="1535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i="1">
                <a:solidFill>
                  <a:srgbClr val="007DC6"/>
                </a:solidFill>
              </a:defRPr>
            </a:lvl1pPr>
          </a:lstStyle>
          <a:p>
            <a:pPr lvl="0"/>
            <a:r>
              <a:rPr lang="en-US" sz="2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Person’s Name</a:t>
            </a:r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40F4EDE-0422-634E-B4E6-E6F2F29B723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2204636" y="6411953"/>
            <a:ext cx="43314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>
                <a:solidFill>
                  <a:srgbClr val="133563"/>
                </a:solidFill>
                <a:latin typeface="Franklin Gothic Medium Cond" panose="020B06060304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156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54742A0-95BE-B745-9287-7FC83CC2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May 9, 2022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B3B8F6-5F53-AB46-851F-853F79CF9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3420-A3FF-6046-B565-AF12711AB75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5F12FFD-FB6A-9F4A-9135-1A954932AF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81122" y="365125"/>
            <a:ext cx="3955291" cy="5816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60DE102-1895-0548-89F6-10329FDFC6E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2204636" y="6411953"/>
            <a:ext cx="43314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>
                <a:solidFill>
                  <a:srgbClr val="133563"/>
                </a:solidFill>
                <a:latin typeface="Franklin Gothic Medium Cond" panose="020B06060304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3" name="Title 6">
            <a:extLst>
              <a:ext uri="{FF2B5EF4-FFF2-40B4-BE49-F238E27FC236}">
                <a16:creationId xmlns:a16="http://schemas.microsoft.com/office/drawing/2014/main" id="{87C7F5B9-9117-BB48-A934-4BCAB6556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21" y="80922"/>
            <a:ext cx="7205705" cy="1325563"/>
          </a:xfrm>
        </p:spPr>
        <p:txBody>
          <a:bodyPr/>
          <a:lstStyle/>
          <a:p>
            <a:r>
              <a:rPr lang="en-US" sz="4800"/>
              <a:t>Example Slide</a:t>
            </a:r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3AE0786A-0F5D-E045-A194-2F13DDEC0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221" y="1541421"/>
            <a:ext cx="7205705" cy="460329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3420-A3FF-6046-B565-AF12711AB75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F9BCC2-3022-EA40-996D-10E705422485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May 9, 2022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58D0E5B-8A73-9B4A-A522-C67B91DCDDC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2204636" y="6411953"/>
            <a:ext cx="43314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>
                <a:solidFill>
                  <a:srgbClr val="133563"/>
                </a:solidFill>
                <a:latin typeface="Franklin Gothic Medium Cond" panose="020B06060304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EEF9501-E322-6A4E-8012-8F5A4BE88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222" y="1541421"/>
            <a:ext cx="5376262" cy="4603293"/>
          </a:xfrm>
          <a:prstGeom prst="rect">
            <a:avLst/>
          </a:prstGeom>
        </p:spPr>
        <p:txBody>
          <a:bodyPr/>
          <a:lstStyle>
            <a:lvl1pPr>
              <a:buClr>
                <a:srgbClr val="1A3763"/>
              </a:buClr>
              <a:defRPr/>
            </a:lvl1pPr>
            <a:lvl2pPr marL="685800" indent="-228600">
              <a:buClr>
                <a:srgbClr val="1A3763"/>
              </a:buClr>
              <a:buSzPct val="100000"/>
              <a:buFont typeface="System Font Regular"/>
              <a:buChar char="◦"/>
              <a:defRPr/>
            </a:lvl2pPr>
            <a:lvl3pPr>
              <a:buClr>
                <a:srgbClr val="1A3763"/>
              </a:buClr>
              <a:defRPr/>
            </a:lvl3pPr>
            <a:lvl4pPr marL="1600200" indent="-228600">
              <a:buClr>
                <a:srgbClr val="1A3763"/>
              </a:buClr>
              <a:buFont typeface="System Font Regular"/>
              <a:buChar char="◦"/>
              <a:defRPr/>
            </a:lvl4pPr>
            <a:lvl5pPr>
              <a:buClr>
                <a:srgbClr val="1A3763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2355185F-F69D-DD4B-9232-000A08250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22" y="80922"/>
            <a:ext cx="11004178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E40924D-49A2-F249-BF13-8B7DB22FB86E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206138" y="1541421"/>
            <a:ext cx="5376262" cy="4603293"/>
          </a:xfrm>
          <a:prstGeom prst="rect">
            <a:avLst/>
          </a:prstGeom>
        </p:spPr>
        <p:txBody>
          <a:bodyPr/>
          <a:lstStyle>
            <a:lvl1pPr>
              <a:buClr>
                <a:srgbClr val="1A3763"/>
              </a:buClr>
              <a:defRPr/>
            </a:lvl1pPr>
            <a:lvl2pPr marL="685800" indent="-228600">
              <a:buClr>
                <a:srgbClr val="1A3763"/>
              </a:buClr>
              <a:buSzPct val="100000"/>
              <a:buFont typeface="System Font Regular"/>
              <a:buChar char="◦"/>
              <a:defRPr/>
            </a:lvl2pPr>
            <a:lvl3pPr>
              <a:buClr>
                <a:srgbClr val="1A3763"/>
              </a:buClr>
              <a:defRPr/>
            </a:lvl3pPr>
            <a:lvl4pPr marL="1600200" indent="-228600">
              <a:buClr>
                <a:srgbClr val="1A3763"/>
              </a:buClr>
              <a:buFont typeface="System Font Regular"/>
              <a:buChar char="◦"/>
              <a:defRPr/>
            </a:lvl4pPr>
            <a:lvl5pPr>
              <a:buClr>
                <a:srgbClr val="1A3763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1" y="6297432"/>
            <a:ext cx="9172224" cy="5605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190" y="6411953"/>
            <a:ext cx="12540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</a:lstStyle>
          <a:p>
            <a:r>
              <a:rPr lang="en-US"/>
              <a:t>May 9,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1688" y="6411953"/>
            <a:ext cx="4016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</a:lstStyle>
          <a:p>
            <a:fld id="{47413420-A3FF-6046-B565-AF12711AB75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3" name="Straight Connector 22"/>
          <p:cNvCxnSpPr/>
          <p:nvPr userDrawn="1"/>
        </p:nvCxnSpPr>
        <p:spPr>
          <a:xfrm>
            <a:off x="2060126" y="6297432"/>
            <a:ext cx="0" cy="56056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340C182-8AA9-CF41-9873-52E296820398}"/>
              </a:ext>
            </a:extLst>
          </p:cNvPr>
          <p:cNvCxnSpPr/>
          <p:nvPr userDrawn="1"/>
        </p:nvCxnSpPr>
        <p:spPr>
          <a:xfrm>
            <a:off x="9329584" y="6297432"/>
            <a:ext cx="0" cy="56056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EBD6845-0408-BB4F-B6B0-2482A2FBA00E}"/>
              </a:ext>
            </a:extLst>
          </p:cNvPr>
          <p:cNvCxnSpPr/>
          <p:nvPr userDrawn="1"/>
        </p:nvCxnSpPr>
        <p:spPr>
          <a:xfrm>
            <a:off x="634282" y="6297432"/>
            <a:ext cx="0" cy="56056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F860F89-DF3D-B442-900C-E6EAA0995DAE}"/>
              </a:ext>
            </a:extLst>
          </p:cNvPr>
          <p:cNvCxnSpPr/>
          <p:nvPr userDrawn="1"/>
        </p:nvCxnSpPr>
        <p:spPr>
          <a:xfrm>
            <a:off x="6762780" y="6297432"/>
            <a:ext cx="0" cy="56056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itle Placeholder 1">
            <a:extLst>
              <a:ext uri="{FF2B5EF4-FFF2-40B4-BE49-F238E27FC236}">
                <a16:creationId xmlns:a16="http://schemas.microsoft.com/office/drawing/2014/main" id="{43663FCC-F55A-304B-99F7-8F1F26A10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22" y="80922"/>
            <a:ext cx="11004178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54AB6DBD-89E0-2D45-A568-70AE34921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8222" y="1541421"/>
            <a:ext cx="11004178" cy="4603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" name="Footer Placeholder 4">
            <a:extLst>
              <a:ext uri="{FF2B5EF4-FFF2-40B4-BE49-F238E27FC236}">
                <a16:creationId xmlns:a16="http://schemas.microsoft.com/office/drawing/2014/main" id="{9F295197-8D30-F241-BB73-DD316E3689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04636" y="6411953"/>
            <a:ext cx="43314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>
                <a:solidFill>
                  <a:srgbClr val="133563"/>
                </a:solidFill>
                <a:latin typeface="Franklin Gothic Medium Cond" panose="020B0606030402020204" pitchFamily="34" charset="0"/>
              </a:defRPr>
            </a:lvl1pPr>
          </a:lstStyle>
          <a:p>
            <a:endParaRPr lang="en-US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0" y="6306397"/>
            <a:ext cx="9172224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A52A541F-B136-BD4D-BC10-CB4E82837B88}"/>
              </a:ext>
            </a:extLst>
          </p:cNvPr>
          <p:cNvSpPr/>
          <p:nvPr userDrawn="1"/>
        </p:nvSpPr>
        <p:spPr>
          <a:xfrm>
            <a:off x="9172224" y="6290938"/>
            <a:ext cx="3025420" cy="578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C0BF8CD-B4A3-0941-B9BC-546F87D71625}"/>
              </a:ext>
            </a:extLst>
          </p:cNvPr>
          <p:cNvSpPr txBox="1"/>
          <p:nvPr userDrawn="1"/>
        </p:nvSpPr>
        <p:spPr>
          <a:xfrm>
            <a:off x="9250314" y="6467559"/>
            <a:ext cx="23274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b="0" i="0" spc="100">
                <a:solidFill>
                  <a:schemeClr val="bg1"/>
                </a:solidFill>
                <a:latin typeface="Franklin Gothic Medium Cond" panose="020B0606030402020204" pitchFamily="34" charset="0"/>
                <a:ea typeface="Franklin Gothic Demi Cond" charset="0"/>
                <a:cs typeface="Arial" panose="020B0604020202020204" pitchFamily="34" charset="0"/>
              </a:rPr>
              <a:t>ASSURED</a:t>
            </a:r>
            <a:r>
              <a:rPr lang="en-US" sz="1050" b="0" i="0" spc="100" baseline="0">
                <a:solidFill>
                  <a:schemeClr val="bg1"/>
                </a:solidFill>
                <a:latin typeface="Franklin Gothic Medium Cond" panose="020B0606030402020204" pitchFamily="34" charset="0"/>
                <a:ea typeface="Franklin Gothic Demi Cond" charset="0"/>
                <a:cs typeface="Arial" panose="020B0604020202020204" pitchFamily="34" charset="0"/>
              </a:rPr>
              <a:t> INFORMATION SECURITY</a:t>
            </a:r>
            <a:endParaRPr lang="en-US" sz="1050" b="0" i="0" spc="100">
              <a:solidFill>
                <a:schemeClr val="bg1"/>
              </a:solidFill>
              <a:latin typeface="Franklin Gothic Medium Cond" panose="020B0606030402020204" pitchFamily="34" charset="0"/>
              <a:ea typeface="Franklin Gothic Demi Cond" charset="0"/>
              <a:cs typeface="Arial" panose="020B0604020202020204" pitchFamily="34" charset="0"/>
            </a:endParaRPr>
          </a:p>
        </p:txBody>
      </p:sp>
      <p:pic>
        <p:nvPicPr>
          <p:cNvPr id="20" name="Picture 19" descr="A close up of a logo&#10;&#10;Description automatically generated">
            <a:extLst>
              <a:ext uri="{FF2B5EF4-FFF2-40B4-BE49-F238E27FC236}">
                <a16:creationId xmlns:a16="http://schemas.microsoft.com/office/drawing/2014/main" id="{98616643-4507-1E43-A118-B6C91C2FA541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1268" y="6254790"/>
            <a:ext cx="649194" cy="64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903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8" r:id="rId4"/>
    <p:sldLayoutId id="2147483790" r:id="rId5"/>
    <p:sldLayoutId id="2147483791" r:id="rId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rgbClr val="133563"/>
          </a:solidFill>
          <a:latin typeface="Franklin Gothic Medium Cond" charset="0"/>
          <a:ea typeface="Franklin Gothic Medium Cond" charset="0"/>
          <a:cs typeface="Franklin Gothic Medium Cond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ainfosec/FISSURE" TargetMode="External"/><Relationship Id="rId13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12" Type="http://schemas.openxmlformats.org/officeDocument/2006/relationships/hyperlink" Target="https://x.com/fissurerf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iscord.gg/JZDs5sgxcG" TargetMode="External"/><Relationship Id="rId11" Type="http://schemas.openxmlformats.org/officeDocument/2006/relationships/image" Target="../media/image24.png"/><Relationship Id="rId5" Type="http://schemas.openxmlformats.org/officeDocument/2006/relationships/image" Target="../media/image21.png"/><Relationship Id="rId10" Type="http://schemas.openxmlformats.org/officeDocument/2006/relationships/hyperlink" Target="https://www.linkedin.com/company/fissure-the-rf-framework" TargetMode="External"/><Relationship Id="rId4" Type="http://schemas.openxmlformats.org/officeDocument/2006/relationships/hyperlink" Target="https://bsky.app/profile/fissurerf.bsky.social" TargetMode="External"/><Relationship Id="rId9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6E5A0-29FB-4ACA-84F8-EA88F7C5D5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0710" y="1556423"/>
            <a:ext cx="11036490" cy="3948412"/>
          </a:xfrm>
        </p:spPr>
        <p:txBody>
          <a:bodyPr>
            <a:normAutofit/>
          </a:bodyPr>
          <a:lstStyle/>
          <a:p>
            <a:pPr>
              <a:spcBef>
                <a:spcPts val="3000"/>
              </a:spcBef>
            </a:pPr>
            <a:r>
              <a:rPr lang="en-US" sz="4000" b="0" dirty="0">
                <a:latin typeface="Franklin Gothic Medium Cond" panose="020B0606030402020204" pitchFamily="34" charset="0"/>
              </a:rPr>
              <a:t>FISSURE:</a:t>
            </a:r>
            <a:br>
              <a:rPr lang="en-US" sz="4000" b="0" dirty="0">
                <a:latin typeface="Franklin Gothic Medium Cond" panose="020B0606030402020204" pitchFamily="34" charset="0"/>
              </a:rPr>
            </a:br>
            <a:r>
              <a:rPr lang="en-US" sz="600" dirty="0"/>
              <a:t> </a:t>
            </a:r>
            <a:br>
              <a:rPr lang="en-US" sz="4000" b="0" dirty="0">
                <a:latin typeface="Franklin Gothic Medium Cond" panose="020B0606030402020204" pitchFamily="34" charset="0"/>
              </a:rPr>
            </a:br>
            <a:r>
              <a:rPr lang="en-US" sz="3400" b="0" dirty="0">
                <a:latin typeface="Franklin Gothic Medium Cond" panose="020B0606030402020204" pitchFamily="34" charset="0"/>
              </a:rPr>
              <a:t>Tactical RF Operations and Situational Awareness with GNU Radio</a:t>
            </a:r>
            <a:br>
              <a:rPr lang="en-US" sz="4000" dirty="0"/>
            </a:br>
            <a:br>
              <a:rPr lang="en-US" sz="1800" dirty="0"/>
            </a:br>
            <a:br>
              <a:rPr lang="en-US" sz="1800" dirty="0"/>
            </a:br>
            <a:r>
              <a:rPr lang="en-US" sz="3400" dirty="0">
                <a:solidFill>
                  <a:srgbClr val="3188C8"/>
                </a:solidFill>
              </a:rPr>
              <a:t>GNU Radio Conference 2026</a:t>
            </a:r>
            <a:br>
              <a:rPr lang="en-US" b="0" dirty="0">
                <a:latin typeface="Franklin Gothic Medium Cond" panose="020B0606030402020204" pitchFamily="34" charset="0"/>
              </a:rPr>
            </a:br>
            <a:endParaRPr lang="en-US" b="0" dirty="0">
              <a:latin typeface="Franklin Gothic Medium Cond" panose="020B06060304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E302E-62F6-440E-AA2E-C3B2DF614D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0709" y="4288513"/>
            <a:ext cx="3577452" cy="1233311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1700" dirty="0"/>
              <a:t>Christopher Poore</a:t>
            </a:r>
          </a:p>
          <a:p>
            <a:pPr>
              <a:lnSpc>
                <a:spcPct val="80000"/>
              </a:lnSpc>
            </a:pPr>
            <a:r>
              <a:rPr lang="en-US" sz="1700" dirty="0"/>
              <a:t>Lead Developer</a:t>
            </a:r>
          </a:p>
          <a:p>
            <a:pPr>
              <a:lnSpc>
                <a:spcPct val="80000"/>
              </a:lnSpc>
            </a:pPr>
            <a:r>
              <a:rPr lang="en-US" sz="1700" dirty="0"/>
              <a:t>Assured Information Security, Inc.</a:t>
            </a:r>
          </a:p>
          <a:p>
            <a:pPr>
              <a:lnSpc>
                <a:spcPct val="80000"/>
              </a:lnSpc>
            </a:pPr>
            <a:r>
              <a:rPr lang="en-US" sz="1700" dirty="0"/>
              <a:t>poorec@ainfosec.com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C5028-114B-45B4-B53C-75CDC56659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0709" y="726446"/>
            <a:ext cx="2457570" cy="365125"/>
          </a:xfrm>
        </p:spPr>
        <p:txBody>
          <a:bodyPr/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September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23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, 2026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CF51D3A-670E-1444-2733-649CDF86AE87}"/>
              </a:ext>
            </a:extLst>
          </p:cNvPr>
          <p:cNvSpPr txBox="1">
            <a:spLocks/>
          </p:cNvSpPr>
          <p:nvPr/>
        </p:nvSpPr>
        <p:spPr>
          <a:xfrm>
            <a:off x="4428161" y="4403214"/>
            <a:ext cx="2855017" cy="1233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sz="2000" b="0" kern="1200">
                <a:solidFill>
                  <a:schemeClr val="bg1">
                    <a:lumMod val="8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958AE27-AFBA-A37B-94AF-6216C2E5D059}"/>
              </a:ext>
            </a:extLst>
          </p:cNvPr>
          <p:cNvSpPr txBox="1">
            <a:spLocks/>
          </p:cNvSpPr>
          <p:nvPr/>
        </p:nvSpPr>
        <p:spPr>
          <a:xfrm>
            <a:off x="3290145" y="5741087"/>
            <a:ext cx="5611710" cy="1233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sz="2000" b="0" kern="1200">
                <a:solidFill>
                  <a:schemeClr val="bg1">
                    <a:lumMod val="8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github.com/ainfosec/FISSURE</a:t>
            </a:r>
            <a:endParaRPr lang="en-US" sz="2800" dirty="0"/>
          </a:p>
          <a:p>
            <a:pPr>
              <a:lnSpc>
                <a:spcPct val="80000"/>
              </a:lnSpc>
            </a:pPr>
            <a:endParaRPr lang="en-US" sz="17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F63190-CEBD-E1F8-42A5-99442505ED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07636" y="5301577"/>
            <a:ext cx="1165557" cy="1340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541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47A56-4869-BF61-0BAC-7EE6F9C0E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74D0761-FAB2-6469-DC7B-ED6021B74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21" y="80922"/>
            <a:ext cx="11004180" cy="1325563"/>
          </a:xfrm>
        </p:spPr>
        <p:txBody>
          <a:bodyPr/>
          <a:lstStyle/>
          <a:p>
            <a:r>
              <a:rPr lang="en-US" dirty="0"/>
              <a:t>What is FISSURE?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895C44-FC80-2381-171F-9FAEDB313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3420-A3FF-6046-B565-AF12711AB750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92129353-2AFE-FE9E-E356-107606A940F0}"/>
              </a:ext>
            </a:extLst>
          </p:cNvPr>
          <p:cNvSpPr>
            <a:spLocks noGrp="1"/>
          </p:cNvSpPr>
          <p:nvPr/>
        </p:nvSpPr>
        <p:spPr>
          <a:xfrm>
            <a:off x="607081" y="1435193"/>
            <a:ext cx="11004180" cy="556536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  <a:latin typeface="Franklin Gothic Medium Cond" panose="020B0606030402020204" pitchFamily="34" charset="0"/>
              </a:rPr>
              <a:t>An open-source framework for RF analysis, automation, and distributed operations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59D0A5-EFA7-7F58-1F40-1EBDAD0C02AF}"/>
              </a:ext>
            </a:extLst>
          </p:cNvPr>
          <p:cNvSpPr txBox="1"/>
          <p:nvPr/>
        </p:nvSpPr>
        <p:spPr>
          <a:xfrm>
            <a:off x="6740524" y="6486460"/>
            <a:ext cx="24339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133563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Chris Poore</a:t>
            </a:r>
          </a:p>
        </p:txBody>
      </p:sp>
      <p:sp>
        <p:nvSpPr>
          <p:cNvPr id="4" name="Date Placeholder 7">
            <a:extLst>
              <a:ext uri="{FF2B5EF4-FFF2-40B4-BE49-F238E27FC236}">
                <a16:creationId xmlns:a16="http://schemas.microsoft.com/office/drawing/2014/main" id="{A873D350-1FF0-3233-C096-88B1F2959A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190" y="6411953"/>
            <a:ext cx="1254099" cy="365125"/>
          </a:xfrm>
        </p:spPr>
        <p:txBody>
          <a:bodyPr/>
          <a:lstStyle/>
          <a:p>
            <a:r>
              <a:rPr lang="en-US" dirty="0"/>
              <a:t>September 23, 2026</a:t>
            </a:r>
          </a:p>
        </p:txBody>
      </p:sp>
      <p:sp>
        <p:nvSpPr>
          <p:cNvPr id="7" name="Date Placeholder 7">
            <a:extLst>
              <a:ext uri="{FF2B5EF4-FFF2-40B4-BE49-F238E27FC236}">
                <a16:creationId xmlns:a16="http://schemas.microsoft.com/office/drawing/2014/main" id="{76D0C703-4812-0685-212E-8DC18259FECE}"/>
              </a:ext>
            </a:extLst>
          </p:cNvPr>
          <p:cNvSpPr txBox="1">
            <a:spLocks/>
          </p:cNvSpPr>
          <p:nvPr/>
        </p:nvSpPr>
        <p:spPr>
          <a:xfrm>
            <a:off x="2161107" y="6411951"/>
            <a:ext cx="45241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https://github.com/ainfosec/FISSURE</a:t>
            </a:r>
          </a:p>
        </p:txBody>
      </p:sp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F7385215-3262-A15D-BA5D-78D5EC8913EB}"/>
              </a:ext>
            </a:extLst>
          </p:cNvPr>
          <p:cNvSpPr>
            <a:spLocks noGrp="1"/>
          </p:cNvSpPr>
          <p:nvPr/>
        </p:nvSpPr>
        <p:spPr>
          <a:xfrm>
            <a:off x="607081" y="2107097"/>
            <a:ext cx="5475749" cy="4040897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1200"/>
              </a:spcAft>
            </a:pPr>
            <a:r>
              <a:rPr lang="en-US" sz="2000" dirty="0"/>
              <a:t>Brings signal processing, targeting, geolocation, and situational awareness into one environment </a:t>
            </a:r>
          </a:p>
          <a:p>
            <a:pPr lvl="0">
              <a:spcAft>
                <a:spcPts val="1200"/>
              </a:spcAft>
            </a:pPr>
            <a:r>
              <a:rPr lang="en-US" sz="2000" dirty="0"/>
              <a:t>Coordinates SDRs, Sensor Nodes, software, and data across local and remote systems </a:t>
            </a:r>
          </a:p>
          <a:p>
            <a:pPr lvl="0">
              <a:spcAft>
                <a:spcPts val="1200"/>
              </a:spcAft>
            </a:pPr>
            <a:r>
              <a:rPr lang="en-US" sz="2000" dirty="0"/>
              <a:t>Uses GNU Radio extensively for RF processing while FISSURE handles the surrounding workflow</a:t>
            </a:r>
          </a:p>
          <a:p>
            <a:pPr lvl="0">
              <a:spcAft>
                <a:spcPts val="1200"/>
              </a:spcAft>
            </a:pPr>
            <a:r>
              <a:rPr lang="en-US" sz="2000" dirty="0"/>
              <a:t>Extensible through plugins, actions, and reusable operations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BFE3014-996E-4586-5DE4-75D06F70DE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2071" y="2067928"/>
            <a:ext cx="4997228" cy="41476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5882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21E7E-5636-5D5A-CC1C-52870CBB6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60C23E6-59F8-5886-CE1F-DD8E8EC40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21" y="80922"/>
            <a:ext cx="11004180" cy="1325563"/>
          </a:xfrm>
        </p:spPr>
        <p:txBody>
          <a:bodyPr>
            <a:normAutofit/>
          </a:bodyPr>
          <a:lstStyle/>
          <a:p>
            <a:r>
              <a:rPr lang="en-US" dirty="0"/>
              <a:t>The Problem I am Trying to Solve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65D145-ABAE-BF57-10E3-0E02023DD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3420-A3FF-6046-B565-AF12711AB750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FD99200A-034D-242F-04B0-44635AB9D906}"/>
              </a:ext>
            </a:extLst>
          </p:cNvPr>
          <p:cNvSpPr>
            <a:spLocks noGrp="1"/>
          </p:cNvSpPr>
          <p:nvPr/>
        </p:nvSpPr>
        <p:spPr>
          <a:xfrm>
            <a:off x="607081" y="1435193"/>
            <a:ext cx="10975320" cy="5461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>
                <a:solidFill>
                  <a:schemeClr val="accent2"/>
                </a:solidFill>
                <a:latin typeface="Franklin Gothic Medium Cond" panose="020B0606030402020204" pitchFamily="34" charset="0"/>
              </a:rPr>
              <a:t>Open, flexible, affordable, and ready for what comes next</a:t>
            </a:r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BC54D2-F109-5A0C-35AF-BEC0CF2D6970}"/>
              </a:ext>
            </a:extLst>
          </p:cNvPr>
          <p:cNvSpPr txBox="1"/>
          <p:nvPr/>
        </p:nvSpPr>
        <p:spPr>
          <a:xfrm>
            <a:off x="6740524" y="6486460"/>
            <a:ext cx="24339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133563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Chris Poore</a:t>
            </a:r>
          </a:p>
        </p:txBody>
      </p:sp>
      <p:sp>
        <p:nvSpPr>
          <p:cNvPr id="7" name="Date Placeholder 7">
            <a:extLst>
              <a:ext uri="{FF2B5EF4-FFF2-40B4-BE49-F238E27FC236}">
                <a16:creationId xmlns:a16="http://schemas.microsoft.com/office/drawing/2014/main" id="{F31C7EE6-DFDB-82AE-73C4-975E31E49A48}"/>
              </a:ext>
            </a:extLst>
          </p:cNvPr>
          <p:cNvSpPr txBox="1">
            <a:spLocks/>
          </p:cNvSpPr>
          <p:nvPr/>
        </p:nvSpPr>
        <p:spPr>
          <a:xfrm>
            <a:off x="2161107" y="6411951"/>
            <a:ext cx="45241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https://github.com/ainfosec/FISSURE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F4C658B-0FCD-55D3-E711-D2A52A52B7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190" y="6411953"/>
            <a:ext cx="1254099" cy="365125"/>
          </a:xfrm>
        </p:spPr>
        <p:txBody>
          <a:bodyPr/>
          <a:lstStyle/>
          <a:p>
            <a:r>
              <a:rPr lang="en-US" dirty="0"/>
              <a:t>September 23, 2026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F7C2BF6-BDD0-D8C2-BF84-FFC9BA85C9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36381" y="3848100"/>
            <a:ext cx="7716720" cy="2369820"/>
          </a:xfrm>
          <a:prstGeom prst="rect">
            <a:avLst/>
          </a:prstGeom>
        </p:spPr>
      </p:pic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BD7C0068-9F6B-6615-E894-2AE4C2F802DF}"/>
              </a:ext>
            </a:extLst>
          </p:cNvPr>
          <p:cNvSpPr>
            <a:spLocks noGrp="1"/>
          </p:cNvSpPr>
          <p:nvPr/>
        </p:nvSpPr>
        <p:spPr>
          <a:xfrm>
            <a:off x="607081" y="2108293"/>
            <a:ext cx="10975320" cy="1981108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200"/>
              </a:spcAft>
            </a:pPr>
            <a:r>
              <a:rPr lang="en-US" sz="2000" dirty="0"/>
              <a:t>Create an open platform for learning, experimentation, development, and integration </a:t>
            </a:r>
          </a:p>
          <a:p>
            <a:pPr lvl="0">
              <a:spcAft>
                <a:spcPts val="200"/>
              </a:spcAft>
            </a:pPr>
            <a:r>
              <a:rPr lang="en-US" sz="2000" dirty="0"/>
              <a:t>Offer developers maximum flexibility while keeping operator workflows simple </a:t>
            </a:r>
          </a:p>
          <a:p>
            <a:pPr lvl="0">
              <a:spcAft>
                <a:spcPts val="200"/>
              </a:spcAft>
            </a:pPr>
            <a:r>
              <a:rPr lang="en-US" sz="2000" dirty="0"/>
              <a:t>Span RF and cyber without locking FISSURE to one protocol, sensor, platform, or use case </a:t>
            </a:r>
          </a:p>
          <a:p>
            <a:pPr lvl="0">
              <a:spcAft>
                <a:spcPts val="200"/>
              </a:spcAft>
            </a:pPr>
            <a:r>
              <a:rPr lang="en-US" sz="2000" dirty="0"/>
              <a:t>Build around automation, distributed systems, AI/ML, and affordable deployment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8968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30210-65A2-FEDF-6D13-D4EB23B73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AA303B-61E4-E0BA-50AB-E62ABF914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21" y="80922"/>
            <a:ext cx="11004180" cy="1325563"/>
          </a:xfrm>
        </p:spPr>
        <p:txBody>
          <a:bodyPr>
            <a:normAutofit/>
          </a:bodyPr>
          <a:lstStyle/>
          <a:p>
            <a:r>
              <a:rPr lang="en-US" dirty="0"/>
              <a:t>How We Got Here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FFACB8-DE05-943A-FE5E-397737426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3420-A3FF-6046-B565-AF12711AB750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8D5A7358-5A52-568B-6B19-CFCBF8E22CD3}"/>
              </a:ext>
            </a:extLst>
          </p:cNvPr>
          <p:cNvSpPr>
            <a:spLocks noGrp="1"/>
          </p:cNvSpPr>
          <p:nvPr/>
        </p:nvSpPr>
        <p:spPr>
          <a:xfrm>
            <a:off x="607081" y="1435193"/>
            <a:ext cx="10975320" cy="6223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>
                <a:solidFill>
                  <a:schemeClr val="accent2"/>
                </a:solidFill>
                <a:latin typeface="Franklin Gothic Medium Cond" panose="020B0606030402020204" pitchFamily="34" charset="0"/>
              </a:rPr>
              <a:t>From a collection of RF tools to connected operational workflows</a:t>
            </a:r>
          </a:p>
          <a:p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EE2C10-5F84-2830-8511-354C4E708995}"/>
              </a:ext>
            </a:extLst>
          </p:cNvPr>
          <p:cNvSpPr txBox="1"/>
          <p:nvPr/>
        </p:nvSpPr>
        <p:spPr>
          <a:xfrm>
            <a:off x="6740524" y="6486460"/>
            <a:ext cx="24339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133563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Chris Poore</a:t>
            </a:r>
          </a:p>
        </p:txBody>
      </p:sp>
      <p:sp>
        <p:nvSpPr>
          <p:cNvPr id="7" name="Date Placeholder 7">
            <a:extLst>
              <a:ext uri="{FF2B5EF4-FFF2-40B4-BE49-F238E27FC236}">
                <a16:creationId xmlns:a16="http://schemas.microsoft.com/office/drawing/2014/main" id="{11F93B4E-07DA-2883-6616-8CB423447DD9}"/>
              </a:ext>
            </a:extLst>
          </p:cNvPr>
          <p:cNvSpPr txBox="1">
            <a:spLocks/>
          </p:cNvSpPr>
          <p:nvPr/>
        </p:nvSpPr>
        <p:spPr>
          <a:xfrm>
            <a:off x="2161107" y="6411951"/>
            <a:ext cx="45241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https://github.com/ainfosec/FISSURE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AF7BC3C-40D5-55C0-F564-148BB1D798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190" y="6411953"/>
            <a:ext cx="1254099" cy="365125"/>
          </a:xfrm>
        </p:spPr>
        <p:txBody>
          <a:bodyPr/>
          <a:lstStyle/>
          <a:p>
            <a:r>
              <a:rPr lang="en-US" dirty="0"/>
              <a:t>September 23, 2026</a:t>
            </a:r>
          </a:p>
        </p:txBody>
      </p: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415407D3-CC02-9508-23E5-8CC58AEFC7F3}"/>
              </a:ext>
            </a:extLst>
          </p:cNvPr>
          <p:cNvSpPr>
            <a:spLocks noGrp="1"/>
          </p:cNvSpPr>
          <p:nvPr/>
        </p:nvSpPr>
        <p:spPr>
          <a:xfrm>
            <a:off x="607081" y="2108292"/>
            <a:ext cx="5311119" cy="4014303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2000" dirty="0"/>
              <a:t>Started as a broad RF/SDR toolbox with many independent capabilities </a:t>
            </a:r>
          </a:p>
          <a:p>
            <a:pPr lvl="0"/>
            <a:r>
              <a:rPr lang="en-US" sz="2000" dirty="0"/>
              <a:t>Early development added remote Sensor Nodes, distributed execution, and tactical features </a:t>
            </a:r>
          </a:p>
          <a:p>
            <a:pPr lvl="0"/>
            <a:r>
              <a:rPr lang="en-US" sz="2000" dirty="0"/>
              <a:t>Recent work has focused on connecting those pieces through clearer workflows, shared records, provenance, and automation </a:t>
            </a:r>
          </a:p>
          <a:p>
            <a:pPr lvl="0"/>
            <a:r>
              <a:rPr lang="en-US" sz="2000" dirty="0"/>
              <a:t>The goal now is to make FISSURE a stronger bridge between RF hardware, analysis, operators, and emerging AI/ML capabilities</a:t>
            </a:r>
          </a:p>
          <a:p>
            <a:endParaRPr lang="en-US" sz="16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1F490DE-FB99-BDF7-7F29-A7BC5F47C1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8200" y="2400392"/>
            <a:ext cx="6024900" cy="339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842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7B489-21F7-DAB6-339E-ADEBD47A8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C88F96B-5020-63D4-7838-4CC97158F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21" y="80922"/>
            <a:ext cx="11004180" cy="1325563"/>
          </a:xfrm>
        </p:spPr>
        <p:txBody>
          <a:bodyPr>
            <a:normAutofit/>
          </a:bodyPr>
          <a:lstStyle/>
          <a:p>
            <a:r>
              <a:rPr lang="en-US" dirty="0"/>
              <a:t>Distributed Architecture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07ADF7-56AB-8C59-F945-B3C3C6B82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3420-A3FF-6046-B565-AF12711AB750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B3BDE17B-DAEF-A0A1-137F-77DAD9C6C267}"/>
              </a:ext>
            </a:extLst>
          </p:cNvPr>
          <p:cNvSpPr>
            <a:spLocks noGrp="1"/>
          </p:cNvSpPr>
          <p:nvPr/>
        </p:nvSpPr>
        <p:spPr>
          <a:xfrm>
            <a:off x="607081" y="1435193"/>
            <a:ext cx="10975320" cy="5842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>
                <a:solidFill>
                  <a:schemeClr val="accent2"/>
                </a:solidFill>
                <a:latin typeface="Franklin Gothic Medium Cond" panose="020B0606030402020204" pitchFamily="34" charset="0"/>
              </a:rPr>
              <a:t>A hub-and-node architecture connecting users, processing, sensors, and data</a:t>
            </a:r>
          </a:p>
          <a:p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05AA6C-99E9-2FF1-8AD7-6444280D33BE}"/>
              </a:ext>
            </a:extLst>
          </p:cNvPr>
          <p:cNvSpPr txBox="1"/>
          <p:nvPr/>
        </p:nvSpPr>
        <p:spPr>
          <a:xfrm>
            <a:off x="6740524" y="6486460"/>
            <a:ext cx="24339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133563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Chris Poore</a:t>
            </a:r>
          </a:p>
        </p:txBody>
      </p:sp>
      <p:sp>
        <p:nvSpPr>
          <p:cNvPr id="7" name="Date Placeholder 7">
            <a:extLst>
              <a:ext uri="{FF2B5EF4-FFF2-40B4-BE49-F238E27FC236}">
                <a16:creationId xmlns:a16="http://schemas.microsoft.com/office/drawing/2014/main" id="{B1AECF7E-83AE-A84A-E573-674097620D7F}"/>
              </a:ext>
            </a:extLst>
          </p:cNvPr>
          <p:cNvSpPr txBox="1">
            <a:spLocks/>
          </p:cNvSpPr>
          <p:nvPr/>
        </p:nvSpPr>
        <p:spPr>
          <a:xfrm>
            <a:off x="2161107" y="6411951"/>
            <a:ext cx="45241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https://github.com/ainfosec/FISSURE</a:t>
            </a:r>
          </a:p>
        </p:txBody>
      </p:sp>
      <p:sp>
        <p:nvSpPr>
          <p:cNvPr id="3" name="Date Placeholder 7">
            <a:extLst>
              <a:ext uri="{FF2B5EF4-FFF2-40B4-BE49-F238E27FC236}">
                <a16:creationId xmlns:a16="http://schemas.microsoft.com/office/drawing/2014/main" id="{108245B0-7EA1-E28B-87EA-0C18D85D00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190" y="6411953"/>
            <a:ext cx="1254099" cy="365125"/>
          </a:xfrm>
        </p:spPr>
        <p:txBody>
          <a:bodyPr/>
          <a:lstStyle/>
          <a:p>
            <a:r>
              <a:rPr lang="en-US" dirty="0"/>
              <a:t>September 23, 2026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9F01E44C-7DF7-C2D8-6946-F07C62DBFB5F}"/>
              </a:ext>
            </a:extLst>
          </p:cNvPr>
          <p:cNvSpPr>
            <a:spLocks noGrp="1"/>
          </p:cNvSpPr>
          <p:nvPr/>
        </p:nvSpPr>
        <p:spPr>
          <a:xfrm>
            <a:off x="607081" y="2082892"/>
            <a:ext cx="5488919" cy="4052403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</a:pPr>
            <a:r>
              <a:rPr lang="en-US" sz="2000" dirty="0"/>
              <a:t>Clients access FISSURE through the Dashboard or through external systems such as TAK </a:t>
            </a:r>
          </a:p>
          <a:p>
            <a:pPr lvl="0">
              <a:lnSpc>
                <a:spcPct val="100000"/>
              </a:lnSpc>
            </a:pPr>
            <a:r>
              <a:rPr lang="en-US" sz="2000" dirty="0"/>
              <a:t>HIPRFISR / Hub coordinates tasking, state, multi-node operations, geolocation, and persistent data </a:t>
            </a:r>
          </a:p>
          <a:p>
            <a:pPr lvl="0">
              <a:lnSpc>
                <a:spcPct val="100000"/>
              </a:lnSpc>
            </a:pPr>
            <a:r>
              <a:rPr lang="en-US" sz="2000" dirty="0"/>
              <a:t>Processing Engines support heavier analysis, network-enabled capabilities, and integration with existing solutions </a:t>
            </a:r>
          </a:p>
          <a:p>
            <a:pPr lvl="0">
              <a:lnSpc>
                <a:spcPct val="100000"/>
              </a:lnSpc>
            </a:pPr>
            <a:r>
              <a:rPr lang="en-US" sz="2000" dirty="0"/>
              <a:t>Sensor Nodes host SDRs, sensors, plugins, and other tools on distributed or platform-mounted systems</a:t>
            </a:r>
          </a:p>
          <a:p>
            <a:endParaRPr lang="en-US" sz="16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97C1085-C1FC-81FA-CF02-D8BC33C7EA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001" y="2095592"/>
            <a:ext cx="5390938" cy="4043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070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5CD5D-90A8-EB71-DFFF-F908D118A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CEC2946A-AAB1-5DD1-02AE-15A522CC2E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68005" y="1995862"/>
            <a:ext cx="3333750" cy="420624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4A00D81-87B4-F147-F464-F25113E79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21" y="80922"/>
            <a:ext cx="11004180" cy="1325563"/>
          </a:xfrm>
        </p:spPr>
        <p:txBody>
          <a:bodyPr>
            <a:normAutofit/>
          </a:bodyPr>
          <a:lstStyle/>
          <a:p>
            <a:r>
              <a:rPr lang="en-US" dirty="0"/>
              <a:t>Core Information Model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C209EA-7B6E-37E8-8668-9059FF84A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3420-A3FF-6046-B565-AF12711AB750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CCC998FE-720F-7313-385C-BE605DE83D80}"/>
              </a:ext>
            </a:extLst>
          </p:cNvPr>
          <p:cNvSpPr>
            <a:spLocks noGrp="1"/>
          </p:cNvSpPr>
          <p:nvPr/>
        </p:nvSpPr>
        <p:spPr>
          <a:xfrm>
            <a:off x="607081" y="1435193"/>
            <a:ext cx="10975320" cy="5969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>
                <a:solidFill>
                  <a:schemeClr val="accent2"/>
                </a:solidFill>
                <a:latin typeface="Franklin Gothic Medium Cond" panose="020B0606030402020204" pitchFamily="34" charset="0"/>
              </a:rPr>
              <a:t>Organizing signals, targets, and the context built around them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F8935D-D58F-F132-4FA6-8BB245EEF53F}"/>
              </a:ext>
            </a:extLst>
          </p:cNvPr>
          <p:cNvSpPr txBox="1"/>
          <p:nvPr/>
        </p:nvSpPr>
        <p:spPr>
          <a:xfrm>
            <a:off x="6740524" y="6486460"/>
            <a:ext cx="24339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133563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Chris Poore</a:t>
            </a:r>
          </a:p>
        </p:txBody>
      </p:sp>
      <p:sp>
        <p:nvSpPr>
          <p:cNvPr id="7" name="Date Placeholder 7">
            <a:extLst>
              <a:ext uri="{FF2B5EF4-FFF2-40B4-BE49-F238E27FC236}">
                <a16:creationId xmlns:a16="http://schemas.microsoft.com/office/drawing/2014/main" id="{76E911D5-D9B3-F89A-2588-9437A031ACC8}"/>
              </a:ext>
            </a:extLst>
          </p:cNvPr>
          <p:cNvSpPr txBox="1">
            <a:spLocks/>
          </p:cNvSpPr>
          <p:nvPr/>
        </p:nvSpPr>
        <p:spPr>
          <a:xfrm>
            <a:off x="2161107" y="6411951"/>
            <a:ext cx="45241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https://github.com/ainfosec/FISSURE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07C4011-3905-9437-F66D-B2ABC2086A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190" y="6411953"/>
            <a:ext cx="1254099" cy="365125"/>
          </a:xfrm>
        </p:spPr>
        <p:txBody>
          <a:bodyPr/>
          <a:lstStyle/>
          <a:p>
            <a:r>
              <a:rPr lang="en-US" dirty="0"/>
              <a:t>September 23, 2026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48E9FC5E-0D55-F26E-31A4-79E7AF6197D5}"/>
              </a:ext>
            </a:extLst>
          </p:cNvPr>
          <p:cNvSpPr>
            <a:spLocks noGrp="1"/>
          </p:cNvSpPr>
          <p:nvPr/>
        </p:nvSpPr>
        <p:spPr>
          <a:xfrm>
            <a:off x="607081" y="2108292"/>
            <a:ext cx="7139919" cy="3976203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1200"/>
              </a:spcAft>
            </a:pPr>
            <a:r>
              <a:rPr lang="en-US" sz="2000" b="1" dirty="0"/>
              <a:t>SOIs</a:t>
            </a:r>
            <a:r>
              <a:rPr lang="en-US" sz="2000" dirty="0"/>
              <a:t> anchor signal analysis, classification, protocol discovery, and capture </a:t>
            </a:r>
          </a:p>
          <a:p>
            <a:pPr lvl="0">
              <a:spcAft>
                <a:spcPts val="1200"/>
              </a:spcAft>
            </a:pPr>
            <a:r>
              <a:rPr lang="en-US" sz="2000" b="1" dirty="0"/>
              <a:t>Targets</a:t>
            </a:r>
            <a:r>
              <a:rPr lang="en-US" sz="2000" dirty="0"/>
              <a:t> anchor geolocation, vulnerability analysis, cyber activity, and operational knowledge </a:t>
            </a:r>
          </a:p>
          <a:p>
            <a:pPr lvl="0">
              <a:spcAft>
                <a:spcPts val="1200"/>
              </a:spcAft>
            </a:pPr>
            <a:r>
              <a:rPr lang="en-US" sz="2000" dirty="0"/>
              <a:t>Detections provide sensor observations and can drive awareness, geolocation, alerts, and triggers </a:t>
            </a:r>
          </a:p>
          <a:p>
            <a:pPr lvl="0">
              <a:spcAft>
                <a:spcPts val="1200"/>
              </a:spcAft>
            </a:pPr>
            <a:r>
              <a:rPr lang="en-US" sz="2000" dirty="0"/>
              <a:t>Artifacts and Findings preserve evidence and analysis results, while Alerts and Action Recommendations surface what matters and what to do next </a:t>
            </a:r>
          </a:p>
        </p:txBody>
      </p:sp>
    </p:spTree>
    <p:extLst>
      <p:ext uri="{BB962C8B-B14F-4D97-AF65-F5344CB8AC3E}">
        <p14:creationId xmlns:p14="http://schemas.microsoft.com/office/powerpoint/2010/main" val="2733616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517E5-AA09-208C-B3AA-A5D2CC3DD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365AEBB-4ED6-7B66-C566-7F11EFCAE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21" y="80922"/>
            <a:ext cx="11004180" cy="1325563"/>
          </a:xfrm>
        </p:spPr>
        <p:txBody>
          <a:bodyPr>
            <a:normAutofit/>
          </a:bodyPr>
          <a:lstStyle/>
          <a:p>
            <a:r>
              <a:rPr lang="en-US" dirty="0"/>
              <a:t>GNU Radio in the Workflow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999608-6952-D5AE-CC67-C66D5E9A6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3420-A3FF-6046-B565-AF12711AB750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A43C477-34FD-FBE3-342D-1AAA72FD0611}"/>
              </a:ext>
            </a:extLst>
          </p:cNvPr>
          <p:cNvSpPr>
            <a:spLocks noGrp="1"/>
          </p:cNvSpPr>
          <p:nvPr/>
        </p:nvSpPr>
        <p:spPr>
          <a:xfrm>
            <a:off x="607081" y="1435193"/>
            <a:ext cx="10975320" cy="673008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>
                <a:solidFill>
                  <a:schemeClr val="accent2"/>
                </a:solidFill>
                <a:latin typeface="Franklin Gothic Medium Cond" panose="020B0606030402020204" pitchFamily="34" charset="0"/>
              </a:rPr>
              <a:t>Turning GNU Radio capabilities into local, remote, and automated operations</a:t>
            </a:r>
          </a:p>
          <a:p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7C6304-EB1F-C616-E1CF-F1570010961E}"/>
              </a:ext>
            </a:extLst>
          </p:cNvPr>
          <p:cNvSpPr txBox="1"/>
          <p:nvPr/>
        </p:nvSpPr>
        <p:spPr>
          <a:xfrm>
            <a:off x="6740524" y="6486460"/>
            <a:ext cx="24339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133563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Chris Poore</a:t>
            </a:r>
          </a:p>
        </p:txBody>
      </p:sp>
      <p:sp>
        <p:nvSpPr>
          <p:cNvPr id="7" name="Date Placeholder 7">
            <a:extLst>
              <a:ext uri="{FF2B5EF4-FFF2-40B4-BE49-F238E27FC236}">
                <a16:creationId xmlns:a16="http://schemas.microsoft.com/office/drawing/2014/main" id="{96FE7C81-37A5-B0A1-8A28-F6653A10973D}"/>
              </a:ext>
            </a:extLst>
          </p:cNvPr>
          <p:cNvSpPr txBox="1">
            <a:spLocks/>
          </p:cNvSpPr>
          <p:nvPr/>
        </p:nvSpPr>
        <p:spPr>
          <a:xfrm>
            <a:off x="2161107" y="6411951"/>
            <a:ext cx="45241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https://github.com/ainfosec/FISSURE</a:t>
            </a:r>
          </a:p>
        </p:txBody>
      </p:sp>
      <p:sp>
        <p:nvSpPr>
          <p:cNvPr id="3" name="Date Placeholder 7">
            <a:extLst>
              <a:ext uri="{FF2B5EF4-FFF2-40B4-BE49-F238E27FC236}">
                <a16:creationId xmlns:a16="http://schemas.microsoft.com/office/drawing/2014/main" id="{B4B80443-DD6D-DC6C-367C-F1E967D206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190" y="6411953"/>
            <a:ext cx="1254099" cy="365125"/>
          </a:xfrm>
        </p:spPr>
        <p:txBody>
          <a:bodyPr/>
          <a:lstStyle/>
          <a:p>
            <a:r>
              <a:rPr lang="en-US" dirty="0"/>
              <a:t>September 23, 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45A6AB-E3AC-A744-E504-6148DD4ED4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872" y="2184400"/>
            <a:ext cx="5739118" cy="3849295"/>
          </a:xfrm>
          <a:prstGeom prst="rect">
            <a:avLst/>
          </a:prstGeom>
        </p:spPr>
      </p:pic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4179F37A-3200-6507-ACEF-C0A5D3B31739}"/>
              </a:ext>
            </a:extLst>
          </p:cNvPr>
          <p:cNvSpPr>
            <a:spLocks noGrp="1"/>
          </p:cNvSpPr>
          <p:nvPr/>
        </p:nvSpPr>
        <p:spPr>
          <a:xfrm>
            <a:off x="607081" y="2108292"/>
            <a:ext cx="5693391" cy="3963503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1200"/>
              </a:spcAft>
            </a:pPr>
            <a:r>
              <a:rPr lang="en-US" sz="2000" dirty="0"/>
              <a:t>GNU Radio supports detection, capture, analysis, transmission, and other RF tasks throughout FISSURE </a:t>
            </a:r>
          </a:p>
          <a:p>
            <a:pPr lvl="0">
              <a:spcAft>
                <a:spcPts val="1200"/>
              </a:spcAft>
            </a:pPr>
            <a:r>
              <a:rPr lang="en-US" sz="2000" dirty="0"/>
              <a:t>FISSURE supplies hardware, parameters, context, execution, and status, with values populated from SOIs, Targets, and other records when available </a:t>
            </a:r>
          </a:p>
          <a:p>
            <a:pPr lvl="0">
              <a:spcAft>
                <a:spcPts val="1200"/>
              </a:spcAft>
            </a:pPr>
            <a:r>
              <a:rPr lang="en-US" sz="2000" dirty="0"/>
              <a:t>Capabilities can run locally or on remote Sensor Nodes, with Actions supporting parameterized flow graphs, custom launch logic, and remote GUI streaming through </a:t>
            </a:r>
            <a:r>
              <a:rPr lang="en-US" sz="2000" dirty="0" err="1"/>
              <a:t>Xpra</a:t>
            </a:r>
            <a:endParaRPr lang="en-US" sz="2000" dirty="0"/>
          </a:p>
          <a:p>
            <a:pPr marL="0" indent="0">
              <a:buNone/>
            </a:pPr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21138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DC947-C50A-88A8-12BB-66CEA8F57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966407B-5B53-0F79-6FC2-A93D8D16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21" y="80922"/>
            <a:ext cx="11004180" cy="1325563"/>
          </a:xfrm>
        </p:spPr>
        <p:txBody>
          <a:bodyPr>
            <a:normAutofit/>
          </a:bodyPr>
          <a:lstStyle/>
          <a:p>
            <a:r>
              <a:rPr lang="en-US" dirty="0"/>
              <a:t>Signal Analysis as a Workflow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048A33-29F2-83DC-44F3-40A1DCD3A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3420-A3FF-6046-B565-AF12711AB750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90CE557-CF93-6C17-0739-381F28B07286}"/>
              </a:ext>
            </a:extLst>
          </p:cNvPr>
          <p:cNvSpPr>
            <a:spLocks noGrp="1"/>
          </p:cNvSpPr>
          <p:nvPr/>
        </p:nvSpPr>
        <p:spPr>
          <a:xfrm>
            <a:off x="607081" y="1435193"/>
            <a:ext cx="10975320" cy="5969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>
                <a:solidFill>
                  <a:schemeClr val="accent2"/>
                </a:solidFill>
                <a:latin typeface="Franklin Gothic Medium Cond" panose="020B0606030402020204" pitchFamily="34" charset="0"/>
              </a:rPr>
              <a:t>From discovery to understanding</a:t>
            </a:r>
          </a:p>
          <a:p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4F4DFC-8486-6325-173B-E8B20FC6FDEB}"/>
              </a:ext>
            </a:extLst>
          </p:cNvPr>
          <p:cNvSpPr txBox="1"/>
          <p:nvPr/>
        </p:nvSpPr>
        <p:spPr>
          <a:xfrm>
            <a:off x="6740524" y="6486460"/>
            <a:ext cx="24339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133563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Chris Poore</a:t>
            </a:r>
          </a:p>
        </p:txBody>
      </p:sp>
      <p:sp>
        <p:nvSpPr>
          <p:cNvPr id="7" name="Date Placeholder 7">
            <a:extLst>
              <a:ext uri="{FF2B5EF4-FFF2-40B4-BE49-F238E27FC236}">
                <a16:creationId xmlns:a16="http://schemas.microsoft.com/office/drawing/2014/main" id="{5B734952-27BA-6B89-44DC-87769F9983E0}"/>
              </a:ext>
            </a:extLst>
          </p:cNvPr>
          <p:cNvSpPr txBox="1">
            <a:spLocks/>
          </p:cNvSpPr>
          <p:nvPr/>
        </p:nvSpPr>
        <p:spPr>
          <a:xfrm>
            <a:off x="2161107" y="6411951"/>
            <a:ext cx="45241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https://github.com/ainfosec/FISSURE</a:t>
            </a:r>
          </a:p>
        </p:txBody>
      </p:sp>
      <p:sp>
        <p:nvSpPr>
          <p:cNvPr id="3" name="Date Placeholder 7">
            <a:extLst>
              <a:ext uri="{FF2B5EF4-FFF2-40B4-BE49-F238E27FC236}">
                <a16:creationId xmlns:a16="http://schemas.microsoft.com/office/drawing/2014/main" id="{94F8231D-1A6A-EBB3-F413-4FB1DD49D8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190" y="6411953"/>
            <a:ext cx="1254099" cy="365125"/>
          </a:xfrm>
        </p:spPr>
        <p:txBody>
          <a:bodyPr/>
          <a:lstStyle/>
          <a:p>
            <a:r>
              <a:rPr lang="en-US" dirty="0"/>
              <a:t>September 23, 2026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6227B7A-A8C9-DAA0-1816-F421E4FE8B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37200" y="2419993"/>
            <a:ext cx="6455354" cy="2840356"/>
          </a:xfrm>
          <a:prstGeom prst="rect">
            <a:avLst/>
          </a:prstGeom>
        </p:spPr>
      </p:pic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B45F0D05-EAD0-063C-D985-FFB778560CBE}"/>
              </a:ext>
            </a:extLst>
          </p:cNvPr>
          <p:cNvSpPr>
            <a:spLocks noGrp="1"/>
          </p:cNvSpPr>
          <p:nvPr/>
        </p:nvSpPr>
        <p:spPr>
          <a:xfrm>
            <a:off x="607081" y="2108292"/>
            <a:ext cx="4930119" cy="4115903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1200"/>
              </a:spcAft>
            </a:pPr>
            <a:r>
              <a:rPr lang="en-US" sz="2000" dirty="0"/>
              <a:t>Survey and detection help identify signals worth investigating </a:t>
            </a:r>
          </a:p>
          <a:p>
            <a:pPr lvl="0">
              <a:spcAft>
                <a:spcPts val="1200"/>
              </a:spcAft>
            </a:pPr>
            <a:r>
              <a:rPr lang="en-US" sz="2000" dirty="0"/>
              <a:t>SOIs carry context through capture, inspection, conditioning, features, classification, and protocol discovery </a:t>
            </a:r>
          </a:p>
          <a:p>
            <a:pPr lvl="0">
              <a:spcAft>
                <a:spcPts val="1200"/>
              </a:spcAft>
            </a:pPr>
            <a:r>
              <a:rPr lang="en-US" sz="2000" dirty="0"/>
              <a:t>Artifacts and findings preserve the data and results generated along the way </a:t>
            </a:r>
          </a:p>
          <a:p>
            <a:pPr lvl="0">
              <a:spcAft>
                <a:spcPts val="1200"/>
              </a:spcAft>
            </a:pPr>
            <a:r>
              <a:rPr lang="en-US" sz="2000" dirty="0"/>
              <a:t>SOIs can be promoted to Targets when a signal becomes operationally relevant </a:t>
            </a: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71554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ECB82-5BDE-A664-E579-D2B0AC832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8DE036F-7F4A-23AC-4968-0FFDC64BE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21" y="80922"/>
            <a:ext cx="11004180" cy="1325563"/>
          </a:xfrm>
        </p:spPr>
        <p:txBody>
          <a:bodyPr>
            <a:normAutofit/>
          </a:bodyPr>
          <a:lstStyle/>
          <a:p>
            <a:r>
              <a:rPr lang="en-US" dirty="0"/>
              <a:t>Plugins and Deployable Capabilities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1EAA14-0D31-D89B-3E9E-4A49893D8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3420-A3FF-6046-B565-AF12711AB750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DA622F9-B29D-32F3-DBB2-602EFE77B110}"/>
              </a:ext>
            </a:extLst>
          </p:cNvPr>
          <p:cNvSpPr>
            <a:spLocks noGrp="1"/>
          </p:cNvSpPr>
          <p:nvPr/>
        </p:nvSpPr>
        <p:spPr>
          <a:xfrm>
            <a:off x="607081" y="1435192"/>
            <a:ext cx="10975320" cy="562107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>
                <a:solidFill>
                  <a:schemeClr val="accent2"/>
                </a:solidFill>
                <a:latin typeface="Franklin Gothic Medium Cond" panose="020B0606030402020204" pitchFamily="34" charset="0"/>
              </a:rPr>
              <a:t>Add and manage capabilities without changing the FISSURE core</a:t>
            </a:r>
          </a:p>
          <a:p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A9C006-D824-CC44-5EA7-8BEA42CD39D1}"/>
              </a:ext>
            </a:extLst>
          </p:cNvPr>
          <p:cNvSpPr txBox="1"/>
          <p:nvPr/>
        </p:nvSpPr>
        <p:spPr>
          <a:xfrm>
            <a:off x="6740524" y="6486460"/>
            <a:ext cx="24339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133563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Chris Poore</a:t>
            </a:r>
          </a:p>
        </p:txBody>
      </p:sp>
      <p:sp>
        <p:nvSpPr>
          <p:cNvPr id="7" name="Date Placeholder 7">
            <a:extLst>
              <a:ext uri="{FF2B5EF4-FFF2-40B4-BE49-F238E27FC236}">
                <a16:creationId xmlns:a16="http://schemas.microsoft.com/office/drawing/2014/main" id="{FCF8EAF5-55B2-18E8-64C3-A9843E9A8644}"/>
              </a:ext>
            </a:extLst>
          </p:cNvPr>
          <p:cNvSpPr txBox="1">
            <a:spLocks/>
          </p:cNvSpPr>
          <p:nvPr/>
        </p:nvSpPr>
        <p:spPr>
          <a:xfrm>
            <a:off x="2161107" y="6411951"/>
            <a:ext cx="45241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https://github.com/ainfosec/FISSURE</a:t>
            </a:r>
          </a:p>
        </p:txBody>
      </p:sp>
      <p:sp>
        <p:nvSpPr>
          <p:cNvPr id="3" name="Date Placeholder 7">
            <a:extLst>
              <a:ext uri="{FF2B5EF4-FFF2-40B4-BE49-F238E27FC236}">
                <a16:creationId xmlns:a16="http://schemas.microsoft.com/office/drawing/2014/main" id="{BE09B1B0-52AA-C46A-D48C-2A6507C80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190" y="6411953"/>
            <a:ext cx="1254099" cy="365125"/>
          </a:xfrm>
        </p:spPr>
        <p:txBody>
          <a:bodyPr/>
          <a:lstStyle/>
          <a:p>
            <a:r>
              <a:rPr lang="en-US" dirty="0"/>
              <a:t>September 23, 2026</a:t>
            </a: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A351629C-AE2B-281D-A420-A83EED107CDD}"/>
              </a:ext>
            </a:extLst>
          </p:cNvPr>
          <p:cNvSpPr>
            <a:spLocks noGrp="1"/>
          </p:cNvSpPr>
          <p:nvPr/>
        </p:nvSpPr>
        <p:spPr>
          <a:xfrm>
            <a:off x="607081" y="2111599"/>
            <a:ext cx="4320519" cy="4115903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2000" dirty="0"/>
              <a:t>Plugins can add GNU Radio, hardware, analysis, protocol, and other custom capabilities</a:t>
            </a:r>
          </a:p>
          <a:p>
            <a:pPr lvl="0"/>
            <a:r>
              <a:rPr lang="en-US" sz="2000" dirty="0"/>
              <a:t>Plugins can manage setup, dependencies, repair, updates, and cleanup </a:t>
            </a:r>
          </a:p>
          <a:p>
            <a:pPr lvl="0"/>
            <a:r>
              <a:rPr lang="en-US" sz="2000" dirty="0"/>
              <a:t>Capabilities can be deployed locally or to remote Sensor Nodes, while integrating third-party tools </a:t>
            </a:r>
          </a:p>
          <a:p>
            <a:pPr lvl="0"/>
            <a:r>
              <a:rPr lang="en-US" sz="2000" dirty="0"/>
              <a:t>Mission-specific plugins can reuse Actions and keep proprietary capabilities outside the public FISSURE core</a:t>
            </a:r>
          </a:p>
          <a:p>
            <a:pPr lvl="0">
              <a:spcAft>
                <a:spcPts val="1200"/>
              </a:spcAft>
            </a:pPr>
            <a:endParaRPr lang="en-US" sz="20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F847834-E9AA-D800-E2DD-F275378EE2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27600" y="2253151"/>
            <a:ext cx="7078885" cy="382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407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143D8-D40D-1E18-CAE6-484C1C24D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227FDC6-1C3B-6702-74FD-F58118638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21" y="80922"/>
            <a:ext cx="11004180" cy="1325563"/>
          </a:xfrm>
        </p:spPr>
        <p:txBody>
          <a:bodyPr>
            <a:normAutofit/>
          </a:bodyPr>
          <a:lstStyle/>
          <a:p>
            <a:r>
              <a:rPr lang="en-US" dirty="0"/>
              <a:t>Actions and Operations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5A21DD-504E-7E20-3B43-0878EAFDC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3420-A3FF-6046-B565-AF12711AB750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3FDF92CC-D45F-7761-4D61-61A88FEC187E}"/>
              </a:ext>
            </a:extLst>
          </p:cNvPr>
          <p:cNvSpPr>
            <a:spLocks noGrp="1"/>
          </p:cNvSpPr>
          <p:nvPr/>
        </p:nvSpPr>
        <p:spPr>
          <a:xfrm>
            <a:off x="607081" y="1435193"/>
            <a:ext cx="10975320" cy="660308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>
                <a:solidFill>
                  <a:schemeClr val="accent2"/>
                </a:solidFill>
                <a:latin typeface="Franklin Gothic Medium Cond" panose="020B0606030402020204" pitchFamily="34" charset="0"/>
              </a:rPr>
              <a:t>From focused one-off tasks to automated modes of operation</a:t>
            </a:r>
          </a:p>
          <a:p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261067-3273-04EE-CD72-78FC5F286006}"/>
              </a:ext>
            </a:extLst>
          </p:cNvPr>
          <p:cNvSpPr txBox="1"/>
          <p:nvPr/>
        </p:nvSpPr>
        <p:spPr>
          <a:xfrm>
            <a:off x="6740524" y="6486460"/>
            <a:ext cx="24339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133563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Chris Poore</a:t>
            </a:r>
          </a:p>
        </p:txBody>
      </p:sp>
      <p:sp>
        <p:nvSpPr>
          <p:cNvPr id="7" name="Date Placeholder 7">
            <a:extLst>
              <a:ext uri="{FF2B5EF4-FFF2-40B4-BE49-F238E27FC236}">
                <a16:creationId xmlns:a16="http://schemas.microsoft.com/office/drawing/2014/main" id="{200A4DAE-8F45-9BEB-8C10-DDF99A661A0E}"/>
              </a:ext>
            </a:extLst>
          </p:cNvPr>
          <p:cNvSpPr txBox="1">
            <a:spLocks/>
          </p:cNvSpPr>
          <p:nvPr/>
        </p:nvSpPr>
        <p:spPr>
          <a:xfrm>
            <a:off x="2161107" y="6411951"/>
            <a:ext cx="45241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https://github.com/ainfosec/FISSURE</a:t>
            </a:r>
          </a:p>
        </p:txBody>
      </p:sp>
      <p:sp>
        <p:nvSpPr>
          <p:cNvPr id="3" name="Date Placeholder 7">
            <a:extLst>
              <a:ext uri="{FF2B5EF4-FFF2-40B4-BE49-F238E27FC236}">
                <a16:creationId xmlns:a16="http://schemas.microsoft.com/office/drawing/2014/main" id="{A2E26418-11D8-29F9-8F7D-C2144103D4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190" y="6411953"/>
            <a:ext cx="1254099" cy="365125"/>
          </a:xfrm>
        </p:spPr>
        <p:txBody>
          <a:bodyPr/>
          <a:lstStyle/>
          <a:p>
            <a:r>
              <a:rPr lang="en-US" dirty="0"/>
              <a:t>September 23, 2026</a:t>
            </a:r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7AEC306C-CF2B-6012-3C02-778D94794216}"/>
              </a:ext>
            </a:extLst>
          </p:cNvPr>
          <p:cNvSpPr>
            <a:spLocks noGrp="1"/>
          </p:cNvSpPr>
          <p:nvPr/>
        </p:nvSpPr>
        <p:spPr>
          <a:xfrm>
            <a:off x="607082" y="2108292"/>
            <a:ext cx="4307818" cy="4103203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1200"/>
              </a:spcAft>
            </a:pPr>
            <a:r>
              <a:rPr lang="en-US" sz="2000" dirty="0"/>
              <a:t>Operations are the programs that do the work, from GNU Radio and Python to external applications </a:t>
            </a:r>
          </a:p>
          <a:p>
            <a:pPr lvl="0">
              <a:spcAft>
                <a:spcPts val="1200"/>
              </a:spcAft>
            </a:pPr>
            <a:r>
              <a:rPr lang="en-US" sz="2000" dirty="0"/>
              <a:t>Actions expose and configure those Operations for FISSURE, including inputs, parameters, context, and execution </a:t>
            </a:r>
          </a:p>
          <a:p>
            <a:pPr lvl="0">
              <a:spcAft>
                <a:spcPts val="1200"/>
              </a:spcAft>
            </a:pPr>
            <a:r>
              <a:rPr lang="en-US" sz="2000" dirty="0"/>
              <a:t>An Action can call one Operation or orchestrate many sequentially, in parallel, or conditionally, supporting both focused tasks and automated modes of operation </a:t>
            </a:r>
          </a:p>
          <a:p>
            <a:pPr lvl="0">
              <a:spcAft>
                <a:spcPts val="400"/>
              </a:spcAft>
            </a:pPr>
            <a:endParaRPr lang="en-US" sz="18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2497CA4-F7EC-8E04-48E5-B16BDC9583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58123" y="2056921"/>
            <a:ext cx="6329078" cy="411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238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9DA7B-61C1-B608-F65F-3FA18B4E0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183A808-2597-91EB-F48F-9CCA17565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21" y="80922"/>
            <a:ext cx="11004180" cy="1325563"/>
          </a:xfrm>
        </p:spPr>
        <p:txBody>
          <a:bodyPr>
            <a:normAutofit/>
          </a:bodyPr>
          <a:lstStyle/>
          <a:p>
            <a:r>
              <a:rPr lang="en-US" dirty="0"/>
              <a:t>Geolocation and Target Awareness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31B920-20BD-7D7B-8165-C71BB4665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3420-A3FF-6046-B565-AF12711AB750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84DE9372-31C8-4232-BD21-D2E5B4513700}"/>
              </a:ext>
            </a:extLst>
          </p:cNvPr>
          <p:cNvSpPr>
            <a:spLocks noGrp="1"/>
          </p:cNvSpPr>
          <p:nvPr/>
        </p:nvSpPr>
        <p:spPr>
          <a:xfrm>
            <a:off x="607081" y="1435193"/>
            <a:ext cx="10975320" cy="56357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>
                <a:solidFill>
                  <a:schemeClr val="accent2"/>
                </a:solidFill>
                <a:latin typeface="Franklin Gothic Medium Cond" panose="020B0606030402020204" pitchFamily="34" charset="0"/>
              </a:rPr>
              <a:t>Turning distributed observations into persistent operational context</a:t>
            </a:r>
          </a:p>
          <a:p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087BA3-954F-4864-300B-38C6112BD810}"/>
              </a:ext>
            </a:extLst>
          </p:cNvPr>
          <p:cNvSpPr txBox="1"/>
          <p:nvPr/>
        </p:nvSpPr>
        <p:spPr>
          <a:xfrm>
            <a:off x="6740524" y="6486460"/>
            <a:ext cx="24339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133563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Chris Poore</a:t>
            </a:r>
          </a:p>
        </p:txBody>
      </p:sp>
      <p:sp>
        <p:nvSpPr>
          <p:cNvPr id="7" name="Date Placeholder 7">
            <a:extLst>
              <a:ext uri="{FF2B5EF4-FFF2-40B4-BE49-F238E27FC236}">
                <a16:creationId xmlns:a16="http://schemas.microsoft.com/office/drawing/2014/main" id="{C0FC299E-7034-405B-E8BC-343F787A7B1E}"/>
              </a:ext>
            </a:extLst>
          </p:cNvPr>
          <p:cNvSpPr txBox="1">
            <a:spLocks/>
          </p:cNvSpPr>
          <p:nvPr/>
        </p:nvSpPr>
        <p:spPr>
          <a:xfrm>
            <a:off x="2161107" y="6411951"/>
            <a:ext cx="45241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https://github.com/ainfosec/FISSURE</a:t>
            </a:r>
          </a:p>
        </p:txBody>
      </p:sp>
      <p:sp>
        <p:nvSpPr>
          <p:cNvPr id="3" name="Date Placeholder 7">
            <a:extLst>
              <a:ext uri="{FF2B5EF4-FFF2-40B4-BE49-F238E27FC236}">
                <a16:creationId xmlns:a16="http://schemas.microsoft.com/office/drawing/2014/main" id="{2F74BC5D-5DD0-00B0-87C4-7EAC4AAE77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190" y="6411953"/>
            <a:ext cx="1254099" cy="365125"/>
          </a:xfrm>
        </p:spPr>
        <p:txBody>
          <a:bodyPr/>
          <a:lstStyle/>
          <a:p>
            <a:r>
              <a:rPr lang="en-US" dirty="0"/>
              <a:t>September 23, 2026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20107F3C-2318-489C-305C-B5C23A6A4EDB}"/>
              </a:ext>
            </a:extLst>
          </p:cNvPr>
          <p:cNvSpPr>
            <a:spLocks noGrp="1"/>
          </p:cNvSpPr>
          <p:nvPr/>
        </p:nvSpPr>
        <p:spPr>
          <a:xfrm>
            <a:off x="607080" y="2113062"/>
            <a:ext cx="5361919" cy="3996834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600"/>
              </a:spcAft>
            </a:pPr>
            <a:r>
              <a:rPr lang="en-US" sz="2000" dirty="0"/>
              <a:t>Targets accumulate signals, locations, observations, and other knowledge about an entity </a:t>
            </a:r>
          </a:p>
          <a:p>
            <a:pPr lvl="0">
              <a:spcAft>
                <a:spcPts val="600"/>
              </a:spcAft>
            </a:pPr>
            <a:r>
              <a:rPr lang="en-US" sz="2000" dirty="0"/>
              <a:t>Sensor Nodes contribute detections and measurements for geolocation and tracking </a:t>
            </a:r>
          </a:p>
          <a:p>
            <a:pPr lvl="0">
              <a:spcAft>
                <a:spcPts val="600"/>
              </a:spcAft>
            </a:pPr>
            <a:r>
              <a:rPr lang="en-US" sz="2000" dirty="0"/>
              <a:t>HIPRFISR coordinates multi-node geolocation and feeds results back into Target and mapping workflows </a:t>
            </a:r>
          </a:p>
          <a:p>
            <a:pPr lvl="0">
              <a:spcAft>
                <a:spcPts val="600"/>
              </a:spcAft>
            </a:pPr>
            <a:r>
              <a:rPr lang="en-US" sz="2000" dirty="0"/>
              <a:t>Target context can recommend or pre-populate relevant Actions, while new observations continue building the record</a:t>
            </a:r>
          </a:p>
          <a:p>
            <a:endParaRPr lang="en-US" sz="1600" dirty="0"/>
          </a:p>
          <a:p>
            <a:endParaRPr lang="en-US" sz="16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0CBA3B2-5756-9DD1-3B42-3BCEED14FC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6078" y="1962911"/>
            <a:ext cx="3596658" cy="29852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95662CD-E986-4623-126C-B401F04D3D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4099" y="2944807"/>
            <a:ext cx="3960114" cy="322721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888856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DD5D9-61A1-E5EB-BBA5-F7EB2880A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F01BBF8-78CA-BA8C-345C-C76D01779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21" y="80922"/>
            <a:ext cx="11004180" cy="1325563"/>
          </a:xfrm>
        </p:spPr>
        <p:txBody>
          <a:bodyPr>
            <a:normAutofit/>
          </a:bodyPr>
          <a:lstStyle/>
          <a:p>
            <a:r>
              <a:rPr lang="en-US" dirty="0"/>
              <a:t>FISSURE + TAK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C2CD4A-DE68-AB1C-474F-3AFFFAFBA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3420-A3FF-6046-B565-AF12711AB750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B8FCCC3-5523-2C44-AF5D-618AB0B1A23B}"/>
              </a:ext>
            </a:extLst>
          </p:cNvPr>
          <p:cNvSpPr>
            <a:spLocks noGrp="1"/>
          </p:cNvSpPr>
          <p:nvPr/>
        </p:nvSpPr>
        <p:spPr>
          <a:xfrm>
            <a:off x="607081" y="1435193"/>
            <a:ext cx="10975320" cy="567066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>
                <a:solidFill>
                  <a:schemeClr val="accent2"/>
                </a:solidFill>
                <a:latin typeface="Franklin Gothic Medium Cond" panose="020B0606030402020204" pitchFamily="34" charset="0"/>
              </a:rPr>
              <a:t>Sharing RF awareness through CoT while keeping FISSURE independent</a:t>
            </a:r>
          </a:p>
          <a:p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B910E5-01A4-2C62-6121-738EABA12BDD}"/>
              </a:ext>
            </a:extLst>
          </p:cNvPr>
          <p:cNvSpPr txBox="1"/>
          <p:nvPr/>
        </p:nvSpPr>
        <p:spPr>
          <a:xfrm>
            <a:off x="6740524" y="6486460"/>
            <a:ext cx="24339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133563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Chris Poore</a:t>
            </a:r>
          </a:p>
        </p:txBody>
      </p:sp>
      <p:sp>
        <p:nvSpPr>
          <p:cNvPr id="7" name="Date Placeholder 7">
            <a:extLst>
              <a:ext uri="{FF2B5EF4-FFF2-40B4-BE49-F238E27FC236}">
                <a16:creationId xmlns:a16="http://schemas.microsoft.com/office/drawing/2014/main" id="{C740DCA2-B00C-80F9-E483-C6F61274CE3B}"/>
              </a:ext>
            </a:extLst>
          </p:cNvPr>
          <p:cNvSpPr txBox="1">
            <a:spLocks/>
          </p:cNvSpPr>
          <p:nvPr/>
        </p:nvSpPr>
        <p:spPr>
          <a:xfrm>
            <a:off x="2161107" y="6411951"/>
            <a:ext cx="45241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https://github.com/ainfosec/FISSURE</a:t>
            </a:r>
          </a:p>
        </p:txBody>
      </p:sp>
      <p:sp>
        <p:nvSpPr>
          <p:cNvPr id="3" name="Date Placeholder 7">
            <a:extLst>
              <a:ext uri="{FF2B5EF4-FFF2-40B4-BE49-F238E27FC236}">
                <a16:creationId xmlns:a16="http://schemas.microsoft.com/office/drawing/2014/main" id="{E68BE3AD-0EAE-DFF5-C6C6-7C9831B431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190" y="6411953"/>
            <a:ext cx="1254099" cy="365125"/>
          </a:xfrm>
        </p:spPr>
        <p:txBody>
          <a:bodyPr/>
          <a:lstStyle/>
          <a:p>
            <a:r>
              <a:rPr lang="en-US" dirty="0"/>
              <a:t>September 23, 2026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961482AB-D15E-7AB5-7725-66250CB2A1BE}"/>
              </a:ext>
            </a:extLst>
          </p:cNvPr>
          <p:cNvSpPr>
            <a:spLocks noGrp="1"/>
          </p:cNvSpPr>
          <p:nvPr/>
        </p:nvSpPr>
        <p:spPr>
          <a:xfrm>
            <a:off x="607081" y="2116558"/>
            <a:ext cx="4892020" cy="4107638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1200"/>
              </a:spcAft>
            </a:pPr>
            <a:r>
              <a:rPr lang="en-US" sz="2000" dirty="0"/>
              <a:t>FISSURE sends and receives CoT for Sensor Nodes, Targets, detections, geolocation, alerts, tracks, and events</a:t>
            </a:r>
          </a:p>
          <a:p>
            <a:pPr lvl="0">
              <a:spcAft>
                <a:spcPts val="1200"/>
              </a:spcAft>
            </a:pPr>
            <a:r>
              <a:rPr lang="en-US" sz="2000" dirty="0"/>
              <a:t>ATAK and WinTAK extend RF-derived awareness to users outside the FISSURE Dashboard, including resources such as remote video </a:t>
            </a:r>
          </a:p>
          <a:p>
            <a:pPr lvl="0">
              <a:spcAft>
                <a:spcPts val="1200"/>
              </a:spcAft>
            </a:pPr>
            <a:r>
              <a:rPr lang="en-US" sz="2000" dirty="0"/>
              <a:t>FISSURE can also provide its own operational map when a TAK client is not needed or available</a:t>
            </a:r>
          </a:p>
          <a:p>
            <a:endParaRPr lang="en-US" sz="1600" dirty="0"/>
          </a:p>
          <a:p>
            <a:endParaRPr lang="en-US" sz="16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A30769-D118-F65F-68BB-27B16DDC9C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45374" y="2143927"/>
            <a:ext cx="6320285" cy="395396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5815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AF517-9DFE-257D-18C9-6A8FB7EB9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65F54A6-2423-B84B-B488-E0DB9A27E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21" y="80922"/>
            <a:ext cx="11004180" cy="1325563"/>
          </a:xfrm>
        </p:spPr>
        <p:txBody>
          <a:bodyPr>
            <a:normAutofit/>
          </a:bodyPr>
          <a:lstStyle/>
          <a:p>
            <a:r>
              <a:rPr lang="en-US" dirty="0"/>
              <a:t>A Partial FISSURE Workflow (Video)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5C547E-186D-A2B6-28AC-A836DE77B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3420-A3FF-6046-B565-AF12711AB750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9532DFCA-7F41-8AA0-8CDC-9F4A932B1A6F}"/>
              </a:ext>
            </a:extLst>
          </p:cNvPr>
          <p:cNvSpPr>
            <a:spLocks noGrp="1"/>
          </p:cNvSpPr>
          <p:nvPr/>
        </p:nvSpPr>
        <p:spPr>
          <a:xfrm>
            <a:off x="607081" y="1435193"/>
            <a:ext cx="10975320" cy="609508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>
                <a:solidFill>
                  <a:schemeClr val="accent2"/>
                </a:solidFill>
                <a:latin typeface="Franklin Gothic Medium Cond" panose="020B0606030402020204" pitchFamily="34" charset="0"/>
              </a:rPr>
              <a:t>From tactical context to initial signal analysis</a:t>
            </a:r>
          </a:p>
          <a:p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270A66-A1B9-771B-5E49-9981837C9CCD}"/>
              </a:ext>
            </a:extLst>
          </p:cNvPr>
          <p:cNvSpPr txBox="1"/>
          <p:nvPr/>
        </p:nvSpPr>
        <p:spPr>
          <a:xfrm>
            <a:off x="6740524" y="6486460"/>
            <a:ext cx="24339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133563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Chris Poore</a:t>
            </a:r>
          </a:p>
        </p:txBody>
      </p:sp>
      <p:sp>
        <p:nvSpPr>
          <p:cNvPr id="7" name="Date Placeholder 7">
            <a:extLst>
              <a:ext uri="{FF2B5EF4-FFF2-40B4-BE49-F238E27FC236}">
                <a16:creationId xmlns:a16="http://schemas.microsoft.com/office/drawing/2014/main" id="{59045B4C-C21B-3A40-9C7A-76F7E201648E}"/>
              </a:ext>
            </a:extLst>
          </p:cNvPr>
          <p:cNvSpPr txBox="1">
            <a:spLocks/>
          </p:cNvSpPr>
          <p:nvPr/>
        </p:nvSpPr>
        <p:spPr>
          <a:xfrm>
            <a:off x="2161107" y="6411951"/>
            <a:ext cx="45241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https://github.com/ainfosec/FISSURE</a:t>
            </a:r>
          </a:p>
        </p:txBody>
      </p:sp>
      <p:sp>
        <p:nvSpPr>
          <p:cNvPr id="3" name="Date Placeholder 7">
            <a:extLst>
              <a:ext uri="{FF2B5EF4-FFF2-40B4-BE49-F238E27FC236}">
                <a16:creationId xmlns:a16="http://schemas.microsoft.com/office/drawing/2014/main" id="{4178436E-1FCF-6A95-A127-DC4E878347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190" y="6411953"/>
            <a:ext cx="1254099" cy="365125"/>
          </a:xfrm>
        </p:spPr>
        <p:txBody>
          <a:bodyPr/>
          <a:lstStyle/>
          <a:p>
            <a:r>
              <a:rPr lang="en-US" dirty="0"/>
              <a:t>September 23, 2026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2C50D2F4-839E-76FC-12AC-B626064832A3}"/>
              </a:ext>
            </a:extLst>
          </p:cNvPr>
          <p:cNvSpPr>
            <a:spLocks noGrp="1"/>
          </p:cNvSpPr>
          <p:nvPr/>
        </p:nvSpPr>
        <p:spPr>
          <a:xfrm>
            <a:off x="607081" y="2116558"/>
            <a:ext cx="10975320" cy="4107638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600"/>
              </a:spcAft>
            </a:pPr>
            <a:r>
              <a:rPr lang="en-US" sz="2000" dirty="0"/>
              <a:t>Tactical View</a:t>
            </a:r>
          </a:p>
          <a:p>
            <a:pPr lvl="1">
              <a:spcAft>
                <a:spcPts val="600"/>
              </a:spcAft>
            </a:pPr>
            <a:r>
              <a:rPr lang="en-US" sz="1900" dirty="0"/>
              <a:t>Provides an operator-focused view of Sensor Nodes, detections, SOIs, and targets</a:t>
            </a:r>
          </a:p>
          <a:p>
            <a:pPr lvl="1">
              <a:spcAft>
                <a:spcPts val="600"/>
              </a:spcAft>
            </a:pPr>
            <a:r>
              <a:rPr lang="en-US" sz="1900" dirty="0"/>
              <a:t>Connects distributed RF activity with persistent operational context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Signal Analysis Workflow</a:t>
            </a:r>
          </a:p>
          <a:p>
            <a:pPr lvl="1">
              <a:spcAft>
                <a:spcPts val="600"/>
              </a:spcAft>
            </a:pPr>
            <a:r>
              <a:rPr lang="en-US" sz="1900" dirty="0"/>
              <a:t>Moves from RF discovery and detection into capture and analysis</a:t>
            </a:r>
          </a:p>
          <a:p>
            <a:pPr lvl="1">
              <a:spcAft>
                <a:spcPts val="600"/>
              </a:spcAft>
            </a:pPr>
            <a:r>
              <a:rPr lang="en-US" sz="1900" dirty="0"/>
              <a:t>Associates collected data, artifacts, and findings back to SOIs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Distributed Operations</a:t>
            </a:r>
          </a:p>
          <a:p>
            <a:pPr lvl="1">
              <a:spcAft>
                <a:spcPts val="600"/>
              </a:spcAft>
            </a:pPr>
            <a:r>
              <a:rPr lang="en-US" sz="1900" dirty="0"/>
              <a:t>Capabilities execute across local and remote Sensor Nodes</a:t>
            </a:r>
          </a:p>
          <a:p>
            <a:pPr lvl="1">
              <a:spcAft>
                <a:spcPts val="600"/>
              </a:spcAft>
            </a:pPr>
            <a:r>
              <a:rPr lang="en-US" sz="1900" dirty="0"/>
              <a:t>Collected information can move between operational and analysis workflows</a:t>
            </a:r>
          </a:p>
          <a:p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01479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AF517-9DFE-257D-18C9-6A8FB7EB9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65F54A6-2423-B84B-B488-E0DB9A27E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21" y="80922"/>
            <a:ext cx="11004180" cy="1325563"/>
          </a:xfrm>
        </p:spPr>
        <p:txBody>
          <a:bodyPr>
            <a:normAutofit/>
          </a:bodyPr>
          <a:lstStyle/>
          <a:p>
            <a:r>
              <a:rPr lang="en-US" dirty="0"/>
              <a:t>A Partial FISSURE Workflow (Video)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5C547E-186D-A2B6-28AC-A836DE77B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3420-A3FF-6046-B565-AF12711AB750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9532DFCA-7F41-8AA0-8CDC-9F4A932B1A6F}"/>
              </a:ext>
            </a:extLst>
          </p:cNvPr>
          <p:cNvSpPr>
            <a:spLocks noGrp="1"/>
          </p:cNvSpPr>
          <p:nvPr/>
        </p:nvSpPr>
        <p:spPr>
          <a:xfrm>
            <a:off x="607081" y="1435193"/>
            <a:ext cx="10975320" cy="609508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>
                <a:solidFill>
                  <a:schemeClr val="accent2"/>
                </a:solidFill>
                <a:latin typeface="Franklin Gothic Medium Cond" panose="020B0606030402020204" pitchFamily="34" charset="0"/>
              </a:rPr>
              <a:t>From tactical context to initial signal analysis</a:t>
            </a:r>
          </a:p>
          <a:p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270A66-A1B9-771B-5E49-9981837C9CCD}"/>
              </a:ext>
            </a:extLst>
          </p:cNvPr>
          <p:cNvSpPr txBox="1"/>
          <p:nvPr/>
        </p:nvSpPr>
        <p:spPr>
          <a:xfrm>
            <a:off x="6740524" y="6486460"/>
            <a:ext cx="24339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133563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Chris Poore</a:t>
            </a:r>
          </a:p>
        </p:txBody>
      </p:sp>
      <p:sp>
        <p:nvSpPr>
          <p:cNvPr id="7" name="Date Placeholder 7">
            <a:extLst>
              <a:ext uri="{FF2B5EF4-FFF2-40B4-BE49-F238E27FC236}">
                <a16:creationId xmlns:a16="http://schemas.microsoft.com/office/drawing/2014/main" id="{59045B4C-C21B-3A40-9C7A-76F7E201648E}"/>
              </a:ext>
            </a:extLst>
          </p:cNvPr>
          <p:cNvSpPr txBox="1">
            <a:spLocks/>
          </p:cNvSpPr>
          <p:nvPr/>
        </p:nvSpPr>
        <p:spPr>
          <a:xfrm>
            <a:off x="2161107" y="6411951"/>
            <a:ext cx="45241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https://github.com/ainfosec/FISSURE</a:t>
            </a:r>
          </a:p>
        </p:txBody>
      </p:sp>
      <p:sp>
        <p:nvSpPr>
          <p:cNvPr id="3" name="Date Placeholder 7">
            <a:extLst>
              <a:ext uri="{FF2B5EF4-FFF2-40B4-BE49-F238E27FC236}">
                <a16:creationId xmlns:a16="http://schemas.microsoft.com/office/drawing/2014/main" id="{4178436E-1FCF-6A95-A127-DC4E878347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190" y="6411953"/>
            <a:ext cx="1254099" cy="365125"/>
          </a:xfrm>
        </p:spPr>
        <p:txBody>
          <a:bodyPr/>
          <a:lstStyle/>
          <a:p>
            <a:r>
              <a:rPr lang="en-US" dirty="0"/>
              <a:t>September 23, 2026</a:t>
            </a:r>
          </a:p>
        </p:txBody>
      </p:sp>
      <p:pic>
        <p:nvPicPr>
          <p:cNvPr id="9" name="fissure_video_grcon26">
            <a:hlinkClick r:id="" action="ppaction://media"/>
            <a:extLst>
              <a:ext uri="{FF2B5EF4-FFF2-40B4-BE49-F238E27FC236}">
                <a16:creationId xmlns:a16="http://schemas.microsoft.com/office/drawing/2014/main" id="{4A4D60E2-5F7C-170C-3823-AE1BFD8BC7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84855" y="2376549"/>
            <a:ext cx="4822289" cy="361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33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53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507AB-66D7-A8B1-DF59-B1E8017EF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B2237D8-A524-42B8-3C27-B043C605D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21" y="80922"/>
            <a:ext cx="11004180" cy="1325563"/>
          </a:xfrm>
        </p:spPr>
        <p:txBody>
          <a:bodyPr>
            <a:normAutofit/>
          </a:bodyPr>
          <a:lstStyle/>
          <a:p>
            <a:r>
              <a:rPr lang="en-US" dirty="0"/>
              <a:t>Fracture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22EE7E3-49C8-82C3-8B57-9555AECDE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3420-A3FF-6046-B565-AF12711AB750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6CBF5F6-4A05-AA80-C17B-A14D379245DC}"/>
              </a:ext>
            </a:extLst>
          </p:cNvPr>
          <p:cNvSpPr>
            <a:spLocks noGrp="1"/>
          </p:cNvSpPr>
          <p:nvPr/>
        </p:nvSpPr>
        <p:spPr>
          <a:xfrm>
            <a:off x="607081" y="1435193"/>
            <a:ext cx="10975320" cy="5588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>
                <a:solidFill>
                  <a:schemeClr val="accent2"/>
                </a:solidFill>
                <a:latin typeface="Franklin Gothic Medium Cond" panose="020B0606030402020204" pitchFamily="34" charset="0"/>
              </a:rPr>
              <a:t>Turning FISSURE capabilities into deployable systems</a:t>
            </a:r>
          </a:p>
          <a:p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820C91-4278-0A70-5D61-2C951E8DE5A2}"/>
              </a:ext>
            </a:extLst>
          </p:cNvPr>
          <p:cNvSpPr txBox="1"/>
          <p:nvPr/>
        </p:nvSpPr>
        <p:spPr>
          <a:xfrm>
            <a:off x="6740524" y="6486460"/>
            <a:ext cx="24339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133563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Chris Poore</a:t>
            </a:r>
          </a:p>
        </p:txBody>
      </p:sp>
      <p:sp>
        <p:nvSpPr>
          <p:cNvPr id="7" name="Date Placeholder 7">
            <a:extLst>
              <a:ext uri="{FF2B5EF4-FFF2-40B4-BE49-F238E27FC236}">
                <a16:creationId xmlns:a16="http://schemas.microsoft.com/office/drawing/2014/main" id="{F9DF622D-C168-A554-37A8-31651BB8D0C4}"/>
              </a:ext>
            </a:extLst>
          </p:cNvPr>
          <p:cNvSpPr txBox="1">
            <a:spLocks/>
          </p:cNvSpPr>
          <p:nvPr/>
        </p:nvSpPr>
        <p:spPr>
          <a:xfrm>
            <a:off x="2161107" y="6411951"/>
            <a:ext cx="45241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https://github.com/ainfosec/FISSURE</a:t>
            </a:r>
          </a:p>
        </p:txBody>
      </p:sp>
      <p:sp>
        <p:nvSpPr>
          <p:cNvPr id="3" name="Date Placeholder 7">
            <a:extLst>
              <a:ext uri="{FF2B5EF4-FFF2-40B4-BE49-F238E27FC236}">
                <a16:creationId xmlns:a16="http://schemas.microsoft.com/office/drawing/2014/main" id="{72E6F872-D72C-DB32-5709-8C7176494F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190" y="6411953"/>
            <a:ext cx="1254099" cy="365125"/>
          </a:xfrm>
        </p:spPr>
        <p:txBody>
          <a:bodyPr/>
          <a:lstStyle/>
          <a:p>
            <a:r>
              <a:rPr lang="en-US" dirty="0"/>
              <a:t>September 23, 2026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FE21BBB3-C014-C10D-9344-0834D8323D25}"/>
              </a:ext>
            </a:extLst>
          </p:cNvPr>
          <p:cNvSpPr>
            <a:spLocks noGrp="1"/>
          </p:cNvSpPr>
          <p:nvPr/>
        </p:nvSpPr>
        <p:spPr>
          <a:xfrm>
            <a:off x="607081" y="2108292"/>
            <a:ext cx="4787383" cy="4077803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600"/>
              </a:spcAft>
            </a:pPr>
            <a:r>
              <a:rPr lang="en-US" sz="2000" dirty="0"/>
              <a:t>Fracture packages FISSURE into purpose-built hardware and software configurations</a:t>
            </a:r>
          </a:p>
          <a:p>
            <a:pPr lvl="0">
              <a:spcAft>
                <a:spcPts val="600"/>
              </a:spcAft>
            </a:pPr>
            <a:r>
              <a:rPr lang="en-US" sz="2000" dirty="0"/>
              <a:t>SDRs, compute, networking, plugins, and configuration are combined around a mission or use case </a:t>
            </a:r>
          </a:p>
          <a:p>
            <a:pPr lvl="0">
              <a:spcAft>
                <a:spcPts val="600"/>
              </a:spcAft>
            </a:pPr>
            <a:r>
              <a:rPr lang="en-US" sz="2000" dirty="0"/>
              <a:t>The goal is easier deployment, integration, support, and sustainment </a:t>
            </a:r>
          </a:p>
          <a:p>
            <a:pPr lvl="0">
              <a:spcAft>
                <a:spcPts val="600"/>
              </a:spcAft>
            </a:pPr>
            <a:r>
              <a:rPr lang="en-US" sz="2000" dirty="0"/>
              <a:t>Fracture can include deployment-specific integrations, including ATAK and WinTAK plugins not available in the public FISSURE release</a:t>
            </a:r>
          </a:p>
          <a:p>
            <a:endParaRPr lang="en-US" sz="1600" dirty="0"/>
          </a:p>
          <a:p>
            <a:endParaRPr lang="en-US" sz="1600" dirty="0"/>
          </a:p>
        </p:txBody>
      </p:sp>
      <p:pic>
        <p:nvPicPr>
          <p:cNvPr id="12" name="Picture 11" descr="fracture_ov1.png">
            <a:extLst>
              <a:ext uri="{FF2B5EF4-FFF2-40B4-BE49-F238E27FC236}">
                <a16:creationId xmlns:a16="http://schemas.microsoft.com/office/drawing/2014/main" id="{802B933D-83CF-7F75-7D30-9F59BA5176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6900" y="2082891"/>
            <a:ext cx="6187937" cy="4125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78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56267-89E9-5D69-DE6C-23B616FD0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791E929-9BE6-7A3A-323E-6FE2C4F15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21" y="80922"/>
            <a:ext cx="11004180" cy="1325563"/>
          </a:xfrm>
        </p:spPr>
        <p:txBody>
          <a:bodyPr>
            <a:normAutofit/>
          </a:bodyPr>
          <a:lstStyle/>
          <a:p>
            <a:r>
              <a:rPr lang="en-US" dirty="0"/>
              <a:t>Where FISSURE Goes Next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5C58EB-0F0A-6519-F029-575BC1518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3420-A3FF-6046-B565-AF12711AB750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50336411-1C01-1AF3-E55C-3C3731D47A1F}"/>
              </a:ext>
            </a:extLst>
          </p:cNvPr>
          <p:cNvSpPr>
            <a:spLocks noGrp="1"/>
          </p:cNvSpPr>
          <p:nvPr/>
        </p:nvSpPr>
        <p:spPr>
          <a:xfrm>
            <a:off x="607081" y="1435193"/>
            <a:ext cx="10975320" cy="5842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>
                <a:solidFill>
                  <a:schemeClr val="accent2"/>
                </a:solidFill>
                <a:latin typeface="Franklin Gothic Medium Cond" panose="020B0606030402020204" pitchFamily="34" charset="0"/>
              </a:rPr>
              <a:t>Expanding capability, automation, AI integration, and operational maturity</a:t>
            </a:r>
          </a:p>
          <a:p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698310-01A7-EDF5-989B-68D0B85328FE}"/>
              </a:ext>
            </a:extLst>
          </p:cNvPr>
          <p:cNvSpPr txBox="1"/>
          <p:nvPr/>
        </p:nvSpPr>
        <p:spPr>
          <a:xfrm>
            <a:off x="6740524" y="6486460"/>
            <a:ext cx="24339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133563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Chris Poore</a:t>
            </a:r>
          </a:p>
        </p:txBody>
      </p:sp>
      <p:sp>
        <p:nvSpPr>
          <p:cNvPr id="7" name="Date Placeholder 7">
            <a:extLst>
              <a:ext uri="{FF2B5EF4-FFF2-40B4-BE49-F238E27FC236}">
                <a16:creationId xmlns:a16="http://schemas.microsoft.com/office/drawing/2014/main" id="{7BC2FF7D-7682-7DA9-EA17-4EAC260D729D}"/>
              </a:ext>
            </a:extLst>
          </p:cNvPr>
          <p:cNvSpPr txBox="1">
            <a:spLocks/>
          </p:cNvSpPr>
          <p:nvPr/>
        </p:nvSpPr>
        <p:spPr>
          <a:xfrm>
            <a:off x="2161107" y="6411951"/>
            <a:ext cx="45241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https://github.com/ainfosec/FISSURE</a:t>
            </a:r>
          </a:p>
        </p:txBody>
      </p:sp>
      <p:sp>
        <p:nvSpPr>
          <p:cNvPr id="3" name="Date Placeholder 7">
            <a:extLst>
              <a:ext uri="{FF2B5EF4-FFF2-40B4-BE49-F238E27FC236}">
                <a16:creationId xmlns:a16="http://schemas.microsoft.com/office/drawing/2014/main" id="{2B41F712-3958-FB34-7872-C7B7E1127B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190" y="6411953"/>
            <a:ext cx="1254099" cy="365125"/>
          </a:xfrm>
        </p:spPr>
        <p:txBody>
          <a:bodyPr/>
          <a:lstStyle/>
          <a:p>
            <a:r>
              <a:rPr lang="en-US" dirty="0"/>
              <a:t>September 23, 2026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87958CB9-D717-4AB7-FB88-4C2E4841C1B2}"/>
              </a:ext>
            </a:extLst>
          </p:cNvPr>
          <p:cNvSpPr>
            <a:spLocks noGrp="1"/>
          </p:cNvSpPr>
          <p:nvPr/>
        </p:nvSpPr>
        <p:spPr>
          <a:xfrm>
            <a:off x="607081" y="2108292"/>
            <a:ext cx="4638474" cy="4014303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400"/>
              </a:spcAft>
            </a:pPr>
            <a:r>
              <a:rPr lang="en-US" sz="2000" dirty="0"/>
              <a:t>Complete end-to-end workflows from discovery through sharing </a:t>
            </a:r>
          </a:p>
          <a:p>
            <a:pPr lvl="0">
              <a:spcAft>
                <a:spcPts val="400"/>
              </a:spcAft>
            </a:pPr>
            <a:r>
              <a:rPr lang="en-US" sz="2000" dirty="0"/>
              <a:t>Expand the plugin ecosystem across protocols, hardware, sensors, analysis, and integrations </a:t>
            </a:r>
          </a:p>
          <a:p>
            <a:pPr lvl="0">
              <a:spcAft>
                <a:spcPts val="400"/>
              </a:spcAft>
            </a:pPr>
            <a:r>
              <a:rPr lang="en-US" sz="2000" dirty="0"/>
              <a:t>Strengthen automation and provenance for repeatable, traceable workflows</a:t>
            </a:r>
          </a:p>
          <a:p>
            <a:pPr lvl="0">
              <a:spcAft>
                <a:spcPts val="400"/>
              </a:spcAft>
            </a:pPr>
            <a:r>
              <a:rPr lang="en-US" sz="2000" dirty="0"/>
              <a:t>Connect RF hardware and structured data more directly to AI/ML while hardening distributed deployment and adoption</a:t>
            </a:r>
          </a:p>
          <a:p>
            <a:endParaRPr lang="en-US" sz="1600" dirty="0"/>
          </a:p>
          <a:p>
            <a:endParaRPr lang="en-US" sz="16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1E4F2AC-4476-F4C0-D9EA-59017647DA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5555" y="2210995"/>
            <a:ext cx="6814866" cy="383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769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04AD1-7F3A-DFDB-8310-7BE1F6458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F68AF96-1EDE-7C94-6C3C-1DAF29AD7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21" y="80922"/>
            <a:ext cx="11004180" cy="1325563"/>
          </a:xfrm>
        </p:spPr>
        <p:txBody>
          <a:bodyPr>
            <a:normAutofit/>
          </a:bodyPr>
          <a:lstStyle/>
          <a:p>
            <a:r>
              <a:rPr lang="en-US" dirty="0"/>
              <a:t>How You Can Help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066CB7-F926-DD88-072B-4FC8807E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13420-A3FF-6046-B565-AF12711AB750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7C39DEDD-2654-38EB-9C03-3A7B7B51D659}"/>
              </a:ext>
            </a:extLst>
          </p:cNvPr>
          <p:cNvSpPr>
            <a:spLocks noGrp="1"/>
          </p:cNvSpPr>
          <p:nvPr/>
        </p:nvSpPr>
        <p:spPr>
          <a:xfrm>
            <a:off x="607080" y="1435192"/>
            <a:ext cx="11216619" cy="629081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>
                <a:solidFill>
                  <a:schemeClr val="accent2"/>
                </a:solidFill>
                <a:latin typeface="Franklin Gothic Medium Cond" panose="020B0606030402020204" pitchFamily="34" charset="0"/>
              </a:rPr>
              <a:t>There are plenty of ways to contribute</a:t>
            </a:r>
          </a:p>
          <a:p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3CECAD-2927-A607-0C21-E94F12FE9FF5}"/>
              </a:ext>
            </a:extLst>
          </p:cNvPr>
          <p:cNvSpPr txBox="1"/>
          <p:nvPr/>
        </p:nvSpPr>
        <p:spPr>
          <a:xfrm>
            <a:off x="6740524" y="6486460"/>
            <a:ext cx="24339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133563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Chris Poore</a:t>
            </a:r>
          </a:p>
        </p:txBody>
      </p:sp>
      <p:sp>
        <p:nvSpPr>
          <p:cNvPr id="7" name="Date Placeholder 7">
            <a:extLst>
              <a:ext uri="{FF2B5EF4-FFF2-40B4-BE49-F238E27FC236}">
                <a16:creationId xmlns:a16="http://schemas.microsoft.com/office/drawing/2014/main" id="{7B9EA378-FD46-AB57-E145-4D12EC3091DE}"/>
              </a:ext>
            </a:extLst>
          </p:cNvPr>
          <p:cNvSpPr txBox="1">
            <a:spLocks/>
          </p:cNvSpPr>
          <p:nvPr/>
        </p:nvSpPr>
        <p:spPr>
          <a:xfrm>
            <a:off x="2161107" y="6411951"/>
            <a:ext cx="45241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https://github.com/ainfosec/FISSURE</a:t>
            </a:r>
          </a:p>
        </p:txBody>
      </p:sp>
      <p:sp>
        <p:nvSpPr>
          <p:cNvPr id="3" name="Date Placeholder 7">
            <a:extLst>
              <a:ext uri="{FF2B5EF4-FFF2-40B4-BE49-F238E27FC236}">
                <a16:creationId xmlns:a16="http://schemas.microsoft.com/office/drawing/2014/main" id="{20E9E082-96B8-D33D-A912-687CDFA9F7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190" y="6411953"/>
            <a:ext cx="1254099" cy="365125"/>
          </a:xfrm>
        </p:spPr>
        <p:txBody>
          <a:bodyPr/>
          <a:lstStyle/>
          <a:p>
            <a:r>
              <a:rPr lang="en-US" dirty="0"/>
              <a:t>September 23, 2026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93BE00C-B194-C378-EE63-A35B44EE8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066" y="4875701"/>
            <a:ext cx="4914345" cy="1382484"/>
          </a:xfrm>
          <a:prstGeom prst="rect">
            <a:avLst/>
          </a:prstGeom>
        </p:spPr>
      </p:pic>
      <p:pic>
        <p:nvPicPr>
          <p:cNvPr id="8" name="Picture 7">
            <a:hlinkClick r:id="rId4"/>
            <a:extLst>
              <a:ext uri="{FF2B5EF4-FFF2-40B4-BE49-F238E27FC236}">
                <a16:creationId xmlns:a16="http://schemas.microsoft.com/office/drawing/2014/main" id="{146D8CE6-9C0B-E7CE-5F75-3380DB5E9C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1104" y="5008143"/>
            <a:ext cx="1139852" cy="1139852"/>
          </a:xfrm>
          <a:prstGeom prst="rect">
            <a:avLst/>
          </a:prstGeom>
        </p:spPr>
      </p:pic>
      <p:pic>
        <p:nvPicPr>
          <p:cNvPr id="11" name="Picture 10">
            <a:hlinkClick r:id="rId6"/>
            <a:extLst>
              <a:ext uri="{FF2B5EF4-FFF2-40B4-BE49-F238E27FC236}">
                <a16:creationId xmlns:a16="http://schemas.microsoft.com/office/drawing/2014/main" id="{4971A2BB-309A-FCD2-CE41-1CBB1C8C02D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1746" y="5008143"/>
            <a:ext cx="1139852" cy="1139852"/>
          </a:xfrm>
          <a:prstGeom prst="rect">
            <a:avLst/>
          </a:prstGeom>
        </p:spPr>
      </p:pic>
      <p:pic>
        <p:nvPicPr>
          <p:cNvPr id="13" name="Picture 12">
            <a:hlinkClick r:id="rId8"/>
            <a:extLst>
              <a:ext uri="{FF2B5EF4-FFF2-40B4-BE49-F238E27FC236}">
                <a16:creationId xmlns:a16="http://schemas.microsoft.com/office/drawing/2014/main" id="{7515E2CF-AA23-1617-D1F8-A28873FEB92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3030" y="5008143"/>
            <a:ext cx="1139852" cy="1139852"/>
          </a:xfrm>
          <a:prstGeom prst="rect">
            <a:avLst/>
          </a:prstGeom>
        </p:spPr>
      </p:pic>
      <p:pic>
        <p:nvPicPr>
          <p:cNvPr id="16" name="Picture 15">
            <a:hlinkClick r:id="rId10"/>
            <a:extLst>
              <a:ext uri="{FF2B5EF4-FFF2-40B4-BE49-F238E27FC236}">
                <a16:creationId xmlns:a16="http://schemas.microsoft.com/office/drawing/2014/main" id="{D2BB9365-B38D-C4C5-3BBC-88190DB4123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0463" y="5008143"/>
            <a:ext cx="1139852" cy="1139852"/>
          </a:xfrm>
          <a:prstGeom prst="rect">
            <a:avLst/>
          </a:prstGeom>
        </p:spPr>
      </p:pic>
      <p:pic>
        <p:nvPicPr>
          <p:cNvPr id="18" name="Picture 17">
            <a:hlinkClick r:id="rId12"/>
            <a:extLst>
              <a:ext uri="{FF2B5EF4-FFF2-40B4-BE49-F238E27FC236}">
                <a16:creationId xmlns:a16="http://schemas.microsoft.com/office/drawing/2014/main" id="{D3487A05-F6D8-CE24-E8CF-03E76045DDF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2388" y="5008143"/>
            <a:ext cx="1139852" cy="1139852"/>
          </a:xfrm>
          <a:prstGeom prst="rect">
            <a:avLst/>
          </a:prstGeom>
        </p:spPr>
      </p:pic>
      <p:sp>
        <p:nvSpPr>
          <p:cNvPr id="20" name="Content Placeholder 1">
            <a:extLst>
              <a:ext uri="{FF2B5EF4-FFF2-40B4-BE49-F238E27FC236}">
                <a16:creationId xmlns:a16="http://schemas.microsoft.com/office/drawing/2014/main" id="{A01B77FA-3AA4-FA59-4E26-037B5C4A2193}"/>
              </a:ext>
            </a:extLst>
          </p:cNvPr>
          <p:cNvSpPr>
            <a:spLocks noGrp="1"/>
          </p:cNvSpPr>
          <p:nvPr/>
        </p:nvSpPr>
        <p:spPr>
          <a:xfrm>
            <a:off x="607079" y="2118248"/>
            <a:ext cx="11216619" cy="2854539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A3763"/>
              </a:buClr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SzPct val="100000"/>
              <a:buFont typeface="System Font Regular"/>
              <a:buChar char="◦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System Font Regular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A3763"/>
              </a:buClr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1200"/>
              </a:spcAft>
            </a:pPr>
            <a:r>
              <a:rPr lang="en-US" sz="2000" b="1" dirty="0"/>
              <a:t>Use it: </a:t>
            </a:r>
            <a:r>
              <a:rPr lang="en-US" sz="2000" dirty="0"/>
              <a:t>Try FISSURE with your own hardware, signals, workflows, and problems</a:t>
            </a:r>
          </a:p>
          <a:p>
            <a:pPr lvl="0">
              <a:spcAft>
                <a:spcPts val="1200"/>
              </a:spcAft>
            </a:pPr>
            <a:r>
              <a:rPr lang="en-US" sz="2000" b="1" dirty="0"/>
              <a:t>Improve it: </a:t>
            </a:r>
            <a:r>
              <a:rPr lang="en-US" sz="2000" dirty="0"/>
              <a:t>Report bugs, rough edges, missing capabilities, and workflow issues</a:t>
            </a:r>
          </a:p>
          <a:p>
            <a:pPr lvl="0">
              <a:spcAft>
                <a:spcPts val="1200"/>
              </a:spcAft>
            </a:pPr>
            <a:r>
              <a:rPr lang="en-US" sz="2000" b="1" dirty="0"/>
              <a:t>Build with it: </a:t>
            </a:r>
            <a:r>
              <a:rPr lang="en-US" sz="2000" dirty="0"/>
              <a:t>Contribute code, plugins, documentation, testing, hardware support, or existing RF/Cyber capabilities</a:t>
            </a:r>
          </a:p>
          <a:p>
            <a:pPr lvl="0">
              <a:spcAft>
                <a:spcPts val="1200"/>
              </a:spcAft>
            </a:pPr>
            <a:r>
              <a:rPr lang="en-US" sz="2000" b="1" dirty="0"/>
              <a:t>Grow it: </a:t>
            </a:r>
            <a:r>
              <a:rPr lang="en-US" sz="2000" dirty="0"/>
              <a:t>Share FISSURE with coworkers, students, professors, labs, and teams, or get involved more deeply in shaping the project</a:t>
            </a:r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287186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E4CA3-C81F-86D7-6E5E-1D96C384A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BE51B81-A6BA-D43B-C4B5-47D75668B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5346" y="2322669"/>
            <a:ext cx="6031353" cy="1389477"/>
          </a:xfrm>
        </p:spPr>
        <p:txBody>
          <a:bodyPr>
            <a:normAutofit/>
          </a:bodyPr>
          <a:lstStyle/>
          <a:p>
            <a:r>
              <a:rPr lang="en-US" sz="7200" dirty="0"/>
              <a:t>Questions?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8BDE575-D03A-3E3E-BA29-B331FE32C91C}"/>
              </a:ext>
            </a:extLst>
          </p:cNvPr>
          <p:cNvSpPr txBox="1">
            <a:spLocks/>
          </p:cNvSpPr>
          <p:nvPr/>
        </p:nvSpPr>
        <p:spPr>
          <a:xfrm>
            <a:off x="1245346" y="3970288"/>
            <a:ext cx="5636717" cy="203379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Chris Poore</a:t>
            </a:r>
          </a:p>
          <a:p>
            <a:pPr marL="0" indent="0">
              <a:buNone/>
            </a:pPr>
            <a:r>
              <a:rPr lang="en-US" sz="2000" i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 Developer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poorec@ainfosec.com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Assured Information Security, Inc.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DD28502-394E-7820-FC69-EDA4FFD45919}"/>
              </a:ext>
            </a:extLst>
          </p:cNvPr>
          <p:cNvCxnSpPr/>
          <p:nvPr/>
        </p:nvCxnSpPr>
        <p:spPr>
          <a:xfrm>
            <a:off x="1245346" y="3454004"/>
            <a:ext cx="5559715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0DF8952-8E8A-F0DF-8991-C79C90D10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1902" y="1775024"/>
            <a:ext cx="3307952" cy="330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488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C3661"/>
      </a:accent1>
      <a:accent2>
        <a:srgbClr val="3088CC"/>
      </a:accent2>
      <a:accent3>
        <a:srgbClr val="65BD60"/>
      </a:accent3>
      <a:accent4>
        <a:srgbClr val="4BBDB3"/>
      </a:accent4>
      <a:accent5>
        <a:srgbClr val="613876"/>
      </a:accent5>
      <a:accent6>
        <a:srgbClr val="E6BE49"/>
      </a:accent6>
      <a:hlink>
        <a:srgbClr val="005BCE"/>
      </a:hlink>
      <a:folHlink>
        <a:srgbClr val="006AA7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EDF38CCE9EBA40AA37952F4322E1EC" ma:contentTypeVersion="12" ma:contentTypeDescription="Create a new document." ma:contentTypeScope="" ma:versionID="ae93ddef1ad4ed2f66b9c49a5361b884">
  <xsd:schema xmlns:xsd="http://www.w3.org/2001/XMLSchema" xmlns:xs="http://www.w3.org/2001/XMLSchema" xmlns:p="http://schemas.microsoft.com/office/2006/metadata/properties" xmlns:ns2="15ba76b1-818a-4483-8899-2522fa4138bf" xmlns:ns3="74e0141e-ee68-44e9-8304-87936d43fce2" targetNamespace="http://schemas.microsoft.com/office/2006/metadata/properties" ma:root="true" ma:fieldsID="6c8261e1c47305fc67bc52664380b86c" ns2:_="" ns3:_="">
    <xsd:import namespace="15ba76b1-818a-4483-8899-2522fa4138bf"/>
    <xsd:import namespace="74e0141e-ee68-44e9-8304-87936d43fce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ba76b1-818a-4483-8899-2522fa4138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705c85b-2aee-4f1e-ab2a-fbf5f7468b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e0141e-ee68-44e9-8304-87936d43fce2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f69ff94-5ad3-4677-9c93-3a382b3ca9ef}" ma:internalName="TaxCatchAll" ma:showField="CatchAllData" ma:web="74e0141e-ee68-44e9-8304-87936d43fc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5ba76b1-818a-4483-8899-2522fa4138bf">
      <Terms xmlns="http://schemas.microsoft.com/office/infopath/2007/PartnerControls"/>
    </lcf76f155ced4ddcb4097134ff3c332f>
    <TaxCatchAll xmlns="74e0141e-ee68-44e9-8304-87936d43fce2" xsi:nil="true"/>
  </documentManagement>
</p:properties>
</file>

<file path=customXml/itemProps1.xml><?xml version="1.0" encoding="utf-8"?>
<ds:datastoreItem xmlns:ds="http://schemas.openxmlformats.org/officeDocument/2006/customXml" ds:itemID="{664B44E0-08D1-4E6E-B048-A1DDA87E6515}"/>
</file>

<file path=customXml/itemProps2.xml><?xml version="1.0" encoding="utf-8"?>
<ds:datastoreItem xmlns:ds="http://schemas.openxmlformats.org/officeDocument/2006/customXml" ds:itemID="{8DC6FF08-16FC-48A3-A94A-F086449E8BA4}"/>
</file>

<file path=customXml/itemProps3.xml><?xml version="1.0" encoding="utf-8"?>
<ds:datastoreItem xmlns:ds="http://schemas.openxmlformats.org/officeDocument/2006/customXml" ds:itemID="{003D9374-A5F4-40A1-B10C-F81002441F5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1445</Words>
  <Application>Microsoft Office PowerPoint</Application>
  <PresentationFormat>Widescreen</PresentationFormat>
  <Paragraphs>189</Paragraphs>
  <Slides>18</Slides>
  <Notes>17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Franklin Gothic Medium Cond</vt:lpstr>
      <vt:lpstr>Arial</vt:lpstr>
      <vt:lpstr>System Font Regular</vt:lpstr>
      <vt:lpstr>Calibri</vt:lpstr>
      <vt:lpstr>Office Theme</vt:lpstr>
      <vt:lpstr>FISSURE:   Tactical RF Operations and Situational Awareness with GNU Radio   GNU Radio Conference 2026 </vt:lpstr>
      <vt:lpstr>What is FISSURE?</vt:lpstr>
      <vt:lpstr>The Problem I am Trying to Solve</vt:lpstr>
      <vt:lpstr>How We Got Here</vt:lpstr>
      <vt:lpstr>Distributed Architecture</vt:lpstr>
      <vt:lpstr>Core Information Model</vt:lpstr>
      <vt:lpstr>GNU Radio in the Workflow</vt:lpstr>
      <vt:lpstr>Signal Analysis as a Workflow</vt:lpstr>
      <vt:lpstr>Plugins and Deployable Capabilities</vt:lpstr>
      <vt:lpstr>Actions and Operations</vt:lpstr>
      <vt:lpstr>Geolocation and Target Awareness</vt:lpstr>
      <vt:lpstr>FISSURE + TAK</vt:lpstr>
      <vt:lpstr>A Partial FISSURE Workflow (Video)</vt:lpstr>
      <vt:lpstr>A Partial FISSURE Workflow (Video)</vt:lpstr>
      <vt:lpstr>Fracture</vt:lpstr>
      <vt:lpstr>Where FISSURE Goes Next</vt:lpstr>
      <vt:lpstr>How You Can Help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2026-09-20T21:45:15Z</dcterms:created>
  <dcterms:modified xsi:type="dcterms:W3CDTF">2026-09-20T21:52:19Z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146400</vt:r8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ntentTypeId">
    <vt:lpwstr>0x010100C4EDF38CCE9EBA40AA37952F4322E1EC</vt:lpwstr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bool>false</vt:bool>
  </property>
</Properties>
</file>