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autoCompressPictures="0">
  <p:sldMasterIdLst>
    <p:sldMasterId id="2147483680" r:id="rId1"/>
  </p:sldMasterIdLst>
  <p:notesMasterIdLst>
    <p:notesMasterId r:id="rId17"/>
  </p:notesMasterIdLst>
  <p:handoutMasterIdLst>
    <p:handoutMasterId r:id="rId18"/>
  </p:handoutMasterIdLst>
  <p:sldIdLst>
    <p:sldId id="273" r:id="rId2"/>
    <p:sldId id="351" r:id="rId3"/>
    <p:sldId id="345" r:id="rId4"/>
    <p:sldId id="346" r:id="rId5"/>
    <p:sldId id="339" r:id="rId6"/>
    <p:sldId id="354" r:id="rId7"/>
    <p:sldId id="355" r:id="rId8"/>
    <p:sldId id="352" r:id="rId9"/>
    <p:sldId id="353" r:id="rId10"/>
    <p:sldId id="360" r:id="rId11"/>
    <p:sldId id="340" r:id="rId12"/>
    <p:sldId id="357" r:id="rId13"/>
    <p:sldId id="358" r:id="rId14"/>
    <p:sldId id="359" r:id="rId15"/>
    <p:sldId id="356" r:id="rId16"/>
  </p:sldIdLst>
  <p:sldSz cx="12192000" cy="6858000"/>
  <p:notesSz cx="6858000" cy="9144000"/>
  <p:defaultTextStyle>
    <a:defPPr>
      <a:defRPr lang="en-US"/>
    </a:defPPr>
    <a:lvl1pPr marL="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44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9553"/>
    <a:srgbClr val="A7934B"/>
    <a:srgbClr val="051D49"/>
    <a:srgbClr val="003057"/>
    <a:srgbClr val="FFFFFF"/>
    <a:srgbClr val="A69560"/>
    <a:srgbClr val="B3A068"/>
    <a:srgbClr val="E1DAC1"/>
    <a:srgbClr val="F2F0E6"/>
    <a:srgbClr val="E1D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78" autoAdjust="0"/>
    <p:restoredTop sz="94912"/>
  </p:normalViewPr>
  <p:slideViewPr>
    <p:cSldViewPr snapToGrid="0" snapToObjects="1">
      <p:cViewPr varScale="1">
        <p:scale>
          <a:sx n="142" d="100"/>
          <a:sy n="142" d="100"/>
        </p:scale>
        <p:origin x="1096" y="184"/>
      </p:cViewPr>
      <p:guideLst>
        <p:guide pos="244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3" d="100"/>
          <a:sy n="113" d="100"/>
        </p:scale>
        <p:origin x="448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1C805F-B8EA-674C-97F9-FE7DEF1CC1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A24A69-B5FE-4E48-A749-C3CF643FC2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A82A1-5112-324A-9FA6-7B11FD5C14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A660-D1F6-C04C-ABC4-CD2FC05DC7B2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959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6207B29-8EB9-954B-9E38-61633B31A02B}" type="datetimeFigureOut">
              <a:rPr lang="en-US" smtClean="0"/>
              <a:pPr/>
              <a:t>9/20/26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FBEF63C-9A28-9A45-A2FA-3210440755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5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182" algn="l" defTabSz="914363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363" algn="l" defTabSz="914363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545" algn="l" defTabSz="914363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727" algn="l" defTabSz="914363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F63C-9A28-9A45-A2FA-3210440755A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3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Users can use their own equipment (when architecture is built out), in their own environment, with their own sensing platform.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F63C-9A28-9A45-A2FA-3210440755A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34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F63C-9A28-9A45-A2FA-3210440755A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28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F63C-9A28-9A45-A2FA-3210440755A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275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EF63C-9A28-9A45-A2FA-3210440755A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44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78831" y="2928048"/>
            <a:ext cx="6481519" cy="6676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 cap="none" spc="0" baseline="0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1pPr>
            <a:lvl2pPr marL="3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Enter Date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7EE9D9-49A7-AE42-84D1-352EBEE407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78833" y="307118"/>
            <a:ext cx="6481519" cy="260090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3600" b="0" i="0" cap="none" spc="0" baseline="0">
                <a:solidFill>
                  <a:srgbClr val="A7934B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F780168-B048-3D4E-938F-5A52C85A821E}"/>
              </a:ext>
            </a:extLst>
          </p:cNvPr>
          <p:cNvSpPr txBox="1">
            <a:spLocks/>
          </p:cNvSpPr>
          <p:nvPr userDrawn="1"/>
        </p:nvSpPr>
        <p:spPr>
          <a:xfrm>
            <a:off x="3815236" y="4643857"/>
            <a:ext cx="7047924" cy="14786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342891" rtl="0" eaLnBrk="1" latinLnBrk="0" hangingPunct="1">
              <a:lnSpc>
                <a:spcPts val="3600"/>
              </a:lnSpc>
              <a:spcBef>
                <a:spcPct val="20000"/>
              </a:spcBef>
              <a:buFont typeface="Arial"/>
              <a:buNone/>
              <a:defRPr sz="3000" b="0" i="0" kern="1200" cap="none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1pPr>
            <a:lvl2pPr marL="342891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674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9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1" indent="0" algn="ctr" defTabSz="342891" rtl="0" eaLnBrk="1" latinLnBrk="0" hangingPunct="1">
              <a:spcBef>
                <a:spcPct val="20000"/>
              </a:spcBef>
              <a:buFont typeface="Arial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B80864-C924-E24F-9B4A-4B56F63642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78359" y="3636599"/>
            <a:ext cx="6482090" cy="18425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lang="en-US" sz="1800" b="0" i="0" kern="1200" cap="none" spc="0" baseline="0" dirty="0" smtClean="0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1pPr>
            <a:lvl2pPr marL="0" indent="0" algn="l" defTabSz="342877" rtl="0" eaLnBrk="1" latinLnBrk="0" hangingPunct="1">
              <a:lnSpc>
                <a:spcPts val="3600"/>
              </a:lnSpc>
              <a:spcBef>
                <a:spcPct val="20000"/>
              </a:spcBef>
              <a:buFont typeface="Arial"/>
              <a:buNone/>
              <a:defRPr lang="en-US" sz="3000" b="0" i="0" kern="1200" cap="none" spc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2pPr>
            <a:lvl3pPr marL="0" indent="0" algn="l" defTabSz="342877" rtl="0" eaLnBrk="1" latinLnBrk="0" hangingPunct="1">
              <a:lnSpc>
                <a:spcPts val="3600"/>
              </a:lnSpc>
              <a:spcBef>
                <a:spcPct val="20000"/>
              </a:spcBef>
              <a:buFont typeface="Arial"/>
              <a:buNone/>
              <a:defRPr lang="en-US" sz="3000" b="0" i="0" kern="1200" cap="none" spc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3pPr>
            <a:lvl4pPr marL="0" indent="0" algn="l" defTabSz="342877" rtl="0" eaLnBrk="1" latinLnBrk="0" hangingPunct="1">
              <a:lnSpc>
                <a:spcPts val="3600"/>
              </a:lnSpc>
              <a:spcBef>
                <a:spcPct val="20000"/>
              </a:spcBef>
              <a:buFont typeface="Arial"/>
              <a:buNone/>
              <a:defRPr lang="en-US" sz="3000" b="0" i="0" kern="1200" cap="none" spc="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4pPr>
            <a:lvl5pPr marL="0" indent="0" algn="l" defTabSz="342877" rtl="0" eaLnBrk="1" latinLnBrk="0" hangingPunct="1">
              <a:lnSpc>
                <a:spcPts val="3600"/>
              </a:lnSpc>
              <a:spcBef>
                <a:spcPct val="20000"/>
              </a:spcBef>
              <a:buFont typeface="Arial"/>
              <a:buNone/>
              <a:defRPr lang="en-US" sz="3000" b="0" i="0" kern="1200" cap="none" spc="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Roboto Condensed Light" pitchFamily="2" charset="0"/>
                <a:cs typeface="Arial Narrow" panose="020B0604020202020204" pitchFamily="34" charset="0"/>
              </a:defRPr>
            </a:lvl5pPr>
          </a:lstStyle>
          <a:p>
            <a:r>
              <a:rPr lang="en-US" dirty="0"/>
              <a:t>Enter Presenter(s)</a:t>
            </a:r>
          </a:p>
        </p:txBody>
      </p:sp>
    </p:spTree>
    <p:extLst>
      <p:ext uri="{BB962C8B-B14F-4D97-AF65-F5344CB8AC3E}">
        <p14:creationId xmlns:p14="http://schemas.microsoft.com/office/powerpoint/2010/main" val="102725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215483"/>
            <a:ext cx="11430000" cy="5116491"/>
          </a:xfrm>
          <a:prstGeom prst="rect">
            <a:avLst/>
          </a:prstGeom>
        </p:spPr>
        <p:txBody>
          <a:bodyPr bIns="0">
            <a:normAutofit/>
          </a:bodyPr>
          <a:lstStyle>
            <a:lvl1pPr marL="234936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1pPr>
            <a:lvl2pPr marL="688929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2pPr>
            <a:lvl3pPr marL="1142925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3pPr>
            <a:lvl4pPr marL="1604859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4pPr>
            <a:lvl5pPr marL="1950912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E07905CE-31F0-474C-A76C-CADCE67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rgbClr val="A7934B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7ED1B2-9741-914D-A10D-5DBB2A1F3BB3}"/>
              </a:ext>
            </a:extLst>
          </p:cNvPr>
          <p:cNvSpPr txBox="1"/>
          <p:nvPr userDrawn="1"/>
        </p:nvSpPr>
        <p:spPr>
          <a:xfrm>
            <a:off x="0" y="6481079"/>
            <a:ext cx="54864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AAD4FF"/>
                </a:solidFill>
                <a:latin typeface="Tahoma"/>
              </a:defRPr>
            </a:lvl1pPr>
          </a:lstStyle>
          <a:p>
            <a:pPr marL="0" marR="0" lvl="0" indent="0" algn="l" defTabSz="13061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997185" algn="ctr"/>
              </a:tabLst>
              <a:defRPr/>
            </a:pPr>
            <a:fld id="{DE9FCC56-4E1C-4C04-868A-1C1059837326}" type="slidenum">
              <a:rPr lang="en-US" sz="1000" b="0" i="0" smtClean="0">
                <a:solidFill>
                  <a:srgbClr val="80808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pPr marL="0" marR="0" lvl="0" indent="0" algn="l" defTabSz="13061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997185" algn="ctr"/>
                </a:tabLst>
                <a:defRPr/>
              </a:pPr>
              <a:t>‹#›</a:t>
            </a:fld>
            <a:r>
              <a:rPr lang="en-US" sz="1800" b="0" i="0" dirty="0">
                <a:solidFill>
                  <a:srgbClr val="80808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3C0D01-1B09-3641-B0FD-70AF488B22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377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215483"/>
            <a:ext cx="11430000" cy="5116491"/>
          </a:xfrm>
          <a:prstGeom prst="rect">
            <a:avLst/>
          </a:prstGeom>
        </p:spPr>
        <p:txBody>
          <a:bodyPr bIns="0">
            <a:normAutofit/>
          </a:bodyPr>
          <a:lstStyle>
            <a:lvl1pPr marL="234936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1pPr>
            <a:lvl2pPr marL="688929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2pPr>
            <a:lvl3pPr marL="1142925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3pPr>
            <a:lvl4pPr marL="1604859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4pPr>
            <a:lvl5pPr marL="1950912" indent="-182880">
              <a:lnSpc>
                <a:spcPct val="100000"/>
              </a:lnSpc>
              <a:spcBef>
                <a:spcPts val="0"/>
              </a:spcBef>
              <a:tabLst/>
              <a:defRPr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E07905CE-31F0-474C-A76C-CADCE67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rgbClr val="A7934B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7ED1B2-9741-914D-A10D-5DBB2A1F3BB3}"/>
              </a:ext>
            </a:extLst>
          </p:cNvPr>
          <p:cNvSpPr txBox="1"/>
          <p:nvPr userDrawn="1"/>
        </p:nvSpPr>
        <p:spPr>
          <a:xfrm>
            <a:off x="0" y="6481079"/>
            <a:ext cx="54864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AAD4FF"/>
                </a:solidFill>
                <a:latin typeface="Tahoma"/>
              </a:defRPr>
            </a:lvl1pPr>
          </a:lstStyle>
          <a:p>
            <a:pPr marL="0" marR="0" lvl="0" indent="0" algn="l" defTabSz="13061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997185" algn="ctr"/>
              </a:tabLst>
              <a:defRPr/>
            </a:pPr>
            <a:fld id="{DE9FCC56-4E1C-4C04-868A-1C1059837326}" type="slidenum">
              <a:rPr lang="en-US" sz="1000" b="0" i="0" smtClean="0">
                <a:solidFill>
                  <a:srgbClr val="80808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pPr marL="0" marR="0" lvl="0" indent="0" algn="l" defTabSz="13061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997185" algn="ctr"/>
                </a:tabLst>
                <a:defRPr/>
              </a:pPr>
              <a:t>‹#›</a:t>
            </a:fld>
            <a:r>
              <a:rPr lang="en-US" sz="1800" b="0" i="0" dirty="0">
                <a:solidFill>
                  <a:srgbClr val="80808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70389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ign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215483"/>
            <a:ext cx="9970008" cy="5116491"/>
          </a:xfrm>
          <a:prstGeom prst="rect">
            <a:avLst/>
          </a:prstGeom>
        </p:spPr>
        <p:txBody>
          <a:bodyPr bIns="0">
            <a:normAutofit/>
          </a:bodyPr>
          <a:lstStyle>
            <a:lvl1pPr marL="234936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1pPr>
            <a:lvl2pPr marL="688929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2pPr>
            <a:lvl3pPr marL="1142925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3pPr>
            <a:lvl4pPr marL="1604859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4pPr>
            <a:lvl5pPr marL="1950912" indent="-18288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E07905CE-31F0-474C-A76C-CADCE67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9970008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rgbClr val="A7934B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6A95CC-2A61-9E44-A6C8-B0EAFC77FE7A}"/>
              </a:ext>
            </a:extLst>
          </p:cNvPr>
          <p:cNvSpPr txBox="1"/>
          <p:nvPr userDrawn="1"/>
        </p:nvSpPr>
        <p:spPr>
          <a:xfrm>
            <a:off x="0" y="6481079"/>
            <a:ext cx="54864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en-US"/>
            </a:defPPr>
            <a:lvl1pPr>
              <a:defRPr sz="700">
                <a:solidFill>
                  <a:srgbClr val="AAD4FF"/>
                </a:solidFill>
                <a:latin typeface="Tahoma"/>
              </a:defRPr>
            </a:lvl1pPr>
          </a:lstStyle>
          <a:p>
            <a:pPr marL="0" marR="0" lvl="0" indent="0" algn="l" defTabSz="13061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997185" algn="ctr"/>
              </a:tabLst>
              <a:defRPr/>
            </a:pPr>
            <a:fld id="{DE9FCC56-4E1C-4C04-868A-1C1059837326}" type="slidenum">
              <a:rPr lang="en-US" sz="1000" b="0" i="0" smtClean="0">
                <a:solidFill>
                  <a:srgbClr val="80808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pPr marL="0" marR="0" lvl="0" indent="0" algn="l" defTabSz="13061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5997185" algn="ctr"/>
                </a:tabLst>
                <a:defRPr/>
              </a:pPr>
              <a:t>‹#›</a:t>
            </a:fld>
            <a:r>
              <a:rPr lang="en-US" sz="1800" b="0" i="0" dirty="0">
                <a:solidFill>
                  <a:srgbClr val="80808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B6A94-543E-664B-9E54-37A8E9ADF1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46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A323E-BF1A-8C44-9650-0F8A4E12DCC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4129" y="1215483"/>
            <a:ext cx="5615353" cy="5126322"/>
          </a:xfrm>
          <a:prstGeom prst="rect">
            <a:avLst/>
          </a:prstGeom>
        </p:spPr>
        <p:txBody>
          <a:bodyPr bIns="0"/>
          <a:lstStyle>
            <a:lvl1pPr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 b="0" i="0">
                <a:solidFill>
                  <a:schemeClr val="tx1"/>
                </a:solidFill>
                <a:latin typeface="+mn-lt"/>
              </a:defRPr>
            </a:lvl2pPr>
            <a:lvl3pPr>
              <a:defRPr b="0" i="0">
                <a:solidFill>
                  <a:schemeClr val="tx1"/>
                </a:solidFill>
                <a:latin typeface="+mn-lt"/>
              </a:defRPr>
            </a:lvl3pPr>
            <a:lvl4pPr>
              <a:defRPr b="0" i="0">
                <a:solidFill>
                  <a:schemeClr val="tx1"/>
                </a:solidFill>
                <a:latin typeface="+mn-lt"/>
              </a:defRPr>
            </a:lvl4pPr>
            <a:lvl5pPr>
              <a:defRPr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EEF26-478D-684B-BFF1-D8FD9BE7D5F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97600" y="1215482"/>
            <a:ext cx="5613400" cy="5126323"/>
          </a:xfrm>
          <a:prstGeom prst="rect">
            <a:avLst/>
          </a:prstGeom>
        </p:spPr>
        <p:txBody>
          <a:bodyPr bIns="0"/>
          <a:lstStyle>
            <a:lvl1pPr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 b="0" i="0">
                <a:solidFill>
                  <a:schemeClr val="tx1"/>
                </a:solidFill>
                <a:latin typeface="+mn-lt"/>
              </a:defRPr>
            </a:lvl2pPr>
            <a:lvl3pPr>
              <a:defRPr b="0" i="0">
                <a:solidFill>
                  <a:schemeClr val="tx1"/>
                </a:solidFill>
                <a:latin typeface="+mn-lt"/>
              </a:defRPr>
            </a:lvl3pPr>
            <a:lvl4pPr>
              <a:defRPr b="0" i="0">
                <a:solidFill>
                  <a:schemeClr val="tx1"/>
                </a:solidFill>
                <a:latin typeface="+mn-lt"/>
              </a:defRPr>
            </a:lvl4pPr>
            <a:lvl5pPr>
              <a:defRPr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A0B4CD8-7948-DD44-98C6-C8258EB88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C1FE45-1181-674A-A316-5D9EDB8A5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10077-12D2-2D4D-8F51-D9CB6B044F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3" y="1235116"/>
            <a:ext cx="5617633" cy="644487"/>
          </a:xfrm>
          <a:prstGeom prst="rect">
            <a:avLst/>
          </a:prstGeom>
        </p:spPr>
        <p:txBody>
          <a:bodyPr bIns="182880" anchor="b"/>
          <a:lstStyle>
            <a:lvl1pPr marL="0" indent="0" fontAlgn="b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457171" indent="0">
              <a:buNone/>
              <a:defRPr sz="2000" b="1"/>
            </a:lvl2pPr>
            <a:lvl3pPr marL="914340" indent="0">
              <a:buNone/>
              <a:defRPr sz="1800" b="1"/>
            </a:lvl3pPr>
            <a:lvl4pPr marL="1371511" indent="0">
              <a:buNone/>
              <a:defRPr sz="1600" b="1"/>
            </a:lvl4pPr>
            <a:lvl5pPr marL="1828681" indent="0">
              <a:buNone/>
              <a:defRPr sz="1600" b="1"/>
            </a:lvl5pPr>
            <a:lvl6pPr marL="2285852" indent="0">
              <a:buNone/>
              <a:defRPr sz="1600" b="1"/>
            </a:lvl6pPr>
            <a:lvl7pPr marL="2743021" indent="0">
              <a:buNone/>
              <a:defRPr sz="1600" b="1"/>
            </a:lvl7pPr>
            <a:lvl8pPr marL="3200192" indent="0">
              <a:buNone/>
              <a:defRPr sz="1600" b="1"/>
            </a:lvl8pPr>
            <a:lvl9pPr marL="3657363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DF7D1-4D77-4C46-B579-F5861C7459A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03" y="1998136"/>
            <a:ext cx="5617633" cy="4343670"/>
          </a:xfrm>
          <a:prstGeom prst="rect">
            <a:avLst/>
          </a:prstGeom>
        </p:spPr>
        <p:txBody>
          <a:bodyPr bIns="0"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+mn-lt"/>
              </a:defRPr>
            </a:lvl1pPr>
            <a:lvl2pPr>
              <a:defRPr sz="2000" b="0" i="0">
                <a:solidFill>
                  <a:schemeClr val="tx1"/>
                </a:solidFill>
                <a:latin typeface="+mn-lt"/>
              </a:defRPr>
            </a:lvl2pPr>
            <a:lvl3pPr>
              <a:defRPr sz="1800" b="0" i="0">
                <a:solidFill>
                  <a:schemeClr val="tx1"/>
                </a:solidFill>
                <a:latin typeface="+mn-lt"/>
              </a:defRPr>
            </a:lvl3pPr>
            <a:lvl4pPr>
              <a:defRPr sz="1600" b="0" i="0">
                <a:solidFill>
                  <a:schemeClr val="tx1"/>
                </a:solidFill>
                <a:latin typeface="+mn-lt"/>
              </a:defRPr>
            </a:lvl4pPr>
            <a:lvl5pPr>
              <a:defRPr sz="1600"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19A1FD-16BD-7B41-8D0F-269780D1BBD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235116"/>
            <a:ext cx="5638800" cy="644487"/>
          </a:xfrm>
          <a:prstGeom prst="rect">
            <a:avLst/>
          </a:prstGeom>
        </p:spPr>
        <p:txBody>
          <a:bodyPr bIns="182880" anchor="b"/>
          <a:lstStyle>
            <a:lvl1pPr marL="0" indent="0" fontAlgn="b"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457171" indent="0">
              <a:buNone/>
              <a:defRPr sz="2000" b="1"/>
            </a:lvl2pPr>
            <a:lvl3pPr marL="914340" indent="0">
              <a:buNone/>
              <a:defRPr sz="1800" b="1"/>
            </a:lvl3pPr>
            <a:lvl4pPr marL="1371511" indent="0">
              <a:buNone/>
              <a:defRPr sz="1600" b="1"/>
            </a:lvl4pPr>
            <a:lvl5pPr marL="1828681" indent="0">
              <a:buNone/>
              <a:defRPr sz="1600" b="1"/>
            </a:lvl5pPr>
            <a:lvl6pPr marL="2285852" indent="0">
              <a:buNone/>
              <a:defRPr sz="1600" b="1"/>
            </a:lvl6pPr>
            <a:lvl7pPr marL="2743021" indent="0">
              <a:buNone/>
              <a:defRPr sz="1600" b="1"/>
            </a:lvl7pPr>
            <a:lvl8pPr marL="3200192" indent="0">
              <a:buNone/>
              <a:defRPr sz="1600" b="1"/>
            </a:lvl8pPr>
            <a:lvl9pPr marL="3657363" indent="0">
              <a:buNone/>
              <a:defRPr sz="1600" b="1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AF2E0-F5E8-3946-89DE-62BFD441B2F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998136"/>
            <a:ext cx="5638800" cy="4343670"/>
          </a:xfrm>
          <a:prstGeom prst="rect">
            <a:avLst/>
          </a:prstGeom>
        </p:spPr>
        <p:txBody>
          <a:bodyPr bIns="0"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+mn-lt"/>
              </a:defRPr>
            </a:lvl1pPr>
            <a:lvl2pPr>
              <a:defRPr sz="2000" b="0" i="0">
                <a:solidFill>
                  <a:schemeClr val="tx1"/>
                </a:solidFill>
                <a:latin typeface="+mn-lt"/>
              </a:defRPr>
            </a:lvl2pPr>
            <a:lvl3pPr>
              <a:defRPr sz="1800" b="0" i="0">
                <a:solidFill>
                  <a:schemeClr val="tx1"/>
                </a:solidFill>
                <a:latin typeface="+mn-lt"/>
              </a:defRPr>
            </a:lvl3pPr>
            <a:lvl4pPr>
              <a:defRPr sz="1600" b="0" i="0">
                <a:solidFill>
                  <a:schemeClr val="tx1"/>
                </a:solidFill>
                <a:latin typeface="+mn-lt"/>
              </a:defRPr>
            </a:lvl4pPr>
            <a:lvl5pPr>
              <a:defRPr sz="1600" b="0" i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C0390B8-3EFD-8D4E-AA2E-AD5219B1A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B5F0FF-E964-764B-9621-E91081CE84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5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C417-39B3-8947-8902-0153B5002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2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 b="0" i="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0FAD0-D969-274E-8AC0-FC5A894FB3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3769" y="457200"/>
            <a:ext cx="7497233" cy="5884605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None/>
              <a:defRPr sz="2800" b="1" i="0">
                <a:solidFill>
                  <a:schemeClr val="tx1"/>
                </a:solidFill>
                <a:latin typeface="+mn-lt"/>
              </a:defRPr>
            </a:lvl1pPr>
            <a:lvl2pPr>
              <a:defRPr sz="2400" b="0" i="0">
                <a:solidFill>
                  <a:schemeClr val="tx1"/>
                </a:solidFill>
                <a:latin typeface="+mn-lt"/>
              </a:defRPr>
            </a:lvl2pPr>
            <a:lvl3pPr>
              <a:defRPr sz="2000" b="0" i="0">
                <a:solidFill>
                  <a:schemeClr val="tx1"/>
                </a:solidFill>
                <a:latin typeface="+mn-lt"/>
              </a:defRPr>
            </a:lvl3pPr>
            <a:lvl4pPr>
              <a:defRPr sz="1800" b="0" i="0">
                <a:solidFill>
                  <a:schemeClr val="tx1"/>
                </a:solidFill>
                <a:latin typeface="+mn-lt"/>
              </a:defRPr>
            </a:lvl4pPr>
            <a:lvl5pPr>
              <a:defRPr sz="1800" b="0" i="0">
                <a:solidFill>
                  <a:schemeClr val="tx1"/>
                </a:solidFill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FBC2C-9388-6049-AEF3-C1606676A7E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1002" y="2274852"/>
            <a:ext cx="3932767" cy="391389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  <a:lvl2pPr marL="457171" indent="0">
              <a:buNone/>
              <a:defRPr sz="1400"/>
            </a:lvl2pPr>
            <a:lvl3pPr marL="914340" indent="0">
              <a:buNone/>
              <a:defRPr sz="1200"/>
            </a:lvl3pPr>
            <a:lvl4pPr marL="1371511" indent="0">
              <a:buNone/>
              <a:defRPr sz="1000"/>
            </a:lvl4pPr>
            <a:lvl5pPr marL="1828681" indent="0">
              <a:buNone/>
              <a:defRPr sz="1000"/>
            </a:lvl5pPr>
            <a:lvl6pPr marL="2285852" indent="0">
              <a:buNone/>
              <a:defRPr sz="1000"/>
            </a:lvl6pPr>
            <a:lvl7pPr marL="2743021" indent="0">
              <a:buNone/>
              <a:defRPr sz="1000"/>
            </a:lvl7pPr>
            <a:lvl8pPr marL="3200192" indent="0">
              <a:buNone/>
              <a:defRPr sz="1000"/>
            </a:lvl8pPr>
            <a:lvl9pPr marL="3657363" indent="0">
              <a:buNone/>
              <a:defRPr sz="1000"/>
            </a:lvl9pPr>
          </a:lstStyle>
          <a:p>
            <a:pPr lvl="0"/>
            <a:r>
              <a:rPr lang="en-US" dirty="0"/>
              <a:t>Click to add sub text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8B51D-3A0A-4043-AD59-9122CF5C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4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E57A-36CB-814D-B1A5-9012A244B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2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 b="0" i="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3259A3-587A-6D4A-AEF8-E4225996F7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13769" y="457200"/>
            <a:ext cx="7497233" cy="587477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3200" b="0" i="0">
                <a:solidFill>
                  <a:srgbClr val="3C3C3C"/>
                </a:solidFill>
                <a:latin typeface="+mn-lt"/>
              </a:defRPr>
            </a:lvl1pPr>
            <a:lvl2pPr marL="457171" indent="0">
              <a:buNone/>
              <a:defRPr sz="2800"/>
            </a:lvl2pPr>
            <a:lvl3pPr marL="914340" indent="0">
              <a:buNone/>
              <a:defRPr sz="2400"/>
            </a:lvl3pPr>
            <a:lvl4pPr marL="1371511" indent="0">
              <a:buNone/>
              <a:defRPr sz="2000"/>
            </a:lvl4pPr>
            <a:lvl5pPr marL="1828681" indent="0">
              <a:buNone/>
              <a:defRPr sz="2000"/>
            </a:lvl5pPr>
            <a:lvl6pPr marL="2285852" indent="0">
              <a:buNone/>
              <a:defRPr sz="2000"/>
            </a:lvl6pPr>
            <a:lvl7pPr marL="2743021" indent="0">
              <a:buNone/>
              <a:defRPr sz="2000"/>
            </a:lvl7pPr>
            <a:lvl8pPr marL="3200192" indent="0">
              <a:buNone/>
              <a:defRPr sz="2000"/>
            </a:lvl8pPr>
            <a:lvl9pPr marL="3657363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C1918-55BE-A644-8FDC-9E18F9A994B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81002" y="2266306"/>
            <a:ext cx="3932767" cy="3907353"/>
          </a:xfrm>
          <a:prstGeom prst="rect">
            <a:avLst/>
          </a:prstGeom>
        </p:spPr>
        <p:txBody>
          <a:bodyPr bIns="0"/>
          <a:lstStyle>
            <a:lvl1pPr marL="0" indent="0">
              <a:buNone/>
              <a:defRPr sz="1600" b="0" i="0">
                <a:latin typeface="+mn-lt"/>
              </a:defRPr>
            </a:lvl1pPr>
            <a:lvl2pPr marL="457171" indent="0">
              <a:buNone/>
              <a:defRPr sz="1400"/>
            </a:lvl2pPr>
            <a:lvl3pPr marL="914340" indent="0">
              <a:buNone/>
              <a:defRPr sz="1200"/>
            </a:lvl3pPr>
            <a:lvl4pPr marL="1371511" indent="0">
              <a:buNone/>
              <a:defRPr sz="1000"/>
            </a:lvl4pPr>
            <a:lvl5pPr marL="1828681" indent="0">
              <a:buNone/>
              <a:defRPr sz="1000"/>
            </a:lvl5pPr>
            <a:lvl6pPr marL="2285852" indent="0">
              <a:buNone/>
              <a:defRPr sz="1000"/>
            </a:lvl6pPr>
            <a:lvl7pPr marL="2743021" indent="0">
              <a:buNone/>
              <a:defRPr sz="1000"/>
            </a:lvl7pPr>
            <a:lvl8pPr marL="3200192" indent="0">
              <a:buNone/>
              <a:defRPr sz="1000"/>
            </a:lvl8pPr>
            <a:lvl9pPr marL="3657363" indent="0">
              <a:buNone/>
              <a:defRPr sz="1000"/>
            </a:lvl9pPr>
          </a:lstStyle>
          <a:p>
            <a:pPr lvl="0"/>
            <a:r>
              <a:rPr lang="en-US" dirty="0"/>
              <a:t>Click to add picture caption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258F31-AA40-1B44-AFB6-4690734E4C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72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B84DA3C-5206-2743-AC67-D8AA645C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rgbClr val="A7934B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AF88BFDE-FCF8-9845-967C-D4E93CA88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6422090"/>
            <a:ext cx="5506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4C4C6BE-FA5D-433F-A739-66C8793A69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D307F-49E6-544A-8EF8-DA1262AE6A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15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A407-0FAD-F845-B0D7-D43A8343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Line 114">
            <a:extLst>
              <a:ext uri="{FF2B5EF4-FFF2-40B4-BE49-F238E27FC236}">
                <a16:creationId xmlns:a16="http://schemas.microsoft.com/office/drawing/2014/main" id="{B58FC615-AE51-8C4F-9D9A-4D3AA39FEA1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00" y="968644"/>
            <a:ext cx="0" cy="5559718"/>
          </a:xfrm>
          <a:prstGeom prst="line">
            <a:avLst/>
          </a:prstGeom>
          <a:noFill/>
          <a:ln w="25400" cmpd="sng">
            <a:solidFill>
              <a:srgbClr val="B8A25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67">
              <a:latin typeface="+mj-lt"/>
            </a:endParaRPr>
          </a:p>
        </p:txBody>
      </p:sp>
      <p:sp>
        <p:nvSpPr>
          <p:cNvPr id="5" name="Line 115">
            <a:extLst>
              <a:ext uri="{FF2B5EF4-FFF2-40B4-BE49-F238E27FC236}">
                <a16:creationId xmlns:a16="http://schemas.microsoft.com/office/drawing/2014/main" id="{38ADD8A9-5F9A-7B4B-A726-C9632A39328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3747740"/>
            <a:ext cx="12192000" cy="1528"/>
          </a:xfrm>
          <a:prstGeom prst="line">
            <a:avLst/>
          </a:prstGeom>
          <a:noFill/>
          <a:ln w="25400" cmpd="sng">
            <a:solidFill>
              <a:srgbClr val="B8A25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67"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DFBBFA-6A28-E745-9BD0-53A083D62F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439863"/>
            <a:ext cx="5522913" cy="2149475"/>
          </a:xfrm>
        </p:spPr>
        <p:txBody>
          <a:bodyPr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8DE6379E-92B0-1547-BEE5-6C9D136CEA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8087" y="1439863"/>
            <a:ext cx="5522913" cy="2149475"/>
          </a:xfrm>
        </p:spPr>
        <p:txBody>
          <a:bodyPr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F6ED613-8A39-6D43-BB17-1F944A162E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4037946"/>
            <a:ext cx="5522913" cy="2149475"/>
          </a:xfrm>
        </p:spPr>
        <p:txBody>
          <a:bodyPr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E447387-8C91-8D47-ADAD-B86303C86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8087" y="4037946"/>
            <a:ext cx="5522913" cy="2149475"/>
          </a:xfrm>
        </p:spPr>
        <p:txBody>
          <a:bodyPr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55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052FA8D-81B3-634A-ACEE-A127FB90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2D2713-4387-4941-8286-274067B0B4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383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3674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bg>
      <p:bgPr>
        <a:solidFill>
          <a:srgbClr val="051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EFA-1B24-BD40-967B-224093822B3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bIns="0">
            <a:normAutofit/>
          </a:bodyPr>
          <a:lstStyle>
            <a:lvl1pPr marL="234936" indent="-182880">
              <a:spcBef>
                <a:spcPts val="0"/>
              </a:spcBef>
              <a:buFont typeface="Arial" panose="020B0604020202020204" pitchFamily="34" charset="0"/>
              <a:buChar char="•"/>
              <a:tabLst/>
              <a:defRPr b="0" i="0">
                <a:solidFill>
                  <a:schemeClr val="bg1"/>
                </a:solidFill>
                <a:latin typeface="+mn-lt"/>
              </a:defRPr>
            </a:lvl1pPr>
            <a:lvl2pPr marL="688929" indent="-182880">
              <a:spcBef>
                <a:spcPts val="0"/>
              </a:spcBef>
              <a:tabLst/>
              <a:defRPr b="0" i="0">
                <a:solidFill>
                  <a:schemeClr val="bg1"/>
                </a:solidFill>
                <a:latin typeface="+mn-lt"/>
              </a:defRPr>
            </a:lvl2pPr>
            <a:lvl3pPr marL="1142925" indent="-182880">
              <a:spcBef>
                <a:spcPts val="0"/>
              </a:spcBef>
              <a:tabLst/>
              <a:defRPr b="0" i="0">
                <a:solidFill>
                  <a:schemeClr val="bg1"/>
                </a:solidFill>
                <a:latin typeface="+mn-lt"/>
              </a:defRPr>
            </a:lvl3pPr>
            <a:lvl4pPr marL="1604859" indent="-182880">
              <a:spcBef>
                <a:spcPts val="0"/>
              </a:spcBef>
              <a:tabLst/>
              <a:defRPr b="0" i="0">
                <a:solidFill>
                  <a:schemeClr val="bg1"/>
                </a:solidFill>
                <a:latin typeface="+mn-lt"/>
              </a:defRPr>
            </a:lvl4pPr>
            <a:lvl5pPr marL="1950912" indent="-182880">
              <a:spcBef>
                <a:spcPts val="0"/>
              </a:spcBef>
              <a:tabLst/>
              <a:defRPr b="0" i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1CD0E1A-EFF5-9943-8AA6-521A2B23E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fontAlgn="t">
              <a:defRPr sz="3667" b="0" i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BD5CE-580A-C943-9B0E-22DB928DA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1740" y="6332220"/>
            <a:ext cx="2080260" cy="52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23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EDB900-EA79-4342-819E-0527A616B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00725"/>
            <a:ext cx="11430000" cy="101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text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4C83517-85F4-6C43-AE0D-A265616B1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215485"/>
            <a:ext cx="11430000" cy="5116736"/>
          </a:xfrm>
          <a:prstGeom prst="rect">
            <a:avLst/>
          </a:prstGeom>
        </p:spPr>
        <p:txBody>
          <a:bodyPr vert="horz" lIns="91440" tIns="45720" rIns="91440" bIns="64008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298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62" r:id="rId2"/>
    <p:sldLayoutId id="2147483764" r:id="rId3"/>
    <p:sldLayoutId id="2147483761" r:id="rId4"/>
    <p:sldLayoutId id="2147483765" r:id="rId5"/>
    <p:sldLayoutId id="2147483766" r:id="rId6"/>
    <p:sldLayoutId id="2147483767" r:id="rId7"/>
    <p:sldLayoutId id="2147483768" r:id="rId8"/>
    <p:sldLayoutId id="2147483732" r:id="rId9"/>
    <p:sldLayoutId id="2147483769" r:id="rId10"/>
    <p:sldLayoutId id="2147483770" r:id="rId11"/>
    <p:sldLayoutId id="2147483771" r:id="rId12"/>
    <p:sldLayoutId id="2147483752" r:id="rId13"/>
  </p:sldLayoutIdLst>
  <p:hf hdr="0" dt="0"/>
  <p:txStyles>
    <p:titleStyle>
      <a:lvl1pPr algn="l" defTabSz="342877" rtl="0" eaLnBrk="1" latinLnBrk="0" hangingPunct="1">
        <a:spcBef>
          <a:spcPct val="0"/>
        </a:spcBef>
        <a:buNone/>
        <a:defRPr sz="3600" b="0" kern="1200">
          <a:solidFill>
            <a:srgbClr val="A7934B"/>
          </a:solidFill>
          <a:latin typeface="+mj-lt"/>
          <a:ea typeface="+mj-ea"/>
          <a:cs typeface="+mj-cs"/>
        </a:defRPr>
      </a:lvl1pPr>
    </p:titleStyle>
    <p:bodyStyle>
      <a:lvl1pPr marL="257158" indent="-257158" algn="l" defTabSz="34287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7" indent="-214300" algn="l" defTabSz="342877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95" indent="-171439" algn="l" defTabSz="34287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73" indent="-171439" algn="l" defTabSz="342877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50" indent="-171439" algn="l" defTabSz="342877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29" indent="-171439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06" indent="-171439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83" indent="-171439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62" indent="-171439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7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6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3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11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8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67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44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21" algn="l" defTabSz="34287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0CA5BD91-2575-A44D-804B-02F5164F41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September 22, 2026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34548D11-6722-1044-9B64-1E9402D07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Open-Source RF Environment Generator for Procedurally-Generated Over-the-Air Datasets Using GNU Radio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5D3491C-1567-AF43-A098-4D02334F21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Presenters:</a:t>
            </a:r>
          </a:p>
          <a:p>
            <a:r>
              <a:rPr lang="en-US" dirty="0"/>
              <a:t>Samuel Brosh</a:t>
            </a:r>
          </a:p>
          <a:p>
            <a:r>
              <a:rPr lang="en-US" dirty="0"/>
              <a:t>Kathleen De Key</a:t>
            </a:r>
          </a:p>
        </p:txBody>
      </p:sp>
    </p:spTree>
    <p:extLst>
      <p:ext uri="{BB962C8B-B14F-4D97-AF65-F5344CB8AC3E}">
        <p14:creationId xmlns:p14="http://schemas.microsoft.com/office/powerpoint/2010/main" val="287693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A9BCA8-DC09-9CC2-DA00-DE20AD3D4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RadioML.2016</a:t>
            </a:r>
          </a:p>
          <a:p>
            <a:pPr lvl="1"/>
            <a:r>
              <a:rPr lang="en-US" dirty="0"/>
              <a:t>The first time that researchers attempted building upon the successful strategies from image and voice recognition domains in ML</a:t>
            </a:r>
          </a:p>
          <a:p>
            <a:pPr lvl="1"/>
            <a:r>
              <a:rPr lang="en-US" dirty="0"/>
              <a:t>Researchers used a CNN on 2x128 input</a:t>
            </a:r>
          </a:p>
          <a:p>
            <a:pPr lvl="1"/>
            <a:r>
              <a:rPr lang="en-US" dirty="0"/>
              <a:t>Achieved 90%+ accuracy</a:t>
            </a:r>
          </a:p>
          <a:p>
            <a:pPr lvl="1"/>
            <a:r>
              <a:rPr lang="en-US" dirty="0"/>
              <a:t>Released dataset </a:t>
            </a:r>
            <a:r>
              <a:rPr lang="en-US" b="1" dirty="0"/>
              <a:t>RadioML.2016</a:t>
            </a:r>
            <a:r>
              <a:rPr lang="en-US" dirty="0"/>
              <a:t>, which was considered the benchmark at the time</a:t>
            </a:r>
          </a:p>
          <a:p>
            <a:pPr lvl="1"/>
            <a:r>
              <a:rPr lang="en-US" dirty="0"/>
              <a:t>Researchers conceded that a generalizable network will need to be trained and tested against more perturbations than AWGN</a:t>
            </a:r>
          </a:p>
          <a:p>
            <a:pPr lvl="1"/>
            <a:endParaRPr lang="en-US" dirty="0"/>
          </a:p>
          <a:p>
            <a:r>
              <a:rPr lang="en-US" dirty="0" err="1"/>
              <a:t>TorchSig</a:t>
            </a:r>
            <a:endParaRPr lang="en-US" dirty="0"/>
          </a:p>
          <a:p>
            <a:pPr lvl="1"/>
            <a:r>
              <a:rPr lang="en-US" dirty="0"/>
              <a:t>Researchers asserted that models trained from </a:t>
            </a:r>
            <a:r>
              <a:rPr lang="en-US" dirty="0" err="1"/>
              <a:t>RadioML</a:t>
            </a:r>
            <a:r>
              <a:rPr lang="en-US" dirty="0"/>
              <a:t> datasets were overfit– Not enough complexity</a:t>
            </a:r>
          </a:p>
          <a:p>
            <a:pPr lvl="1"/>
            <a:r>
              <a:rPr lang="en-US" dirty="0"/>
              <a:t>Therefore, researchers introduced a new dataset, </a:t>
            </a:r>
            <a:r>
              <a:rPr lang="en-US" b="1" dirty="0"/>
              <a:t>Sig53</a:t>
            </a:r>
            <a:r>
              <a:rPr lang="en-US" dirty="0"/>
              <a:t> with significantly more channel impairments</a:t>
            </a:r>
          </a:p>
          <a:p>
            <a:pPr lvl="2"/>
            <a:r>
              <a:rPr lang="en-US" dirty="0"/>
              <a:t>Phase shift, time shift, frequency shift, Rayleigh fading channel, IQ imbalance and random resample</a:t>
            </a:r>
          </a:p>
          <a:p>
            <a:pPr lvl="2"/>
            <a:r>
              <a:rPr lang="en-US" dirty="0"/>
              <a:t>53 Modulation schemes</a:t>
            </a:r>
          </a:p>
          <a:p>
            <a:pPr lvl="1"/>
            <a:r>
              <a:rPr lang="en-US" dirty="0"/>
              <a:t>Researchers introduced </a:t>
            </a:r>
            <a:r>
              <a:rPr lang="en-US" b="1" dirty="0"/>
              <a:t>Cross-Covariance Image Transformers (</a:t>
            </a:r>
            <a:r>
              <a:rPr lang="en-US" dirty="0" err="1"/>
              <a:t>XCiT</a:t>
            </a:r>
            <a:r>
              <a:rPr lang="en-US" dirty="0"/>
              <a:t>) to the Narrowband Inference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67019-0E00-F188-BABA-1D68D2249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48511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25EB7F-A77F-44EE-2A9B-44E1E21E0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8677275" cy="5116491"/>
          </a:xfrm>
        </p:spPr>
        <p:txBody>
          <a:bodyPr/>
          <a:lstStyle/>
          <a:p>
            <a:r>
              <a:rPr lang="en-US" dirty="0"/>
              <a:t>Could we model the channel better than guessing?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39D32B-3F94-1364-943D-973B5E1A7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Synthetic Approach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F75654-AE6F-1DC6-EAA7-E9C71F5B8E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39"/>
          <a:stretch>
            <a:fillRect/>
          </a:stretch>
        </p:blipFill>
        <p:spPr>
          <a:xfrm>
            <a:off x="1188242" y="1668482"/>
            <a:ext cx="8677275" cy="450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8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A8144-DE56-D8CB-3C02-E6D6E8BE8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85FBF8-15C5-449D-2F85-C257DD1D6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8677275" cy="5116491"/>
          </a:xfrm>
        </p:spPr>
        <p:txBody>
          <a:bodyPr/>
          <a:lstStyle/>
          <a:p>
            <a:r>
              <a:rPr lang="en-US" dirty="0"/>
              <a:t>Could we model the channel better than guessing?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499BE6-9751-7B3E-4A0D-89523703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Drawbacks of Synthetic Approach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A882E7-8E56-A417-9217-72B4A95EF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39"/>
          <a:stretch>
            <a:fillRect/>
          </a:stretch>
        </p:blipFill>
        <p:spPr>
          <a:xfrm>
            <a:off x="1188242" y="1668482"/>
            <a:ext cx="8677275" cy="4507468"/>
          </a:xfrm>
          <a:prstGeom prst="rect">
            <a:avLst/>
          </a:prstGeom>
        </p:spPr>
      </p:pic>
      <p:pic>
        <p:nvPicPr>
          <p:cNvPr id="11" name="Picture 10" descr="File:Red X.svg - Wikimedia Commons">
            <a:extLst>
              <a:ext uri="{FF2B5EF4-FFF2-40B4-BE49-F238E27FC236}">
                <a16:creationId xmlns:a16="http://schemas.microsoft.com/office/drawing/2014/main" id="{0C1821BC-901A-211F-0EE5-083DDA8C7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724" y="1937350"/>
            <a:ext cx="1148274" cy="11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8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9863BE-9FEE-6331-DBA4-6210537A6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Area of Research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80B221-AD5D-BBB6-5CD1-F5DD032152D8}"/>
              </a:ext>
            </a:extLst>
          </p:cNvPr>
          <p:cNvGrpSpPr/>
          <p:nvPr/>
        </p:nvGrpSpPr>
        <p:grpSpPr>
          <a:xfrm>
            <a:off x="5055108" y="1095710"/>
            <a:ext cx="5295900" cy="5561565"/>
            <a:chOff x="5055108" y="1095710"/>
            <a:chExt cx="5295900" cy="556156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D3F73C5-D163-04CF-874A-C74BAB1D576D}"/>
                </a:ext>
              </a:extLst>
            </p:cNvPr>
            <p:cNvSpPr/>
            <p:nvPr/>
          </p:nvSpPr>
          <p:spPr>
            <a:xfrm>
              <a:off x="5055108" y="1095711"/>
              <a:ext cx="3441802" cy="3782056"/>
            </a:xfrm>
            <a:prstGeom prst="ellipse">
              <a:avLst/>
            </a:prstGeom>
            <a:noFill/>
            <a:ln w="76200">
              <a:solidFill>
                <a:srgbClr val="A7955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6944EE7-6BE5-76BA-C1DD-6B3BA3C406FA}"/>
                </a:ext>
              </a:extLst>
            </p:cNvPr>
            <p:cNvSpPr/>
            <p:nvPr/>
          </p:nvSpPr>
          <p:spPr>
            <a:xfrm>
              <a:off x="6909206" y="1095710"/>
              <a:ext cx="3441802" cy="3782056"/>
            </a:xfrm>
            <a:prstGeom prst="ellipse">
              <a:avLst/>
            </a:prstGeom>
            <a:noFill/>
            <a:ln w="76200">
              <a:solidFill>
                <a:srgbClr val="A7955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D241473-7007-0442-141A-36FDEEEAD888}"/>
                </a:ext>
              </a:extLst>
            </p:cNvPr>
            <p:cNvSpPr/>
            <p:nvPr/>
          </p:nvSpPr>
          <p:spPr>
            <a:xfrm>
              <a:off x="6152649" y="2875219"/>
              <a:ext cx="3441802" cy="3782056"/>
            </a:xfrm>
            <a:prstGeom prst="ellipse">
              <a:avLst/>
            </a:prstGeom>
            <a:noFill/>
            <a:ln w="76200">
              <a:solidFill>
                <a:srgbClr val="A7955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5ADE297-3563-6DDA-E1ED-EF9676EE56FA}"/>
              </a:ext>
            </a:extLst>
          </p:cNvPr>
          <p:cNvSpPr txBox="1"/>
          <p:nvPr/>
        </p:nvSpPr>
        <p:spPr>
          <a:xfrm>
            <a:off x="5366004" y="2340407"/>
            <a:ext cx="1479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Foundation Modeling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525883-478E-D515-CA81-E335F52E4BBF}"/>
              </a:ext>
            </a:extLst>
          </p:cNvPr>
          <p:cNvSpPr txBox="1"/>
          <p:nvPr/>
        </p:nvSpPr>
        <p:spPr>
          <a:xfrm>
            <a:off x="8683981" y="2400294"/>
            <a:ext cx="1479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Spatial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439A26-80DE-9A20-2D40-B12B0CA02C37}"/>
              </a:ext>
            </a:extLst>
          </p:cNvPr>
          <p:cNvSpPr txBox="1"/>
          <p:nvPr/>
        </p:nvSpPr>
        <p:spPr>
          <a:xfrm>
            <a:off x="7133572" y="5272448"/>
            <a:ext cx="147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OTA Native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C53E88-5F28-BA91-8164-329383CA6101}"/>
              </a:ext>
            </a:extLst>
          </p:cNvPr>
          <p:cNvSpPr txBox="1"/>
          <p:nvPr/>
        </p:nvSpPr>
        <p:spPr>
          <a:xfrm>
            <a:off x="6949870" y="3299064"/>
            <a:ext cx="147995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A79553"/>
                </a:solidFill>
              </a:rPr>
              <a:t>Agentic or other Solution?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EE28C732-8956-81AB-FD9F-722C6DE07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5483"/>
            <a:ext cx="4487036" cy="5116491"/>
          </a:xfrm>
        </p:spPr>
        <p:txBody>
          <a:bodyPr/>
          <a:lstStyle/>
          <a:p>
            <a:r>
              <a:rPr lang="en-US" dirty="0"/>
              <a:t>We believe that there are significant progress to be made when focusing on the intersection between </a:t>
            </a:r>
            <a:r>
              <a:rPr lang="en-US" b="1" dirty="0"/>
              <a:t>large-scale training </a:t>
            </a:r>
            <a:r>
              <a:rPr lang="en-US" dirty="0"/>
              <a:t>(procedurally generated datasets such as Sig53), </a:t>
            </a:r>
            <a:r>
              <a:rPr lang="en-US" b="1" dirty="0"/>
              <a:t>OTA-native datasets </a:t>
            </a:r>
            <a:r>
              <a:rPr lang="en-US" dirty="0"/>
              <a:t>and neural network architectural decisions, and </a:t>
            </a:r>
            <a:r>
              <a:rPr lang="en-US" b="1" dirty="0"/>
              <a:t>spatial processing </a:t>
            </a:r>
          </a:p>
          <a:p>
            <a:endParaRPr lang="en-US" dirty="0"/>
          </a:p>
          <a:p>
            <a:r>
              <a:rPr lang="en-US" dirty="0"/>
              <a:t>How do we facilitate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39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6A1D9B-72BB-A03A-00DA-D12F3E108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open-source system that procedurally generates labeled, over-the-air RF datasets by orchestrating distributed software-defined radios to realize a user-specified scene in the real electromagnetic environment</a:t>
            </a:r>
          </a:p>
          <a:p>
            <a:endParaRPr lang="en-US" dirty="0"/>
          </a:p>
          <a:p>
            <a:r>
              <a:rPr lang="en-US" b="1" dirty="0"/>
              <a:t>What problem does it solve?</a:t>
            </a:r>
          </a:p>
          <a:p>
            <a:pPr lvl="1"/>
            <a:r>
              <a:rPr lang="en-US" dirty="0"/>
              <a:t>Data realism</a:t>
            </a:r>
          </a:p>
          <a:p>
            <a:pPr lvl="1"/>
            <a:r>
              <a:rPr lang="en-US" dirty="0"/>
              <a:t>Data scarcity</a:t>
            </a:r>
          </a:p>
          <a:p>
            <a:pPr lvl="1"/>
            <a:endParaRPr lang="en-US" dirty="0"/>
          </a:p>
          <a:p>
            <a:r>
              <a:rPr lang="en-US" b="1" dirty="0"/>
              <a:t>How it works?</a:t>
            </a:r>
          </a:p>
          <a:p>
            <a:pPr lvl="1"/>
            <a:r>
              <a:rPr lang="en-US" dirty="0"/>
              <a:t>A </a:t>
            </a:r>
            <a:r>
              <a:rPr lang="en-US" b="1" dirty="0"/>
              <a:t>central node</a:t>
            </a:r>
            <a:r>
              <a:rPr lang="en-US" dirty="0"/>
              <a:t> randomizes signal parameters and writes a JSON scene description per signal, sent over TCP to emitter nodes </a:t>
            </a:r>
            <a:r>
              <a:rPr lang="en-US" dirty="0" err="1"/>
              <a:t>main.py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Distributed emitter nodes</a:t>
            </a:r>
            <a:r>
              <a:rPr lang="en-US" dirty="0"/>
              <a:t> (USRPs on SBCs) transmit the specified waveforms; a </a:t>
            </a:r>
            <a:r>
              <a:rPr lang="en-US" b="1" dirty="0"/>
              <a:t>receiver</a:t>
            </a:r>
            <a:r>
              <a:rPr lang="en-US" dirty="0"/>
              <a:t> captures the aggregate signal</a:t>
            </a:r>
          </a:p>
          <a:p>
            <a:pPr lvl="1"/>
            <a:r>
              <a:rPr lang="en-US" dirty="0"/>
              <a:t>Every capture is saved with the exact transmit parameters as labels 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F5FD88-8184-9E87-CA23-3A49EF592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Radio Frequency Environment Generator (RFEG)?</a:t>
            </a:r>
          </a:p>
        </p:txBody>
      </p:sp>
    </p:spTree>
    <p:extLst>
      <p:ext uri="{BB962C8B-B14F-4D97-AF65-F5344CB8AC3E}">
        <p14:creationId xmlns:p14="http://schemas.microsoft.com/office/powerpoint/2010/main" val="4812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E31D1DC-FAAF-052E-9233-8747916083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648380"/>
              </p:ext>
            </p:extLst>
          </p:nvPr>
        </p:nvGraphicFramePr>
        <p:xfrm>
          <a:off x="381510" y="1215486"/>
          <a:ext cx="9969498" cy="222504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769659">
                  <a:extLst>
                    <a:ext uri="{9D8B030D-6E8A-4147-A177-3AD203B41FA5}">
                      <a16:colId xmlns:a16="http://schemas.microsoft.com/office/drawing/2014/main" val="4001879419"/>
                    </a:ext>
                  </a:extLst>
                </a:gridCol>
                <a:gridCol w="2876673">
                  <a:extLst>
                    <a:ext uri="{9D8B030D-6E8A-4147-A177-3AD203B41FA5}">
                      <a16:colId xmlns:a16="http://schemas.microsoft.com/office/drawing/2014/main" val="1516672133"/>
                    </a:ext>
                  </a:extLst>
                </a:gridCol>
                <a:gridCol w="3323166">
                  <a:extLst>
                    <a:ext uri="{9D8B030D-6E8A-4147-A177-3AD203B41FA5}">
                      <a16:colId xmlns:a16="http://schemas.microsoft.com/office/drawing/2014/main" val="3313243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Synthetic Datasets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Large Industrial Testbeds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3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RadioML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Torchsig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POWDER, Colosseum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0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Channel realism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Real or has hardware impairments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0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Labels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Available, but requires configuration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81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Constrained by shared scheduling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41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Reflects your operational EM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Rarely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235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12DE7A-F308-B7E4-BCED-6D3B5DFB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RFEG: The Middle Ground for OTA RFML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09D1C-BADE-EEE0-07E1-3B8A8275865D}"/>
              </a:ext>
            </a:extLst>
          </p:cNvPr>
          <p:cNvSpPr txBox="1"/>
          <p:nvPr/>
        </p:nvSpPr>
        <p:spPr>
          <a:xfrm>
            <a:off x="381000" y="4025154"/>
            <a:ext cx="99700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development path using RFEG: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b="1" dirty="0"/>
              <a:t>Identify</a:t>
            </a:r>
            <a:r>
              <a:rPr lang="en-US" dirty="0"/>
              <a:t> your need– </a:t>
            </a:r>
          </a:p>
          <a:p>
            <a:pPr lvl="1"/>
            <a:r>
              <a:rPr lang="en-US" dirty="0"/>
              <a:t>e.g. identifying LPI/LPD signals in your operational environment</a:t>
            </a:r>
          </a:p>
          <a:p>
            <a:pPr marL="342900" indent="-342900">
              <a:buAutoNum type="arabicPeriod"/>
            </a:pPr>
            <a:r>
              <a:rPr lang="en-US" b="1" dirty="0"/>
              <a:t>Model</a:t>
            </a:r>
            <a:r>
              <a:rPr lang="en-US" dirty="0"/>
              <a:t> the signals of interest in GNU Radio</a:t>
            </a:r>
          </a:p>
          <a:p>
            <a:pPr marL="342900" indent="-342900">
              <a:buAutoNum type="arabicPeriod"/>
            </a:pPr>
            <a:r>
              <a:rPr lang="en-US" b="1" dirty="0"/>
              <a:t>Configure</a:t>
            </a:r>
            <a:r>
              <a:rPr lang="en-US" dirty="0"/>
              <a:t> RFEG, and collect lots of data</a:t>
            </a:r>
          </a:p>
        </p:txBody>
      </p:sp>
    </p:spTree>
    <p:extLst>
      <p:ext uri="{BB962C8B-B14F-4D97-AF65-F5344CB8AC3E}">
        <p14:creationId xmlns:p14="http://schemas.microsoft.com/office/powerpoint/2010/main" val="693944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51DA05-F564-3DAC-D7B5-4F7262FBB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339051"/>
            <a:ext cx="11429999" cy="5116491"/>
          </a:xfrm>
        </p:spPr>
        <p:txBody>
          <a:bodyPr>
            <a:normAutofit/>
          </a:bodyPr>
          <a:lstStyle/>
          <a:p>
            <a:r>
              <a:rPr lang="en-US" b="1" dirty="0"/>
              <a:t>1 Receiver + 1 Transmitter </a:t>
            </a:r>
            <a:r>
              <a:rPr lang="en-US" dirty="0"/>
              <a:t>on the same frequency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Modulation Classes</a:t>
            </a:r>
            <a:r>
              <a:rPr lang="en-US" dirty="0"/>
              <a:t>: 15 types across 4 families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Random parameter selection: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Symbol rate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samples/symbol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TX gain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Root raised cosine filter (filter span &amp; roll-off factor)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Random seed for reproducibility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GNU Radio flowgraph generates modulated signals, transmitter and receiver starts at the same time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Aligned clean signals with received signals using autocorrelation property of Barker code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6979BF-DC83-2B32-1DE4-D7FBFC7C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Narrowband Implementation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617625-20D6-48E5-A002-D58C452DF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232" y="2007874"/>
            <a:ext cx="3831741" cy="158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4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5B59FA-AF3C-B5E4-CC62-5B68E3FAC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Narrowband Implementation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38BD49-D19C-3484-B58D-5BC12999D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038" y="3608175"/>
            <a:ext cx="6735924" cy="2694369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1C8389C-9F63-4A17-ADB8-EC0ED752B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00155"/>
            <a:ext cx="11430000" cy="2508020"/>
          </a:xfrm>
        </p:spPr>
        <p:txBody>
          <a:bodyPr>
            <a:normAutofit/>
          </a:bodyPr>
          <a:lstStyle/>
          <a:p>
            <a:r>
              <a:rPr lang="en-US" dirty="0"/>
              <a:t>Output File: python pickle file</a:t>
            </a:r>
          </a:p>
          <a:p>
            <a:pPr lvl="1"/>
            <a:r>
              <a:rPr lang="en-US" dirty="0"/>
              <a:t>Data: Aligned clean/received IQ signal </a:t>
            </a:r>
          </a:p>
          <a:p>
            <a:pPr lvl="1"/>
            <a:r>
              <a:rPr lang="en-US" dirty="0"/>
              <a:t>Labels: Modulation type/order, signal parameters, hardware settings, random seed</a:t>
            </a:r>
          </a:p>
          <a:p>
            <a:r>
              <a:rPr lang="en-US" dirty="0"/>
              <a:t>Why align clean &amp; received signal?</a:t>
            </a:r>
          </a:p>
          <a:p>
            <a:pPr lvl="1"/>
            <a:r>
              <a:rPr lang="en-US" dirty="0"/>
              <a:t>Enables AI/ML the ability to solve a greater class of problems, including symbol-level recovery tasks, interference mitigation, LPI/LPD signal detection, and carrier frequency offset estimation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59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F943C0-0F9D-49CD-B65C-09C3E6B2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Received Signal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C24F4C-3C37-42D2-A7DF-437988C79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643944"/>
            <a:ext cx="5227089" cy="2566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8B19F1-EE1A-43CD-A09E-1453552F5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305" y="2702608"/>
            <a:ext cx="6121741" cy="244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31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7B74C9-4C06-46CA-945D-481CB78B5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30873" b="10595"/>
          <a:stretch>
            <a:fillRect/>
          </a:stretch>
        </p:blipFill>
        <p:spPr>
          <a:xfrm>
            <a:off x="1021024" y="3538544"/>
            <a:ext cx="5191517" cy="285001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58A88F1-50C5-D89E-7CA2-E34AAA03C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Wideband Implementation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F7F7AE-80B9-402A-FB92-8F8C8AFFF85F}"/>
              </a:ext>
            </a:extLst>
          </p:cNvPr>
          <p:cNvSpPr txBox="1"/>
          <p:nvPr/>
        </p:nvSpPr>
        <p:spPr>
          <a:xfrm>
            <a:off x="3213352" y="5742625"/>
            <a:ext cx="83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3A978C-C275-814A-91AE-2D36242B0660}"/>
              </a:ext>
            </a:extLst>
          </p:cNvPr>
          <p:cNvSpPr txBox="1"/>
          <p:nvPr/>
        </p:nvSpPr>
        <p:spPr>
          <a:xfrm>
            <a:off x="1180902" y="4236056"/>
            <a:ext cx="83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DD832C-5A9F-15B3-F2B2-2B75D4FF5F20}"/>
              </a:ext>
            </a:extLst>
          </p:cNvPr>
          <p:cNvSpPr txBox="1"/>
          <p:nvPr/>
        </p:nvSpPr>
        <p:spPr>
          <a:xfrm>
            <a:off x="3213352" y="4153156"/>
            <a:ext cx="83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111929-4613-D39A-69FD-349DB1FD5EF1}"/>
              </a:ext>
            </a:extLst>
          </p:cNvPr>
          <p:cNvSpPr txBox="1"/>
          <p:nvPr/>
        </p:nvSpPr>
        <p:spPr>
          <a:xfrm>
            <a:off x="5201294" y="4234707"/>
            <a:ext cx="83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DN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5CD084E-05C9-C5B4-50C7-58C4FB81D583}"/>
              </a:ext>
            </a:extLst>
          </p:cNvPr>
          <p:cNvSpPr txBox="1">
            <a:spLocks/>
          </p:cNvSpPr>
          <p:nvPr/>
        </p:nvSpPr>
        <p:spPr>
          <a:xfrm>
            <a:off x="381000" y="1129030"/>
            <a:ext cx="9970008" cy="2190427"/>
          </a:xfrm>
          <a:prstGeom prst="rect">
            <a:avLst/>
          </a:prstGeom>
        </p:spPr>
        <p:txBody>
          <a:bodyPr vert="horz" lIns="91440" tIns="45720" rIns="91440" bIns="0" rtlCol="0">
            <a:normAutofit lnSpcReduction="10000"/>
          </a:bodyPr>
          <a:lstStyle>
            <a:lvl1pPr marL="234936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29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5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859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912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5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29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06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83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62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Central Node (CN), acting as a scheduler, sends commands to multiple Distributed Nodes (DN) to generate OTA RF scenes</a:t>
            </a:r>
          </a:p>
          <a:p>
            <a:pPr lvl="1"/>
            <a:r>
              <a:rPr lang="en-US" dirty="0"/>
              <a:t>Ability to transmit the same modulation class, orders and random parameters</a:t>
            </a:r>
          </a:p>
          <a:p>
            <a:pPr lvl="1"/>
            <a:r>
              <a:rPr lang="en-US" dirty="0"/>
              <a:t>Each DN can transmit different signals on different frequencies</a:t>
            </a:r>
          </a:p>
          <a:p>
            <a:r>
              <a:rPr lang="en-US" sz="2300" dirty="0"/>
              <a:t>Output File: Python pickle file</a:t>
            </a:r>
          </a:p>
          <a:p>
            <a:pPr lvl="1"/>
            <a:r>
              <a:rPr lang="en-US" dirty="0"/>
              <a:t>Data: Received wideband signal only </a:t>
            </a:r>
          </a:p>
          <a:p>
            <a:pPr lvl="1"/>
            <a:r>
              <a:rPr lang="en-US" dirty="0"/>
              <a:t>Labels: random parameters of each node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2113A-313B-17AD-A663-ACEC04780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20" y="3689377"/>
            <a:ext cx="3322715" cy="276112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151E03-D81F-1202-7C24-5E3AB79D87FD}"/>
              </a:ext>
            </a:extLst>
          </p:cNvPr>
          <p:cNvCxnSpPr/>
          <p:nvPr/>
        </p:nvCxnSpPr>
        <p:spPr>
          <a:xfrm flipH="1" flipV="1">
            <a:off x="9307096" y="5295822"/>
            <a:ext cx="528917" cy="3702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12FFD9-782A-73FB-EE03-183F3B434E45}"/>
              </a:ext>
            </a:extLst>
          </p:cNvPr>
          <p:cNvCxnSpPr>
            <a:cxnSpLocks/>
          </p:cNvCxnSpPr>
          <p:nvPr/>
        </p:nvCxnSpPr>
        <p:spPr>
          <a:xfrm flipH="1" flipV="1">
            <a:off x="9263147" y="4836222"/>
            <a:ext cx="523705" cy="3379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A67C36-8500-141A-7FA3-E4B136B0DBF7}"/>
              </a:ext>
            </a:extLst>
          </p:cNvPr>
          <p:cNvCxnSpPr/>
          <p:nvPr/>
        </p:nvCxnSpPr>
        <p:spPr>
          <a:xfrm flipH="1" flipV="1">
            <a:off x="9307097" y="4389896"/>
            <a:ext cx="528917" cy="3702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BE4DFA6-5886-191E-32D3-EDEBBEA26C40}"/>
              </a:ext>
            </a:extLst>
          </p:cNvPr>
          <p:cNvSpPr txBox="1"/>
          <p:nvPr/>
        </p:nvSpPr>
        <p:spPr>
          <a:xfrm>
            <a:off x="9951342" y="4712475"/>
            <a:ext cx="1743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Signals generated with RFEG</a:t>
            </a:r>
          </a:p>
        </p:txBody>
      </p:sp>
    </p:spTree>
    <p:extLst>
      <p:ext uri="{BB962C8B-B14F-4D97-AF65-F5344CB8AC3E}">
        <p14:creationId xmlns:p14="http://schemas.microsoft.com/office/powerpoint/2010/main" val="128870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6979BF-DC83-2B32-1DE4-D7FBFC7C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Training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ADFB364-75F2-4A33-B765-FA0E28AC9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2456" y="3555763"/>
            <a:ext cx="10987088" cy="2611827"/>
          </a:xfr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A74F056-7E26-475F-8712-AC9EA8C2D590}"/>
              </a:ext>
            </a:extLst>
          </p:cNvPr>
          <p:cNvSpPr txBox="1">
            <a:spLocks/>
          </p:cNvSpPr>
          <p:nvPr/>
        </p:nvSpPr>
        <p:spPr>
          <a:xfrm>
            <a:off x="381000" y="1244722"/>
            <a:ext cx="11430000" cy="2508020"/>
          </a:xfrm>
          <a:prstGeom prst="rect">
            <a:avLst/>
          </a:prstGeom>
        </p:spPr>
        <p:txBody>
          <a:bodyPr vert="horz" lIns="91440" tIns="45720" rIns="91440" bIns="0" rtlCol="0">
            <a:normAutofit/>
          </a:bodyPr>
          <a:lstStyle>
            <a:lvl1pPr marL="234936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29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Char char="–"/>
              <a:tabLst/>
              <a:defRPr sz="21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5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4859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Char char="–"/>
              <a:tabLst/>
              <a:defRPr sz="15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0912" indent="-182880" algn="l" defTabSz="342877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Char char="»"/>
              <a:tabLst/>
              <a:defRPr sz="15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29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06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83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62" indent="-171439" algn="l" defTabSz="342877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ResNet</a:t>
            </a:r>
            <a:r>
              <a:rPr lang="en-US" dirty="0"/>
              <a:t> Feature Extractor + Transformer Encoder + Classification Head</a:t>
            </a:r>
          </a:p>
          <a:p>
            <a:r>
              <a:rPr lang="en-US" dirty="0"/>
              <a:t>Trained on narrowband data collected over multiple days on 2.4GHz</a:t>
            </a:r>
          </a:p>
          <a:p>
            <a:r>
              <a:rPr lang="en-US" b="1" dirty="0"/>
              <a:t>Test</a:t>
            </a:r>
            <a:r>
              <a:rPr lang="en-US" dirty="0"/>
              <a:t> Dataset -&gt; Indoor Environment 1</a:t>
            </a:r>
          </a:p>
          <a:p>
            <a:r>
              <a:rPr lang="en-US" b="1" dirty="0"/>
              <a:t>Validation</a:t>
            </a:r>
            <a:r>
              <a:rPr lang="en-US" dirty="0"/>
              <a:t> Dataset 1 -&gt; Indoor Environment 1</a:t>
            </a:r>
          </a:p>
          <a:p>
            <a:r>
              <a:rPr lang="en-US" b="1" dirty="0"/>
              <a:t>Validation</a:t>
            </a:r>
            <a:r>
              <a:rPr lang="en-US" dirty="0"/>
              <a:t> Dataset 2 -&gt; Indoor Environment 2</a:t>
            </a:r>
          </a:p>
          <a:p>
            <a:pPr marL="5205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895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6979BF-DC83-2B32-1DE4-D7FBFC7C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60AFA5-FFE0-4AF2-AF8A-3CEFAB390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5488" y="1093917"/>
            <a:ext cx="5457595" cy="457446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7FFA2-905D-4075-8F58-DBC178E51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774" y="1093917"/>
            <a:ext cx="5457595" cy="45744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7309AE-5D89-4597-880C-E5E4EB312983}"/>
              </a:ext>
            </a:extLst>
          </p:cNvPr>
          <p:cNvSpPr txBox="1"/>
          <p:nvPr/>
        </p:nvSpPr>
        <p:spPr>
          <a:xfrm>
            <a:off x="712083" y="5670694"/>
            <a:ext cx="51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Validation Confusion Matrix on </a:t>
            </a:r>
            <a:r>
              <a:rPr lang="en-US" b="1" dirty="0"/>
              <a:t>Environment 1 </a:t>
            </a:r>
            <a:r>
              <a:rPr lang="en-US" dirty="0"/>
              <a:t>(same as training environment)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EF547E-4DBA-4F12-9A35-E643DB7ADCD2}"/>
              </a:ext>
            </a:extLst>
          </p:cNvPr>
          <p:cNvSpPr txBox="1"/>
          <p:nvPr/>
        </p:nvSpPr>
        <p:spPr>
          <a:xfrm>
            <a:off x="6678625" y="5670694"/>
            <a:ext cx="51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Validation Confusion Matrix on </a:t>
            </a:r>
            <a:r>
              <a:rPr lang="en-US" b="1" dirty="0"/>
              <a:t>Environment 2 </a:t>
            </a:r>
            <a:r>
              <a:rPr lang="en-US" dirty="0"/>
              <a:t>(different from training environment) </a:t>
            </a:r>
          </a:p>
        </p:txBody>
      </p:sp>
    </p:spTree>
    <p:extLst>
      <p:ext uri="{BB962C8B-B14F-4D97-AF65-F5344CB8AC3E}">
        <p14:creationId xmlns:p14="http://schemas.microsoft.com/office/powerpoint/2010/main" val="4017471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6979BF-DC83-2B32-1DE4-D7FBFC7C9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43979"/>
            <a:ext cx="11430000" cy="1014761"/>
          </a:xfrm>
        </p:spPr>
        <p:txBody>
          <a:bodyPr/>
          <a:lstStyle/>
          <a:p>
            <a:r>
              <a:rPr lang="en-US" dirty="0"/>
              <a:t>Comparison with RadioML2018.01a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309AE-5D89-4597-880C-E5E4EB312983}"/>
              </a:ext>
            </a:extLst>
          </p:cNvPr>
          <p:cNvSpPr txBox="1"/>
          <p:nvPr/>
        </p:nvSpPr>
        <p:spPr>
          <a:xfrm>
            <a:off x="712083" y="5846923"/>
            <a:ext cx="51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 trained on RadioML2018 Dataset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EF547E-4DBA-4F12-9A35-E643DB7ADCD2}"/>
              </a:ext>
            </a:extLst>
          </p:cNvPr>
          <p:cNvSpPr txBox="1"/>
          <p:nvPr/>
        </p:nvSpPr>
        <p:spPr>
          <a:xfrm>
            <a:off x="6367851" y="5834230"/>
            <a:ext cx="51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 trained on RFEG Dataset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A9CFC28-9025-4F67-803E-9B6F840FC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085" y="1996461"/>
            <a:ext cx="5573066" cy="370184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CA1C00-843D-4251-A141-7EB1880F5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741" y="200725"/>
            <a:ext cx="3901778" cy="15012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A53982-A19E-4522-A9F9-BCCEE5B67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996461"/>
            <a:ext cx="5645555" cy="374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66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774EC0-2ECE-BAAD-4616-36AF1D4AE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presented the RFEG that operationalizes the process of generating, collecting, and labeling OTA RF data at scale</a:t>
            </a:r>
          </a:p>
          <a:p>
            <a:endParaRPr lang="en-US" dirty="0"/>
          </a:p>
          <a:p>
            <a:r>
              <a:rPr lang="en-US" dirty="0"/>
              <a:t>We have introduced two distinct implementations of RFEG: narrowband and wideband</a:t>
            </a:r>
          </a:p>
          <a:p>
            <a:endParaRPr lang="en-US" dirty="0"/>
          </a:p>
          <a:p>
            <a:r>
              <a:rPr lang="en-US" dirty="0"/>
              <a:t>We presented results to a simple 15-modulation classification task using RFEG generated data</a:t>
            </a:r>
          </a:p>
          <a:p>
            <a:endParaRPr lang="en-US" dirty="0"/>
          </a:p>
          <a:p>
            <a:r>
              <a:rPr lang="en-US" dirty="0"/>
              <a:t>Next steps:</a:t>
            </a:r>
          </a:p>
          <a:p>
            <a:pPr lvl="1"/>
            <a:r>
              <a:rPr lang="en-US" dirty="0"/>
              <a:t>Present a GUI that simplifies interacting with RFEG</a:t>
            </a:r>
          </a:p>
          <a:p>
            <a:pPr lvl="1"/>
            <a:r>
              <a:rPr lang="en-US" dirty="0"/>
              <a:t>Time synchronization of wideband distributed nodes</a:t>
            </a:r>
          </a:p>
          <a:p>
            <a:pPr lvl="1"/>
            <a:r>
              <a:rPr lang="en-US" dirty="0"/>
              <a:t>Configuration and testing of interfering nodes, larger scale problem sets</a:t>
            </a:r>
          </a:p>
          <a:p>
            <a:pPr marL="52056" indent="0">
              <a:buNone/>
            </a:pPr>
            <a:endParaRPr lang="en-US" dirty="0"/>
          </a:p>
          <a:p>
            <a:pPr marL="52056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B4BBD8-0BEF-3FFA-77E4-2246717CB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064589552"/>
      </p:ext>
    </p:extLst>
  </p:cSld>
  <p:clrMapOvr>
    <a:masterClrMapping/>
  </p:clrMapOvr>
</p:sld>
</file>

<file path=ppt/theme/theme1.xml><?xml version="1.0" encoding="utf-8"?>
<a:theme xmlns:a="http://schemas.openxmlformats.org/drawingml/2006/main" name="GTRI">
  <a:themeElements>
    <a:clrScheme name="GTRI 2020 3">
      <a:dk1>
        <a:srgbClr val="3C3C3C"/>
      </a:dk1>
      <a:lt1>
        <a:srgbClr val="F5F5F5"/>
      </a:lt1>
      <a:dk2>
        <a:srgbClr val="808080"/>
      </a:dk2>
      <a:lt2>
        <a:srgbClr val="B6A269"/>
      </a:lt2>
      <a:accent1>
        <a:srgbClr val="3C557C"/>
      </a:accent1>
      <a:accent2>
        <a:srgbClr val="407741"/>
      </a:accent2>
      <a:accent3>
        <a:srgbClr val="326473"/>
      </a:accent3>
      <a:accent4>
        <a:srgbClr val="051D49"/>
      </a:accent4>
      <a:accent5>
        <a:srgbClr val="999082"/>
      </a:accent5>
      <a:accent6>
        <a:srgbClr val="EEB100"/>
      </a:accent6>
      <a:hlink>
        <a:srgbClr val="3B557C"/>
      </a:hlink>
      <a:folHlink>
        <a:srgbClr val="80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-10-2021-test-3" id="{6CC5FCE6-F570-8F42-93A0-4A47D327C513}" vid="{E3EA8D5A-2D41-5E45-9CA1-1CFA639A73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8941</TotalTime>
  <Words>830</Words>
  <Application>Microsoft Macintosh PowerPoint</Application>
  <PresentationFormat>Widescreen</PresentationFormat>
  <Paragraphs>129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Arial Narrow</vt:lpstr>
      <vt:lpstr>Calibri</vt:lpstr>
      <vt:lpstr>GTRI</vt:lpstr>
      <vt:lpstr>Open-Source RF Environment Generator for Procedurally-Generated Over-the-Air Datasets Using GNU Radio</vt:lpstr>
      <vt:lpstr>Background</vt:lpstr>
      <vt:lpstr>The Synthetic Approach</vt:lpstr>
      <vt:lpstr>Drawbacks of Synthetic Approach</vt:lpstr>
      <vt:lpstr>Proposed Area of Research</vt:lpstr>
      <vt:lpstr>What is Radio Frequency Environment Generator (RFEG)?</vt:lpstr>
      <vt:lpstr>RFEG: The Middle Ground for OTA RFML Data</vt:lpstr>
      <vt:lpstr>Narrowband Implementation</vt:lpstr>
      <vt:lpstr>Narrowband Implementation</vt:lpstr>
      <vt:lpstr>Received Signal Example</vt:lpstr>
      <vt:lpstr>Wideband Implementation</vt:lpstr>
      <vt:lpstr>Neural Network Training </vt:lpstr>
      <vt:lpstr>Results</vt:lpstr>
      <vt:lpstr>Comparison with RadioML2018.01a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Microsoft Office User</dc:creator>
  <cp:keywords/>
  <dc:description/>
  <cp:lastModifiedBy>Brosh, Samuel</cp:lastModifiedBy>
  <cp:revision>223</cp:revision>
  <cp:lastPrinted>2020-02-13T19:14:07Z</cp:lastPrinted>
  <dcterms:created xsi:type="dcterms:W3CDTF">2021-10-29T00:32:12Z</dcterms:created>
  <dcterms:modified xsi:type="dcterms:W3CDTF">2026-09-21T02:21:15Z</dcterms:modified>
  <cp:category/>
</cp:coreProperties>
</file>