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iD9BZmBuR8U3D2TduIma03ZvF3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8816A9E-A1AE-45A3-AAC1-475C9CDDBF77}">
  <a:tblStyle styleId="{48816A9E-A1AE-45A3-AAC1-475C9CDDBF7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598"/>
  </p:normalViewPr>
  <p:slideViewPr>
    <p:cSldViewPr snapToGrid="0">
      <p:cViewPr varScale="1">
        <p:scale>
          <a:sx n="119" d="100"/>
          <a:sy n="119" d="100"/>
        </p:scale>
        <p:origin x="8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/>
          </a:p>
        </p:txBody>
      </p:sp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3fbdfaa6888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" name="Google Shape;40;g3fbdfaa6888_0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g3fbdfaa6888_0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3fbdfaa6888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/>
              <a:t>gr-mcp</a:t>
            </a:r>
            <a:r>
              <a:rPr lang="en-US"/>
              <a:t>: An MCP server that exposes GNU Radio's block library so a model can assemble, validate and export a flowgraph, and auto-detect attached SDRs; it generates the Python but hands you back a .grc file to run yourself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/>
              <a:t>marconi</a:t>
            </a:r>
            <a:r>
              <a:rPr lang="en-US"/>
              <a:t>: An LLM-driven RF assistant that surveys a spectrum, builds a receiver, runs it and leaves behind a reproducible project (SigMF captures, YAML pipelines, .grc), scoring what it built from signal statistics (sim only now, hardware is in their roadmap)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/>
              <a:t>iot-mcp</a:t>
            </a:r>
            <a:r>
              <a:rPr lang="en-US"/>
              <a:t>: Edge-deployed MCP servers that let a model query 22 sensor types and drive 6 microcontroller families in natural language, benchmarked on whether it emits the correct tool call (100% success, 205 ms, 74 KB) rather than on whether anything it designed performs well.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2286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/>
              <a:t>6G orchestrator agent</a:t>
            </a:r>
            <a:r>
              <a:rPr lang="en-US"/>
              <a:t>: A two-stage fine-tuned telecom model that decomposes a physical-layer intent into a sequence of existing network API calls, validated on 3GPP Q&amp;A, API retrieval and task decomposition over generated query sets</a:t>
            </a:r>
            <a:endParaRPr/>
          </a:p>
          <a:p>
            <a:pPr marL="2286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22860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/>
              <a:t>SignalLLM</a:t>
            </a:r>
            <a:r>
              <a:rPr lang="en-US"/>
              <a:t>: A hierarchical agent that decomposes a signal-processing goal into subtasks and solves them by code synthesis, model invocation or an alternating loop with a classical optimizer (differential evolution), demonstrated on five tasks that all run against stored public datasets</a:t>
            </a:r>
            <a:endParaRPr/>
          </a:p>
        </p:txBody>
      </p:sp>
      <p:sp>
        <p:nvSpPr>
          <p:cNvPr id="48" name="Google Shape;48;g3fbdfaa68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/>
          </a:p>
        </p:txBody>
      </p:sp>
      <p:sp>
        <p:nvSpPr>
          <p:cNvPr id="55" name="Google Shape;5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89" name="Google Shape;8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00" name="Google Shape;10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/>
              <a:t>RRC rolloff – root-raised-cosine roloff (which defines the shape of the pulse via which each symbol is transmitted through the link).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Rolloff 0.05: nearly the theoretical minimum bandwidth</a:t>
            </a:r>
            <a:endParaRPr/>
          </a:p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Rolloff 0.95: almost double the bandwidth to send the symbol (wasteful)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bits_per_hz = bits_per_symbol / (1 + rolloff)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Carrier phase correction – to address the lack of sync between the TX/RX oscillators. However, the receiver estimates it from the preamble, so this argument is rarely used by the agent.</a:t>
            </a:r>
            <a:endParaRPr/>
          </a:p>
        </p:txBody>
      </p:sp>
      <p:sp>
        <p:nvSpPr>
          <p:cNvPr id="111" name="Google Shape;11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22" name="Google Shape;12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bdfaa6888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bdfaa6888_2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g3fbdfaa6888_2_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61" name="Google Shape;16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fbdfaa6888_2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fbdfaa6888_2_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g3fbdfaa6888_2_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6" name="Google Shape;17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77" name="Google Shape;17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bdfaa6888_2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bdfaa6888_2_4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3fbdfaa6888_2_4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/>
          </a:p>
        </p:txBody>
      </p:sp>
      <p:sp>
        <p:nvSpPr>
          <p:cNvPr id="193" name="Google Shape;193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fbdfaa6888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fbdfaa6888_2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g3fbdfaa6888_2_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600"/>
              </a:spcBef>
              <a:spcAft>
                <a:spcPts val="600"/>
              </a:spcAft>
              <a:buSzPts val="1400"/>
              <a:buNone/>
            </a:pPr>
            <a:endParaRPr/>
          </a:p>
        </p:txBody>
      </p:sp>
      <p:sp>
        <p:nvSpPr>
          <p:cNvPr id="208" name="Google Shape;20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3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338" cy="5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body" idx="1"/>
          </p:nvPr>
        </p:nvSpPr>
        <p:spPr>
          <a:xfrm>
            <a:off x="670826" y="1409858"/>
            <a:ext cx="9886338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Image">
  <p:cSld name="Text and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338" cy="5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4"/>
          <p:cNvSpPr txBox="1">
            <a:spLocks noGrp="1"/>
          </p:cNvSpPr>
          <p:nvPr>
            <p:ph type="body" idx="1"/>
          </p:nvPr>
        </p:nvSpPr>
        <p:spPr>
          <a:xfrm>
            <a:off x="670826" y="1409858"/>
            <a:ext cx="4626731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24"/>
          <p:cNvSpPr>
            <a:spLocks noGrp="1"/>
          </p:cNvSpPr>
          <p:nvPr>
            <p:ph type="pic" idx="2"/>
          </p:nvPr>
        </p:nvSpPr>
        <p:spPr>
          <a:xfrm>
            <a:off x="5992813" y="1409858"/>
            <a:ext cx="6199187" cy="343852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25"/>
          <p:cNvSpPr>
            <a:spLocks noGrp="1"/>
          </p:cNvSpPr>
          <p:nvPr>
            <p:ph type="pic" idx="2"/>
          </p:nvPr>
        </p:nvSpPr>
        <p:spPr>
          <a:xfrm>
            <a:off x="0" y="147589"/>
            <a:ext cx="12192000" cy="5756255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6"/>
          <p:cNvSpPr txBox="1">
            <a:spLocks noGrp="1"/>
          </p:cNvSpPr>
          <p:nvPr>
            <p:ph type="ctrTitle"/>
          </p:nvPr>
        </p:nvSpPr>
        <p:spPr>
          <a:xfrm>
            <a:off x="1294409" y="4614983"/>
            <a:ext cx="8494565" cy="918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arial"/>
              <a:buNone/>
              <a:defRPr sz="2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6"/>
          <p:cNvSpPr txBox="1">
            <a:spLocks noGrp="1"/>
          </p:cNvSpPr>
          <p:nvPr>
            <p:ph type="subTitle" idx="1"/>
          </p:nvPr>
        </p:nvSpPr>
        <p:spPr>
          <a:xfrm>
            <a:off x="1294409" y="5477151"/>
            <a:ext cx="8494565" cy="855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out FAU">
  <p:cSld name="About FAU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27" descr="A graphic of a state with text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" y="0"/>
            <a:ext cx="1218643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About FAU">
  <p:cSld name="1_About FAU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28" descr="A close-up of a brochur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785" y="0"/>
            <a:ext cx="12186431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605082" cy="593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600"/>
              <a:buFont typeface="Arial"/>
              <a:buNone/>
              <a:defRPr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2"/>
          <p:cNvSpPr txBox="1">
            <a:spLocks noGrp="1"/>
          </p:cNvSpPr>
          <p:nvPr>
            <p:ph type="body" idx="1"/>
          </p:nvPr>
        </p:nvSpPr>
        <p:spPr>
          <a:xfrm>
            <a:off x="670826" y="1409858"/>
            <a:ext cx="960508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om.com/share/fa769446362f4170a7e323c78222349e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om.com/share/2d84fa523e054fe9b862afc0015bba96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om.com/share/91a2f66d4d25436c8a5588b033c73a5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smazokha2016@fau.edu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20624" y="356616"/>
            <a:ext cx="1810512" cy="1810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308592" y="521208"/>
            <a:ext cx="2542032" cy="149047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"/>
          <p:cNvSpPr txBox="1"/>
          <p:nvPr/>
        </p:nvSpPr>
        <p:spPr>
          <a:xfrm>
            <a:off x="731520" y="2084832"/>
            <a:ext cx="10725912" cy="1517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ctr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gr-autopilot: An Agentic Framework for Closed-Loop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-US" sz="27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Flowgraph Synthesis with Hardware-in-the-Loop Feedback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5084064" y="5762155"/>
            <a:ext cx="2020800" cy="32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September 2026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" name="Google Shape;36;p1" title="GRCon26-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77738" y="333139"/>
            <a:ext cx="4233477" cy="1866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"/>
          <p:cNvSpPr txBox="1"/>
          <p:nvPr/>
        </p:nvSpPr>
        <p:spPr>
          <a:xfrm>
            <a:off x="3474720" y="3785616"/>
            <a:ext cx="5239512" cy="118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rgbClr val="3F3F3F"/>
                </a:solidFill>
              </a:rPr>
              <a:t>Stepan Mazokha</a:t>
            </a:r>
            <a:endParaRPr sz="1800" i="0" u="none" strike="noStrike" cap="none">
              <a:solidFill>
                <a:srgbClr val="3F3F3F"/>
              </a:solidFill>
            </a:endParaRPr>
          </a:p>
          <a:p>
            <a:pPr marL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>
                <a:solidFill>
                  <a:srgbClr val="3F3F3F"/>
                </a:solidFill>
              </a:rPr>
              <a:t>Gabriel Garcia</a:t>
            </a:r>
            <a:endParaRPr sz="180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i="0" u="none" strike="noStrike" cap="none">
                <a:solidFill>
                  <a:srgbClr val="3F3F3F"/>
                </a:solidFill>
              </a:rPr>
              <a:t>George Sklivanitis</a:t>
            </a:r>
            <a:br>
              <a:rPr lang="en-US"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800" b="1" i="1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Center for Connected Autonomy and AI (CA-</a:t>
            </a:r>
            <a:r>
              <a:rPr lang="en-US" sz="1800" b="1" i="1">
                <a:solidFill>
                  <a:srgbClr val="3F3F3F"/>
                </a:solidFill>
              </a:rPr>
              <a:t>AI.fau.edu</a:t>
            </a:r>
            <a:r>
              <a:rPr lang="en-US" sz="1800" b="1" i="1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)</a:t>
            </a: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Florida Atlantic University, Boca Raton, FL, </a:t>
            </a:r>
            <a:r>
              <a:rPr lang="en-US" sz="1800">
                <a:solidFill>
                  <a:srgbClr val="3F3F3F"/>
                </a:solidFill>
              </a:rPr>
              <a:t>USA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g3fbdfaa6888_0_8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200" cy="593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Motivation</a:t>
            </a:r>
            <a:endParaRPr/>
          </a:p>
        </p:txBody>
      </p:sp>
      <p:sp>
        <p:nvSpPr>
          <p:cNvPr id="44" name="Google Shape;44;g3fbdfaa6888_0_8"/>
          <p:cNvSpPr txBox="1">
            <a:spLocks noGrp="1"/>
          </p:cNvSpPr>
          <p:nvPr>
            <p:ph type="body" idx="1"/>
          </p:nvPr>
        </p:nvSpPr>
        <p:spPr>
          <a:xfrm>
            <a:off x="670826" y="1409858"/>
            <a:ext cx="9886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RF experimentation is challenging:</a:t>
            </a:r>
            <a:r>
              <a:rPr lang="en-US" dirty="0"/>
              <a:t> time-consuming, requires DSP knowledge, long engineering iterations, hardware challenges, </a:t>
            </a:r>
            <a:r>
              <a:rPr lang="en-US" dirty="0" err="1"/>
              <a:t>etc</a:t>
            </a:r>
            <a:r>
              <a:rPr lang="en-US" dirty="0"/>
              <a:t>;</a:t>
            </a:r>
            <a:br>
              <a:rPr lang="en-US" dirty="0"/>
            </a:b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Agentic workflows are promising:</a:t>
            </a:r>
            <a:r>
              <a:rPr lang="en-US" dirty="0"/>
              <a:t> significant advancements in AI motivate the exploration of adopting AI to accelerate RF experimentation objectives;</a:t>
            </a:r>
            <a:br>
              <a:rPr lang="en-US" dirty="0"/>
            </a:b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Great progress, but still a great research opportunity:</a:t>
            </a:r>
            <a:r>
              <a:rPr lang="en-US" dirty="0"/>
              <a:t> the existing agentic tools for </a:t>
            </a:r>
            <a:r>
              <a:rPr lang="en-US" dirty="0" err="1"/>
              <a:t>GNUradio</a:t>
            </a:r>
            <a:r>
              <a:rPr lang="en-US" dirty="0"/>
              <a:t> demonstrate great potential, yet do not offer closed hardware-in-the-loop experimentation functionality.</a:t>
            </a:r>
            <a:endParaRPr dirty="0"/>
          </a:p>
        </p:txBody>
      </p:sp>
      <p:sp>
        <p:nvSpPr>
          <p:cNvPr id="45" name="Google Shape;45;g3fbdfaa6888_0_8"/>
          <p:cNvSpPr txBox="1"/>
          <p:nvPr/>
        </p:nvSpPr>
        <p:spPr>
          <a:xfrm>
            <a:off x="11484864" y="338328"/>
            <a:ext cx="5211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3fbdfaa6888_0_0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1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Existing GNU Radio Agentic Frameworks</a:t>
            </a:r>
            <a:endParaRPr/>
          </a:p>
        </p:txBody>
      </p:sp>
      <p:graphicFrame>
        <p:nvGraphicFramePr>
          <p:cNvPr id="51" name="Google Shape;51;g3fbdfaa6888_0_0"/>
          <p:cNvGraphicFramePr/>
          <p:nvPr/>
        </p:nvGraphicFramePr>
        <p:xfrm>
          <a:off x="1601287" y="1976266"/>
          <a:ext cx="9253725" cy="2799950"/>
        </p:xfrm>
        <a:graphic>
          <a:graphicData uri="http://schemas.openxmlformats.org/drawingml/2006/table">
            <a:tbl>
              <a:tblPr>
                <a:noFill/>
                <a:tableStyleId>{48816A9E-A1AE-45A3-AAC1-475C9CDDBF77}</a:tableStyleId>
              </a:tblPr>
              <a:tblGrid>
                <a:gridCol w="1936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2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2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40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2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2B4A63"/>
                          </a:solidFill>
                        </a:rPr>
                        <a:t>dollarhyde/gr-mcp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2B4A63"/>
                          </a:solidFill>
                        </a:rPr>
                        <a:t>yoelbassin/gr-mcp (Marconi)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2B4A63"/>
                          </a:solidFill>
                        </a:rPr>
                        <a:t>gr-autopilot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3F3F3F"/>
                          </a:solidFill>
                        </a:rPr>
                        <a:t>Build flowgraph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3F3F3F"/>
                          </a:solidFill>
                        </a:rPr>
                        <a:t>Execute flowgraph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No (only export .grc)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3F3F3F"/>
                          </a:solidFill>
                        </a:rPr>
                        <a:t>Real radios?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Only detection, not running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Simulation Only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3F3F3F"/>
                          </a:solidFill>
                        </a:rPr>
                        <a:t>Scoring?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No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Spectrum Stats Only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b="1">
                          <a:solidFill>
                            <a:srgbClr val="3F3F3F"/>
                          </a:solidFill>
                        </a:rPr>
                        <a:t>Scoring-based Design?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No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/>
                        <a:t>Only Simulation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Yes</a:t>
                      </a:r>
                      <a:endParaRPr sz="1200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2" name="Google Shape;52;g3fbdfaa6888_0_0"/>
          <p:cNvSpPr txBox="1"/>
          <p:nvPr/>
        </p:nvSpPr>
        <p:spPr>
          <a:xfrm>
            <a:off x="11484864" y="338328"/>
            <a:ext cx="5211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3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gr-autopilot</a:t>
            </a:r>
            <a:r>
              <a:rPr lang="en-US"/>
              <a:t> System Architecture</a:t>
            </a:r>
            <a:endParaRPr/>
          </a:p>
        </p:txBody>
      </p:sp>
      <p:sp>
        <p:nvSpPr>
          <p:cNvPr id="58" name="Google Shape;58;p3"/>
          <p:cNvSpPr/>
          <p:nvPr/>
        </p:nvSpPr>
        <p:spPr>
          <a:xfrm>
            <a:off x="914400" y="1444752"/>
            <a:ext cx="3291840" cy="566928"/>
          </a:xfrm>
          <a:prstGeom prst="roundRect">
            <a:avLst>
              <a:gd name="adj" fmla="val 16667"/>
            </a:avLst>
          </a:prstGeom>
          <a:solidFill>
            <a:srgbClr val="DCE8F6"/>
          </a:solidFill>
          <a:ln w="12700" cap="flat" cmpd="sng">
            <a:solidFill>
              <a:srgbClr val="2E6D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LLM </a:t>
            </a:r>
            <a:r>
              <a:rPr lang="en-US" b="1">
                <a:solidFill>
                  <a:srgbClr val="1F4E79"/>
                </a:solidFill>
              </a:rPr>
              <a:t>A</a:t>
            </a:r>
            <a:r>
              <a:rPr lang="en-US" sz="140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gent</a:t>
            </a:r>
            <a:endParaRPr b="1">
              <a:solidFill>
                <a:srgbClr val="1F4E79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1F4E79"/>
                </a:solidFill>
              </a:rPr>
              <a:t>(outer tool)</a:t>
            </a:r>
            <a:endParaRPr b="1">
              <a:solidFill>
                <a:srgbClr val="1F4E79"/>
              </a:solidFill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7589520" y="1444752"/>
            <a:ext cx="3291840" cy="566928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2700" cap="flat" cmpd="sng">
            <a:solidFill>
              <a:srgbClr val="8F8F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Bayesian </a:t>
            </a:r>
            <a:r>
              <a:rPr lang="en-US" b="1">
                <a:solidFill>
                  <a:srgbClr val="3F3F3F"/>
                </a:solidFill>
              </a:rPr>
              <a:t>O</a:t>
            </a: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ptimizer </a:t>
            </a:r>
            <a:endParaRPr b="1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b="1">
                <a:solidFill>
                  <a:srgbClr val="3F3F3F"/>
                </a:solidFill>
              </a:rPr>
              <a:t>(</a:t>
            </a: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inner loop)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3"/>
          <p:cNvSpPr txBox="1"/>
          <p:nvPr/>
        </p:nvSpPr>
        <p:spPr>
          <a:xfrm>
            <a:off x="914400" y="2450592"/>
            <a:ext cx="9966960" cy="475488"/>
          </a:xfrm>
          <a:prstGeom prst="rect">
            <a:avLst/>
          </a:prstGeom>
          <a:solidFill>
            <a:srgbClr val="E3E3E3"/>
          </a:solidFill>
          <a:ln w="12700" cap="flat" cmpd="sng">
            <a:solidFill>
              <a:srgbClr val="6F6F6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MCP tool surface  —  38 tools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3"/>
          <p:cNvCxnSpPr/>
          <p:nvPr/>
        </p:nvCxnSpPr>
        <p:spPr>
          <a:xfrm>
            <a:off x="2560320" y="2011680"/>
            <a:ext cx="0" cy="438912"/>
          </a:xfrm>
          <a:prstGeom prst="straightConnector1">
            <a:avLst/>
          </a:prstGeom>
          <a:noFill/>
          <a:ln w="19050" cap="flat" cmpd="sng">
            <a:solidFill>
              <a:srgbClr val="2E6DA4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2" name="Google Shape;62;p3"/>
          <p:cNvSpPr txBox="1"/>
          <p:nvPr/>
        </p:nvSpPr>
        <p:spPr>
          <a:xfrm>
            <a:off x="2615165" y="2048251"/>
            <a:ext cx="3090900" cy="23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1F4E79"/>
                </a:solidFill>
              </a:rPr>
              <a:t>Strategy, Experiment Orchestration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3" name="Google Shape;63;p3"/>
          <p:cNvCxnSpPr/>
          <p:nvPr/>
        </p:nvCxnSpPr>
        <p:spPr>
          <a:xfrm rot="10800000">
            <a:off x="9235440" y="2011680"/>
            <a:ext cx="0" cy="438912"/>
          </a:xfrm>
          <a:prstGeom prst="straightConnector1">
            <a:avLst/>
          </a:prstGeom>
          <a:noFill/>
          <a:ln w="19050" cap="flat" cmpd="sng">
            <a:solidFill>
              <a:srgbClr val="8F8F8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4" name="Google Shape;64;p3"/>
          <p:cNvSpPr txBox="1"/>
          <p:nvPr/>
        </p:nvSpPr>
        <p:spPr>
          <a:xfrm>
            <a:off x="7498080" y="2048256"/>
            <a:ext cx="16459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B6B6B"/>
                </a:solidFill>
              </a:rPr>
              <a:t>Optimization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5" name="Google Shape;65;p3"/>
          <p:cNvCxnSpPr/>
          <p:nvPr/>
        </p:nvCxnSpPr>
        <p:spPr>
          <a:xfrm>
            <a:off x="10881360" y="1728216"/>
            <a:ext cx="475488" cy="0"/>
          </a:xfrm>
          <a:prstGeom prst="straightConnector1">
            <a:avLst/>
          </a:prstGeom>
          <a:noFill/>
          <a:ln w="17775" cap="flat" cmpd="sng">
            <a:solidFill>
              <a:srgbClr val="8F8F8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6" name="Google Shape;66;p3"/>
          <p:cNvCxnSpPr/>
          <p:nvPr/>
        </p:nvCxnSpPr>
        <p:spPr>
          <a:xfrm>
            <a:off x="11356848" y="1728216"/>
            <a:ext cx="0" cy="2075688"/>
          </a:xfrm>
          <a:prstGeom prst="straightConnector1">
            <a:avLst/>
          </a:prstGeom>
          <a:noFill/>
          <a:ln w="17775" cap="flat" cmpd="sng">
            <a:solidFill>
              <a:srgbClr val="8F8F8F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7" name="Google Shape;67;p3"/>
          <p:cNvCxnSpPr/>
          <p:nvPr/>
        </p:nvCxnSpPr>
        <p:spPr>
          <a:xfrm rot="10800000">
            <a:off x="10972800" y="3803904"/>
            <a:ext cx="384048" cy="0"/>
          </a:xfrm>
          <a:prstGeom prst="straightConnector1">
            <a:avLst/>
          </a:prstGeom>
          <a:noFill/>
          <a:ln w="17775" cap="flat" cmpd="sng">
            <a:solidFill>
              <a:srgbClr val="8F8F8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8" name="Google Shape;68;p3"/>
          <p:cNvSpPr txBox="1"/>
          <p:nvPr/>
        </p:nvSpPr>
        <p:spPr>
          <a:xfrm>
            <a:off x="10908788" y="2404865"/>
            <a:ext cx="1097400" cy="2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>
                <a:solidFill>
                  <a:srgbClr val="6B6B6B"/>
                </a:solidFill>
              </a:rPr>
              <a:t>Trials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3"/>
          <p:cNvSpPr txBox="1"/>
          <p:nvPr/>
        </p:nvSpPr>
        <p:spPr>
          <a:xfrm>
            <a:off x="822950" y="3253850"/>
            <a:ext cx="10149900" cy="1245000"/>
          </a:xfrm>
          <a:prstGeom prst="rect">
            <a:avLst/>
          </a:prstGeom>
          <a:solidFill>
            <a:srgbClr val="F6F6F6"/>
          </a:solidFill>
          <a:ln w="12700" cap="flat" cmpd="sng">
            <a:solidFill>
              <a:srgbClr val="9A9A9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2275" tIns="36575" rIns="82275" bIns="365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1097280" y="3383280"/>
            <a:ext cx="2999232" cy="1005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B6B6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1">
                <a:solidFill>
                  <a:srgbClr val="3F3F3F"/>
                </a:solidFill>
              </a:rPr>
              <a:t>R</a:t>
            </a:r>
            <a:r>
              <a:rPr lang="en-US" sz="1150" b="1" i="0" u="none" strike="noStrike" cap="none">
                <a:solidFill>
                  <a:srgbClr val="3F3F3F"/>
                </a:solidFill>
              </a:rPr>
              <a:t>egistries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603 blocks · </a:t>
            </a:r>
            <a:r>
              <a:rPr lang="en-US" sz="1150">
                <a:solidFill>
                  <a:srgbClr val="3F3F3F"/>
                </a:solidFill>
              </a:rPr>
              <a:t>18 DSP</a:t>
            </a: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skills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hardware (</a:t>
            </a:r>
            <a:r>
              <a:rPr lang="en-US" sz="1150">
                <a:solidFill>
                  <a:srgbClr val="3F3F3F"/>
                </a:solidFill>
              </a:rPr>
              <a:t>Pluto, HackRF)</a:t>
            </a: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experiments</a:t>
            </a:r>
            <a:r>
              <a:rPr lang="en-US" sz="1150">
                <a:solidFill>
                  <a:srgbClr val="3F3F3F"/>
                </a:solidFill>
              </a:rPr>
              <a:t> (logs, flowcharts)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4443984" y="3383280"/>
            <a:ext cx="2999232" cy="1005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2E8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1">
                <a:solidFill>
                  <a:srgbClr val="3F3F3F"/>
                </a:solidFill>
              </a:rPr>
              <a:t>G</a:t>
            </a:r>
            <a:r>
              <a:rPr lang="en-US" sz="1150" b="1" i="0" u="none" strike="noStrike" cap="none">
                <a:solidFill>
                  <a:srgbClr val="3F3F3F"/>
                </a:solidFill>
              </a:rPr>
              <a:t>rader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BER · EVM · SNR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7790688" y="3383280"/>
            <a:ext cx="2999232" cy="100584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12700" cap="flat" cmpd="sng">
            <a:solidFill>
              <a:srgbClr val="B6B6B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1">
                <a:solidFill>
                  <a:srgbClr val="3F3F3F"/>
                </a:solidFill>
              </a:rPr>
              <a:t>B</a:t>
            </a:r>
            <a:r>
              <a:rPr lang="en-US" sz="1150" b="1" i="0" u="none" strike="noStrike" cap="none">
                <a:solidFill>
                  <a:srgbClr val="3F3F3F"/>
                </a:solidFill>
              </a:rPr>
              <a:t>ench </a:t>
            </a:r>
            <a:r>
              <a:rPr lang="en-US" sz="1150" b="1">
                <a:solidFill>
                  <a:srgbClr val="3F3F3F"/>
                </a:solidFill>
              </a:rPr>
              <a:t>D</a:t>
            </a:r>
            <a:r>
              <a:rPr lang="en-US" sz="1150" b="1" i="0" u="none" strike="noStrike" cap="none">
                <a:solidFill>
                  <a:srgbClr val="3F3F3F"/>
                </a:solidFill>
              </a:rPr>
              <a:t>eclaration</a:t>
            </a:r>
            <a:endParaRPr sz="1400" b="1" i="0" u="none" strike="noStrike" cap="none">
              <a:solidFill>
                <a:srgbClr val="000000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identity check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>
                <a:solidFill>
                  <a:srgbClr val="3F3F3F"/>
                </a:solidFill>
              </a:rPr>
              <a:t>device claims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" name="Google Shape;73;p3"/>
          <p:cNvCxnSpPr>
            <a:endCxn id="69" idx="0"/>
          </p:cNvCxnSpPr>
          <p:nvPr/>
        </p:nvCxnSpPr>
        <p:spPr>
          <a:xfrm>
            <a:off x="5897900" y="2925950"/>
            <a:ext cx="0" cy="327900"/>
          </a:xfrm>
          <a:prstGeom prst="straightConnector1">
            <a:avLst/>
          </a:prstGeom>
          <a:noFill/>
          <a:ln w="19050" cap="flat" cmpd="sng">
            <a:solidFill>
              <a:srgbClr val="6F6F6F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74" name="Google Shape;74;p3"/>
          <p:cNvSpPr/>
          <p:nvPr/>
        </p:nvSpPr>
        <p:spPr>
          <a:xfrm>
            <a:off x="1325880" y="4919472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FBE6D2"/>
          </a:solidFill>
          <a:ln w="12700" cap="flat" cmpd="sng">
            <a:solidFill>
              <a:srgbClr val="C87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8A4B10"/>
                </a:solidFill>
                <a:latin typeface="Arial"/>
                <a:ea typeface="Arial"/>
                <a:cs typeface="Arial"/>
                <a:sym typeface="Arial"/>
              </a:rPr>
              <a:t>pluto2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8A4B10"/>
                </a:solidFill>
                <a:latin typeface="Arial"/>
                <a:ea typeface="Arial"/>
                <a:cs typeface="Arial"/>
                <a:sym typeface="Arial"/>
              </a:rPr>
              <a:t>transmitter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4937760" y="4919472"/>
            <a:ext cx="2377440" cy="640080"/>
          </a:xfrm>
          <a:prstGeom prst="roundRect">
            <a:avLst>
              <a:gd name="adj" fmla="val 16667"/>
            </a:avLst>
          </a:prstGeom>
          <a:solidFill>
            <a:srgbClr val="F9DEDC"/>
          </a:solidFill>
          <a:ln w="12700" cap="flat" cmpd="sng">
            <a:solidFill>
              <a:srgbClr val="C0392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922B21"/>
                </a:solidFill>
                <a:latin typeface="Arial"/>
                <a:ea typeface="Arial"/>
                <a:cs typeface="Arial"/>
                <a:sym typeface="Arial"/>
              </a:rPr>
              <a:t>HackRF One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922B21"/>
                </a:solidFill>
                <a:latin typeface="Arial"/>
                <a:ea typeface="Arial"/>
                <a:cs typeface="Arial"/>
                <a:sym typeface="Arial"/>
              </a:rPr>
              <a:t>interferer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8549640" y="4919472"/>
            <a:ext cx="2286000" cy="640080"/>
          </a:xfrm>
          <a:prstGeom prst="roundRect">
            <a:avLst>
              <a:gd name="adj" fmla="val 16667"/>
            </a:avLst>
          </a:prstGeom>
          <a:solidFill>
            <a:srgbClr val="FBE6D2"/>
          </a:solidFill>
          <a:ln w="12700" cap="flat" cmpd="sng">
            <a:solidFill>
              <a:srgbClr val="C87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8A4B10"/>
                </a:solidFill>
                <a:latin typeface="Arial"/>
                <a:ea typeface="Arial"/>
                <a:cs typeface="Arial"/>
                <a:sym typeface="Arial"/>
              </a:rPr>
              <a:t>pluto3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15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8A4B10"/>
                </a:solidFill>
                <a:latin typeface="Arial"/>
                <a:ea typeface="Arial"/>
                <a:cs typeface="Arial"/>
                <a:sym typeface="Arial"/>
              </a:rPr>
              <a:t>receiver + grader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" name="Google Shape;77;p3"/>
          <p:cNvCxnSpPr/>
          <p:nvPr/>
        </p:nvCxnSpPr>
        <p:spPr>
          <a:xfrm>
            <a:off x="2468880" y="4498848"/>
            <a:ext cx="0" cy="420624"/>
          </a:xfrm>
          <a:prstGeom prst="straightConnector1">
            <a:avLst/>
          </a:prstGeom>
          <a:noFill/>
          <a:ln w="17775" cap="flat" cmpd="sng">
            <a:solidFill>
              <a:srgbClr val="C87F2E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8" name="Google Shape;78;p3"/>
          <p:cNvCxnSpPr/>
          <p:nvPr/>
        </p:nvCxnSpPr>
        <p:spPr>
          <a:xfrm rot="10800000">
            <a:off x="9692640" y="4498848"/>
            <a:ext cx="0" cy="420624"/>
          </a:xfrm>
          <a:prstGeom prst="straightConnector1">
            <a:avLst/>
          </a:prstGeom>
          <a:noFill/>
          <a:ln w="17775" cap="flat" cmpd="sng">
            <a:solidFill>
              <a:srgbClr val="C87F2E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79" name="Google Shape;79;p3"/>
          <p:cNvCxnSpPr/>
          <p:nvPr/>
        </p:nvCxnSpPr>
        <p:spPr>
          <a:xfrm>
            <a:off x="6126480" y="4498848"/>
            <a:ext cx="0" cy="420624"/>
          </a:xfrm>
          <a:prstGeom prst="straightConnector1">
            <a:avLst/>
          </a:prstGeom>
          <a:noFill/>
          <a:ln w="17775" cap="flat" cmpd="sng">
            <a:solidFill>
              <a:srgbClr val="C0392B"/>
            </a:solidFill>
            <a:prstDash val="dash"/>
            <a:round/>
            <a:headEnd type="none" w="sm" len="sm"/>
            <a:tailEnd type="triangle" w="med" len="med"/>
          </a:ln>
        </p:spPr>
      </p:cxnSp>
      <p:sp>
        <p:nvSpPr>
          <p:cNvPr id="80" name="Google Shape;80;p3"/>
          <p:cNvSpPr txBox="1"/>
          <p:nvPr/>
        </p:nvSpPr>
        <p:spPr>
          <a:xfrm>
            <a:off x="6217920" y="4535424"/>
            <a:ext cx="20116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922B21"/>
                </a:solidFill>
                <a:latin typeface="Arial"/>
                <a:ea typeface="Arial"/>
                <a:cs typeface="Arial"/>
                <a:sym typeface="Arial"/>
              </a:rPr>
              <a:t>operator only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" name="Google Shape;81;p3"/>
          <p:cNvCxnSpPr/>
          <p:nvPr/>
        </p:nvCxnSpPr>
        <p:spPr>
          <a:xfrm>
            <a:off x="2468880" y="5559552"/>
            <a:ext cx="0" cy="237744"/>
          </a:xfrm>
          <a:prstGeom prst="straightConnector1">
            <a:avLst/>
          </a:prstGeom>
          <a:noFill/>
          <a:ln w="15875" cap="flat" cmpd="sng">
            <a:solidFill>
              <a:srgbClr val="7A7A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2" name="Google Shape;82;p3"/>
          <p:cNvCxnSpPr/>
          <p:nvPr/>
        </p:nvCxnSpPr>
        <p:spPr>
          <a:xfrm>
            <a:off x="2468880" y="5797296"/>
            <a:ext cx="7223760" cy="0"/>
          </a:xfrm>
          <a:prstGeom prst="straightConnector1">
            <a:avLst/>
          </a:prstGeom>
          <a:noFill/>
          <a:ln w="15875" cap="flat" cmpd="sng">
            <a:solidFill>
              <a:srgbClr val="7A7A7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3" name="Google Shape;83;p3"/>
          <p:cNvCxnSpPr/>
          <p:nvPr/>
        </p:nvCxnSpPr>
        <p:spPr>
          <a:xfrm rot="10800000">
            <a:off x="9692640" y="5559552"/>
            <a:ext cx="0" cy="237744"/>
          </a:xfrm>
          <a:prstGeom prst="straightConnector1">
            <a:avLst/>
          </a:prstGeom>
          <a:noFill/>
          <a:ln w="15875" cap="flat" cmpd="sng">
            <a:solidFill>
              <a:srgbClr val="7A7A7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84" name="Google Shape;84;p3"/>
          <p:cNvCxnSpPr/>
          <p:nvPr/>
        </p:nvCxnSpPr>
        <p:spPr>
          <a:xfrm>
            <a:off x="6126480" y="5559552"/>
            <a:ext cx="0" cy="237744"/>
          </a:xfrm>
          <a:prstGeom prst="straightConnector1">
            <a:avLst/>
          </a:prstGeom>
          <a:noFill/>
          <a:ln w="15875" cap="flat" cmpd="sng">
            <a:solidFill>
              <a:srgbClr val="C0392B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5" name="Google Shape;85;p3"/>
          <p:cNvSpPr txBox="1"/>
          <p:nvPr/>
        </p:nvSpPr>
        <p:spPr>
          <a:xfrm>
            <a:off x="2788920" y="5532120"/>
            <a:ext cx="3291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0" i="0" u="none" strike="noStrike" cap="non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contained RF path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Division of Responsibilities</a:t>
            </a:r>
            <a:endParaRPr/>
          </a:p>
        </p:txBody>
      </p:sp>
      <p:sp>
        <p:nvSpPr>
          <p:cNvPr id="92" name="Google Shape;92;p5"/>
          <p:cNvSpPr/>
          <p:nvPr/>
        </p:nvSpPr>
        <p:spPr>
          <a:xfrm>
            <a:off x="667512" y="1426464"/>
            <a:ext cx="5175504" cy="457200"/>
          </a:xfrm>
          <a:prstGeom prst="roundRect">
            <a:avLst>
              <a:gd name="adj" fmla="val 16667"/>
            </a:avLst>
          </a:prstGeom>
          <a:solidFill>
            <a:srgbClr val="DCE8F6"/>
          </a:solidFill>
          <a:ln w="12700" cap="flat" cmpd="sng">
            <a:solidFill>
              <a:srgbClr val="2E6D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THE AGENT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5"/>
          <p:cNvSpPr/>
          <p:nvPr/>
        </p:nvSpPr>
        <p:spPr>
          <a:xfrm>
            <a:off x="6373368" y="1426464"/>
            <a:ext cx="5193900" cy="457200"/>
          </a:xfrm>
          <a:prstGeom prst="roundRect">
            <a:avLst>
              <a:gd name="adj" fmla="val 16667"/>
            </a:avLst>
          </a:prstGeom>
          <a:solidFill>
            <a:srgbClr val="DFF3E6"/>
          </a:solidFill>
          <a:ln w="12700" cap="flat" cmpd="sng">
            <a:solidFill>
              <a:srgbClr val="2E8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E6340"/>
                </a:solidFill>
                <a:latin typeface="Arial"/>
                <a:ea typeface="Arial"/>
                <a:cs typeface="Arial"/>
                <a:sym typeface="Arial"/>
              </a:rPr>
              <a:t>THE IMMUTABLE </a:t>
            </a:r>
            <a:r>
              <a:rPr lang="en-US" b="1">
                <a:solidFill>
                  <a:srgbClr val="1E6340"/>
                </a:solidFill>
              </a:rPr>
              <a:t>INTERNAL FRAMEWORK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5"/>
          <p:cNvSpPr txBox="1"/>
          <p:nvPr/>
        </p:nvSpPr>
        <p:spPr>
          <a:xfrm>
            <a:off x="667512" y="2048256"/>
            <a:ext cx="5175504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457200" marR="0" lvl="0" indent="-32575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>
                <a:solidFill>
                  <a:srgbClr val="3F3F3F"/>
                </a:solidFill>
              </a:rPr>
              <a:t>in simulation: TX &amp; RX chain building;</a:t>
            </a:r>
            <a:endParaRPr sz="1500">
              <a:solidFill>
                <a:srgbClr val="3F3F3F"/>
              </a:solidFill>
            </a:endParaRPr>
          </a:p>
          <a:p>
            <a:pPr marL="457200" marR="0" lvl="0" indent="-342773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500"/>
              <a:buChar char="●"/>
            </a:pPr>
            <a:r>
              <a:rPr lang="en-US" sz="1500">
                <a:solidFill>
                  <a:srgbClr val="3F3F3F"/>
                </a:solidFill>
              </a:rPr>
              <a:t>over the air: only TX chain building;</a:t>
            </a:r>
            <a:endParaRPr sz="1500">
              <a:solidFill>
                <a:srgbClr val="3F3F3F"/>
              </a:solidFill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claims device roles, retunes the link, sets a hop plan;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senses the band while the link is silent;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runs trials and reads BER / EVM / SNR;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sees the constellation </a:t>
            </a:r>
            <a:r>
              <a:rPr lang="en-US" sz="1500">
                <a:solidFill>
                  <a:srgbClr val="3F3F3F"/>
                </a:solidFill>
              </a:rPr>
              <a:t>(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for diagnosis only);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opens a named experiment and reads its edit ledger.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5"/>
          <p:cNvSpPr txBox="1"/>
          <p:nvPr/>
        </p:nvSpPr>
        <p:spPr>
          <a:xfrm>
            <a:off x="6373368" y="2048256"/>
            <a:ext cx="5193792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457200" marR="0" lvl="0" indent="-32575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known pseudorandom payload and the synchronization preamble;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>
                <a:solidFill>
                  <a:srgbClr val="3F3F3F"/>
                </a:solidFill>
              </a:rPr>
              <a:t>over the air, the RX chain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 matched filter, Zadoff-Chu acquisition, carrier frequ</a:t>
            </a:r>
            <a:r>
              <a:rPr lang="en-US" sz="1500">
                <a:solidFill>
                  <a:srgbClr val="3F3F3F"/>
                </a:solidFill>
              </a:rPr>
              <a:t>ency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tracker, </a:t>
            </a:r>
            <a:r>
              <a:rPr lang="en-US" sz="1500">
                <a:solidFill>
                  <a:srgbClr val="3F3F3F"/>
                </a:solidFill>
              </a:rPr>
              <a:t>grader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interferer</a:t>
            </a:r>
            <a:r>
              <a:rPr lang="en-US" sz="1500">
                <a:solidFill>
                  <a:srgbClr val="3F3F3F"/>
                </a:solidFill>
              </a:rPr>
              <a:t> (a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rmed only over the operator channel);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scoring code</a:t>
            </a:r>
            <a:r>
              <a:rPr lang="en-US" sz="1500">
                <a:solidFill>
                  <a:srgbClr val="3F3F3F"/>
                </a:solidFill>
              </a:rPr>
              <a:t> (can’t be agent-modified)</a:t>
            </a:r>
            <a:r>
              <a:rPr lang="en-US" sz="15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6" name="Google Shape;96;p5"/>
          <p:cNvCxnSpPr/>
          <p:nvPr/>
        </p:nvCxnSpPr>
        <p:spPr>
          <a:xfrm>
            <a:off x="6108192" y="1426464"/>
            <a:ext cx="0" cy="3072384"/>
          </a:xfrm>
          <a:prstGeom prst="straightConnector1">
            <a:avLst/>
          </a:prstGeom>
          <a:noFill/>
          <a:ln w="15875" cap="flat" cmpd="sng">
            <a:solidFill>
              <a:srgbClr val="B4B4B4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7" name="Google Shape;97;p5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6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MCP Tools, Registries &amp; Their Roles</a:t>
            </a:r>
            <a:endParaRPr/>
          </a:p>
        </p:txBody>
      </p:sp>
      <p:sp>
        <p:nvSpPr>
          <p:cNvPr id="103" name="Google Shape;103;p6"/>
          <p:cNvSpPr/>
          <p:nvPr/>
        </p:nvSpPr>
        <p:spPr>
          <a:xfrm>
            <a:off x="667512" y="1426464"/>
            <a:ext cx="2615184" cy="2212848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109725" rIns="109725" bIns="9142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1F4E79"/>
                </a:solidFill>
              </a:rPr>
              <a:t>Blocks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auto-introspected from GNU Radio’s installed block descriptors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603 blocks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6"/>
          <p:cNvSpPr/>
          <p:nvPr/>
        </p:nvSpPr>
        <p:spPr>
          <a:xfrm>
            <a:off x="3410712" y="1426464"/>
            <a:ext cx="2615184" cy="2212848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109725" rIns="109725" bIns="9142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1F4E79"/>
                </a:solidFill>
              </a:rPr>
              <a:t>Skills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modems BPSK–256-QAM, RRC shaping and matched filtering, timing and Costas recovery, AGC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>
                <a:solidFill>
                  <a:srgbClr val="17868C"/>
                </a:solidFill>
              </a:rPr>
              <a:t>18 DSP</a:t>
            </a:r>
            <a:r>
              <a:rPr lang="en-US" sz="12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 skills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6"/>
          <p:cNvSpPr/>
          <p:nvPr/>
        </p:nvSpPr>
        <p:spPr>
          <a:xfrm>
            <a:off x="6153912" y="1426464"/>
            <a:ext cx="2615184" cy="2212848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109725" rIns="109725" bIns="9142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1F4E79"/>
                </a:solidFill>
              </a:rPr>
              <a:t>H</a:t>
            </a:r>
            <a:r>
              <a:rPr lang="en-US" sz="160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ardware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 capability manifest per radio</a:t>
            </a:r>
            <a:r>
              <a:rPr lang="en-US" sz="1150">
                <a:solidFill>
                  <a:srgbClr val="3F3F3F"/>
                </a:solidFill>
              </a:rPr>
              <a:t> (</a:t>
            </a: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tuning range, gain ranges, quirks; identity read live over libiio)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manifest per radio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6"/>
          <p:cNvSpPr/>
          <p:nvPr/>
        </p:nvSpPr>
        <p:spPr>
          <a:xfrm>
            <a:off x="8897112" y="1426464"/>
            <a:ext cx="2615184" cy="2212848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109725" rIns="109725" bIns="9142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1F4E79"/>
                </a:solidFill>
              </a:rPr>
              <a:t>E</a:t>
            </a:r>
            <a:r>
              <a:rPr lang="en-US" sz="160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xperiments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4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runnable scenarios and their success criteria </a:t>
            </a:r>
            <a:r>
              <a:rPr lang="en-US" sz="1150">
                <a:solidFill>
                  <a:srgbClr val="3F3F3F"/>
                </a:solidFill>
              </a:rPr>
              <a:t>(</a:t>
            </a:r>
            <a:r>
              <a:rPr lang="en-US" sz="11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every measuring tool refuses until an experiment is open)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70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edit ledger per run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p6"/>
          <p:cNvSpPr txBox="1"/>
          <p:nvPr/>
        </p:nvSpPr>
        <p:spPr>
          <a:xfrm>
            <a:off x="667512" y="3794760"/>
            <a:ext cx="10881360" cy="2011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457200" marR="0" lvl="0" indent="-32575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50" b="1">
                <a:solidFill>
                  <a:srgbClr val="3F3F3F"/>
                </a:solidFill>
              </a:rPr>
              <a:t>The hardware settings aren’t hardcoded</a:t>
            </a:r>
            <a:r>
              <a:rPr lang="en-US" sz="145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450">
                <a:solidFill>
                  <a:srgbClr val="3F3F3F"/>
                </a:solidFill>
              </a:rPr>
              <a:t>Registries are queried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at runtime</a:t>
            </a:r>
            <a:r>
              <a:rPr lang="en-US" sz="1450">
                <a:solidFill>
                  <a:srgbClr val="3F3F3F"/>
                </a:solidFill>
              </a:rPr>
              <a:t>;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450">
                <a:solidFill>
                  <a:srgbClr val="3F3F3F"/>
                </a:solidFill>
              </a:rPr>
              <a:t>the flowcharts are built based on the results of these queries;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5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38 MCP tools in seven groups: 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experiment</a:t>
            </a:r>
            <a:r>
              <a:rPr lang="en-US" sz="1450">
                <a:solidFill>
                  <a:srgbClr val="3F3F3F"/>
                </a:solidFill>
              </a:rPr>
              <a:t>, 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discovery</a:t>
            </a:r>
            <a:r>
              <a:rPr lang="en-US" sz="1450">
                <a:solidFill>
                  <a:srgbClr val="3F3F3F"/>
                </a:solidFill>
              </a:rPr>
              <a:t>, 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construction</a:t>
            </a:r>
            <a:r>
              <a:rPr lang="en-US" sz="1450">
                <a:solidFill>
                  <a:srgbClr val="3F3F3F"/>
                </a:solidFill>
              </a:rPr>
              <a:t>,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measurement</a:t>
            </a:r>
            <a:r>
              <a:rPr lang="en-US" sz="1450">
                <a:solidFill>
                  <a:srgbClr val="3F3F3F"/>
                </a:solidFill>
              </a:rPr>
              <a:t>,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adaptation</a:t>
            </a:r>
            <a:r>
              <a:rPr lang="en-US" sz="1450">
                <a:solidFill>
                  <a:srgbClr val="3F3F3F"/>
                </a:solidFill>
              </a:rPr>
              <a:t>,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learning</a:t>
            </a:r>
            <a:r>
              <a:rPr lang="en-US" sz="1450">
                <a:solidFill>
                  <a:srgbClr val="3F3F3F"/>
                </a:solidFill>
              </a:rPr>
              <a:t>,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optimization, memory</a:t>
            </a:r>
            <a:r>
              <a:rPr lang="en-US" sz="1450">
                <a:solidFill>
                  <a:srgbClr val="3F3F3F"/>
                </a:solidFill>
              </a:rPr>
              <a:t>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4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5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One surface. 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framework’s </a:t>
            </a:r>
            <a:r>
              <a:rPr lang="en-US" sz="1450">
                <a:solidFill>
                  <a:srgbClr val="3F3F3F"/>
                </a:solidFill>
              </a:rPr>
              <a:t>Bayesian optimizer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and the LLM </a:t>
            </a:r>
            <a:r>
              <a:rPr lang="en-US" sz="1450">
                <a:solidFill>
                  <a:srgbClr val="3F3F3F"/>
                </a:solidFill>
              </a:rPr>
              <a:t>agents</a:t>
            </a:r>
            <a:r>
              <a:rPr lang="en-US" sz="14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drive exactly the same MCP tools; the daemon stays up across agent sessions, so the radios are not re-acquired for every conversation.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6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8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Two Operational Timescales</a:t>
            </a:r>
            <a:endParaRPr/>
          </a:p>
        </p:txBody>
      </p:sp>
      <p:sp>
        <p:nvSpPr>
          <p:cNvPr id="114" name="Google Shape;114;p8"/>
          <p:cNvSpPr/>
          <p:nvPr/>
        </p:nvSpPr>
        <p:spPr>
          <a:xfrm>
            <a:off x="667512" y="2377440"/>
            <a:ext cx="5175504" cy="1965960"/>
          </a:xfrm>
          <a:prstGeom prst="roundRect">
            <a:avLst>
              <a:gd name="adj" fmla="val 16667"/>
            </a:avLst>
          </a:prstGeom>
          <a:solidFill>
            <a:srgbClr val="DCE8F6"/>
          </a:solidFill>
          <a:ln w="12700" cap="flat" cmpd="sng">
            <a:solidFill>
              <a:srgbClr val="2E6D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LLM </a:t>
            </a:r>
            <a:r>
              <a:rPr lang="en-US" sz="1500" b="1" dirty="0">
                <a:solidFill>
                  <a:srgbClr val="1F4E79"/>
                </a:solidFill>
              </a:rPr>
              <a:t>O</a:t>
            </a:r>
            <a:r>
              <a:rPr lang="en-US" sz="15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uter </a:t>
            </a:r>
            <a:r>
              <a:rPr lang="en-US" sz="1500" b="1" dirty="0">
                <a:solidFill>
                  <a:srgbClr val="1F4E79"/>
                </a:solidFill>
              </a:rPr>
              <a:t>L</a:t>
            </a:r>
            <a:r>
              <a:rPr lang="en-US" sz="15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oop</a:t>
            </a:r>
            <a:r>
              <a:rPr lang="en-US" sz="1500" b="1" dirty="0">
                <a:solidFill>
                  <a:srgbClr val="1F4E79"/>
                </a:solidFill>
              </a:rPr>
              <a:t> (</a:t>
            </a:r>
            <a:r>
              <a:rPr lang="en-US" sz="1500" b="1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slow)</a:t>
            </a:r>
            <a:endParaRPr sz="1500" b="1" dirty="0">
              <a:solidFill>
                <a:srgbClr val="1F4E79"/>
              </a:solidFill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lang="en-US" sz="1300" dirty="0">
                <a:solidFill>
                  <a:srgbClr val="1F4E79"/>
                </a:solidFill>
              </a:rPr>
              <a:t>Overall strategy: </a:t>
            </a:r>
            <a:endParaRPr sz="1300" dirty="0">
              <a:solidFill>
                <a:srgbClr val="1F4E79"/>
              </a:solidFill>
            </a:endParaRPr>
          </a:p>
          <a:p>
            <a:pPr marL="457200" marR="0" lvl="0" indent="-311150" algn="l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1F4E79"/>
              </a:buClr>
              <a:buSzPts val="1300"/>
              <a:buChar char="●"/>
            </a:pPr>
            <a:r>
              <a:rPr lang="en-US" sz="1300" b="0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modulation order</a:t>
            </a:r>
            <a:endParaRPr sz="1300" dirty="0">
              <a:solidFill>
                <a:srgbClr val="1F4E79"/>
              </a:solidFill>
            </a:endParaRPr>
          </a:p>
          <a:p>
            <a:pPr marL="457200" marR="0" lvl="0" indent="-31115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Char char="●"/>
            </a:pPr>
            <a:r>
              <a:rPr lang="en-US" sz="1300" dirty="0">
                <a:solidFill>
                  <a:srgbClr val="1F4E79"/>
                </a:solidFill>
              </a:rPr>
              <a:t>transmit chain, </a:t>
            </a:r>
            <a:r>
              <a:rPr lang="en-US" sz="1300" b="0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receive chain</a:t>
            </a:r>
            <a:r>
              <a:rPr lang="en-US" sz="1300" dirty="0">
                <a:solidFill>
                  <a:srgbClr val="1F4E79"/>
                </a:solidFill>
              </a:rPr>
              <a:t> (simulation)</a:t>
            </a:r>
            <a:endParaRPr dirty="0"/>
          </a:p>
          <a:p>
            <a:pPr marL="457200" marR="0" lvl="0" indent="-31115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Char char="●"/>
            </a:pPr>
            <a:r>
              <a:rPr lang="en-US" sz="1300" b="0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retune once interference </a:t>
            </a:r>
            <a:r>
              <a:rPr lang="en-US" sz="1300" dirty="0">
                <a:solidFill>
                  <a:srgbClr val="1F4E79"/>
                </a:solidFill>
              </a:rPr>
              <a:t>affects</a:t>
            </a:r>
            <a:r>
              <a:rPr lang="en-US" sz="1300" b="0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 the link</a:t>
            </a:r>
            <a:endParaRPr sz="1300" dirty="0">
              <a:solidFill>
                <a:srgbClr val="1F4E79"/>
              </a:solidFill>
            </a:endParaRPr>
          </a:p>
          <a:p>
            <a:pPr marL="457200" marR="0" lvl="0" indent="-31115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1F4E79"/>
              </a:buClr>
              <a:buSzPts val="1300"/>
              <a:buChar char="●"/>
            </a:pPr>
            <a:r>
              <a:rPr lang="en-US" sz="1300" dirty="0">
                <a:solidFill>
                  <a:srgbClr val="1F4E79"/>
                </a:solidFill>
              </a:rPr>
              <a:t>decide </a:t>
            </a:r>
            <a:r>
              <a:rPr lang="en-US" sz="1300" b="0" i="0" u="none" strike="noStrike" cap="none" dirty="0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when to stop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8"/>
          <p:cNvSpPr/>
          <p:nvPr/>
        </p:nvSpPr>
        <p:spPr>
          <a:xfrm>
            <a:off x="6373368" y="2377440"/>
            <a:ext cx="5193792" cy="196596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2700" cap="flat" cmpd="sng">
            <a:solidFill>
              <a:srgbClr val="8F8F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4000" tIns="27425" rIns="64000" bIns="27425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Bayesian </a:t>
            </a:r>
            <a:r>
              <a:rPr lang="en-US" sz="1500" b="1" dirty="0">
                <a:solidFill>
                  <a:srgbClr val="3F3F3F"/>
                </a:solidFill>
              </a:rPr>
              <a:t>I</a:t>
            </a:r>
            <a:r>
              <a:rPr lang="en-US" sz="15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nner </a:t>
            </a:r>
            <a:r>
              <a:rPr lang="en-US" sz="1500" b="1" dirty="0">
                <a:solidFill>
                  <a:srgbClr val="3F3F3F"/>
                </a:solidFill>
              </a:rPr>
              <a:t>L</a:t>
            </a:r>
            <a:r>
              <a:rPr lang="en-US" sz="15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oop</a:t>
            </a:r>
            <a:r>
              <a:rPr lang="en-US" sz="1500" b="1" dirty="0">
                <a:solidFill>
                  <a:srgbClr val="3F3F3F"/>
                </a:solidFill>
              </a:rPr>
              <a:t> (</a:t>
            </a:r>
            <a:r>
              <a:rPr lang="en-US" sz="15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fast</a:t>
            </a:r>
            <a:r>
              <a:rPr lang="en-US" sz="1500" b="1" dirty="0">
                <a:solidFill>
                  <a:srgbClr val="3F3F3F"/>
                </a:solidFill>
              </a:rPr>
              <a:t>)</a:t>
            </a:r>
            <a:endParaRPr sz="1500" b="1" dirty="0">
              <a:solidFill>
                <a:srgbClr val="3F3F3F"/>
              </a:solidFill>
            </a:endParaRPr>
          </a:p>
          <a:p>
            <a:pPr marL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</a:pPr>
            <a:r>
              <a:rPr lang="en-US" sz="1300" i="1" dirty="0">
                <a:solidFill>
                  <a:srgbClr val="3F3F3F"/>
                </a:solidFill>
              </a:rPr>
              <a:t>The aim is to minimize loss (BER + EVM)</a:t>
            </a:r>
            <a:endParaRPr sz="1500" b="1" i="1" dirty="0">
              <a:solidFill>
                <a:srgbClr val="3F3F3F"/>
              </a:solidFill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dirty="0">
                <a:solidFill>
                  <a:srgbClr val="3F3F3F"/>
                </a:solidFill>
              </a:rPr>
              <a:t>Runs a fixed number of trials and attempts to optimize configurations of the built flowgraph: </a:t>
            </a:r>
            <a:endParaRPr sz="1300" dirty="0">
              <a:solidFill>
                <a:srgbClr val="3F3F3F"/>
              </a:solidFill>
            </a:endParaRPr>
          </a:p>
          <a:p>
            <a:pPr marL="457200" marR="0" lvl="0" indent="-311150" algn="l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3F3F3F"/>
              </a:buClr>
              <a:buSzPts val="1300"/>
              <a:buChar char="●"/>
            </a:pPr>
            <a:r>
              <a:rPr lang="en-US" sz="1300" dirty="0">
                <a:solidFill>
                  <a:srgbClr val="3F3F3F"/>
                </a:solidFill>
              </a:rPr>
              <a:t>carrier-phase correction</a:t>
            </a:r>
            <a:endParaRPr sz="1300" dirty="0">
              <a:solidFill>
                <a:srgbClr val="3F3F3F"/>
              </a:solidFill>
            </a:endParaRPr>
          </a:p>
          <a:p>
            <a:pPr marL="457200" marR="0" lvl="0" indent="-31115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300"/>
              <a:buChar char="●"/>
            </a:pPr>
            <a:r>
              <a:rPr lang="en-US" sz="1300" dirty="0">
                <a:solidFill>
                  <a:srgbClr val="3F3F3F"/>
                </a:solidFill>
              </a:rPr>
              <a:t>RRC roll-off</a:t>
            </a:r>
            <a:endParaRPr sz="1300" dirty="0">
              <a:solidFill>
                <a:srgbClr val="3F3F3F"/>
              </a:solidFill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6" name="Google Shape;116;p8"/>
          <p:cNvCxnSpPr/>
          <p:nvPr/>
        </p:nvCxnSpPr>
        <p:spPr>
          <a:xfrm>
            <a:off x="5843016" y="3360420"/>
            <a:ext cx="530352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117" name="Google Shape;117;p8"/>
          <p:cNvSpPr/>
          <p:nvPr/>
        </p:nvSpPr>
        <p:spPr>
          <a:xfrm>
            <a:off x="667512" y="1321307"/>
            <a:ext cx="10899648" cy="804672"/>
          </a:xfrm>
          <a:prstGeom prst="roundRect">
            <a:avLst>
              <a:gd name="adj" fmla="val 16667"/>
            </a:avLst>
          </a:prstGeom>
          <a:solidFill>
            <a:srgbClr val="EAF3EE"/>
          </a:solidFill>
          <a:ln w="12700" cap="flat" cmpd="sng">
            <a:solidFill>
              <a:srgbClr val="2E8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45700" rIns="128000" bIns="45700" anchor="ctr" anchorCtr="0">
            <a:noAutofit/>
          </a:bodyPr>
          <a:lstStyle/>
          <a:p>
            <a:pPr marL="0" marR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en-US" sz="1550" b="1" dirty="0">
                <a:solidFill>
                  <a:srgbClr val="1E6340"/>
                </a:solidFill>
              </a:rPr>
              <a:t>Overall strategy: </a:t>
            </a:r>
            <a:r>
              <a:rPr lang="en-US" sz="1550" b="1" i="0" u="none" strike="noStrike" cap="none" dirty="0">
                <a:solidFill>
                  <a:srgbClr val="1E6340"/>
                </a:solidFill>
                <a:latin typeface="Arial"/>
                <a:ea typeface="Arial"/>
                <a:cs typeface="Arial"/>
                <a:sym typeface="Arial"/>
              </a:rPr>
              <a:t>maximiz</a:t>
            </a:r>
            <a:r>
              <a:rPr lang="en-US" sz="1550" b="1" dirty="0">
                <a:solidFill>
                  <a:srgbClr val="1E6340"/>
                </a:solidFill>
              </a:rPr>
              <a:t>ing</a:t>
            </a:r>
            <a:r>
              <a:rPr lang="en-US" sz="1550" b="1" i="0" u="none" strike="noStrike" cap="none" dirty="0">
                <a:solidFill>
                  <a:srgbClr val="1E6340"/>
                </a:solidFill>
                <a:latin typeface="Arial"/>
                <a:ea typeface="Arial"/>
                <a:cs typeface="Arial"/>
                <a:sym typeface="Arial"/>
              </a:rPr>
              <a:t> spectral efficiency (bits/symbol)</a:t>
            </a:r>
            <a:endParaRPr sz="1550" b="1" i="0" u="none" strike="noStrike" cap="none" dirty="0">
              <a:solidFill>
                <a:srgbClr val="1E634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50"/>
              <a:buFont typeface="Arial"/>
              <a:buNone/>
            </a:pPr>
            <a:r>
              <a:rPr lang="en-US" sz="1550" b="1" dirty="0">
                <a:solidFill>
                  <a:srgbClr val="1E6340"/>
                </a:solidFill>
              </a:rPr>
              <a:t>subject to BER ≤ 10</a:t>
            </a:r>
            <a:r>
              <a:rPr lang="en-US" sz="1550" b="1" baseline="30000" dirty="0">
                <a:solidFill>
                  <a:srgbClr val="1E6340"/>
                </a:solidFill>
              </a:rPr>
              <a:t>-2</a:t>
            </a:r>
            <a:r>
              <a:rPr lang="en-US" sz="1550" b="1" dirty="0">
                <a:solidFill>
                  <a:srgbClr val="1E6340"/>
                </a:solidFill>
              </a:rPr>
              <a:t> (10</a:t>
            </a:r>
            <a:r>
              <a:rPr lang="en-US" sz="1550" b="1" baseline="30000" dirty="0">
                <a:solidFill>
                  <a:srgbClr val="1E6340"/>
                </a:solidFill>
              </a:rPr>
              <a:t>-3</a:t>
            </a:r>
            <a:r>
              <a:rPr lang="en-US" sz="1550" b="1" dirty="0">
                <a:solidFill>
                  <a:srgbClr val="1E6340"/>
                </a:solidFill>
              </a:rPr>
              <a:t> over the air)</a:t>
            </a:r>
            <a:endParaRPr sz="1550" b="1" dirty="0">
              <a:solidFill>
                <a:srgbClr val="1E6340"/>
              </a:solidFill>
            </a:endParaRPr>
          </a:p>
        </p:txBody>
      </p:sp>
      <p:sp>
        <p:nvSpPr>
          <p:cNvPr id="118" name="Google Shape;118;p8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7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8"/>
          <p:cNvSpPr txBox="1"/>
          <p:nvPr/>
        </p:nvSpPr>
        <p:spPr>
          <a:xfrm>
            <a:off x="667512" y="4679576"/>
            <a:ext cx="10881360" cy="11725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457200" marR="0" lvl="0" indent="-325755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agent is never given the answer. </a:t>
            </a:r>
            <a:r>
              <a:rPr lang="en-US">
                <a:solidFill>
                  <a:srgbClr val="3F3F3F"/>
                </a:solidFill>
              </a:rPr>
              <a:t>The agent must identify the right policy from the BER and the EVM (grader output);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Every winner is re-measured before it is reported, </a:t>
            </a:r>
            <a:r>
              <a:rPr lang="en-US"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and the agent may stop a run early once the target is met</a:t>
            </a:r>
            <a:r>
              <a:rPr lang="en-US">
                <a:solidFill>
                  <a:srgbClr val="3F3F3F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4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Experimental Setup: Wired Bench and Over the Air</a:t>
            </a:r>
            <a:endParaRPr/>
          </a:p>
        </p:txBody>
      </p:sp>
      <p:graphicFrame>
        <p:nvGraphicFramePr>
          <p:cNvPr id="125" name="Google Shape;125;p4"/>
          <p:cNvGraphicFramePr/>
          <p:nvPr/>
        </p:nvGraphicFramePr>
        <p:xfrm>
          <a:off x="5989320" y="1325880"/>
          <a:ext cx="5559525" cy="1669650"/>
        </p:xfrm>
        <a:graphic>
          <a:graphicData uri="http://schemas.openxmlformats.org/drawingml/2006/table">
            <a:tbl>
              <a:tblPr>
                <a:noFill/>
                <a:tableStyleId>{48816A9E-A1AE-45A3-AAC1-475C9CDDBF77}</a:tableStyleId>
              </a:tblPr>
              <a:tblGrid>
                <a:gridCol w="1051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01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04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2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2B4A6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unit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2B4A6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role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2B4A6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chip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2B4A63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tuning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E8ED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pluto2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transmitter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AD9364 (reconfigured)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70 MHz – 6 GHz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pluto3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receiver, grader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AD9363A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325 MHz – 3.8 GHz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solidFill>
                      <a:srgbClr val="FAFB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2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1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HackRF One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lnB w="9525" cap="flat" cmpd="sng">
                      <a:solidFill>
                        <a:srgbClr val="C9D2D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interferer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lnB w="9525" cap="flat" cmpd="sng">
                      <a:solidFill>
                        <a:srgbClr val="C9D2D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MAX2837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lnB w="9525" cap="flat" cmpd="sng">
                      <a:solidFill>
                        <a:srgbClr val="C9D2D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50"/>
                        <a:buFont typeface="Arial"/>
                        <a:buNone/>
                      </a:pPr>
                      <a:r>
                        <a:rPr lang="en-US" sz="1150" b="0" i="0" u="none" strike="noStrike" cap="none">
                          <a:solidFill>
                            <a:srgbClr val="3F3F3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MHz – 6 GHz</a:t>
                      </a:r>
                      <a:endParaRPr sz="1400" u="none" strike="noStrike" cap="none"/>
                    </a:p>
                  </a:txBody>
                  <a:tcPr marL="73150" marR="73150" marT="27425" marB="27425" anchor="ctr">
                    <a:lnB w="9525" cap="flat" cmpd="sng">
                      <a:solidFill>
                        <a:srgbClr val="C9D2DA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6" name="Google Shape;126;p4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8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4"/>
          <p:cNvSpPr/>
          <p:nvPr/>
        </p:nvSpPr>
        <p:spPr>
          <a:xfrm>
            <a:off x="6137520" y="3288932"/>
            <a:ext cx="5559600" cy="2761500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000" tIns="91425" rIns="109725" bIns="91425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1">
                <a:solidFill>
                  <a:srgbClr val="1F4E79"/>
                </a:solidFill>
              </a:rPr>
              <a:t>RF Link Configurations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Waveform: 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2.084 Msps, 8 samples/symbol (260.5 ksym/s)</a:t>
            </a:r>
            <a:r>
              <a:rPr lang="en-US" sz="1100">
                <a:solidFill>
                  <a:srgbClr val="3F3F3F"/>
                </a:solidFill>
              </a:rPr>
              <a:t>;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Wired: 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2400 MHz, </a:t>
            </a:r>
            <a:r>
              <a:rPr lang="en-US" sz="1100">
                <a:solidFill>
                  <a:srgbClr val="3F3F3F"/>
                </a:solidFill>
              </a:rPr>
              <a:t>frequency hopping limited by SDR hardware limits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; 20 dB </a:t>
            </a:r>
            <a:r>
              <a:rPr lang="en-US" sz="1100">
                <a:solidFill>
                  <a:srgbClr val="3F3F3F"/>
                </a:solidFill>
              </a:rPr>
              <a:t>attenuators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into a ZN2PD-63-S+ splitter used as a combiner.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Over the air: </a:t>
            </a:r>
            <a:r>
              <a:rPr lang="en-US" sz="1100">
                <a:solidFill>
                  <a:srgbClr val="3F3F3F"/>
                </a:solidFill>
              </a:rPr>
              <a:t>initial frequency set to 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2370 MHz, </a:t>
            </a:r>
            <a:r>
              <a:rPr lang="en-US" sz="1100">
                <a:solidFill>
                  <a:srgbClr val="3F3F3F"/>
                </a:solidFill>
              </a:rPr>
              <a:t>frequency hopping limited by SDR hardware limits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; dual-band WiFi dipoles (2–3 dBi); receive gain 45 dB.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Channel condition: 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set by the operator via pluto2’s transmit attenuation (never reported to the agent</a:t>
            </a:r>
            <a:r>
              <a:rPr lang="en-US" sz="1100">
                <a:solidFill>
                  <a:srgbClr val="3F3F3F"/>
                </a:solidFill>
              </a:rPr>
              <a:t>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2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Host: </a:t>
            </a:r>
            <a:r>
              <a:rPr lang="en-US" sz="11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Ubuntu 22.04, GNU Radio 3.10; libiio / gr-iio for the Plutos, hackrf_transfer for the HackRF; identity checked against the bench declaration.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" name="Google Shape;128;p4" title="Screenshot 2026-09-22 at 6.50.24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4800" y="1121635"/>
            <a:ext cx="5684519" cy="5242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7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Example of an Iteration</a:t>
            </a:r>
            <a:endParaRPr/>
          </a:p>
        </p:txBody>
      </p:sp>
      <p:sp>
        <p:nvSpPr>
          <p:cNvPr id="135" name="Google Shape;135;p7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>
                <a:solidFill>
                  <a:srgbClr val="3F3F3F"/>
                </a:solidFill>
              </a:rPr>
              <a:t>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7"/>
          <p:cNvSpPr/>
          <p:nvPr/>
        </p:nvSpPr>
        <p:spPr>
          <a:xfrm>
            <a:off x="667512" y="1353312"/>
            <a:ext cx="2011680" cy="1828800"/>
          </a:xfrm>
          <a:prstGeom prst="roundRect">
            <a:avLst>
              <a:gd name="adj" fmla="val 16667"/>
            </a:avLst>
          </a:prstGeom>
          <a:solidFill>
            <a:srgbClr val="EFEFEF"/>
          </a:solidFill>
          <a:ln w="12700" cap="flat" cmpd="sng">
            <a:solidFill>
              <a:srgbClr val="8F8F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82275" rIns="73150" bIns="5485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 · open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start_experiment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opens the run’s record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list_devices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list_skills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list_blocks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read the registries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7"/>
          <p:cNvSpPr/>
          <p:nvPr/>
        </p:nvSpPr>
        <p:spPr>
          <a:xfrm>
            <a:off x="2884932" y="1353312"/>
            <a:ext cx="2011680" cy="1828800"/>
          </a:xfrm>
          <a:prstGeom prst="roundRect">
            <a:avLst>
              <a:gd name="adj" fmla="val 16667"/>
            </a:avLst>
          </a:prstGeom>
          <a:solidFill>
            <a:srgbClr val="DCE8F6"/>
          </a:solidFill>
          <a:ln w="12700" cap="flat" cmpd="sng">
            <a:solidFill>
              <a:srgbClr val="2E6D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82275" rIns="73150" bIns="5485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2 · build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build_flowgraph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 modulation, code, pulse shape, TX </a:t>
            </a:r>
            <a:r>
              <a:rPr lang="en-US" sz="1050">
                <a:solidFill>
                  <a:srgbClr val="3F3F3F"/>
                </a:solidFill>
              </a:rPr>
              <a:t>chain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claim_device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 the TX and RX roles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5102352" y="1353312"/>
            <a:ext cx="2011680" cy="1828800"/>
          </a:xfrm>
          <a:prstGeom prst="roundRect">
            <a:avLst>
              <a:gd name="adj" fmla="val 16667"/>
            </a:avLst>
          </a:prstGeom>
          <a:solidFill>
            <a:srgbClr val="DFF3E6"/>
          </a:solidFill>
          <a:ln w="12700" cap="flat" cmpd="sng">
            <a:solidFill>
              <a:srgbClr val="2E8B5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82275" rIns="73150" bIns="5485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E6340"/>
                </a:solidFill>
                <a:latin typeface="Arial"/>
                <a:ea typeface="Arial"/>
                <a:cs typeface="Arial"/>
                <a:sym typeface="Arial"/>
              </a:rPr>
              <a:t>3 · run and grade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run_flowgraph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: preamble + known payload sent, captured, graded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get_metrics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→ BER · EVM · SNR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capture_constellation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diagnose_signal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7"/>
          <p:cNvSpPr/>
          <p:nvPr/>
        </p:nvSpPr>
        <p:spPr>
          <a:xfrm>
            <a:off x="7319772" y="1353312"/>
            <a:ext cx="2011680" cy="1828800"/>
          </a:xfrm>
          <a:prstGeom prst="roundRect">
            <a:avLst>
              <a:gd name="adj" fmla="val 16667"/>
            </a:avLst>
          </a:prstGeom>
          <a:solidFill>
            <a:srgbClr val="FBE6D2"/>
          </a:solidFill>
          <a:ln w="12700" cap="flat" cmpd="sng">
            <a:solidFill>
              <a:srgbClr val="C87F2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82275" rIns="73150" bIns="5485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8A4B10"/>
                </a:solidFill>
                <a:latin typeface="Arial"/>
                <a:ea typeface="Arial"/>
                <a:cs typeface="Arial"/>
                <a:sym typeface="Arial"/>
              </a:rPr>
              <a:t>4 · adapt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rebuild the structure, or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start_bo_run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tunes the knobs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sense_spectrum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set_center_freq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set_hop_plan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7"/>
          <p:cNvSpPr/>
          <p:nvPr/>
        </p:nvSpPr>
        <p:spPr>
          <a:xfrm>
            <a:off x="9537192" y="1353312"/>
            <a:ext cx="2011680" cy="1828800"/>
          </a:xfrm>
          <a:prstGeom prst="roundRect">
            <a:avLst>
              <a:gd name="adj" fmla="val 16667"/>
            </a:avLst>
          </a:prstGeom>
          <a:solidFill>
            <a:srgbClr val="FBFCFD"/>
          </a:solidFill>
          <a:ln w="12700" cap="flat" cmpd="sng">
            <a:solidFill>
              <a:srgbClr val="CBD5D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82275" rIns="73150" bIns="5485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1F4E79"/>
                </a:solidFill>
                <a:latin typeface="Arial"/>
                <a:ea typeface="Arial"/>
                <a:cs typeface="Arial"/>
                <a:sym typeface="Arial"/>
              </a:rPr>
              <a:t>5 · record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every trial and decision → the edit ledger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read_edit_ledger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· </a:t>
            </a: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annotate_ledger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8000"/>
              </a:lnSpc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1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finish_experiment</a:t>
            </a:r>
            <a:r>
              <a:rPr lang="en-US" sz="105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closes the run; the dashboard raises the report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1" name="Google Shape;141;p7"/>
          <p:cNvCxnSpPr/>
          <p:nvPr/>
        </p:nvCxnSpPr>
        <p:spPr>
          <a:xfrm>
            <a:off x="2679192" y="2267712"/>
            <a:ext cx="205740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2" name="Google Shape;142;p7"/>
          <p:cNvCxnSpPr/>
          <p:nvPr/>
        </p:nvCxnSpPr>
        <p:spPr>
          <a:xfrm>
            <a:off x="4896612" y="2267712"/>
            <a:ext cx="205740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3" name="Google Shape;143;p7"/>
          <p:cNvCxnSpPr/>
          <p:nvPr/>
        </p:nvCxnSpPr>
        <p:spPr>
          <a:xfrm>
            <a:off x="7114032" y="2267712"/>
            <a:ext cx="205740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4" name="Google Shape;144;p7"/>
          <p:cNvCxnSpPr/>
          <p:nvPr/>
        </p:nvCxnSpPr>
        <p:spPr>
          <a:xfrm>
            <a:off x="9331452" y="2267712"/>
            <a:ext cx="205740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5" name="Google Shape;145;p7"/>
          <p:cNvCxnSpPr/>
          <p:nvPr/>
        </p:nvCxnSpPr>
        <p:spPr>
          <a:xfrm>
            <a:off x="8325612" y="3182112"/>
            <a:ext cx="0" cy="27432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6" name="Google Shape;146;p7"/>
          <p:cNvCxnSpPr/>
          <p:nvPr/>
        </p:nvCxnSpPr>
        <p:spPr>
          <a:xfrm>
            <a:off x="3890772" y="3456432"/>
            <a:ext cx="4434840" cy="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47" name="Google Shape;147;p7"/>
          <p:cNvCxnSpPr/>
          <p:nvPr/>
        </p:nvCxnSpPr>
        <p:spPr>
          <a:xfrm>
            <a:off x="3890772" y="3182112"/>
            <a:ext cx="0" cy="274320"/>
          </a:xfrm>
          <a:prstGeom prst="straightConnector1">
            <a:avLst/>
          </a:prstGeom>
          <a:noFill/>
          <a:ln w="17775" cap="flat" cmpd="sng">
            <a:solidFill>
              <a:srgbClr val="9A9A9A"/>
            </a:solidFill>
            <a:prstDash val="solid"/>
            <a:round/>
            <a:headEnd type="triangle" w="med" len="med"/>
            <a:tailEnd type="none" w="sm" len="sm"/>
          </a:ln>
        </p:spPr>
      </p:cxnSp>
      <p:sp>
        <p:nvSpPr>
          <p:cNvPr id="148" name="Google Shape;148;p7"/>
          <p:cNvSpPr txBox="1"/>
          <p:nvPr/>
        </p:nvSpPr>
        <p:spPr>
          <a:xfrm>
            <a:off x="3890772" y="3474720"/>
            <a:ext cx="44348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"/>
              <a:buFont typeface="Arial"/>
              <a:buNone/>
            </a:pPr>
            <a:r>
              <a:rPr lang="en-US" sz="1150" b="0" i="1" u="none" strike="noStrike" cap="non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repeat until the goal is met — then finish the experiment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 txBox="1"/>
          <p:nvPr/>
        </p:nvSpPr>
        <p:spPr>
          <a:xfrm>
            <a:off x="667512" y="3913632"/>
            <a:ext cx="10881360" cy="1920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Everything is on the record. </a:t>
            </a:r>
            <a:r>
              <a:rPr lang="en-US"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Every trial and every decision is appended to the edit ledger; the run report on the dashboard is built from the same ledger the agent reports from.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25755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rgbClr val="3F3F3F"/>
              </a:buClr>
              <a:buSzPts val="1232"/>
              <a:buFont typeface="Arial"/>
              <a:buChar char="●"/>
            </a:pPr>
            <a:r>
              <a:rPr lang="en-US" sz="14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Headless by design. </a:t>
            </a:r>
            <a:r>
              <a:rPr lang="en-US" sz="14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The daemon serves the MCP endpoint, the telemetry dashboard and the operator channel from one loopback port; a client on another machine presents a bearer token.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bdfaa6888_2_16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200" cy="593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Experiment 1: Modulation Staircase</a:t>
            </a:r>
            <a:endParaRPr/>
          </a:p>
        </p:txBody>
      </p:sp>
      <p:sp>
        <p:nvSpPr>
          <p:cNvPr id="156" name="Google Shape;156;g3fbdfaa6888_2_16"/>
          <p:cNvSpPr txBox="1">
            <a:spLocks noGrp="1"/>
          </p:cNvSpPr>
          <p:nvPr>
            <p:ph type="body" idx="1"/>
          </p:nvPr>
        </p:nvSpPr>
        <p:spPr>
          <a:xfrm>
            <a:off x="670825" y="4708975"/>
            <a:ext cx="9886200" cy="150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238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Setup:</a:t>
            </a:r>
            <a:r>
              <a:rPr lang="en-US" sz="1500"/>
              <a:t> 1 Pluto TX, 1 Pluto RX, 2370 MHz over the air;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Goal:</a:t>
            </a:r>
            <a:r>
              <a:rPr lang="en-US" sz="1500"/>
              <a:t> identify and hold the highest modulation (BPSM – 256 QAM) that meets BER target of 10</a:t>
            </a:r>
            <a:r>
              <a:rPr lang="en-US" sz="1500" baseline="30000"/>
              <a:t>-2</a:t>
            </a:r>
            <a:r>
              <a:rPr lang="en-US" sz="1500"/>
              <a:t>), maximize bits per symbol;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Challenge:</a:t>
            </a:r>
            <a:r>
              <a:rPr lang="en-US" sz="1500"/>
              <a:t> the agent isn’t directly aware of channel conditions, must decide based on link grader performance.</a:t>
            </a:r>
            <a:endParaRPr sz="1500"/>
          </a:p>
        </p:txBody>
      </p:sp>
      <p:pic>
        <p:nvPicPr>
          <p:cNvPr id="157" name="Google Shape;157;g3fbdfaa6888_2_16" title="fig_stage1_staircas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68113" y="1170125"/>
            <a:ext cx="7055775" cy="3607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4;p10">
            <a:extLst>
              <a:ext uri="{FF2B5EF4-FFF2-40B4-BE49-F238E27FC236}">
                <a16:creationId xmlns:a16="http://schemas.microsoft.com/office/drawing/2014/main" id="{2B939132-4EA2-48B9-61BA-CC6DD1B21CF3}"/>
              </a:ext>
            </a:extLst>
          </p:cNvPr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0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Experiment 1: Modulation Staircase</a:t>
            </a:r>
            <a:endParaRPr dirty="0"/>
          </a:p>
        </p:txBody>
      </p:sp>
      <p:sp>
        <p:nvSpPr>
          <p:cNvPr id="164" name="Google Shape;164;p10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C4B223-FE57-3669-08F8-A220984BD420}"/>
              </a:ext>
            </a:extLst>
          </p:cNvPr>
          <p:cNvSpPr txBox="1"/>
          <p:nvPr/>
        </p:nvSpPr>
        <p:spPr>
          <a:xfrm>
            <a:off x="3239710" y="3228945"/>
            <a:ext cx="57125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Modulation Staircase Experiment Recording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bdfaa6888_2_35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200" cy="593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Experiment 2: Fixed Jammer</a:t>
            </a:r>
            <a:endParaRPr/>
          </a:p>
        </p:txBody>
      </p:sp>
      <p:sp>
        <p:nvSpPr>
          <p:cNvPr id="172" name="Google Shape;172;g3fbdfaa6888_2_35"/>
          <p:cNvSpPr txBox="1">
            <a:spLocks noGrp="1"/>
          </p:cNvSpPr>
          <p:nvPr>
            <p:ph type="body" idx="1"/>
          </p:nvPr>
        </p:nvSpPr>
        <p:spPr>
          <a:xfrm>
            <a:off x="670825" y="4708975"/>
            <a:ext cx="9886200" cy="150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457200" lvl="0" indent="-3238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Setup:</a:t>
            </a:r>
            <a:r>
              <a:rPr lang="en-US" sz="1500"/>
              <a:t> 1 Pluto TX, 1 Pluto RX, start: 2370 MHz OTA, introduced HackRF jammer;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Goal:</a:t>
            </a:r>
            <a:r>
              <a:rPr lang="en-US" sz="1500"/>
              <a:t> same as Experiment 1, but with the introduction of the jammer which forces the agent to find a “quiet” channel;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Challenge:</a:t>
            </a:r>
            <a:r>
              <a:rPr lang="en-US" sz="1500"/>
              <a:t> the agent isn’t aware of the channel conditions, and of the presence of the jammer, which can be enabled/disabled at any point throughout the experiment;</a:t>
            </a:r>
            <a:endParaRPr sz="1500"/>
          </a:p>
        </p:txBody>
      </p:sp>
      <p:pic>
        <p:nvPicPr>
          <p:cNvPr id="173" name="Google Shape;173;g3fbdfaa6888_2_35" title="fig_stage2_avoidanc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0100" y="1274925"/>
            <a:ext cx="8319723" cy="343404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4;p10">
            <a:extLst>
              <a:ext uri="{FF2B5EF4-FFF2-40B4-BE49-F238E27FC236}">
                <a16:creationId xmlns:a16="http://schemas.microsoft.com/office/drawing/2014/main" id="{6B9752DA-5051-07AE-FFF2-9F2BD6C4EE96}"/>
              </a:ext>
            </a:extLst>
          </p:cNvPr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4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Experiment 2: Fixed Jammer</a:t>
            </a:r>
            <a:endParaRPr/>
          </a:p>
        </p:txBody>
      </p:sp>
      <p:sp>
        <p:nvSpPr>
          <p:cNvPr id="180" name="Google Shape;180;p14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rgbClr val="3F3F3F"/>
                </a:solidFill>
              </a:rPr>
              <a:t>13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C963E6-CD9C-4C8E-019F-930F0B8A100F}"/>
              </a:ext>
            </a:extLst>
          </p:cNvPr>
          <p:cNvSpPr txBox="1"/>
          <p:nvPr/>
        </p:nvSpPr>
        <p:spPr>
          <a:xfrm>
            <a:off x="3754150" y="3121223"/>
            <a:ext cx="4625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Fixed Jammer Experiment Recording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fbdfaa6888_2_42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200" cy="593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Experiment 3: Smart Jammer</a:t>
            </a:r>
            <a:endParaRPr/>
          </a:p>
        </p:txBody>
      </p:sp>
      <p:sp>
        <p:nvSpPr>
          <p:cNvPr id="188" name="Google Shape;188;g3fbdfaa6888_2_42"/>
          <p:cNvSpPr txBox="1">
            <a:spLocks noGrp="1"/>
          </p:cNvSpPr>
          <p:nvPr>
            <p:ph type="body" idx="1"/>
          </p:nvPr>
        </p:nvSpPr>
        <p:spPr>
          <a:xfrm>
            <a:off x="670825" y="4708975"/>
            <a:ext cx="9886200" cy="150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2385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Setup:</a:t>
            </a:r>
            <a:r>
              <a:rPr lang="en-US" sz="1500"/>
              <a:t> 1 Pluto TX, 1 Pluto RX, start: 2370 MHz OTA, “smart” HackRF jammer;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Goal:</a:t>
            </a:r>
            <a:r>
              <a:rPr lang="en-US" sz="1500"/>
              <a:t> same as Experiment 1 &amp; 2, but the jammer follows the link after a programmable delay;</a:t>
            </a:r>
            <a:endParaRPr sz="1500"/>
          </a:p>
          <a:p>
            <a:pPr marL="457200" lvl="0" indent="-32385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-US" sz="1500" b="1"/>
              <a:t>Challenge:</a:t>
            </a:r>
            <a:r>
              <a:rPr lang="en-US" sz="1500"/>
              <a:t> the agent isn’t aware of the channel conditions, and of the presence of the jammer, or the time when it might re-tune to the channel;</a:t>
            </a:r>
            <a:endParaRPr sz="1500" b="1"/>
          </a:p>
        </p:txBody>
      </p:sp>
      <p:pic>
        <p:nvPicPr>
          <p:cNvPr id="189" name="Google Shape;189;g3fbdfaa6888_2_42" title="fig_stage3_hopping.png"/>
          <p:cNvPicPr preferRelativeResize="0"/>
          <p:nvPr/>
        </p:nvPicPr>
        <p:blipFill rotWithShape="1">
          <a:blip r:embed="rId3">
            <a:alphaModFix/>
          </a:blip>
          <a:srcRect t="8040" b="8040"/>
          <a:stretch/>
        </p:blipFill>
        <p:spPr>
          <a:xfrm>
            <a:off x="1785963" y="1274925"/>
            <a:ext cx="8620077" cy="351805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64;p10">
            <a:extLst>
              <a:ext uri="{FF2B5EF4-FFF2-40B4-BE49-F238E27FC236}">
                <a16:creationId xmlns:a16="http://schemas.microsoft.com/office/drawing/2014/main" id="{9EF9644F-2272-D0DA-D4E2-50247F1E4451}"/>
              </a:ext>
            </a:extLst>
          </p:cNvPr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 dirty="0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7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Experiment 3: </a:t>
            </a:r>
            <a:r>
              <a:rPr lang="en-US"/>
              <a:t>Smart</a:t>
            </a: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 Jammer</a:t>
            </a:r>
            <a:endParaRPr/>
          </a:p>
        </p:txBody>
      </p:sp>
      <p:sp>
        <p:nvSpPr>
          <p:cNvPr id="196" name="Google Shape;196;p17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rgbClr val="3F3F3F"/>
                </a:solidFill>
              </a:rPr>
              <a:t>15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B21B47E-3B3F-838E-80C7-EDFBFF46F1BB}"/>
              </a:ext>
            </a:extLst>
          </p:cNvPr>
          <p:cNvSpPr txBox="1"/>
          <p:nvPr/>
        </p:nvSpPr>
        <p:spPr>
          <a:xfrm>
            <a:off x="3754150" y="3121223"/>
            <a:ext cx="4625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hlinkClick r:id="rId3"/>
              </a:rPr>
              <a:t>Smart Jammer Experiment Recording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fbdfaa6888_2_8"/>
          <p:cNvSpPr txBox="1">
            <a:spLocks noGrp="1"/>
          </p:cNvSpPr>
          <p:nvPr>
            <p:ph type="title"/>
          </p:nvPr>
        </p:nvSpPr>
        <p:spPr>
          <a:xfrm>
            <a:off x="670826" y="681513"/>
            <a:ext cx="9886200" cy="593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Future Work</a:t>
            </a:r>
            <a:endParaRPr/>
          </a:p>
        </p:txBody>
      </p:sp>
      <p:sp>
        <p:nvSpPr>
          <p:cNvPr id="204" name="Google Shape;204;g3fbdfaa6888_2_8"/>
          <p:cNvSpPr txBox="1">
            <a:spLocks noGrp="1"/>
          </p:cNvSpPr>
          <p:nvPr>
            <p:ph type="body" idx="1"/>
          </p:nvPr>
        </p:nvSpPr>
        <p:spPr>
          <a:xfrm>
            <a:off x="670826" y="1409858"/>
            <a:ext cx="98862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Grader Enhancements:</a:t>
            </a:r>
            <a:r>
              <a:rPr lang="en-US" dirty="0"/>
              <a:t> generalize the grader functionality to include compatibility of additional metrics &amp; support of OFDM;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Expand Hardware Support:</a:t>
            </a:r>
            <a:r>
              <a:rPr lang="en-US" dirty="0"/>
              <a:t> add built-in support for USRPs and other SDRs on the market;</a:t>
            </a:r>
            <a:endParaRPr dirty="0"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1"/>
              <a:t>Security Guardrails:</a:t>
            </a:r>
            <a:r>
              <a:rPr lang="en-US"/>
              <a:t> introduce LLM and algorithmic guardrails to protect against AI risks in over-the-air experimentation scenarios;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b="1" dirty="0"/>
              <a:t>Multi-jammer Support:</a:t>
            </a:r>
            <a:r>
              <a:rPr lang="en-US" dirty="0"/>
              <a:t> expand the support of interference mitigation beyond a single tone-shaped source.</a:t>
            </a:r>
            <a:endParaRPr dirty="0"/>
          </a:p>
        </p:txBody>
      </p:sp>
      <p:sp>
        <p:nvSpPr>
          <p:cNvPr id="205" name="Google Shape;205;g3fbdfaa6888_2_8"/>
          <p:cNvSpPr txBox="1"/>
          <p:nvPr/>
        </p:nvSpPr>
        <p:spPr>
          <a:xfrm>
            <a:off x="11484864" y="338328"/>
            <a:ext cx="521100" cy="2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rgbClr val="3F3F3F"/>
                </a:solidFill>
              </a:rPr>
              <a:t>16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1"/>
          <p:cNvSpPr txBox="1">
            <a:spLocks noGrp="1"/>
          </p:cNvSpPr>
          <p:nvPr>
            <p:ph type="title"/>
          </p:nvPr>
        </p:nvSpPr>
        <p:spPr>
          <a:xfrm>
            <a:off x="667512" y="685800"/>
            <a:ext cx="10799064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26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Let’s Collaborate!</a:t>
            </a:r>
            <a:endParaRPr/>
          </a:p>
        </p:txBody>
      </p:sp>
      <p:sp>
        <p:nvSpPr>
          <p:cNvPr id="211" name="Google Shape;211;p21"/>
          <p:cNvSpPr txBox="1"/>
          <p:nvPr/>
        </p:nvSpPr>
        <p:spPr>
          <a:xfrm>
            <a:off x="2023489" y="2317200"/>
            <a:ext cx="8145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Project </a:t>
            </a:r>
            <a:r>
              <a:rPr lang="en-US" sz="1800" b="1">
                <a:solidFill>
                  <a:srgbClr val="3F3F3F"/>
                </a:solidFill>
              </a:rPr>
              <a:t>C</a:t>
            </a:r>
            <a:r>
              <a:rPr lang="en-US" sz="1800" b="1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ode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https://github.com/</a:t>
            </a:r>
            <a:r>
              <a:rPr lang="en-US" sz="1800">
                <a:solidFill>
                  <a:srgbClr val="17868C"/>
                </a:solidFill>
              </a:rPr>
              <a:t>C2A2-at-Florida-Atlantic-University</a:t>
            </a:r>
            <a:r>
              <a:rPr lang="en-US" sz="1800" b="0" i="0" u="none" strike="noStrike" cap="none">
                <a:solidFill>
                  <a:srgbClr val="17868C"/>
                </a:solidFill>
                <a:latin typeface="Arial"/>
                <a:ea typeface="Arial"/>
                <a:cs typeface="Arial"/>
                <a:sym typeface="Arial"/>
              </a:rPr>
              <a:t>/gr-autopilot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1"/>
          <p:cNvSpPr txBox="1"/>
          <p:nvPr/>
        </p:nvSpPr>
        <p:spPr>
          <a:xfrm>
            <a:off x="1371600" y="5047488"/>
            <a:ext cx="9436608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</a:pPr>
            <a:r>
              <a:rPr lang="en-US" sz="1250" b="0" i="1" u="none" strike="noStrike" cap="none">
                <a:solidFill>
                  <a:srgbClr val="6B6B6B"/>
                </a:solidFill>
                <a:latin typeface="Arial"/>
                <a:ea typeface="Arial"/>
                <a:cs typeface="Arial"/>
                <a:sym typeface="Arial"/>
              </a:rPr>
              <a:t>Supported by the NSF ERC for Smart Streetscapes, award EEC-2133516</a:t>
            </a:r>
            <a:r>
              <a:rPr lang="en-US" sz="1250" i="1">
                <a:solidFill>
                  <a:srgbClr val="6B6B6B"/>
                </a:solidFill>
              </a:rPr>
              <a:t>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1"/>
          <p:cNvSpPr txBox="1"/>
          <p:nvPr/>
        </p:nvSpPr>
        <p:spPr>
          <a:xfrm>
            <a:off x="2071101" y="5541777"/>
            <a:ext cx="30906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F3F3F"/>
                </a:solidFill>
              </a:rPr>
              <a:t>fau.edu/smart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21"/>
          <p:cNvSpPr txBox="1"/>
          <p:nvPr/>
        </p:nvSpPr>
        <p:spPr>
          <a:xfrm>
            <a:off x="4521693" y="5541777"/>
            <a:ext cx="30906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3F3F3F"/>
                </a:solidFill>
              </a:rPr>
              <a:t>ca-ai</a:t>
            </a:r>
            <a:r>
              <a:rPr lang="en-US"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.fau.edu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1"/>
          <p:cNvSpPr txBox="1"/>
          <p:nvPr/>
        </p:nvSpPr>
        <p:spPr>
          <a:xfrm>
            <a:off x="6972285" y="5541777"/>
            <a:ext cx="3090600" cy="32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cs3-erc.org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"/>
          <p:cNvSpPr txBox="1"/>
          <p:nvPr/>
        </p:nvSpPr>
        <p:spPr>
          <a:xfrm>
            <a:off x="11484864" y="338328"/>
            <a:ext cx="521208" cy="265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dirty="0">
                <a:solidFill>
                  <a:srgbClr val="3F3F3F"/>
                </a:solidFill>
              </a:rPr>
              <a:t>17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1"/>
          <p:cNvSpPr txBox="1"/>
          <p:nvPr/>
        </p:nvSpPr>
        <p:spPr>
          <a:xfrm>
            <a:off x="2023489" y="3486850"/>
            <a:ext cx="81450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4850" tIns="45700" rIns="54850" bIns="4570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>
                <a:solidFill>
                  <a:srgbClr val="3F3F3F"/>
                </a:solidFill>
              </a:rPr>
              <a:t>Any Questions</a:t>
            </a:r>
            <a:endParaRPr/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smazokha2016@fau.edu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1788</Words>
  <Application>Microsoft Macintosh PowerPoint</Application>
  <PresentationFormat>Widescreen</PresentationFormat>
  <Paragraphs>222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Arial</vt:lpstr>
      <vt:lpstr>Calibri</vt:lpstr>
      <vt:lpstr>Office Theme</vt:lpstr>
      <vt:lpstr>PowerPoint Presentation</vt:lpstr>
      <vt:lpstr>Motivation</vt:lpstr>
      <vt:lpstr>Existing GNU Radio Agentic Frameworks</vt:lpstr>
      <vt:lpstr>gr-autopilot System Architecture</vt:lpstr>
      <vt:lpstr>Division of Responsibilities</vt:lpstr>
      <vt:lpstr>MCP Tools, Registries &amp; Their Roles</vt:lpstr>
      <vt:lpstr>Two Operational Timescales</vt:lpstr>
      <vt:lpstr>Experimental Setup: Wired Bench and Over the Air</vt:lpstr>
      <vt:lpstr>Example of an Iteration</vt:lpstr>
      <vt:lpstr>Experiment 1: Modulation Staircase</vt:lpstr>
      <vt:lpstr>Experiment 1: Modulation Staircase</vt:lpstr>
      <vt:lpstr>Experiment 2: Fixed Jammer</vt:lpstr>
      <vt:lpstr>Experiment 2: Fixed Jammer</vt:lpstr>
      <vt:lpstr>Experiment 3: Smart Jammer</vt:lpstr>
      <vt:lpstr>Experiment 3: Smart Jammer</vt:lpstr>
      <vt:lpstr>Future Work</vt:lpstr>
      <vt:lpstr>Let’s Collaborate!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Stepan Mazokha</cp:lastModifiedBy>
  <cp:revision>6</cp:revision>
  <dcterms:modified xsi:type="dcterms:W3CDTF">2026-09-23T17:41:30Z</dcterms:modified>
</cp:coreProperties>
</file>