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_rels/notesSlide15.xml.rels" ContentType="application/vnd.openxmlformats-package.relationships+xml"/>
  <Override PartName="/ppt/notesSlides/_rels/notesSlide6.xml.rels" ContentType="application/vnd.openxmlformats-package.relationships+xml"/>
  <Override PartName="/ppt/notesSlides/_rels/notesSlide11.xml.rels" ContentType="application/vnd.openxmlformats-package.relationships+xml"/>
  <Override PartName="/ppt/notesSlides/_rels/notesSlide2.xml.rels" ContentType="application/vnd.openxmlformats-package.relationships+xml"/>
  <Override PartName="/ppt/notesSlides/_rels/notesSlide12.xml.rels" ContentType="application/vnd.openxmlformats-package.relationships+xml"/>
  <Override PartName="/ppt/notesSlides/_rels/notesSlide5.xml.rels" ContentType="application/vnd.openxmlformats-package.relationships+xml"/>
  <Override PartName="/ppt/notesSlides/_rels/notesSlide16.xml.rels" ContentType="application/vnd.openxmlformats-package.relationships+xml"/>
  <Override PartName="/ppt/notesSlides/_rels/notesSlide7.xml.rels" ContentType="application/vnd.openxmlformats-package.relationships+xml"/>
  <Override PartName="/ppt/notesSlides/_rels/notesSlide9.xml.rels" ContentType="application/vnd.openxmlformats-package.relationships+xml"/>
  <Override PartName="/ppt/notesSlides/_rels/notesSlide13.xml.rels" ContentType="application/vnd.openxmlformats-package.relationships+xml"/>
  <Override PartName="/ppt/notesSlides/_rels/notesSlide18.xml.rels" ContentType="application/vnd.openxmlformats-package.relationships+xml"/>
  <Override PartName="/ppt/notesSlides/_rels/notesSlide8.xml.rels" ContentType="application/vnd.openxmlformats-package.relationships+xml"/>
  <Override PartName="/ppt/notesSlides/_rels/notesSlide17.xml.rels" ContentType="application/vnd.openxmlformats-package.relationships+xml"/>
  <Override PartName="/ppt/notesSlides/_rels/notesSlide4.xml.rels" ContentType="application/vnd.openxmlformats-package.relationships+xml"/>
  <Override PartName="/ppt/notesSlides/_rels/notesSlide21.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3.xml.rels" ContentType="application/vnd.openxmlformats-package.relationships+xml"/>
  <Override PartName="/ppt/notesSlides/_rels/notesSlide14.xml.rels" ContentType="application/vnd.openxmlformats-package.relationships+xml"/>
  <Override PartName="/ppt/notesSlides/_rels/notesSlide10.xml.rels" ContentType="application/vnd.openxmlformats-package.relationships+xml"/>
  <Override PartName="/ppt/notesSlides/_rels/notesSlide1.xml.rels" ContentType="application/vnd.openxmlformats-package.relationships+xml"/>
  <Override PartName="/ppt/notesSlides/notesSlide9.xml" ContentType="application/vnd.openxmlformats-officedocument.presentationml.notesSlide+xml"/>
  <Override PartName="/ppt/notesSlides/notesSlide18.xml" ContentType="application/vnd.openxmlformats-officedocument.presentationml.notesSlide+xml"/>
  <Override PartName="/ppt/notesSlides/notesSlide20.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_rels/presentation.xml.rels" ContentType="application/vnd.openxmlformats-package.relationships+xml"/>
  <Override PartName="/ppt/media/image28.png" ContentType="image/png"/>
  <Override PartName="/ppt/media/image23.png" ContentType="image/png"/>
  <Override PartName="/ppt/media/image30.gif" ContentType="image/gif"/>
  <Override PartName="/ppt/media/image22.png" ContentType="image/png"/>
  <Override PartName="/ppt/media/image24.jpeg" ContentType="image/jpeg"/>
  <Override PartName="/ppt/media/image20.png" ContentType="image/png"/>
  <Override PartName="/ppt/media/image21.png" ContentType="image/png"/>
  <Override PartName="/ppt/media/image19.png" ContentType="image/png"/>
  <Override PartName="/ppt/media/image18.jpeg" ContentType="image/jpeg"/>
  <Override PartName="/ppt/media/image15.png" ContentType="image/png"/>
  <Override PartName="/ppt/media/image17.png" ContentType="image/png"/>
  <Override PartName="/ppt/media/image7.png" ContentType="image/png"/>
  <Override PartName="/ppt/media/image37.png" ContentType="image/png"/>
  <Override PartName="/ppt/media/image12.wmf" ContentType="image/x-wmf"/>
  <Override PartName="/ppt/media/image27.png" ContentType="image/png"/>
  <Override PartName="/ppt/media/image13.png" ContentType="image/png"/>
  <Override PartName="/ppt/media/image8.png" ContentType="image/png"/>
  <Override PartName="/ppt/media/image38.png" ContentType="image/png"/>
  <Override PartName="/ppt/media/image40.png" ContentType="image/png"/>
  <Override PartName="/ppt/media/image34.png" ContentType="image/png"/>
  <Override PartName="/ppt/media/image31.gif" ContentType="image/gif"/>
  <Override PartName="/ppt/media/image9.png" ContentType="image/png"/>
  <Override PartName="/ppt/media/image39.png" ContentType="image/png"/>
  <Override PartName="/ppt/media/image35.png" ContentType="image/png"/>
  <Override PartName="/ppt/media/image11.png" ContentType="image/png"/>
  <Override PartName="/ppt/media/image36.png" ContentType="image/png"/>
  <Override PartName="/ppt/media/image6.png" ContentType="image/png"/>
  <Override PartName="/ppt/media/image29.png" ContentType="image/png"/>
  <Override PartName="/ppt/media/image5.wmf" ContentType="image/x-wmf"/>
  <Override PartName="/ppt/media/image10.png" ContentType="image/png"/>
  <Override PartName="/ppt/media/image4.wmf" ContentType="image/x-wmf"/>
  <Override PartName="/ppt/media/image33.png" ContentType="image/png"/>
  <Override PartName="/ppt/media/image3.png" ContentType="image/png"/>
  <Override PartName="/ppt/media/image26.png" ContentType="image/png"/>
  <Override PartName="/ppt/media/image32.png" ContentType="image/png"/>
  <Override PartName="/ppt/media/image2.png" ContentType="image/png"/>
  <Override PartName="/ppt/media/image25.png" ContentType="image/png"/>
  <Override PartName="/ppt/media/image1.png" ContentType="image/png"/>
  <Override PartName="/ppt/media/image14.png" ContentType="image/png"/>
  <Override PartName="/ppt/media/image16.png" ContentType="image/png"/>
  <Override PartName="/ppt/slideLayouts/_rels/slideLayout52.xml.rels" ContentType="application/vnd.openxmlformats-package.relationships+xml"/>
  <Override PartName="/ppt/slideLayouts/_rels/slideLayout14.xml.rels" ContentType="application/vnd.openxmlformats-package.relationships+xml"/>
  <Override PartName="/ppt/slideLayouts/_rels/slideLayout30.xml.rels" ContentType="application/vnd.openxmlformats-package.relationships+xml"/>
  <Override PartName="/ppt/slideLayouts/_rels/slideLayout38.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mats-package.relationships+xml"/>
  <Override PartName="/ppt/slideLayouts/_rels/slideLayout31.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3.xml.rels" ContentType="application/vnd.openxmlformats-package.relationships+xml"/>
  <Override PartName="/ppt/slideLayouts/_rels/slideLayout32.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11.xml.rels" ContentType="application/vnd.openxmlformats-package.relationships+xml"/>
  <Override PartName="/ppt/slideLayouts/_rels/slideLayout17.xml.rels" ContentType="application/vnd.openxmlformats-package.relationships+xml"/>
  <Override PartName="/ppt/slideLayouts/_rels/slideLayout21.xml.rels" ContentType="application/vnd.openxmlformats-package.relationships+xml"/>
  <Override PartName="/ppt/slideLayouts/_rels/slideLayout36.xml.rels" ContentType="application/vnd.openxmlformats-package.relationships+xml"/>
  <Override PartName="/ppt/slideLayouts/_rels/slideLayout43.xml.rels" ContentType="application/vnd.openxmlformats-package.relationships+xml"/>
  <Override PartName="/ppt/slideLayouts/_rels/slideLayout27.xml.rels" ContentType="application/vnd.openxmlformats-package.relationships+xml"/>
  <Override PartName="/ppt/slideLayouts/_rels/slideLayout41.xml.rels" ContentType="application/vnd.openxmlformats-package.relationships+xml"/>
  <Override PartName="/ppt/slideLayouts/_rels/slideLayout49.xml.rels" ContentType="application/vnd.openxmlformats-package.relationships+xml"/>
  <Override PartName="/ppt/slideLayouts/_rels/slideLayout34.xml.rels" ContentType="application/vnd.openxmlformats-package.relationships+xml"/>
  <Override PartName="/ppt/slideLayouts/_rels/slideLayout50.xml.rels" ContentType="application/vnd.openxmlformats-package.relationships+xml"/>
  <Override PartName="/ppt/slideLayouts/_rels/slideLayout47.xml.rels" ContentType="application/vnd.openxmlformats-package.relationships+xml"/>
  <Override PartName="/ppt/slideLayouts/_rels/slideLayout54.xml.rels" ContentType="application/vnd.openxmlformats-package.relationships+xml"/>
  <Override PartName="/ppt/slideLayouts/_rels/slideLayout12.xml.rels" ContentType="application/vnd.openxmlformats-package.relationships+xml"/>
  <Override PartName="/ppt/slideLayouts/_rels/slideLayout29.xml.rels" ContentType="application/vnd.openxmlformats-package.relationships+xml"/>
  <Override PartName="/ppt/slideLayouts/_rels/slideLayout33.xml.rels" ContentType="application/vnd.openxmlformats-package.relationships+xml"/>
  <Override PartName="/ppt/slideLayouts/_rels/slideLayout4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55.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_rels/slideLayout37.xml.rels" ContentType="application/vnd.openxmlformats-package.relationships+xml"/>
  <Override PartName="/ppt/slideLayouts/_rels/slideLayout44.xml.rels" ContentType="application/vnd.openxmlformats-package.relationships+xml"/>
  <Override PartName="/ppt/slideLayouts/_rels/slideLayout10.xml.rels" ContentType="application/vnd.openxmlformats-package.relationships+xml"/>
  <Override PartName="/ppt/slideLayouts/_rels/slideLayout59.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57.xml.rels" ContentType="application/vnd.openxmlformats-package.relationships+xml"/>
  <Override PartName="/ppt/slideLayouts/_rels/slideLayout16.xml.rels" ContentType="application/vnd.openxmlformats-package.relationships+xml"/>
  <Override PartName="/ppt/slideLayouts/_rels/slideLayout20.xml.rels" ContentType="application/vnd.openxmlformats-package.relationships+xml"/>
  <Override PartName="/ppt/slideLayouts/_rels/slideLayout35.xml.rels" ContentType="application/vnd.openxmlformats-package.relationships+xml"/>
  <Override PartName="/ppt/slideLayouts/_rels/slideLayout42.xml.rels" ContentType="application/vnd.openxmlformats-package.relationships+xml"/>
  <Override PartName="/ppt/slideLayouts/_rels/slideLayout51.xml.rels" ContentType="application/vnd.openxmlformats-package.relationships+xml"/>
  <Override PartName="/ppt/slideLayouts/_rels/slideLayout58.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46.xml.rels" ContentType="application/vnd.openxmlformats-package.relationships+xml"/>
  <Override PartName="/ppt/slideLayouts/_rels/slideLayout53.xml.rels" ContentType="application/vnd.openxmlformats-package.relationships+xml"/>
  <Override PartName="/ppt/slideLayouts/slideLayout56.xml" ContentType="application/vnd.openxmlformats-officedocument.presentationml.slideLayout+xml"/>
  <Override PartName="/ppt/slideLayouts/slideLayout13.xml" ContentType="application/vnd.openxmlformats-officedocument.presentationml.slideLayout+xml"/>
  <Override PartName="/ppt/slideLayouts/slideLayout48.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59.xml" ContentType="application/vnd.openxmlformats-officedocument.presentationml.slideLayout+xml"/>
  <Override PartName="/ppt/slideLayouts/slideLayout22.xml" ContentType="application/vnd.openxmlformats-officedocument.presentationml.slideLayout+xml"/>
  <Override PartName="/ppt/slideLayouts/slideLayout28.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9.xml" ContentType="application/vnd.openxmlformats-officedocument.presentationml.slideLayout+xml"/>
  <Override PartName="/ppt/slideLayouts/slideLayout57.xml" ContentType="application/vnd.openxmlformats-officedocument.presentationml.slideLayout+xml"/>
  <Override PartName="/ppt/slideLayouts/slideLayout20.xml" ContentType="application/vnd.openxmlformats-officedocument.presentationml.slideLayout+xml"/>
  <Override PartName="/ppt/slideLayouts/slideLayout23.xml" ContentType="application/vnd.openxmlformats-officedocument.presentationml.slideLayout+xml"/>
  <Override PartName="/ppt/slideLayouts/slideLayout60.xml" ContentType="application/vnd.openxmlformats-officedocument.presentationml.slideLayout+xml"/>
  <Override PartName="/ppt/slideLayouts/slideLayout18.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2.xml" ContentType="application/vnd.openxmlformats-officedocument.presentationml.slideLayout+xml"/>
  <Override PartName="/ppt/slideLayouts/slideLayout40.xml" ContentType="application/vnd.openxmlformats-officedocument.presentationml.slideLayout+xml"/>
  <Override PartName="/ppt/slideLayouts/slideLayout3.xml" ContentType="application/vnd.openxmlformats-officedocument.presentationml.slideLayout+xml"/>
  <Override PartName="/ppt/slideLayouts/slideLayout41.xml" ContentType="application/vnd.openxmlformats-officedocument.presentationml.slideLayout+xml"/>
  <Override PartName="/ppt/slideLayouts/slideLayout4.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43.xml" ContentType="application/vnd.openxmlformats-officedocument.presentationml.slideLayout+xml"/>
  <Override PartName="/ppt/slideLayouts/slideLayout6.xml" ContentType="application/vnd.openxmlformats-officedocument.presentationml.slideLayout+xml"/>
  <Override PartName="/ppt/slideLayouts/slideLayout44.xml" ContentType="application/vnd.openxmlformats-officedocument.presentationml.slideLayout+xml"/>
  <Override PartName="/ppt/slideLayouts/slideLayout7.xml" ContentType="application/vnd.openxmlformats-officedocument.presentationml.slideLayout+xml"/>
  <Override PartName="/ppt/slideLayouts/slideLayout45.xml" ContentType="application/vnd.openxmlformats-officedocument.presentationml.slideLayout+xml"/>
  <Override PartName="/ppt/slideLayouts/slideLayout8.xml" ContentType="application/vnd.openxmlformats-officedocument.presentationml.slideLayout+xml"/>
  <Override PartName="/ppt/slideLayouts/slideLayout46.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presProps.xml" ContentType="application/vnd.openxmlformats-officedocument.presentationml.presPro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4.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_rels/slide5.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buNone/>
            </a:pPr>
            <a:r>
              <a:rPr b="0" lang="en-GB" sz="4400" spc="-1" strike="noStrike">
                <a:latin typeface="Arial"/>
              </a:rPr>
              <a:t>Cli</a:t>
            </a:r>
            <a:r>
              <a:rPr b="0" lang="en-GB" sz="4400" spc="-1" strike="noStrike">
                <a:latin typeface="Arial"/>
              </a:rPr>
              <a:t>ck </a:t>
            </a:r>
            <a:r>
              <a:rPr b="0" lang="en-GB" sz="4400" spc="-1" strike="noStrike">
                <a:latin typeface="Arial"/>
              </a:rPr>
              <a:t>to </a:t>
            </a:r>
            <a:r>
              <a:rPr b="0" lang="en-GB" sz="4400" spc="-1" strike="noStrike">
                <a:latin typeface="Arial"/>
              </a:rPr>
              <a:t>mo</a:t>
            </a:r>
            <a:r>
              <a:rPr b="0" lang="en-GB" sz="4400" spc="-1" strike="noStrike">
                <a:latin typeface="Arial"/>
              </a:rPr>
              <a:t>ve </a:t>
            </a:r>
            <a:r>
              <a:rPr b="0" lang="en-GB" sz="4400" spc="-1" strike="noStrike">
                <a:latin typeface="Arial"/>
              </a:rPr>
              <a:t>the </a:t>
            </a:r>
            <a:r>
              <a:rPr b="0" lang="en-GB" sz="4400" spc="-1" strike="noStrike">
                <a:latin typeface="Arial"/>
              </a:rPr>
              <a:t>slid</a:t>
            </a:r>
            <a:r>
              <a:rPr b="0" lang="en-GB" sz="4400" spc="-1" strike="noStrike">
                <a:latin typeface="Arial"/>
              </a:rPr>
              <a:t>e</a:t>
            </a:r>
            <a:endParaRPr b="0" lang="en-GB" sz="4400" spc="-1" strike="noStrike">
              <a:latin typeface="Arial"/>
            </a:endParaRPr>
          </a:p>
        </p:txBody>
      </p:sp>
      <p:sp>
        <p:nvSpPr>
          <p:cNvPr id="224"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r>
              <a:rPr b="0" lang="en-GB" sz="2000" spc="-1" strike="noStrike">
                <a:latin typeface="Arial"/>
              </a:rPr>
              <a:t>Click to </a:t>
            </a:r>
            <a:r>
              <a:rPr b="0" lang="en-GB" sz="2000" spc="-1" strike="noStrike">
                <a:latin typeface="Arial"/>
              </a:rPr>
              <a:t>edit </a:t>
            </a:r>
            <a:r>
              <a:rPr b="0" lang="en-GB" sz="2000" spc="-1" strike="noStrike">
                <a:latin typeface="Arial"/>
              </a:rPr>
              <a:t>the </a:t>
            </a:r>
            <a:r>
              <a:rPr b="0" lang="en-GB" sz="2000" spc="-1" strike="noStrike">
                <a:latin typeface="Arial"/>
              </a:rPr>
              <a:t>notes' </a:t>
            </a:r>
            <a:r>
              <a:rPr b="0" lang="en-GB" sz="2000" spc="-1" strike="noStrike">
                <a:latin typeface="Arial"/>
              </a:rPr>
              <a:t>format</a:t>
            </a:r>
            <a:endParaRPr b="0" lang="en-GB" sz="2000" spc="-1" strike="noStrike">
              <a:latin typeface="Arial"/>
            </a:endParaRPr>
          </a:p>
        </p:txBody>
      </p:sp>
      <p:sp>
        <p:nvSpPr>
          <p:cNvPr id="225" name="PlaceHolder 3"/>
          <p:cNvSpPr>
            <a:spLocks noGrp="1"/>
          </p:cNvSpPr>
          <p:nvPr>
            <p:ph type="hdr"/>
          </p:nvPr>
        </p:nvSpPr>
        <p:spPr>
          <a:xfrm>
            <a:off x="0" y="0"/>
            <a:ext cx="3280680" cy="534240"/>
          </a:xfrm>
          <a:prstGeom prst="rect">
            <a:avLst/>
          </a:prstGeom>
          <a:noFill/>
          <a:ln w="0">
            <a:noFill/>
          </a:ln>
        </p:spPr>
        <p:txBody>
          <a:bodyPr lIns="0" rIns="0" tIns="0" bIns="0" anchor="t">
            <a:noAutofit/>
          </a:bodyPr>
          <a:p>
            <a:r>
              <a:rPr b="0" lang="en-GB" sz="1400" spc="-1" strike="noStrike">
                <a:latin typeface="Times New Roman"/>
              </a:rPr>
              <a:t>&lt;header&gt;</a:t>
            </a:r>
            <a:endParaRPr b="0" lang="en-GB" sz="1400" spc="-1" strike="noStrike">
              <a:latin typeface="Times New Roman"/>
            </a:endParaRPr>
          </a:p>
        </p:txBody>
      </p:sp>
      <p:sp>
        <p:nvSpPr>
          <p:cNvPr id="226"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algn="r">
              <a:buNone/>
              <a:defRPr b="0" lang="en-GB" sz="1400" spc="-1" strike="noStrike">
                <a:latin typeface="Times New Roman"/>
              </a:defRPr>
            </a:lvl1pPr>
          </a:lstStyle>
          <a:p>
            <a:pPr algn="r">
              <a:buNone/>
            </a:pPr>
            <a:r>
              <a:rPr b="0" lang="en-GB" sz="1400" spc="-1" strike="noStrike">
                <a:latin typeface="Times New Roman"/>
              </a:rPr>
              <a:t>&lt;date/time&gt;</a:t>
            </a:r>
            <a:endParaRPr b="0" lang="en-GB" sz="1400" spc="-1" strike="noStrike">
              <a:latin typeface="Times New Roman"/>
            </a:endParaRPr>
          </a:p>
        </p:txBody>
      </p:sp>
      <p:sp>
        <p:nvSpPr>
          <p:cNvPr id="227"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a:defRPr b="0" lang="en-GB" sz="1400" spc="-1" strike="noStrike">
                <a:latin typeface="Times New Roman"/>
              </a:defRPr>
            </a:lvl1pPr>
          </a:lstStyle>
          <a:p>
            <a:r>
              <a:rPr b="0" lang="en-GB" sz="1400" spc="-1" strike="noStrike">
                <a:latin typeface="Times New Roman"/>
              </a:rPr>
              <a:t>&lt;footer&gt;</a:t>
            </a:r>
            <a:endParaRPr b="0" lang="en-GB" sz="1400" spc="-1" strike="noStrike">
              <a:latin typeface="Times New Roman"/>
            </a:endParaRPr>
          </a:p>
        </p:txBody>
      </p:sp>
      <p:sp>
        <p:nvSpPr>
          <p:cNvPr id="228"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algn="r">
              <a:buNone/>
              <a:defRPr b="0" lang="en-GB" sz="1400" spc="-1" strike="noStrike">
                <a:latin typeface="Times New Roman"/>
              </a:defRPr>
            </a:lvl1pPr>
          </a:lstStyle>
          <a:p>
            <a:pPr algn="r">
              <a:buNone/>
            </a:pPr>
            <a:fld id="{865FDD1D-142A-4B9D-9099-98B4A0145328}" type="slidenum">
              <a:rPr b="0" lang="en-GB" sz="1400" spc="-1" strike="noStrike">
                <a:latin typeface="Times New Roman"/>
              </a:rPr>
              <a:t>&lt;number&gt;</a:t>
            </a:fld>
            <a:endParaRPr b="0" lang="en-GB"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PlaceHolder 1"/>
          <p:cNvSpPr>
            <a:spLocks noGrp="1"/>
          </p:cNvSpPr>
          <p:nvPr>
            <p:ph type="sldImg"/>
          </p:nvPr>
        </p:nvSpPr>
        <p:spPr>
          <a:xfrm>
            <a:off x="0" y="0"/>
            <a:ext cx="0" cy="0"/>
          </a:xfrm>
          <a:prstGeom prst="rect">
            <a:avLst/>
          </a:prstGeom>
          <a:ln w="0">
            <a:noFill/>
          </a:ln>
        </p:spPr>
      </p:sp>
      <p:sp>
        <p:nvSpPr>
          <p:cNvPr id="478"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479" name="PlaceHolder 3"/>
          <p:cNvSpPr>
            <a:spLocks noGrp="1"/>
          </p:cNvSpPr>
          <p:nvPr>
            <p:ph type="sldNum" idx="4"/>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PlaceHolder 1"/>
          <p:cNvSpPr>
            <a:spLocks noGrp="1"/>
          </p:cNvSpPr>
          <p:nvPr>
            <p:ph type="sldImg"/>
          </p:nvPr>
        </p:nvSpPr>
        <p:spPr>
          <a:xfrm>
            <a:off x="0" y="0"/>
            <a:ext cx="0" cy="0"/>
          </a:xfrm>
          <a:prstGeom prst="rect">
            <a:avLst/>
          </a:prstGeom>
          <a:ln w="0">
            <a:noFill/>
          </a:ln>
        </p:spPr>
      </p:sp>
      <p:sp>
        <p:nvSpPr>
          <p:cNvPr id="481"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None/>
              <a:tabLst>
                <a:tab algn="l" pos="0"/>
              </a:tabLst>
            </a:pPr>
            <a:r>
              <a:rPr b="0" lang="en-GB" sz="2000" spc="-1" strike="noStrike">
                <a:latin typeface="Arial"/>
                <a:ea typeface="Arial"/>
              </a:rPr>
              <a:t>Intro</a:t>
            </a:r>
            <a:endParaRPr b="0" lang="en-GB" sz="2000" spc="-1" strike="noStrike">
              <a:latin typeface="Arial"/>
            </a:endParaRPr>
          </a:p>
          <a:p>
            <a:pPr marL="216000" indent="-216000">
              <a:lnSpc>
                <a:spcPct val="100000"/>
              </a:lnSpc>
              <a:buNone/>
              <a:tabLst>
                <a:tab algn="l" pos="0"/>
              </a:tabLst>
            </a:pPr>
            <a:r>
              <a:rPr b="0" lang="en-GB" sz="2000" spc="-1" strike="noStrike">
                <a:latin typeface="Arial"/>
                <a:ea typeface="Arial"/>
              </a:rPr>
              <a:t>RFSoC 4x2 refresher</a:t>
            </a:r>
            <a:endParaRPr b="0" lang="en-GB" sz="2000" spc="-1" strike="noStrike">
              <a:latin typeface="Arial"/>
            </a:endParaRPr>
          </a:p>
          <a:p>
            <a:pPr marL="216000" indent="-216000">
              <a:lnSpc>
                <a:spcPct val="100000"/>
              </a:lnSpc>
              <a:buNone/>
              <a:tabLst>
                <a:tab algn="l" pos="0"/>
              </a:tabLst>
            </a:pPr>
            <a:r>
              <a:rPr b="0" lang="en-GB" sz="2000" spc="-1" strike="noStrike">
                <a:latin typeface="Arial"/>
                <a:ea typeface="Arial"/>
              </a:rPr>
              <a:t>HW Arch</a:t>
            </a:r>
            <a:endParaRPr b="0" lang="en-GB" sz="2000" spc="-1" strike="noStrike">
              <a:latin typeface="Arial"/>
            </a:endParaRPr>
          </a:p>
          <a:p>
            <a:pPr marL="216000" indent="-216000">
              <a:lnSpc>
                <a:spcPct val="100000"/>
              </a:lnSpc>
              <a:buNone/>
              <a:tabLst>
                <a:tab algn="l" pos="0"/>
              </a:tabLst>
            </a:pPr>
            <a:r>
              <a:rPr b="0" lang="en-GB" sz="2000" spc="-1" strike="noStrike">
                <a:latin typeface="Arial"/>
                <a:ea typeface="Arial"/>
              </a:rPr>
              <a:t>MTS</a:t>
            </a:r>
            <a:endParaRPr b="0" lang="en-GB" sz="2000" spc="-1" strike="noStrike">
              <a:latin typeface="Arial"/>
            </a:endParaRPr>
          </a:p>
          <a:p>
            <a:pPr marL="216000" indent="-216000">
              <a:lnSpc>
                <a:spcPct val="100000"/>
              </a:lnSpc>
              <a:buNone/>
              <a:tabLst>
                <a:tab algn="l" pos="0"/>
              </a:tabLst>
            </a:pPr>
            <a:r>
              <a:rPr b="0" lang="en-GB" sz="2000" spc="-1" strike="noStrike">
                <a:latin typeface="Arial"/>
                <a:ea typeface="Arial"/>
              </a:rPr>
              <a:t>PYNQ remote</a:t>
            </a:r>
            <a:endParaRPr b="0" lang="en-GB" sz="2000" spc="-1" strike="noStrike">
              <a:latin typeface="Arial"/>
            </a:endParaRPr>
          </a:p>
        </p:txBody>
      </p:sp>
      <p:sp>
        <p:nvSpPr>
          <p:cNvPr id="482" name="PlaceHolder 3"/>
          <p:cNvSpPr>
            <a:spLocks noGrp="1"/>
          </p:cNvSpPr>
          <p:nvPr>
            <p:ph type="sldNum" idx="5"/>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PlaceHolder 1"/>
          <p:cNvSpPr>
            <a:spLocks noGrp="1"/>
          </p:cNvSpPr>
          <p:nvPr>
            <p:ph type="sldImg"/>
          </p:nvPr>
        </p:nvSpPr>
        <p:spPr>
          <a:xfrm>
            <a:off x="-360" y="-360"/>
            <a:ext cx="360" cy="360"/>
          </a:xfrm>
          <a:prstGeom prst="rect">
            <a:avLst/>
          </a:prstGeom>
          <a:ln w="0">
            <a:noFill/>
          </a:ln>
        </p:spPr>
      </p:sp>
      <p:sp>
        <p:nvSpPr>
          <p:cNvPr id="484"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485" name="PlaceHolder 3"/>
          <p:cNvSpPr>
            <a:spLocks noGrp="1"/>
          </p:cNvSpPr>
          <p:nvPr>
            <p:ph type="sldNum" idx="6"/>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PlaceHolder 1"/>
          <p:cNvSpPr>
            <a:spLocks noGrp="1"/>
          </p:cNvSpPr>
          <p:nvPr>
            <p:ph type="sldImg"/>
          </p:nvPr>
        </p:nvSpPr>
        <p:spPr>
          <a:xfrm>
            <a:off x="0" y="0"/>
            <a:ext cx="0" cy="0"/>
          </a:xfrm>
          <a:prstGeom prst="rect">
            <a:avLst/>
          </a:prstGeom>
          <a:ln w="0">
            <a:noFill/>
          </a:ln>
        </p:spPr>
      </p:sp>
      <p:sp>
        <p:nvSpPr>
          <p:cNvPr id="487"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488" name="PlaceHolder 3"/>
          <p:cNvSpPr>
            <a:spLocks noGrp="1"/>
          </p:cNvSpPr>
          <p:nvPr>
            <p:ph type="sldNum" idx="7"/>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sldImg"/>
          </p:nvPr>
        </p:nvSpPr>
        <p:spPr>
          <a:xfrm>
            <a:off x="0" y="0"/>
            <a:ext cx="0" cy="0"/>
          </a:xfrm>
          <a:prstGeom prst="rect">
            <a:avLst/>
          </a:prstGeom>
          <a:ln w="0">
            <a:noFill/>
          </a:ln>
        </p:spPr>
      </p:sp>
      <p:sp>
        <p:nvSpPr>
          <p:cNvPr id="490"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491" name="PlaceHolder 3"/>
          <p:cNvSpPr>
            <a:spLocks noGrp="1"/>
          </p:cNvSpPr>
          <p:nvPr>
            <p:ph type="sldNum" idx="8"/>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2" name="PlaceHolder 1"/>
          <p:cNvSpPr>
            <a:spLocks noGrp="1"/>
          </p:cNvSpPr>
          <p:nvPr>
            <p:ph type="sldImg"/>
          </p:nvPr>
        </p:nvSpPr>
        <p:spPr>
          <a:xfrm>
            <a:off x="0" y="0"/>
            <a:ext cx="0" cy="0"/>
          </a:xfrm>
          <a:prstGeom prst="rect">
            <a:avLst/>
          </a:prstGeom>
          <a:ln w="0">
            <a:noFill/>
          </a:ln>
        </p:spPr>
      </p:sp>
      <p:sp>
        <p:nvSpPr>
          <p:cNvPr id="493"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Clr>
                <a:srgbClr val="000000"/>
              </a:buClr>
              <a:buSzPct val="45000"/>
              <a:buFont typeface="Wingdings" charset="2"/>
              <a:buChar char=""/>
            </a:pPr>
            <a:r>
              <a:rPr b="0" lang="en-GB" sz="2000" spc="-1" strike="noStrike">
                <a:latin typeface="Arial"/>
                <a:ea typeface="Arial"/>
              </a:rPr>
              <a:t>Processing such data rates locally in real-time can be challenging.</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For applications like machine learning algorithms for cognitive radio, and spectrum monitoring, it is often necessary to offload the collected data to a robust server for processing and analysis.</a:t>
            </a:r>
            <a:endParaRPr b="0" lang="en-GB" sz="2000" spc="-1" strike="noStrike">
              <a:latin typeface="Arial"/>
            </a:endParaRPr>
          </a:p>
        </p:txBody>
      </p:sp>
      <p:sp>
        <p:nvSpPr>
          <p:cNvPr id="494" name="PlaceHolder 3"/>
          <p:cNvSpPr>
            <a:spLocks noGrp="1"/>
          </p:cNvSpPr>
          <p:nvPr>
            <p:ph type="sldNum" idx="9"/>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5" name="PlaceHolder 1"/>
          <p:cNvSpPr>
            <a:spLocks noGrp="1"/>
          </p:cNvSpPr>
          <p:nvPr>
            <p:ph type="sldImg"/>
          </p:nvPr>
        </p:nvSpPr>
        <p:spPr>
          <a:xfrm>
            <a:off x="0" y="0"/>
            <a:ext cx="0" cy="0"/>
          </a:xfrm>
          <a:prstGeom prst="rect">
            <a:avLst/>
          </a:prstGeom>
          <a:ln w="0">
            <a:noFill/>
          </a:ln>
        </p:spPr>
      </p:sp>
      <p:sp>
        <p:nvSpPr>
          <p:cNvPr id="496"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Clr>
                <a:srgbClr val="000000"/>
              </a:buClr>
              <a:buSzPct val="45000"/>
              <a:buFont typeface="Wingdings" charset="2"/>
              <a:buChar char=""/>
            </a:pPr>
            <a:r>
              <a:rPr b="0" lang="en-GB" sz="2000" spc="-1" strike="noStrike">
                <a:latin typeface="Arial"/>
                <a:ea typeface="Arial"/>
              </a:rPr>
              <a:t>A high-level productivity language (Python in this case)</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FPGA overlays with extensive APIs exposed as Python libraries</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A web-based architecture served from the embedded processors, and</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The Jupyter Notebook framework deployed in an embedded context</a:t>
            </a:r>
            <a:endParaRPr b="0" lang="en-GB" sz="2000" spc="-1" strike="noStrike">
              <a:latin typeface="Arial"/>
            </a:endParaRPr>
          </a:p>
          <a:p>
            <a:pPr>
              <a:lnSpc>
                <a:spcPct val="100000"/>
              </a:lnSpc>
              <a:buNone/>
            </a:pPr>
            <a:endParaRPr b="0" lang="en-GB" sz="2000" spc="-1" strike="noStrike">
              <a:latin typeface="Arial"/>
            </a:endParaRPr>
          </a:p>
        </p:txBody>
      </p:sp>
      <p:sp>
        <p:nvSpPr>
          <p:cNvPr id="497" name="PlaceHolder 3"/>
          <p:cNvSpPr>
            <a:spLocks noGrp="1"/>
          </p:cNvSpPr>
          <p:nvPr>
            <p:ph type="sldNum" idx="10"/>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8" name="PlaceHolder 1"/>
          <p:cNvSpPr>
            <a:spLocks noGrp="1"/>
          </p:cNvSpPr>
          <p:nvPr>
            <p:ph type="sldImg"/>
          </p:nvPr>
        </p:nvSpPr>
        <p:spPr>
          <a:xfrm>
            <a:off x="0" y="0"/>
            <a:ext cx="0" cy="0"/>
          </a:xfrm>
          <a:prstGeom prst="rect">
            <a:avLst/>
          </a:prstGeom>
          <a:ln w="0">
            <a:noFill/>
          </a:ln>
        </p:spPr>
      </p:sp>
      <p:sp>
        <p:nvSpPr>
          <p:cNvPr id="499"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500" name="PlaceHolder 3"/>
          <p:cNvSpPr>
            <a:spLocks noGrp="1"/>
          </p:cNvSpPr>
          <p:nvPr>
            <p:ph type="sldNum" idx="11"/>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PlaceHolder 1"/>
          <p:cNvSpPr>
            <a:spLocks noGrp="1"/>
          </p:cNvSpPr>
          <p:nvPr>
            <p:ph type="sldImg"/>
          </p:nvPr>
        </p:nvSpPr>
        <p:spPr>
          <a:xfrm>
            <a:off x="0" y="0"/>
            <a:ext cx="0" cy="0"/>
          </a:xfrm>
          <a:prstGeom prst="rect">
            <a:avLst/>
          </a:prstGeom>
          <a:ln w="0">
            <a:noFill/>
          </a:ln>
        </p:spPr>
      </p:sp>
      <p:sp>
        <p:nvSpPr>
          <p:cNvPr id="502"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503" name="PlaceHolder 3"/>
          <p:cNvSpPr>
            <a:spLocks noGrp="1"/>
          </p:cNvSpPr>
          <p:nvPr>
            <p:ph type="sldNum" idx="12"/>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4" name="PlaceHolder 1"/>
          <p:cNvSpPr>
            <a:spLocks noGrp="1"/>
          </p:cNvSpPr>
          <p:nvPr>
            <p:ph type="sldImg"/>
          </p:nvPr>
        </p:nvSpPr>
        <p:spPr>
          <a:xfrm>
            <a:off x="0" y="0"/>
            <a:ext cx="0" cy="0"/>
          </a:xfrm>
          <a:prstGeom prst="rect">
            <a:avLst/>
          </a:prstGeom>
          <a:ln w="0">
            <a:noFill/>
          </a:ln>
        </p:spPr>
      </p:sp>
      <p:sp>
        <p:nvSpPr>
          <p:cNvPr id="505"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Clr>
                <a:srgbClr val="000000"/>
              </a:buClr>
              <a:buSzPct val="45000"/>
              <a:buFont typeface="Wingdings" charset="2"/>
              <a:buChar char=""/>
            </a:pPr>
            <a:r>
              <a:rPr b="0" lang="en-GB" sz="2000" spc="-1" strike="noStrike">
                <a:latin typeface="Arial"/>
                <a:ea typeface="Arial"/>
              </a:rPr>
              <a:t>CMAC IP - requires a no-charge licence, encapsulates the UltraScale+ Integrated 100G Ethernet Subsystem, and is used to provide Ethernet Media Access Controller (MAC), Physical Coding Sublayer (PCS) and Reed-Solomon Forward Error Correction (RS-FEC) functionality.</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 </a:t>
            </a:r>
            <a:r>
              <a:rPr b="0" lang="en-GB" sz="2000" spc="-1" strike="noStrike">
                <a:latin typeface="Arial"/>
                <a:ea typeface="Arial"/>
              </a:rPr>
              <a:t>Network Layer kernel  is a collection of HLS modules that implement the network layer functionality including:</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translation between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Internet Protocol (IP)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Media Access Control (MAC) addresses</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ping capability </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UDP transport layer functionality</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Minimal overhead, as it does not require establishing and maintaining a connection.</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Prioritize low latency and can tolerate potential data loss.</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Used for real-time streaming</a:t>
            </a:r>
            <a:endParaRPr b="0" lang="en-GB" sz="2000" spc="-1" strike="noStrike">
              <a:latin typeface="Arial"/>
            </a:endParaRPr>
          </a:p>
        </p:txBody>
      </p:sp>
      <p:sp>
        <p:nvSpPr>
          <p:cNvPr id="506" name="PlaceHolder 3"/>
          <p:cNvSpPr>
            <a:spLocks noGrp="1"/>
          </p:cNvSpPr>
          <p:nvPr>
            <p:ph type="sldNum" idx="13"/>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7" name="PlaceHolder 1"/>
          <p:cNvSpPr>
            <a:spLocks noGrp="1"/>
          </p:cNvSpPr>
          <p:nvPr>
            <p:ph type="sldImg"/>
          </p:nvPr>
        </p:nvSpPr>
        <p:spPr>
          <a:xfrm>
            <a:off x="0" y="0"/>
            <a:ext cx="0" cy="0"/>
          </a:xfrm>
          <a:prstGeom prst="rect">
            <a:avLst/>
          </a:prstGeom>
          <a:ln w="0">
            <a:noFill/>
          </a:ln>
        </p:spPr>
      </p:sp>
      <p:sp>
        <p:nvSpPr>
          <p:cNvPr id="508"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509" name="PlaceHolder 3"/>
          <p:cNvSpPr>
            <a:spLocks noGrp="1"/>
          </p:cNvSpPr>
          <p:nvPr>
            <p:ph type="sldNum" idx="14"/>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0" name="PlaceHolder 1"/>
          <p:cNvSpPr>
            <a:spLocks noGrp="1"/>
          </p:cNvSpPr>
          <p:nvPr>
            <p:ph type="sldImg"/>
          </p:nvPr>
        </p:nvSpPr>
        <p:spPr>
          <a:xfrm>
            <a:off x="0" y="0"/>
            <a:ext cx="0" cy="0"/>
          </a:xfrm>
          <a:prstGeom prst="rect">
            <a:avLst/>
          </a:prstGeom>
          <a:ln w="0">
            <a:noFill/>
          </a:ln>
        </p:spPr>
      </p:sp>
      <p:sp>
        <p:nvSpPr>
          <p:cNvPr id="511"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512" name="PlaceHolder 3"/>
          <p:cNvSpPr>
            <a:spLocks noGrp="1"/>
          </p:cNvSpPr>
          <p:nvPr>
            <p:ph type="sldNum" idx="15"/>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3" name="PlaceHolder 1"/>
          <p:cNvSpPr>
            <a:spLocks noGrp="1"/>
          </p:cNvSpPr>
          <p:nvPr>
            <p:ph type="sldImg"/>
          </p:nvPr>
        </p:nvSpPr>
        <p:spPr>
          <a:xfrm>
            <a:off x="685800" y="1143000"/>
            <a:ext cx="5485680" cy="3085560"/>
          </a:xfrm>
          <a:prstGeom prst="rect">
            <a:avLst/>
          </a:prstGeom>
          <a:ln w="0">
            <a:noFill/>
          </a:ln>
        </p:spPr>
      </p:sp>
      <p:sp>
        <p:nvSpPr>
          <p:cNvPr id="514"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en-US" sz="1600" spc="-1" strike="noStrike">
                <a:solidFill>
                  <a:srgbClr val="000000"/>
                </a:solidFill>
                <a:latin typeface="Arial"/>
              </a:rPr>
              <a:t>So how does PYNQ work then?</a:t>
            </a:r>
            <a:endParaRPr b="0" lang="en-GB" sz="1600" spc="-1" strike="noStrike">
              <a:latin typeface="Arial"/>
            </a:endParaRPr>
          </a:p>
          <a:p>
            <a:pPr marL="216000" indent="-216000">
              <a:lnSpc>
                <a:spcPct val="100000"/>
              </a:lnSpc>
              <a:buNone/>
              <a:tabLst>
                <a:tab algn="l" pos="0"/>
              </a:tabLst>
            </a:pPr>
            <a:endParaRPr b="0" lang="en-GB" sz="1600" spc="-1" strike="noStrike">
              <a:latin typeface="Arial"/>
            </a:endParaRPr>
          </a:p>
          <a:p>
            <a:pPr marL="216000" indent="-216000">
              <a:lnSpc>
                <a:spcPct val="100000"/>
              </a:lnSpc>
              <a:buNone/>
              <a:tabLst>
                <a:tab algn="l" pos="0"/>
              </a:tabLst>
            </a:pPr>
            <a:r>
              <a:rPr b="0" lang="en-US" sz="1600" spc="-1" strike="noStrike">
                <a:solidFill>
                  <a:srgbClr val="000000"/>
                </a:solidFill>
                <a:latin typeface="Arial"/>
              </a:rPr>
              <a:t>Simplifying this a bit, SoC devices are split between the Programmable Logic (PL), containing the FPGA, and the Processing System (PS), which contains an embedded Arm processor.</a:t>
            </a:r>
            <a:endParaRPr b="0" lang="en-GB" sz="1600" spc="-1" strike="noStrike">
              <a:latin typeface="Arial"/>
            </a:endParaRPr>
          </a:p>
          <a:p>
            <a:pPr marL="216000" indent="-216000">
              <a:lnSpc>
                <a:spcPct val="100000"/>
              </a:lnSpc>
              <a:buNone/>
              <a:tabLst>
                <a:tab algn="l" pos="0"/>
              </a:tabLst>
            </a:pPr>
            <a:endParaRPr b="0" lang="en-GB" sz="1600" spc="-1" strike="noStrike">
              <a:latin typeface="Arial"/>
            </a:endParaRPr>
          </a:p>
          <a:p>
            <a:pPr marL="216000" indent="-216000">
              <a:lnSpc>
                <a:spcPct val="100000"/>
              </a:lnSpc>
              <a:buNone/>
              <a:tabLst>
                <a:tab algn="l" pos="0"/>
              </a:tabLst>
            </a:pPr>
            <a:r>
              <a:rPr b="0" lang="en-US" sz="1600" spc="-1" strike="noStrike">
                <a:solidFill>
                  <a:srgbClr val="000000"/>
                </a:solidFill>
                <a:latin typeface="Arial"/>
              </a:rPr>
              <a:t>Users create custom hardware components (called IPs) and complete FPGA designs (called overlays), which users make using AMD EDA tools, such as Vitis and Vivado. These designs sit on the PL</a:t>
            </a:r>
            <a:endParaRPr b="0" lang="en-GB" sz="1600" spc="-1" strike="noStrike">
              <a:latin typeface="Arial"/>
            </a:endParaRPr>
          </a:p>
          <a:p>
            <a:pPr marL="216000" indent="-216000">
              <a:lnSpc>
                <a:spcPct val="100000"/>
              </a:lnSpc>
              <a:buNone/>
              <a:tabLst>
                <a:tab algn="l" pos="0"/>
              </a:tabLst>
            </a:pPr>
            <a:endParaRPr b="0" lang="en-GB" sz="1600" spc="-1" strike="noStrike">
              <a:latin typeface="Arial"/>
            </a:endParaRPr>
          </a:p>
          <a:p>
            <a:pPr marL="216000" indent="-216000">
              <a:lnSpc>
                <a:spcPct val="100000"/>
              </a:lnSpc>
              <a:buNone/>
              <a:tabLst>
                <a:tab algn="l" pos="0"/>
              </a:tabLst>
            </a:pPr>
            <a:r>
              <a:rPr b="0" lang="en-US" sz="1600" spc="-1" strike="noStrike">
                <a:solidFill>
                  <a:srgbClr val="000000"/>
                </a:solidFill>
                <a:latin typeface="Arial"/>
              </a:rPr>
              <a:t>PYNQ provides everything you need for the PS side, this includes an Ubuntu-based OS, with libraries, drivers, and lots of pre-installed software to get you started</a:t>
            </a:r>
            <a:endParaRPr b="0" lang="en-GB" sz="1600" spc="-1" strike="noStrike">
              <a:latin typeface="Arial"/>
            </a:endParaRPr>
          </a:p>
          <a:p>
            <a:pPr marL="216000" indent="-216000">
              <a:lnSpc>
                <a:spcPct val="100000"/>
              </a:lnSpc>
              <a:buNone/>
              <a:tabLst>
                <a:tab algn="l" pos="0"/>
              </a:tabLst>
            </a:pPr>
            <a:endParaRPr b="0" lang="en-GB" sz="1600" spc="-1" strike="noStrike">
              <a:latin typeface="Arial"/>
            </a:endParaRPr>
          </a:p>
          <a:p>
            <a:pPr marL="216000" indent="-216000">
              <a:lnSpc>
                <a:spcPct val="100000"/>
              </a:lnSpc>
              <a:buNone/>
              <a:tabLst>
                <a:tab algn="l" pos="0"/>
              </a:tabLst>
            </a:pPr>
            <a:r>
              <a:rPr b="0" lang="en-US" sz="1600" spc="-1" strike="noStrike">
                <a:solidFill>
                  <a:srgbClr val="000000"/>
                </a:solidFill>
                <a:latin typeface="Arial"/>
              </a:rPr>
              <a:t>The user can then interface with the device on a host machine within a standard web browser using the Jupyter IDE.</a:t>
            </a:r>
            <a:endParaRPr b="0" lang="en-GB" sz="1600" spc="-1" strike="noStrike">
              <a:latin typeface="Arial"/>
            </a:endParaRPr>
          </a:p>
          <a:p>
            <a:pPr marL="216000" indent="-216000">
              <a:lnSpc>
                <a:spcPct val="100000"/>
              </a:lnSpc>
              <a:buNone/>
              <a:tabLst>
                <a:tab algn="l" pos="0"/>
              </a:tabLst>
            </a:pPr>
            <a:endParaRPr b="0" lang="en-GB" sz="1600" spc="-1" strike="noStrike">
              <a:latin typeface="Arial"/>
            </a:endParaRPr>
          </a:p>
          <a:p>
            <a:pPr marL="216000" indent="-216000">
              <a:lnSpc>
                <a:spcPct val="100000"/>
              </a:lnSpc>
              <a:buNone/>
              <a:tabLst>
                <a:tab algn="l" pos="0"/>
              </a:tabLst>
            </a:pPr>
            <a:r>
              <a:rPr b="0" lang="en-US" sz="1600" spc="-1" strike="noStrike">
                <a:solidFill>
                  <a:srgbClr val="000000"/>
                </a:solidFill>
                <a:latin typeface="Arial"/>
              </a:rPr>
              <a:t>Now, to understand the updates we are making to PYNQ, it is important to note that, when users write and execute code from within Jupyter, they are actually writing and running this code from the Arm processor on the PS.</a:t>
            </a:r>
            <a:endParaRPr b="0" lang="en-GB" sz="1600" spc="-1" strike="noStrike">
              <a:latin typeface="Arial"/>
            </a:endParaRPr>
          </a:p>
          <a:p>
            <a:pPr marL="216000" indent="-216000">
              <a:lnSpc>
                <a:spcPct val="100000"/>
              </a:lnSpc>
              <a:buNone/>
              <a:tabLst>
                <a:tab algn="l" pos="0"/>
              </a:tabLst>
            </a:pPr>
            <a:endParaRPr b="0" lang="en-GB" sz="1600" spc="-1" strike="noStrike">
              <a:latin typeface="Arial"/>
            </a:endParaRPr>
          </a:p>
        </p:txBody>
      </p:sp>
      <p:sp>
        <p:nvSpPr>
          <p:cNvPr id="515" name="PlaceHolder 3"/>
          <p:cNvSpPr>
            <a:spLocks noGrp="1"/>
          </p:cNvSpPr>
          <p:nvPr>
            <p:ph type="sldNum" idx="16"/>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en-GB" sz="1200" spc="-1" strike="noStrike">
                <a:latin typeface="Times New Roman"/>
              </a:defRPr>
            </a:lvl1pPr>
          </a:lstStyle>
          <a:p>
            <a:pPr algn="r">
              <a:lnSpc>
                <a:spcPct val="100000"/>
              </a:lnSpc>
              <a:buNone/>
            </a:pPr>
            <a:fld id="{32DB2DED-B084-4497-98D8-9E95A0DA9837}" type="slidenum">
              <a:rPr b="0" lang="en-GB" sz="1200" spc="-1" strike="noStrike">
                <a:latin typeface="Times New Roman"/>
              </a:rPr>
              <a:t>&lt;number&gt;</a:t>
            </a:fld>
            <a:endParaRPr b="0" lang="en-GB" sz="12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6" name="PlaceHolder 1"/>
          <p:cNvSpPr>
            <a:spLocks noGrp="1"/>
          </p:cNvSpPr>
          <p:nvPr>
            <p:ph type="sldImg"/>
          </p:nvPr>
        </p:nvSpPr>
        <p:spPr>
          <a:xfrm>
            <a:off x="685800" y="1143000"/>
            <a:ext cx="5485680" cy="3085560"/>
          </a:xfrm>
          <a:prstGeom prst="rect">
            <a:avLst/>
          </a:prstGeom>
          <a:ln w="0">
            <a:noFill/>
          </a:ln>
        </p:spPr>
      </p:sp>
      <p:sp>
        <p:nvSpPr>
          <p:cNvPr id="517"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en-GB" sz="2000" spc="-1" strike="noStrike">
                <a:latin typeface="Arial"/>
              </a:rPr>
              <a:t>So following this feedback, we’re adding some new features to PYNQ, called PYNQ.remote</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First off, the FPGA and kernel parts of PYNQ will remain the same.</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However, we’re now reducing the operating system from an Ubuntu-based image to a Petalinux-based one.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To further reduce the on-target software, we’re rewriting the low-level API of PYNQ in C++, which we’re calling PYNQ.cpp.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This means that we’re now moving the Python side of PYNQ to the host. So users will now be running and executing PYNQ code from the host computer, as opposed to on the target device as before.</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Because users still interact PYNQ’s Python API, the user interface remains the same. This means users can still use PYNQ in exactly the same way as before</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Finally, I want to clarify here that classic PYNQ still exists. We’re just adding a new way of using PYNQ with PYNQ.remote and PYNQ.cpp</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p:txBody>
      </p:sp>
      <p:sp>
        <p:nvSpPr>
          <p:cNvPr id="518" name="PlaceHolder 3"/>
          <p:cNvSpPr>
            <a:spLocks noGrp="1"/>
          </p:cNvSpPr>
          <p:nvPr>
            <p:ph type="sldNum" idx="17"/>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en-GB" sz="1200" spc="-1" strike="noStrike">
                <a:latin typeface="Times New Roman"/>
              </a:defRPr>
            </a:lvl1pPr>
          </a:lstStyle>
          <a:p>
            <a:pPr algn="r">
              <a:lnSpc>
                <a:spcPct val="100000"/>
              </a:lnSpc>
              <a:buNone/>
            </a:pPr>
            <a:fld id="{60536243-485E-4ED5-BF99-8A5A934CA543}" type="slidenum">
              <a:rPr b="0" lang="en-GB" sz="1200" spc="-1" strike="noStrike">
                <a:latin typeface="Times New Roman"/>
              </a:rPr>
              <a:t>&lt;number&gt;</a:t>
            </a:fld>
            <a:endParaRPr b="0" lang="en-GB"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9" name="PlaceHolder 1"/>
          <p:cNvSpPr>
            <a:spLocks noGrp="1"/>
          </p:cNvSpPr>
          <p:nvPr>
            <p:ph type="sldImg"/>
          </p:nvPr>
        </p:nvSpPr>
        <p:spPr>
          <a:xfrm>
            <a:off x="685800" y="1143000"/>
            <a:ext cx="5485680" cy="3085560"/>
          </a:xfrm>
          <a:prstGeom prst="rect">
            <a:avLst/>
          </a:prstGeom>
          <a:ln w="0">
            <a:noFill/>
          </a:ln>
        </p:spPr>
      </p:sp>
      <p:sp>
        <p:nvSpPr>
          <p:cNvPr id="520"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en-GB" sz="2000" spc="-1" strike="noStrike">
                <a:latin typeface="Arial"/>
              </a:rPr>
              <a:t>What makes gRPC language-agnostic is its use of Protocol buffers (or Protobufs)</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Protobufs are a serialisation format. Kind of like JSON, but smaller and faster</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You define schemas for your data structures using the .proto format.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The protobuf compiler then takes these schemas and compiles them into gRPC code in whatever your target language is.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For PYNQ.remote on the host this is Python, and for PYNQ.cpp on the target device it’s C++</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We then bridge the gRPC code to the PYNQ Python libraries and PYNQ.cpp, which allows the host and target to communicate.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p:txBody>
      </p:sp>
      <p:sp>
        <p:nvSpPr>
          <p:cNvPr id="521" name="PlaceHolder 3"/>
          <p:cNvSpPr>
            <a:spLocks noGrp="1"/>
          </p:cNvSpPr>
          <p:nvPr>
            <p:ph type="sldNum" idx="18"/>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en-GB" sz="1200" spc="-1" strike="noStrike">
                <a:latin typeface="Times New Roman"/>
              </a:defRPr>
            </a:lvl1pPr>
          </a:lstStyle>
          <a:p>
            <a:pPr algn="r">
              <a:lnSpc>
                <a:spcPct val="100000"/>
              </a:lnSpc>
              <a:buNone/>
            </a:pPr>
            <a:fld id="{86A050A7-A32C-415F-AB3F-566871CDA5DC}" type="slidenum">
              <a:rPr b="0" lang="en-GB" sz="1200" spc="-1" strike="noStrike">
                <a:latin typeface="Times New Roman"/>
              </a:rPr>
              <a:t>&lt;number&gt;</a:t>
            </a:fld>
            <a:endParaRPr b="0" lang="en-GB" sz="1200" spc="-1" strike="noStrike">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2" name="PlaceHolder 1"/>
          <p:cNvSpPr>
            <a:spLocks noGrp="1"/>
          </p:cNvSpPr>
          <p:nvPr>
            <p:ph type="sldImg"/>
          </p:nvPr>
        </p:nvSpPr>
        <p:spPr>
          <a:xfrm>
            <a:off x="685800" y="1143000"/>
            <a:ext cx="5485680" cy="3085560"/>
          </a:xfrm>
          <a:prstGeom prst="rect">
            <a:avLst/>
          </a:prstGeom>
          <a:ln w="0">
            <a:noFill/>
          </a:ln>
        </p:spPr>
      </p:sp>
      <p:sp>
        <p:nvSpPr>
          <p:cNvPr id="523"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en-GB" sz="2000" spc="-1" strike="noStrike">
                <a:latin typeface="Arial"/>
              </a:rPr>
              <a:t>What makes gRPC language-agnostic is its use of Protocol buffers (or Protobufs)</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Protobufs are a serialisation format. Kind of like JSON, but smaller and faster</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You define schemas for your data structures using the .proto format.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The protobuf compiler then takes these schemas and compiles them into gRPC code in whatever your target language is.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For PYNQ.remote on the host this is Python, and for PYNQ.cpp on the target device it’s C++</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a:p>
            <a:pPr marL="216000" indent="-216000">
              <a:lnSpc>
                <a:spcPct val="100000"/>
              </a:lnSpc>
              <a:buNone/>
              <a:tabLst>
                <a:tab algn="l" pos="0"/>
              </a:tabLst>
            </a:pPr>
            <a:r>
              <a:rPr b="0" lang="en-GB" sz="2000" spc="-1" strike="noStrike">
                <a:latin typeface="Arial"/>
              </a:rPr>
              <a:t>We then bridge the gRPC code to the PYNQ Python libraries and PYNQ.cpp, which allows the host and target to communicate. </a:t>
            </a:r>
            <a:endParaRPr b="0" lang="en-GB" sz="2000" spc="-1" strike="noStrike">
              <a:latin typeface="Arial"/>
            </a:endParaRPr>
          </a:p>
          <a:p>
            <a:pPr marL="216000" indent="-216000">
              <a:lnSpc>
                <a:spcPct val="100000"/>
              </a:lnSpc>
              <a:buNone/>
              <a:tabLst>
                <a:tab algn="l" pos="0"/>
              </a:tabLst>
            </a:pPr>
            <a:endParaRPr b="0" lang="en-GB" sz="2000" spc="-1" strike="noStrike">
              <a:latin typeface="Arial"/>
            </a:endParaRPr>
          </a:p>
        </p:txBody>
      </p:sp>
      <p:sp>
        <p:nvSpPr>
          <p:cNvPr id="524" name="PlaceHolder 3"/>
          <p:cNvSpPr>
            <a:spLocks noGrp="1"/>
          </p:cNvSpPr>
          <p:nvPr>
            <p:ph type="sldNum" idx="19"/>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en-GB" sz="1200" spc="-1" strike="noStrike">
                <a:latin typeface="Times New Roman"/>
              </a:defRPr>
            </a:lvl1pPr>
          </a:lstStyle>
          <a:p>
            <a:pPr algn="r">
              <a:lnSpc>
                <a:spcPct val="100000"/>
              </a:lnSpc>
              <a:buNone/>
            </a:pPr>
            <a:fld id="{7BB9D15E-6B66-4473-A4F4-75FEB8D31B71}" type="slidenum">
              <a:rPr b="0" lang="en-GB" sz="1200" spc="-1" strike="noStrike">
                <a:latin typeface="Times New Roman"/>
              </a:rPr>
              <a:t>&lt;number&gt;</a:t>
            </a:fld>
            <a:endParaRPr b="0" lang="en-GB" sz="1200" spc="-1" strike="noStrike">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5" name="PlaceHolder 1"/>
          <p:cNvSpPr>
            <a:spLocks noGrp="1"/>
          </p:cNvSpPr>
          <p:nvPr>
            <p:ph type="sldImg"/>
          </p:nvPr>
        </p:nvSpPr>
        <p:spPr>
          <a:xfrm>
            <a:off x="0" y="0"/>
            <a:ext cx="0" cy="0"/>
          </a:xfrm>
          <a:prstGeom prst="rect">
            <a:avLst/>
          </a:prstGeom>
          <a:ln w="0">
            <a:noFill/>
          </a:ln>
        </p:spPr>
      </p:sp>
      <p:sp>
        <p:nvSpPr>
          <p:cNvPr id="526"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Clr>
                <a:srgbClr val="000000"/>
              </a:buClr>
              <a:buSzPct val="45000"/>
              <a:buFont typeface="Wingdings" charset="2"/>
              <a:buChar char=""/>
            </a:pPr>
            <a:r>
              <a:rPr b="0" lang="en-GB" sz="2000" spc="-1" strike="noStrike">
                <a:latin typeface="Arial"/>
                <a:ea typeface="Arial"/>
              </a:rPr>
              <a:t>CMAC IP - requires a no-charge licence, encapsulates the UltraScale+ Integrated 100G Ethernet Subsystem, and is used to provide Ethernet Media Access Controller (MAC), Physical Coding Sublayer (PCS) and Reed-Solomon Forward Error Correction (RS-FEC) functionality.</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 </a:t>
            </a:r>
            <a:r>
              <a:rPr b="0" lang="en-GB" sz="2000" spc="-1" strike="noStrike">
                <a:latin typeface="Arial"/>
                <a:ea typeface="Arial"/>
              </a:rPr>
              <a:t>Network Layer kernel  is a collection of HLS modules that implement the network layer functionality including:</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translation between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Internet Protocol (IP)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Media Access Control (MAC) addresses</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ping capability </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UDP transport layer functionality</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Minimal overhead, as it does not require establishing and maintaining a connection.</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Prioritize low latency and can tolerate potential data loss.</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Used for real-time streaming</a:t>
            </a:r>
            <a:endParaRPr b="0" lang="en-GB" sz="2000" spc="-1" strike="noStrike">
              <a:latin typeface="Arial"/>
            </a:endParaRPr>
          </a:p>
        </p:txBody>
      </p:sp>
      <p:sp>
        <p:nvSpPr>
          <p:cNvPr id="527" name="PlaceHolder 3"/>
          <p:cNvSpPr>
            <a:spLocks noGrp="1"/>
          </p:cNvSpPr>
          <p:nvPr>
            <p:ph type="sldNum" idx="20"/>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8" name="PlaceHolder 1"/>
          <p:cNvSpPr>
            <a:spLocks noGrp="1"/>
          </p:cNvSpPr>
          <p:nvPr>
            <p:ph type="sldImg"/>
          </p:nvPr>
        </p:nvSpPr>
        <p:spPr>
          <a:xfrm>
            <a:off x="0" y="0"/>
            <a:ext cx="0" cy="0"/>
          </a:xfrm>
          <a:prstGeom prst="rect">
            <a:avLst/>
          </a:prstGeom>
          <a:ln w="0">
            <a:noFill/>
          </a:ln>
        </p:spPr>
      </p:sp>
      <p:sp>
        <p:nvSpPr>
          <p:cNvPr id="529"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Clr>
                <a:srgbClr val="000000"/>
              </a:buClr>
              <a:buSzPct val="45000"/>
              <a:buFont typeface="Wingdings" charset="2"/>
              <a:buChar char=""/>
            </a:pPr>
            <a:r>
              <a:rPr b="0" lang="en-GB" sz="2000" spc="-1" strike="noStrike">
                <a:latin typeface="Arial"/>
                <a:ea typeface="Arial"/>
              </a:rPr>
              <a:t>CMAC IP - requires a no-charge licence, encapsulates the UltraScale+ Integrated 100G Ethernet Subsystem, and is used to provide Ethernet Media Access Controller (MAC), Physical Coding Sublayer (PCS) and Reed-Solomon Forward Error Correction (RS-FEC) functionality.</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 </a:t>
            </a:r>
            <a:r>
              <a:rPr b="0" lang="en-GB" sz="2000" spc="-1" strike="noStrike">
                <a:latin typeface="Arial"/>
                <a:ea typeface="Arial"/>
              </a:rPr>
              <a:t>Network Layer kernel  is a collection of HLS modules that implement the network layer functionality including:</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translation between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Internet Protocol (IP)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Media Access Control (MAC) addresses</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ping capability </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UDP transport layer functionality</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Minimal overhead, as it does not require establishing and maintaining a connection.</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Prioritize low latency and can tolerate potential data loss.</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Used for real-time streaming</a:t>
            </a:r>
            <a:endParaRPr b="0" lang="en-GB" sz="2000" spc="-1" strike="noStrike">
              <a:latin typeface="Arial"/>
            </a:endParaRPr>
          </a:p>
        </p:txBody>
      </p:sp>
      <p:sp>
        <p:nvSpPr>
          <p:cNvPr id="530" name="PlaceHolder 3"/>
          <p:cNvSpPr>
            <a:spLocks noGrp="1"/>
          </p:cNvSpPr>
          <p:nvPr>
            <p:ph type="sldNum" idx="21"/>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1" name="PlaceHolder 1"/>
          <p:cNvSpPr>
            <a:spLocks noGrp="1"/>
          </p:cNvSpPr>
          <p:nvPr>
            <p:ph type="sldImg"/>
          </p:nvPr>
        </p:nvSpPr>
        <p:spPr>
          <a:xfrm>
            <a:off x="-360" y="-360"/>
            <a:ext cx="360" cy="360"/>
          </a:xfrm>
          <a:prstGeom prst="rect">
            <a:avLst/>
          </a:prstGeom>
          <a:ln w="0">
            <a:noFill/>
          </a:ln>
        </p:spPr>
      </p:sp>
      <p:sp>
        <p:nvSpPr>
          <p:cNvPr id="532"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Clr>
                <a:srgbClr val="000000"/>
              </a:buClr>
              <a:buSzPct val="45000"/>
              <a:buFont typeface="Wingdings" charset="2"/>
              <a:buChar char=""/>
            </a:pPr>
            <a:r>
              <a:rPr b="0" lang="en-GB" sz="2000" spc="-1" strike="noStrike">
                <a:latin typeface="Arial"/>
                <a:ea typeface="Arial"/>
              </a:rPr>
              <a:t>around 6% of the incoming packets are dropped when 2457.6MHz bandwidth is selected, due to the receiving system being unable to keep up with the traffic. </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The relatively small error between the experimental results and calculated throughput could be related to:</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packet forming latency</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UDP network overhead</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PCIe lane throughput limitations of the client PC</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this indicates the limits of the current design's performance</a:t>
            </a:r>
            <a:endParaRPr b="0" lang="en-GB" sz="2000" spc="-1" strike="noStrike">
              <a:latin typeface="Arial"/>
            </a:endParaRPr>
          </a:p>
        </p:txBody>
      </p:sp>
      <p:sp>
        <p:nvSpPr>
          <p:cNvPr id="533" name="PlaceHolder 3"/>
          <p:cNvSpPr>
            <a:spLocks noGrp="1"/>
          </p:cNvSpPr>
          <p:nvPr>
            <p:ph type="sldNum" idx="22"/>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4" name="PlaceHolder 1"/>
          <p:cNvSpPr>
            <a:spLocks noGrp="1"/>
          </p:cNvSpPr>
          <p:nvPr>
            <p:ph type="sldImg"/>
          </p:nvPr>
        </p:nvSpPr>
        <p:spPr>
          <a:xfrm>
            <a:off x="0" y="0"/>
            <a:ext cx="0" cy="0"/>
          </a:xfrm>
          <a:prstGeom prst="rect">
            <a:avLst/>
          </a:prstGeom>
          <a:ln w="0">
            <a:noFill/>
          </a:ln>
        </p:spPr>
      </p:sp>
      <p:sp>
        <p:nvSpPr>
          <p:cNvPr id="535" name="PlaceHolder 2"/>
          <p:cNvSpPr>
            <a:spLocks noGrp="1"/>
          </p:cNvSpPr>
          <p:nvPr>
            <p:ph type="body"/>
          </p:nvPr>
        </p:nvSpPr>
        <p:spPr>
          <a:xfrm>
            <a:off x="0" y="0"/>
            <a:ext cx="0" cy="0"/>
          </a:xfrm>
          <a:prstGeom prst="rect">
            <a:avLst/>
          </a:prstGeom>
          <a:noFill/>
          <a:ln w="0">
            <a:noFill/>
          </a:ln>
        </p:spPr>
        <p:txBody>
          <a:bodyPr lIns="90000" rIns="90000" tIns="0" bIns="0" anchor="t">
            <a:noAutofit/>
          </a:bodyPr>
          <a:p>
            <a:pPr marL="216000" indent="-216000">
              <a:lnSpc>
                <a:spcPct val="100000"/>
              </a:lnSpc>
              <a:buClr>
                <a:srgbClr val="000000"/>
              </a:buClr>
              <a:buSzPct val="45000"/>
              <a:buFont typeface="Wingdings" charset="2"/>
              <a:buChar char=""/>
            </a:pPr>
            <a:r>
              <a:rPr b="0" lang="en-GB" sz="2000" spc="-1" strike="noStrike">
                <a:latin typeface="Arial"/>
                <a:ea typeface="Arial"/>
              </a:rPr>
              <a:t>CMAC IP - requires a no-charge licence, encapsulates the UltraScale+ Integrated 100G Ethernet Subsystem, and is used to provide Ethernet Media Access Controller (MAC), Physical Coding Sublayer (PCS) and Reed-Solomon Forward Error Correction (RS-FEC) functionality.</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 </a:t>
            </a:r>
            <a:r>
              <a:rPr b="0" lang="en-GB" sz="2000" spc="-1" strike="noStrike">
                <a:latin typeface="Arial"/>
                <a:ea typeface="Arial"/>
              </a:rPr>
              <a:t>Network Layer kernel  is a collection of HLS modules that implement the network layer functionality including:</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translation between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Internet Protocol (IP) </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Media Access Control (MAC) addresses</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ping capability </a:t>
            </a:r>
            <a:endParaRPr b="0" lang="en-GB" sz="2000" spc="-1" strike="noStrike">
              <a:latin typeface="Arial"/>
            </a:endParaRPr>
          </a:p>
          <a:p>
            <a:pPr lvl="1" marL="432000" indent="-216000">
              <a:lnSpc>
                <a:spcPct val="100000"/>
              </a:lnSpc>
              <a:buClr>
                <a:srgbClr val="000000"/>
              </a:buClr>
              <a:buSzPct val="45000"/>
              <a:buFont typeface="Wingdings" charset="2"/>
              <a:buChar char=""/>
            </a:pPr>
            <a:r>
              <a:rPr b="0" lang="en-GB" sz="2000" spc="-1" strike="noStrike">
                <a:latin typeface="Arial"/>
                <a:ea typeface="Arial"/>
              </a:rPr>
              <a:t>UDP transport layer functionality</a:t>
            </a:r>
            <a:endParaRPr b="0" lang="en-GB" sz="2000" spc="-1" strike="noStrike">
              <a:latin typeface="Arial"/>
            </a:endParaRPr>
          </a:p>
          <a:p>
            <a:pPr lvl="2" marL="648000" indent="-216000">
              <a:lnSpc>
                <a:spcPct val="100000"/>
              </a:lnSpc>
              <a:buClr>
                <a:srgbClr val="000000"/>
              </a:buClr>
              <a:buSzPct val="45000"/>
              <a:buFont typeface="Wingdings" charset="2"/>
              <a:buChar char=""/>
            </a:pPr>
            <a:r>
              <a:rPr b="0" lang="en-GB" sz="2000" spc="-1" strike="noStrike">
                <a:latin typeface="Arial"/>
                <a:ea typeface="Arial"/>
              </a:rPr>
              <a:t>Minimal overhead, as it does not require establishing and maintaining a connection.</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Prioritize low latency and can tolerate potential data loss.</a:t>
            </a:r>
            <a:endParaRPr b="0" lang="en-GB" sz="2000" spc="-1" strike="noStrike">
              <a:latin typeface="Arial"/>
            </a:endParaRPr>
          </a:p>
          <a:p>
            <a:pPr marL="216000" indent="-216000">
              <a:lnSpc>
                <a:spcPct val="100000"/>
              </a:lnSpc>
              <a:buClr>
                <a:srgbClr val="000000"/>
              </a:buClr>
              <a:buSzPct val="45000"/>
              <a:buFont typeface="Wingdings" charset="2"/>
              <a:buChar char=""/>
            </a:pPr>
            <a:r>
              <a:rPr b="0" lang="en-GB" sz="2000" spc="-1" strike="noStrike">
                <a:latin typeface="Arial"/>
                <a:ea typeface="Arial"/>
              </a:rPr>
              <a:t>Used for real-time streaming</a:t>
            </a:r>
            <a:endParaRPr b="0" lang="en-GB" sz="2000" spc="-1" strike="noStrike">
              <a:latin typeface="Arial"/>
            </a:endParaRPr>
          </a:p>
        </p:txBody>
      </p:sp>
      <p:sp>
        <p:nvSpPr>
          <p:cNvPr id="536" name="PlaceHolder 3"/>
          <p:cNvSpPr>
            <a:spLocks noGrp="1"/>
          </p:cNvSpPr>
          <p:nvPr>
            <p:ph type="sldNum" idx="23"/>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7" name="PlaceHolder 1"/>
          <p:cNvSpPr>
            <a:spLocks noGrp="1"/>
          </p:cNvSpPr>
          <p:nvPr>
            <p:ph type="sldImg"/>
          </p:nvPr>
        </p:nvSpPr>
        <p:spPr>
          <a:xfrm>
            <a:off x="0" y="0"/>
            <a:ext cx="0" cy="0"/>
          </a:xfrm>
          <a:prstGeom prst="rect">
            <a:avLst/>
          </a:prstGeom>
          <a:ln w="0">
            <a:noFill/>
          </a:ln>
        </p:spPr>
      </p:sp>
      <p:sp>
        <p:nvSpPr>
          <p:cNvPr id="538" name="PlaceHolder 2"/>
          <p:cNvSpPr>
            <a:spLocks noGrp="1"/>
          </p:cNvSpPr>
          <p:nvPr>
            <p:ph type="body"/>
          </p:nvPr>
        </p:nvSpPr>
        <p:spPr>
          <a:xfrm>
            <a:off x="0" y="0"/>
            <a:ext cx="0" cy="0"/>
          </a:xfrm>
          <a:prstGeom prst="rect">
            <a:avLst/>
          </a:prstGeom>
          <a:noFill/>
          <a:ln w="0">
            <a:noFill/>
          </a:ln>
        </p:spPr>
        <p:txBody>
          <a:bodyPr lIns="90000" rIns="90000" tIns="0" bIns="0" anchor="t">
            <a:noAutofit/>
          </a:bodyPr>
          <a:p>
            <a:endParaRPr b="0" lang="en-GB" sz="2000" spc="-1" strike="noStrike">
              <a:latin typeface="Arial"/>
            </a:endParaRPr>
          </a:p>
        </p:txBody>
      </p:sp>
      <p:sp>
        <p:nvSpPr>
          <p:cNvPr id="539" name="PlaceHolder 3"/>
          <p:cNvSpPr>
            <a:spLocks noGrp="1"/>
          </p:cNvSpPr>
          <p:nvPr>
            <p:ph type="sldNum" idx="24"/>
          </p:nvPr>
        </p:nvSpPr>
        <p:spPr>
          <a:xfrm>
            <a:off x="0" y="0"/>
            <a:ext cx="0" cy="0"/>
          </a:xfrm>
          <a:prstGeom prst="rect">
            <a:avLst/>
          </a:prstGeom>
          <a:noFill/>
          <a:ln w="0">
            <a:noFill/>
          </a:ln>
        </p:spPr>
        <p:txBody>
          <a:bodyPr lIns="90000" rIns="90000" tIns="0" bIns="0" anchor="t">
            <a:noAutofit/>
          </a:bodyPr>
          <a:lstStyle>
            <a:lvl1pPr>
              <a:defRPr b="0" lang="en-GB" sz="2400" spc="-1" strike="noStrike">
                <a:latin typeface="Times New Roman"/>
              </a:defRPr>
            </a:lvl1pPr>
          </a:lstStyle>
          <a:p>
            <a:endParaRPr b="0" lang="en-GB" sz="24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9"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1"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4"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20"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2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4"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8"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30"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31"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3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3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35"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36"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38"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39"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40"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41"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42"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43"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5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5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5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5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6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6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6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6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6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6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6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7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7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7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7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7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7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7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8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8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8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8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8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8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9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9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9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9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0"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0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0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0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0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0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0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1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1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1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1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1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1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1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1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2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2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2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2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2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2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2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46"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48"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5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5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3"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5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5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5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5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6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6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6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6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6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67"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68"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7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7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7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7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75"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76"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77"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78"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79"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80"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8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9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9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9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en-GB"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19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19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19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0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en-GB" sz="3200" spc="-1" strike="noStrike">
              <a:latin typeface="Arial"/>
            </a:endParaRPr>
          </a:p>
        </p:txBody>
      </p:sp>
      <p:sp>
        <p:nvSpPr>
          <p:cNvPr id="20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0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0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0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0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0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1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1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1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1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en-GB" sz="4400" spc="-1" strike="noStrike">
              <a:latin typeface="Arial"/>
            </a:endParaRPr>
          </a:p>
        </p:txBody>
      </p:sp>
      <p:sp>
        <p:nvSpPr>
          <p:cNvPr id="21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1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1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2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2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
        <p:nvSpPr>
          <p:cNvPr id="22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en-GB"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wmf"/><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5.wmf"/><Relationship Id="rId3" Type="http://schemas.openxmlformats.org/officeDocument/2006/relationships/hyperlink" Target="https://sdr.eee.strath.ac.uk/" TargetMode="External"/><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slideLayout" Target="../slideLayouts/slideLayout37.xml"/><Relationship Id="rId9" Type="http://schemas.openxmlformats.org/officeDocument/2006/relationships/slideLayout" Target="../slideLayouts/slideLayout38.xml"/><Relationship Id="rId10" Type="http://schemas.openxmlformats.org/officeDocument/2006/relationships/slideLayout" Target="../slideLayouts/slideLayout39.xml"/><Relationship Id="rId11" Type="http://schemas.openxmlformats.org/officeDocument/2006/relationships/slideLayout" Target="../slideLayouts/slideLayout40.xml"/><Relationship Id="rId12" Type="http://schemas.openxmlformats.org/officeDocument/2006/relationships/slideLayout" Target="../slideLayouts/slideLayout41.xml"/><Relationship Id="rId13" Type="http://schemas.openxmlformats.org/officeDocument/2006/relationships/slideLayout" Target="../slideLayouts/slideLayout42.xml"/><Relationship Id="rId14" Type="http://schemas.openxmlformats.org/officeDocument/2006/relationships/slideLayout" Target="../slideLayouts/slideLayout43.xml"/><Relationship Id="rId15" Type="http://schemas.openxmlformats.org/officeDocument/2006/relationships/slideLayout" Target="../slideLayouts/slideLayout44.xml"/><Relationship Id="rId16" Type="http://schemas.openxmlformats.org/officeDocument/2006/relationships/slideLayout" Target="../slideLayouts/slideLayout45.xml"/><Relationship Id="rId17" Type="http://schemas.openxmlformats.org/officeDocument/2006/relationships/slideLayout" Target="../slideLayouts/slideLayout46.xml"/><Relationship Id="rId18" Type="http://schemas.openxmlformats.org/officeDocument/2006/relationships/slideLayout" Target="../slideLayouts/slideLayout47.xml"/><Relationship Id="rId19"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2.wmf"/><Relationship Id="rId3" Type="http://schemas.openxmlformats.org/officeDocument/2006/relationships/hyperlink" Target="https://sdr.eee.strath.ac.uk/" TargetMode="Externa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1233f"/>
        </a:solidFill>
      </p:bgPr>
    </p:bg>
    <p:spTree>
      <p:nvGrpSpPr>
        <p:cNvPr id="1" name=""/>
        <p:cNvGrpSpPr/>
        <p:nvPr/>
      </p:nvGrpSpPr>
      <p:grpSpPr>
        <a:xfrm>
          <a:off x="0" y="0"/>
          <a:ext cx="0" cy="0"/>
          <a:chOff x="0" y="0"/>
          <a:chExt cx="0" cy="0"/>
        </a:xfrm>
      </p:grpSpPr>
      <p:sp>
        <p:nvSpPr>
          <p:cNvPr id="0" name="TextBox 4"/>
          <p:cNvSpPr/>
          <p:nvPr/>
        </p:nvSpPr>
        <p:spPr>
          <a:xfrm>
            <a:off x="10735200" y="6495120"/>
            <a:ext cx="1406160" cy="31356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fld id="{7B4C13B6-62E2-406C-9307-20297500700F}" type="slidenum">
              <a:rPr b="0" lang="en-GB" sz="1470" spc="-1" strike="noStrike">
                <a:solidFill>
                  <a:srgbClr val="a6a6a6"/>
                </a:solidFill>
                <a:latin typeface="Calibri"/>
                <a:ea typeface="Calibri"/>
              </a:rPr>
              <a:t>&lt;number&gt;</a:t>
            </a:fld>
            <a:endParaRPr b="0" lang="en-GB" sz="1470" spc="-1" strike="noStrike">
              <a:latin typeface="Arial"/>
            </a:endParaRPr>
          </a:p>
        </p:txBody>
      </p:sp>
      <p:pic>
        <p:nvPicPr>
          <p:cNvPr id="1" name="Picture 7" descr=""/>
          <p:cNvPicPr/>
          <p:nvPr/>
        </p:nvPicPr>
        <p:blipFill>
          <a:blip r:embed="rId2"/>
          <a:stretch/>
        </p:blipFill>
        <p:spPr>
          <a:xfrm>
            <a:off x="1800" y="0"/>
            <a:ext cx="12187440" cy="6856920"/>
          </a:xfrm>
          <a:prstGeom prst="rect">
            <a:avLst/>
          </a:prstGeom>
          <a:ln w="0">
            <a:noFill/>
          </a:ln>
        </p:spPr>
      </p:pic>
      <p:pic>
        <p:nvPicPr>
          <p:cNvPr id="2" name="Picture 5" descr=""/>
          <p:cNvPicPr/>
          <p:nvPr/>
        </p:nvPicPr>
        <p:blipFill>
          <a:blip r:embed="rId3"/>
          <a:stretch/>
        </p:blipFill>
        <p:spPr>
          <a:xfrm>
            <a:off x="9776880" y="276120"/>
            <a:ext cx="2120760" cy="369000"/>
          </a:xfrm>
          <a:prstGeom prst="rect">
            <a:avLst/>
          </a:prstGeom>
          <a:ln w="0">
            <a:noFill/>
          </a:ln>
        </p:spPr>
      </p:pic>
      <p:sp>
        <p:nvSpPr>
          <p:cNvPr id="3" name="Rectangle 21"/>
          <p:cNvSpPr/>
          <p:nvPr/>
        </p:nvSpPr>
        <p:spPr>
          <a:xfrm>
            <a:off x="9711360" y="177480"/>
            <a:ext cx="2297880" cy="609120"/>
          </a:xfrm>
          <a:prstGeom prst="rect">
            <a:avLst/>
          </a:prstGeom>
          <a:noFill/>
          <a:ln w="6480">
            <a:noFill/>
          </a:ln>
        </p:spPr>
        <p:style>
          <a:lnRef idx="0"/>
          <a:fillRef idx="0"/>
          <a:effectRef idx="0"/>
          <a:fontRef idx="minor"/>
        </p:style>
      </p:sp>
      <p:sp>
        <p:nvSpPr>
          <p:cNvPr id="4" name="Rectangle 2"/>
          <p:cNvSpPr/>
          <p:nvPr/>
        </p:nvSpPr>
        <p:spPr>
          <a:xfrm>
            <a:off x="11074320" y="6375240"/>
            <a:ext cx="1114560" cy="481680"/>
          </a:xfrm>
          <a:prstGeom prst="rect">
            <a:avLst/>
          </a:prstGeom>
          <a:solidFill>
            <a:srgbClr val="11233f"/>
          </a:solidFill>
          <a:ln w="6480">
            <a:noFill/>
          </a:ln>
        </p:spPr>
        <p:style>
          <a:lnRef idx="0"/>
          <a:fillRef idx="0"/>
          <a:effectRef idx="0"/>
          <a:fontRef idx="minor"/>
        </p:style>
      </p:sp>
      <p:pic>
        <p:nvPicPr>
          <p:cNvPr id="5" name="Picture 8" descr=""/>
          <p:cNvPicPr/>
          <p:nvPr/>
        </p:nvPicPr>
        <p:blipFill>
          <a:blip r:embed="rId4"/>
          <a:srcRect l="0" t="0" r="77096" b="0"/>
          <a:stretch/>
        </p:blipFill>
        <p:spPr>
          <a:xfrm>
            <a:off x="7758000" y="3640320"/>
            <a:ext cx="4227480" cy="3223440"/>
          </a:xfrm>
          <a:prstGeom prst="rect">
            <a:avLst/>
          </a:prstGeom>
          <a:ln w="0">
            <a:noFill/>
          </a:ln>
        </p:spPr>
      </p:pic>
      <p:sp>
        <p:nvSpPr>
          <p:cNvPr id="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en-GB" sz="4400" spc="-1" strike="noStrike">
                <a:latin typeface="Arial"/>
              </a:rPr>
              <a:t>C</a:t>
            </a:r>
            <a:r>
              <a:rPr b="0" lang="en-GB" sz="4400" spc="-1" strike="noStrike">
                <a:latin typeface="Arial"/>
              </a:rPr>
              <a:t>l</a:t>
            </a:r>
            <a:r>
              <a:rPr b="0" lang="en-GB" sz="4400" spc="-1" strike="noStrike">
                <a:latin typeface="Arial"/>
              </a:rPr>
              <a:t>i</a:t>
            </a:r>
            <a:r>
              <a:rPr b="0" lang="en-GB" sz="4400" spc="-1" strike="noStrike">
                <a:latin typeface="Arial"/>
              </a:rPr>
              <a:t>c</a:t>
            </a:r>
            <a:r>
              <a:rPr b="0" lang="en-GB" sz="4400" spc="-1" strike="noStrike">
                <a:latin typeface="Arial"/>
              </a:rPr>
              <a:t>k</a:t>
            </a:r>
            <a:r>
              <a:rPr b="0" lang="en-GB" sz="4400" spc="-1" strike="noStrike">
                <a:latin typeface="Arial"/>
              </a:rPr>
              <a:t> </a:t>
            </a:r>
            <a:r>
              <a:rPr b="0" lang="en-GB" sz="4400" spc="-1" strike="noStrike">
                <a:latin typeface="Arial"/>
              </a:rPr>
              <a:t>t</a:t>
            </a:r>
            <a:r>
              <a:rPr b="0" lang="en-GB" sz="4400" spc="-1" strike="noStrike">
                <a:latin typeface="Arial"/>
              </a:rPr>
              <a:t>o</a:t>
            </a:r>
            <a:r>
              <a:rPr b="0" lang="en-GB" sz="4400" spc="-1" strike="noStrike">
                <a:latin typeface="Arial"/>
              </a:rPr>
              <a:t> </a:t>
            </a:r>
            <a:r>
              <a:rPr b="0" lang="en-GB" sz="4400" spc="-1" strike="noStrike">
                <a:latin typeface="Arial"/>
              </a:rPr>
              <a:t>e</a:t>
            </a:r>
            <a:r>
              <a:rPr b="0" lang="en-GB" sz="4400" spc="-1" strike="noStrike">
                <a:latin typeface="Arial"/>
              </a:rPr>
              <a:t>d</a:t>
            </a:r>
            <a:r>
              <a:rPr b="0" lang="en-GB" sz="4400" spc="-1" strike="noStrike">
                <a:latin typeface="Arial"/>
              </a:rPr>
              <a:t>i</a:t>
            </a:r>
            <a:r>
              <a:rPr b="0" lang="en-GB" sz="4400" spc="-1" strike="noStrike">
                <a:latin typeface="Arial"/>
              </a:rPr>
              <a:t>t </a:t>
            </a:r>
            <a:r>
              <a:rPr b="0" lang="en-GB" sz="4400" spc="-1" strike="noStrike">
                <a:latin typeface="Arial"/>
              </a:rPr>
              <a:t>t</a:t>
            </a:r>
            <a:r>
              <a:rPr b="0" lang="en-GB" sz="4400" spc="-1" strike="noStrike">
                <a:latin typeface="Arial"/>
              </a:rPr>
              <a:t>h</a:t>
            </a:r>
            <a:r>
              <a:rPr b="0" lang="en-GB" sz="4400" spc="-1" strike="noStrike">
                <a:latin typeface="Arial"/>
              </a:rPr>
              <a:t>e</a:t>
            </a:r>
            <a:r>
              <a:rPr b="0" lang="en-GB" sz="4400" spc="-1" strike="noStrike">
                <a:latin typeface="Arial"/>
              </a:rPr>
              <a:t> </a:t>
            </a:r>
            <a:r>
              <a:rPr b="0" lang="en-GB" sz="4400" spc="-1" strike="noStrike">
                <a:latin typeface="Arial"/>
              </a:rPr>
              <a:t>t</a:t>
            </a:r>
            <a:r>
              <a:rPr b="0" lang="en-GB" sz="4400" spc="-1" strike="noStrike">
                <a:latin typeface="Arial"/>
              </a:rPr>
              <a:t>i</a:t>
            </a:r>
            <a:r>
              <a:rPr b="0" lang="en-GB" sz="4400" spc="-1" strike="noStrike">
                <a:latin typeface="Arial"/>
              </a:rPr>
              <a:t>t</a:t>
            </a:r>
            <a:r>
              <a:rPr b="0" lang="en-GB" sz="4400" spc="-1" strike="noStrike">
                <a:latin typeface="Arial"/>
              </a:rPr>
              <a:t>l</a:t>
            </a:r>
            <a:r>
              <a:rPr b="0" lang="en-GB" sz="4400" spc="-1" strike="noStrike">
                <a:latin typeface="Arial"/>
              </a:rPr>
              <a:t>e</a:t>
            </a:r>
            <a:r>
              <a:rPr b="0" lang="en-GB" sz="4400" spc="-1" strike="noStrike">
                <a:latin typeface="Arial"/>
              </a:rPr>
              <a:t> </a:t>
            </a:r>
            <a:r>
              <a:rPr b="0" lang="en-GB" sz="4400" spc="-1" strike="noStrike">
                <a:latin typeface="Arial"/>
              </a:rPr>
              <a:t>t</a:t>
            </a:r>
            <a:r>
              <a:rPr b="0" lang="en-GB" sz="4400" spc="-1" strike="noStrike">
                <a:latin typeface="Arial"/>
              </a:rPr>
              <a:t>e</a:t>
            </a:r>
            <a:r>
              <a:rPr b="0" lang="en-GB" sz="4400" spc="-1" strike="noStrike">
                <a:latin typeface="Arial"/>
              </a:rPr>
              <a:t>x</a:t>
            </a:r>
            <a:r>
              <a:rPr b="0" lang="en-GB" sz="4400" spc="-1" strike="noStrike">
                <a:latin typeface="Arial"/>
              </a:rPr>
              <a:t>t </a:t>
            </a:r>
            <a:r>
              <a:rPr b="0" lang="en-GB" sz="4400" spc="-1" strike="noStrike">
                <a:latin typeface="Arial"/>
              </a:rPr>
              <a:t>f</a:t>
            </a:r>
            <a:r>
              <a:rPr b="0" lang="en-GB" sz="4400" spc="-1" strike="noStrike">
                <a:latin typeface="Arial"/>
              </a:rPr>
              <a:t>o</a:t>
            </a:r>
            <a:r>
              <a:rPr b="0" lang="en-GB" sz="4400" spc="-1" strike="noStrike">
                <a:latin typeface="Arial"/>
              </a:rPr>
              <a:t>r</a:t>
            </a:r>
            <a:r>
              <a:rPr b="0" lang="en-GB" sz="4400" spc="-1" strike="noStrike">
                <a:latin typeface="Arial"/>
              </a:rPr>
              <a:t>m</a:t>
            </a:r>
            <a:r>
              <a:rPr b="0" lang="en-GB" sz="4400" spc="-1" strike="noStrike">
                <a:latin typeface="Arial"/>
              </a:rPr>
              <a:t>a</a:t>
            </a:r>
            <a:r>
              <a:rPr b="0" lang="en-GB" sz="4400" spc="-1" strike="noStrike">
                <a:latin typeface="Arial"/>
              </a:rPr>
              <a:t>t</a:t>
            </a:r>
            <a:endParaRPr b="0" lang="en-GB" sz="4400" spc="-1" strike="noStrike">
              <a:latin typeface="Arial"/>
            </a:endParaRPr>
          </a:p>
        </p:txBody>
      </p:sp>
      <p:sp>
        <p:nvSpPr>
          <p:cNvPr id="7"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ffffff"/>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ffffff"/>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ffffff"/>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ffffff"/>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ffffff"/>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ffffff"/>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4" name="TextBox 4"/>
          <p:cNvSpPr/>
          <p:nvPr/>
        </p:nvSpPr>
        <p:spPr>
          <a:xfrm>
            <a:off x="10735200" y="6495120"/>
            <a:ext cx="1406160" cy="31356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fld id="{E019CB48-FD5B-493E-8F24-9BB2CC958A07}" type="slidenum">
              <a:rPr b="0" lang="en-GB" sz="1470" spc="-1" strike="noStrike">
                <a:solidFill>
                  <a:srgbClr val="a6a6a6"/>
                </a:solidFill>
                <a:latin typeface="Calibri"/>
                <a:ea typeface="Calibri"/>
              </a:rPr>
              <a:t>&lt;number&gt;</a:t>
            </a:fld>
            <a:endParaRPr b="0" lang="en-GB" sz="1470" spc="-1" strike="noStrike">
              <a:latin typeface="Arial"/>
            </a:endParaRPr>
          </a:p>
        </p:txBody>
      </p:sp>
      <p:pic>
        <p:nvPicPr>
          <p:cNvPr id="45" name="Picture 3" descr=""/>
          <p:cNvPicPr/>
          <p:nvPr/>
        </p:nvPicPr>
        <p:blipFill>
          <a:blip r:embed="rId2"/>
          <a:stretch/>
        </p:blipFill>
        <p:spPr>
          <a:xfrm>
            <a:off x="9776880" y="275400"/>
            <a:ext cx="2120760" cy="370080"/>
          </a:xfrm>
          <a:prstGeom prst="rect">
            <a:avLst/>
          </a:prstGeom>
          <a:ln w="0">
            <a:noFill/>
          </a:ln>
        </p:spPr>
      </p:pic>
      <p:sp>
        <p:nvSpPr>
          <p:cNvPr id="46" name="Rectangle 9"/>
          <p:cNvSpPr/>
          <p:nvPr/>
        </p:nvSpPr>
        <p:spPr>
          <a:xfrm flipH="1">
            <a:off x="96840" y="245880"/>
            <a:ext cx="59760" cy="536760"/>
          </a:xfrm>
          <a:prstGeom prst="rect">
            <a:avLst/>
          </a:prstGeom>
          <a:solidFill>
            <a:srgbClr val="0177b7"/>
          </a:solidFill>
          <a:ln w="6480">
            <a:noFill/>
          </a:ln>
          <a:effectLst>
            <a:outerShdw blurRad="0" dir="5400000" dist="23040" rotWithShape="0">
              <a:srgbClr val="000000">
                <a:alpha val="0"/>
              </a:srgbClr>
            </a:outerShdw>
          </a:effectLst>
        </p:spPr>
        <p:style>
          <a:lnRef idx="0"/>
          <a:fillRef idx="0"/>
          <a:effectRef idx="0"/>
          <a:fontRef idx="minor"/>
        </p:style>
      </p:sp>
      <p:sp>
        <p:nvSpPr>
          <p:cNvPr id="47" name="Rectangle 8"/>
          <p:cNvSpPr/>
          <p:nvPr/>
        </p:nvSpPr>
        <p:spPr>
          <a:xfrm>
            <a:off x="9711360" y="177480"/>
            <a:ext cx="2297880" cy="609120"/>
          </a:xfrm>
          <a:prstGeom prst="rect">
            <a:avLst/>
          </a:prstGeom>
          <a:noFill/>
          <a:ln w="6480">
            <a:noFill/>
          </a:ln>
        </p:spPr>
        <p:style>
          <a:lnRef idx="0"/>
          <a:fillRef idx="0"/>
          <a:effectRef idx="0"/>
          <a:fontRef idx="minor"/>
        </p:style>
      </p:sp>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en-GB" sz="4400" spc="-1" strike="noStrike">
                <a:latin typeface="Arial"/>
              </a:rPr>
              <a:t>C</a:t>
            </a:r>
            <a:r>
              <a:rPr b="0" lang="en-GB" sz="4400" spc="-1" strike="noStrike">
                <a:latin typeface="Arial"/>
              </a:rPr>
              <a:t>l</a:t>
            </a:r>
            <a:r>
              <a:rPr b="0" lang="en-GB" sz="4400" spc="-1" strike="noStrike">
                <a:latin typeface="Arial"/>
              </a:rPr>
              <a:t>i</a:t>
            </a:r>
            <a:r>
              <a:rPr b="0" lang="en-GB" sz="4400" spc="-1" strike="noStrike">
                <a:latin typeface="Arial"/>
              </a:rPr>
              <a:t>c</a:t>
            </a:r>
            <a:r>
              <a:rPr b="0" lang="en-GB" sz="4400" spc="-1" strike="noStrike">
                <a:latin typeface="Arial"/>
              </a:rPr>
              <a:t>k</a:t>
            </a:r>
            <a:r>
              <a:rPr b="0" lang="en-GB" sz="4400" spc="-1" strike="noStrike">
                <a:latin typeface="Arial"/>
              </a:rPr>
              <a:t> </a:t>
            </a:r>
            <a:r>
              <a:rPr b="0" lang="en-GB" sz="4400" spc="-1" strike="noStrike">
                <a:latin typeface="Arial"/>
              </a:rPr>
              <a:t>t</a:t>
            </a:r>
            <a:r>
              <a:rPr b="0" lang="en-GB" sz="4400" spc="-1" strike="noStrike">
                <a:latin typeface="Arial"/>
              </a:rPr>
              <a:t>o</a:t>
            </a:r>
            <a:r>
              <a:rPr b="0" lang="en-GB" sz="4400" spc="-1" strike="noStrike">
                <a:latin typeface="Arial"/>
              </a:rPr>
              <a:t> </a:t>
            </a:r>
            <a:r>
              <a:rPr b="0" lang="en-GB" sz="4400" spc="-1" strike="noStrike">
                <a:latin typeface="Arial"/>
              </a:rPr>
              <a:t>e</a:t>
            </a:r>
            <a:r>
              <a:rPr b="0" lang="en-GB" sz="4400" spc="-1" strike="noStrike">
                <a:latin typeface="Arial"/>
              </a:rPr>
              <a:t>d</a:t>
            </a:r>
            <a:r>
              <a:rPr b="0" lang="en-GB" sz="4400" spc="-1" strike="noStrike">
                <a:latin typeface="Arial"/>
              </a:rPr>
              <a:t>i</a:t>
            </a:r>
            <a:r>
              <a:rPr b="0" lang="en-GB" sz="4400" spc="-1" strike="noStrike">
                <a:latin typeface="Arial"/>
              </a:rPr>
              <a:t>t </a:t>
            </a:r>
            <a:r>
              <a:rPr b="0" lang="en-GB" sz="4400" spc="-1" strike="noStrike">
                <a:latin typeface="Arial"/>
              </a:rPr>
              <a:t>t</a:t>
            </a:r>
            <a:r>
              <a:rPr b="0" lang="en-GB" sz="4400" spc="-1" strike="noStrike">
                <a:latin typeface="Arial"/>
              </a:rPr>
              <a:t>h</a:t>
            </a:r>
            <a:r>
              <a:rPr b="0" lang="en-GB" sz="4400" spc="-1" strike="noStrike">
                <a:latin typeface="Arial"/>
              </a:rPr>
              <a:t>e</a:t>
            </a:r>
            <a:r>
              <a:rPr b="0" lang="en-GB" sz="4400" spc="-1" strike="noStrike">
                <a:latin typeface="Arial"/>
              </a:rPr>
              <a:t> </a:t>
            </a:r>
            <a:r>
              <a:rPr b="0" lang="en-GB" sz="4400" spc="-1" strike="noStrike">
                <a:latin typeface="Arial"/>
              </a:rPr>
              <a:t>t</a:t>
            </a:r>
            <a:r>
              <a:rPr b="0" lang="en-GB" sz="4400" spc="-1" strike="noStrike">
                <a:latin typeface="Arial"/>
              </a:rPr>
              <a:t>i</a:t>
            </a:r>
            <a:r>
              <a:rPr b="0" lang="en-GB" sz="4400" spc="-1" strike="noStrike">
                <a:latin typeface="Arial"/>
              </a:rPr>
              <a:t>t</a:t>
            </a:r>
            <a:r>
              <a:rPr b="0" lang="en-GB" sz="4400" spc="-1" strike="noStrike">
                <a:latin typeface="Arial"/>
              </a:rPr>
              <a:t>l</a:t>
            </a:r>
            <a:r>
              <a:rPr b="0" lang="en-GB" sz="4400" spc="-1" strike="noStrike">
                <a:latin typeface="Arial"/>
              </a:rPr>
              <a:t>e</a:t>
            </a:r>
            <a:r>
              <a:rPr b="0" lang="en-GB" sz="4400" spc="-1" strike="noStrike">
                <a:latin typeface="Arial"/>
              </a:rPr>
              <a:t> </a:t>
            </a:r>
            <a:r>
              <a:rPr b="0" lang="en-GB" sz="4400" spc="-1" strike="noStrike">
                <a:latin typeface="Arial"/>
              </a:rPr>
              <a:t>t</a:t>
            </a:r>
            <a:r>
              <a:rPr b="0" lang="en-GB" sz="4400" spc="-1" strike="noStrike">
                <a:latin typeface="Arial"/>
              </a:rPr>
              <a:t>e</a:t>
            </a:r>
            <a:r>
              <a:rPr b="0" lang="en-GB" sz="4400" spc="-1" strike="noStrike">
                <a:latin typeface="Arial"/>
              </a:rPr>
              <a:t>x</a:t>
            </a:r>
            <a:r>
              <a:rPr b="0" lang="en-GB" sz="4400" spc="-1" strike="noStrike">
                <a:latin typeface="Arial"/>
              </a:rPr>
              <a:t>t </a:t>
            </a:r>
            <a:r>
              <a:rPr b="0" lang="en-GB" sz="4400" spc="-1" strike="noStrike">
                <a:latin typeface="Arial"/>
              </a:rPr>
              <a:t>f</a:t>
            </a:r>
            <a:r>
              <a:rPr b="0" lang="en-GB" sz="4400" spc="-1" strike="noStrike">
                <a:latin typeface="Arial"/>
              </a:rPr>
              <a:t>o</a:t>
            </a:r>
            <a:r>
              <a:rPr b="0" lang="en-GB" sz="4400" spc="-1" strike="noStrike">
                <a:latin typeface="Arial"/>
              </a:rPr>
              <a:t>r</a:t>
            </a:r>
            <a:r>
              <a:rPr b="0" lang="en-GB" sz="4400" spc="-1" strike="noStrike">
                <a:latin typeface="Arial"/>
              </a:rPr>
              <a:t>m</a:t>
            </a:r>
            <a:r>
              <a:rPr b="0" lang="en-GB" sz="4400" spc="-1" strike="noStrike">
                <a:latin typeface="Arial"/>
              </a:rPr>
              <a:t>a</a:t>
            </a:r>
            <a:r>
              <a:rPr b="0" lang="en-GB" sz="4400" spc="-1" strike="noStrike">
                <a:latin typeface="Arial"/>
              </a:rPr>
              <a:t>t</a:t>
            </a:r>
            <a:endParaRPr b="0" lang="en-GB" sz="4400" spc="-1" strike="noStrike">
              <a:latin typeface="Arial"/>
            </a:endParaRPr>
          </a:p>
        </p:txBody>
      </p:sp>
      <p:sp>
        <p:nvSpPr>
          <p:cNvPr id="49"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6" name="TextBox 4"/>
          <p:cNvSpPr/>
          <p:nvPr/>
        </p:nvSpPr>
        <p:spPr>
          <a:xfrm>
            <a:off x="10735200" y="6495120"/>
            <a:ext cx="1406520" cy="31356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fld id="{F2E76620-C3A9-455C-B21D-F88583112ADB}" type="slidenum">
              <a:rPr b="0" lang="en-GB" sz="1470" spc="-1" strike="noStrike">
                <a:solidFill>
                  <a:srgbClr val="a6a6a6"/>
                </a:solidFill>
                <a:latin typeface="Calibri"/>
                <a:ea typeface="DejaVu Sans"/>
              </a:rPr>
              <a:t>&lt;number&gt;</a:t>
            </a:fld>
            <a:endParaRPr b="0" lang="en-GB" sz="1470" spc="-1" strike="noStrike">
              <a:latin typeface="Arial"/>
            </a:endParaRPr>
          </a:p>
        </p:txBody>
      </p:sp>
      <p:pic>
        <p:nvPicPr>
          <p:cNvPr id="87" name="Picture 3" descr=""/>
          <p:cNvPicPr/>
          <p:nvPr/>
        </p:nvPicPr>
        <p:blipFill>
          <a:blip r:embed="rId2"/>
          <a:stretch/>
        </p:blipFill>
        <p:spPr>
          <a:xfrm>
            <a:off x="9776880" y="275400"/>
            <a:ext cx="2121120" cy="370440"/>
          </a:xfrm>
          <a:prstGeom prst="rect">
            <a:avLst/>
          </a:prstGeom>
          <a:ln w="0">
            <a:noFill/>
          </a:ln>
        </p:spPr>
      </p:pic>
      <p:sp>
        <p:nvSpPr>
          <p:cNvPr id="88" name="Rectangle 9"/>
          <p:cNvSpPr/>
          <p:nvPr/>
        </p:nvSpPr>
        <p:spPr>
          <a:xfrm flipH="1">
            <a:off x="96840" y="245880"/>
            <a:ext cx="60120" cy="537120"/>
          </a:xfrm>
          <a:prstGeom prst="rect">
            <a:avLst/>
          </a:prstGeom>
          <a:solidFill>
            <a:srgbClr val="0177b7"/>
          </a:solidFill>
          <a:ln>
            <a:noFill/>
          </a:ln>
          <a:effectLst>
            <a:outerShdw blurRad="39960" dir="5400000" dist="23040" rotWithShape="0">
              <a:srgbClr val="000000">
                <a:alpha val="0"/>
              </a:srgbClr>
            </a:outerShdw>
          </a:effectLst>
        </p:spPr>
        <p:style>
          <a:lnRef idx="1">
            <a:schemeClr val="accent1"/>
          </a:lnRef>
          <a:fillRef idx="3">
            <a:schemeClr val="accent1"/>
          </a:fillRef>
          <a:effectRef idx="2">
            <a:schemeClr val="accent1"/>
          </a:effectRef>
          <a:fontRef idx="minor"/>
        </p:style>
      </p:sp>
      <p:sp>
        <p:nvSpPr>
          <p:cNvPr id="89" name="Rectangle 8">
            <a:hlinkClick r:id="rId3"/>
          </p:cNvPr>
          <p:cNvSpPr/>
          <p:nvPr/>
        </p:nvSpPr>
        <p:spPr>
          <a:xfrm>
            <a:off x="9711360" y="177480"/>
            <a:ext cx="2298240" cy="609480"/>
          </a:xfrm>
          <a:prstGeom prst="rect">
            <a:avLst/>
          </a:prstGeom>
          <a:no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en-GB" sz="4400" spc="-1" strike="noStrike">
                <a:latin typeface="Arial"/>
              </a:rPr>
              <a:t>C</a:t>
            </a:r>
            <a:r>
              <a:rPr b="0" lang="en-GB" sz="4400" spc="-1" strike="noStrike">
                <a:latin typeface="Arial"/>
              </a:rPr>
              <a:t>li</a:t>
            </a:r>
            <a:r>
              <a:rPr b="0" lang="en-GB" sz="4400" spc="-1" strike="noStrike">
                <a:latin typeface="Arial"/>
              </a:rPr>
              <a:t>c</a:t>
            </a:r>
            <a:r>
              <a:rPr b="0" lang="en-GB" sz="4400" spc="-1" strike="noStrike">
                <a:latin typeface="Arial"/>
              </a:rPr>
              <a:t>k </a:t>
            </a:r>
            <a:r>
              <a:rPr b="0" lang="en-GB" sz="4400" spc="-1" strike="noStrike">
                <a:latin typeface="Arial"/>
              </a:rPr>
              <a:t>t</a:t>
            </a:r>
            <a:r>
              <a:rPr b="0" lang="en-GB" sz="4400" spc="-1" strike="noStrike">
                <a:latin typeface="Arial"/>
              </a:rPr>
              <a:t>o </a:t>
            </a:r>
            <a:r>
              <a:rPr b="0" lang="en-GB" sz="4400" spc="-1" strike="noStrike">
                <a:latin typeface="Arial"/>
              </a:rPr>
              <a:t>e</a:t>
            </a:r>
            <a:r>
              <a:rPr b="0" lang="en-GB" sz="4400" spc="-1" strike="noStrike">
                <a:latin typeface="Arial"/>
              </a:rPr>
              <a:t>d</a:t>
            </a:r>
            <a:r>
              <a:rPr b="0" lang="en-GB" sz="4400" spc="-1" strike="noStrike">
                <a:latin typeface="Arial"/>
              </a:rPr>
              <a:t>it </a:t>
            </a:r>
            <a:r>
              <a:rPr b="0" lang="en-GB" sz="4400" spc="-1" strike="noStrike">
                <a:latin typeface="Arial"/>
              </a:rPr>
              <a:t>t</a:t>
            </a:r>
            <a:r>
              <a:rPr b="0" lang="en-GB" sz="4400" spc="-1" strike="noStrike">
                <a:latin typeface="Arial"/>
              </a:rPr>
              <a:t>h</a:t>
            </a:r>
            <a:r>
              <a:rPr b="0" lang="en-GB" sz="4400" spc="-1" strike="noStrike">
                <a:latin typeface="Arial"/>
              </a:rPr>
              <a:t>e </a:t>
            </a:r>
            <a:r>
              <a:rPr b="0" lang="en-GB" sz="4400" spc="-1" strike="noStrike">
                <a:latin typeface="Arial"/>
              </a:rPr>
              <a:t>ti</a:t>
            </a:r>
            <a:r>
              <a:rPr b="0" lang="en-GB" sz="4400" spc="-1" strike="noStrike">
                <a:latin typeface="Arial"/>
              </a:rPr>
              <a:t>tl</a:t>
            </a:r>
            <a:r>
              <a:rPr b="0" lang="en-GB" sz="4400" spc="-1" strike="noStrike">
                <a:latin typeface="Arial"/>
              </a:rPr>
              <a:t>e </a:t>
            </a:r>
            <a:r>
              <a:rPr b="0" lang="en-GB" sz="4400" spc="-1" strike="noStrike">
                <a:latin typeface="Arial"/>
              </a:rPr>
              <a:t>t</a:t>
            </a:r>
            <a:r>
              <a:rPr b="0" lang="en-GB" sz="4400" spc="-1" strike="noStrike">
                <a:latin typeface="Arial"/>
              </a:rPr>
              <a:t>e</a:t>
            </a:r>
            <a:r>
              <a:rPr b="0" lang="en-GB" sz="4400" spc="-1" strike="noStrike">
                <a:latin typeface="Arial"/>
              </a:rPr>
              <a:t>x</a:t>
            </a:r>
            <a:r>
              <a:rPr b="0" lang="en-GB" sz="4400" spc="-1" strike="noStrike">
                <a:latin typeface="Arial"/>
              </a:rPr>
              <a:t>t </a:t>
            </a:r>
            <a:r>
              <a:rPr b="0" lang="en-GB" sz="4400" spc="-1" strike="noStrike">
                <a:latin typeface="Arial"/>
              </a:rPr>
              <a:t>f</a:t>
            </a:r>
            <a:r>
              <a:rPr b="0" lang="en-GB" sz="4400" spc="-1" strike="noStrike">
                <a:latin typeface="Arial"/>
              </a:rPr>
              <a:t>o</a:t>
            </a:r>
            <a:r>
              <a:rPr b="0" lang="en-GB" sz="4400" spc="-1" strike="noStrike">
                <a:latin typeface="Arial"/>
              </a:rPr>
              <a:t>r</a:t>
            </a:r>
            <a:r>
              <a:rPr b="0" lang="en-GB" sz="4400" spc="-1" strike="noStrike">
                <a:latin typeface="Arial"/>
              </a:rPr>
              <a:t>m</a:t>
            </a:r>
            <a:r>
              <a:rPr b="0" lang="en-GB" sz="4400" spc="-1" strike="noStrike">
                <a:latin typeface="Arial"/>
              </a:rPr>
              <a:t>a</a:t>
            </a:r>
            <a:r>
              <a:rPr b="0" lang="en-GB" sz="4400" spc="-1" strike="noStrike">
                <a:latin typeface="Arial"/>
              </a:rPr>
              <a:t>t</a:t>
            </a:r>
            <a:endParaRPr b="0" lang="en-GB" sz="4400" spc="-1" strike="noStrike">
              <a:latin typeface="Arial"/>
            </a:endParaRPr>
          </a:p>
        </p:txBody>
      </p:sp>
      <p:sp>
        <p:nvSpPr>
          <p:cNvPr id="9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1233f"/>
        </a:solidFill>
      </p:bgPr>
    </p:bg>
    <p:spTree>
      <p:nvGrpSpPr>
        <p:cNvPr id="1" name=""/>
        <p:cNvGrpSpPr/>
        <p:nvPr/>
      </p:nvGrpSpPr>
      <p:grpSpPr>
        <a:xfrm>
          <a:off x="0" y="0"/>
          <a:ext cx="0" cy="0"/>
          <a:chOff x="0" y="0"/>
          <a:chExt cx="0" cy="0"/>
        </a:xfrm>
      </p:grpSpPr>
      <p:sp>
        <p:nvSpPr>
          <p:cNvPr id="128" name="TextBox 4"/>
          <p:cNvSpPr/>
          <p:nvPr/>
        </p:nvSpPr>
        <p:spPr>
          <a:xfrm>
            <a:off x="10735200" y="6495120"/>
            <a:ext cx="1406160" cy="31356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fld id="{75D17AC1-9E23-4F3B-8719-C0073A9AC937}" type="slidenum">
              <a:rPr b="0" lang="en-GB" sz="1470" spc="-1" strike="noStrike">
                <a:solidFill>
                  <a:srgbClr val="a6a6a6"/>
                </a:solidFill>
                <a:latin typeface="Calibri"/>
                <a:ea typeface="Calibri"/>
              </a:rPr>
              <a:t>&lt;number&gt;</a:t>
            </a:fld>
            <a:endParaRPr b="0" lang="en-GB" sz="1470" spc="-1" strike="noStrike">
              <a:latin typeface="Arial"/>
            </a:endParaRPr>
          </a:p>
        </p:txBody>
      </p:sp>
      <p:pic>
        <p:nvPicPr>
          <p:cNvPr id="129" name="Picture 12" descr=""/>
          <p:cNvPicPr/>
          <p:nvPr/>
        </p:nvPicPr>
        <p:blipFill>
          <a:blip r:embed="rId2"/>
          <a:stretch/>
        </p:blipFill>
        <p:spPr>
          <a:xfrm>
            <a:off x="0" y="0"/>
            <a:ext cx="12187440" cy="6856920"/>
          </a:xfrm>
          <a:prstGeom prst="rect">
            <a:avLst/>
          </a:prstGeom>
          <a:ln w="0">
            <a:noFill/>
          </a:ln>
        </p:spPr>
      </p:pic>
      <p:pic>
        <p:nvPicPr>
          <p:cNvPr id="130" name="Graphic 15" descr=""/>
          <p:cNvPicPr/>
          <p:nvPr/>
        </p:nvPicPr>
        <p:blipFill>
          <a:blip r:embed="rId3"/>
          <a:stretch/>
        </p:blipFill>
        <p:spPr>
          <a:xfrm>
            <a:off x="524160" y="2690280"/>
            <a:ext cx="321120" cy="321120"/>
          </a:xfrm>
          <a:prstGeom prst="rect">
            <a:avLst/>
          </a:prstGeom>
          <a:ln w="0">
            <a:noFill/>
          </a:ln>
        </p:spPr>
      </p:pic>
      <p:pic>
        <p:nvPicPr>
          <p:cNvPr id="131" name="Picture 9" descr=""/>
          <p:cNvPicPr/>
          <p:nvPr/>
        </p:nvPicPr>
        <p:blipFill>
          <a:blip r:embed="rId4"/>
          <a:stretch/>
        </p:blipFill>
        <p:spPr>
          <a:xfrm>
            <a:off x="9776880" y="276120"/>
            <a:ext cx="2120760" cy="369000"/>
          </a:xfrm>
          <a:prstGeom prst="rect">
            <a:avLst/>
          </a:prstGeom>
          <a:ln w="0">
            <a:noFill/>
          </a:ln>
        </p:spPr>
      </p:pic>
      <p:sp>
        <p:nvSpPr>
          <p:cNvPr id="132" name="Rectangle 13"/>
          <p:cNvSpPr/>
          <p:nvPr/>
        </p:nvSpPr>
        <p:spPr>
          <a:xfrm>
            <a:off x="9711360" y="177480"/>
            <a:ext cx="2297880" cy="609120"/>
          </a:xfrm>
          <a:prstGeom prst="rect">
            <a:avLst/>
          </a:prstGeom>
          <a:noFill/>
          <a:ln w="6480">
            <a:noFill/>
          </a:ln>
        </p:spPr>
        <p:style>
          <a:lnRef idx="0"/>
          <a:fillRef idx="0"/>
          <a:effectRef idx="0"/>
          <a:fontRef idx="minor"/>
        </p:style>
      </p:sp>
      <p:sp>
        <p:nvSpPr>
          <p:cNvPr id="133" name="Rectangle 14"/>
          <p:cNvSpPr/>
          <p:nvPr/>
        </p:nvSpPr>
        <p:spPr>
          <a:xfrm>
            <a:off x="11074320" y="6375240"/>
            <a:ext cx="1114560" cy="481680"/>
          </a:xfrm>
          <a:prstGeom prst="rect">
            <a:avLst/>
          </a:prstGeom>
          <a:solidFill>
            <a:srgbClr val="11233f"/>
          </a:solidFill>
          <a:ln w="6480">
            <a:noFill/>
          </a:ln>
        </p:spPr>
        <p:style>
          <a:lnRef idx="0"/>
          <a:fillRef idx="0"/>
          <a:effectRef idx="0"/>
          <a:fontRef idx="minor"/>
        </p:style>
      </p:sp>
      <p:pic>
        <p:nvPicPr>
          <p:cNvPr id="134" name="Picture 17" descr=""/>
          <p:cNvPicPr/>
          <p:nvPr/>
        </p:nvPicPr>
        <p:blipFill>
          <a:blip r:embed="rId5"/>
          <a:stretch/>
        </p:blipFill>
        <p:spPr>
          <a:xfrm>
            <a:off x="7833600" y="3835800"/>
            <a:ext cx="4064040" cy="2538720"/>
          </a:xfrm>
          <a:prstGeom prst="rect">
            <a:avLst/>
          </a:prstGeom>
          <a:ln w="0">
            <a:noFill/>
          </a:ln>
        </p:spPr>
      </p:pic>
      <p:sp>
        <p:nvSpPr>
          <p:cNvPr id="135" name="Rectangle 28"/>
          <p:cNvSpPr/>
          <p:nvPr/>
        </p:nvSpPr>
        <p:spPr>
          <a:xfrm>
            <a:off x="840960" y="2658600"/>
            <a:ext cx="4598640" cy="1166760"/>
          </a:xfrm>
          <a:prstGeom prst="rect">
            <a:avLst/>
          </a:prstGeom>
          <a:noFill/>
          <a:ln w="0">
            <a:noFill/>
          </a:ln>
        </p:spPr>
        <p:style>
          <a:lnRef idx="0"/>
          <a:fillRef idx="0"/>
          <a:effectRef idx="0"/>
          <a:fontRef idx="minor"/>
        </p:style>
        <p:txBody>
          <a:bodyPr lIns="90000" rIns="90000" tIns="45000" bIns="45000" anchor="t">
            <a:spAutoFit/>
          </a:bodyPr>
          <a:p>
            <a:pPr>
              <a:lnSpc>
                <a:spcPct val="100000"/>
              </a:lnSpc>
              <a:spcAft>
                <a:spcPts val="1001"/>
              </a:spcAft>
              <a:buNone/>
            </a:pPr>
            <a:r>
              <a:rPr b="0" lang="en-GB" sz="1800" spc="-1" strike="noStrike">
                <a:solidFill>
                  <a:srgbClr val="bfbfbf"/>
                </a:solidFill>
                <a:latin typeface="Calibri"/>
                <a:ea typeface="Calibri"/>
              </a:rPr>
              <a:t>https://sdr.eee.strath.ac.uk</a:t>
            </a:r>
            <a:endParaRPr b="0" lang="en-GB" sz="1800" spc="-1" strike="noStrike">
              <a:latin typeface="Arial"/>
            </a:endParaRPr>
          </a:p>
          <a:p>
            <a:pPr>
              <a:lnSpc>
                <a:spcPct val="100000"/>
              </a:lnSpc>
              <a:spcAft>
                <a:spcPts val="1001"/>
              </a:spcAft>
              <a:buNone/>
            </a:pPr>
            <a:r>
              <a:rPr b="0" lang="en-GB" sz="1800" spc="-1" strike="noStrike">
                <a:solidFill>
                  <a:srgbClr val="bfbfbf"/>
                </a:solidFill>
                <a:latin typeface="Calibri"/>
                <a:ea typeface="Calibri"/>
              </a:rPr>
              <a:t>@strathSDR</a:t>
            </a:r>
            <a:endParaRPr b="0" lang="en-GB" sz="1800" spc="-1" strike="noStrike">
              <a:latin typeface="Arial"/>
            </a:endParaRPr>
          </a:p>
          <a:p>
            <a:pPr>
              <a:lnSpc>
                <a:spcPct val="100000"/>
              </a:lnSpc>
              <a:spcAft>
                <a:spcPts val="1001"/>
              </a:spcAft>
              <a:buNone/>
            </a:pPr>
            <a:r>
              <a:rPr b="0" lang="en-GB" sz="1800" spc="-1" strike="noStrike">
                <a:solidFill>
                  <a:srgbClr val="bfbfbf"/>
                </a:solidFill>
                <a:latin typeface="Calibri"/>
                <a:ea typeface="Calibri"/>
              </a:rPr>
              <a:t>github.com/strath-sdr</a:t>
            </a:r>
            <a:endParaRPr b="0" lang="en-GB" sz="1800" spc="-1" strike="noStrike">
              <a:latin typeface="Arial"/>
            </a:endParaRPr>
          </a:p>
        </p:txBody>
      </p:sp>
      <p:sp>
        <p:nvSpPr>
          <p:cNvPr id="136" name="Rectangle 32"/>
          <p:cNvSpPr/>
          <p:nvPr/>
        </p:nvSpPr>
        <p:spPr>
          <a:xfrm>
            <a:off x="524160" y="3076920"/>
            <a:ext cx="1562040" cy="379080"/>
          </a:xfrm>
          <a:prstGeom prst="rect">
            <a:avLst/>
          </a:prstGeom>
          <a:noFill/>
          <a:ln w="6480">
            <a:noFill/>
          </a:ln>
        </p:spPr>
        <p:style>
          <a:lnRef idx="0"/>
          <a:fillRef idx="0"/>
          <a:effectRef idx="0"/>
          <a:fontRef idx="minor"/>
        </p:style>
      </p:sp>
      <p:sp>
        <p:nvSpPr>
          <p:cNvPr id="137" name="Oval 36"/>
          <p:cNvSpPr/>
          <p:nvPr/>
        </p:nvSpPr>
        <p:spPr>
          <a:xfrm>
            <a:off x="524160" y="3502800"/>
            <a:ext cx="315720" cy="315720"/>
          </a:xfrm>
          <a:prstGeom prst="ellipse">
            <a:avLst/>
          </a:prstGeom>
          <a:solidFill>
            <a:srgbClr val="808080"/>
          </a:solidFill>
          <a:ln w="6480">
            <a:noFill/>
          </a:ln>
        </p:spPr>
        <p:style>
          <a:lnRef idx="0"/>
          <a:fillRef idx="0"/>
          <a:effectRef idx="0"/>
          <a:fontRef idx="minor"/>
        </p:style>
      </p:sp>
      <p:sp>
        <p:nvSpPr>
          <p:cNvPr id="138" name="Picture 37"/>
          <p:cNvSpPr/>
          <p:nvPr/>
        </p:nvSpPr>
        <p:spPr>
          <a:xfrm>
            <a:off x="561960" y="3531600"/>
            <a:ext cx="240120" cy="243360"/>
          </a:xfrm>
          <a:prstGeom prst="ellipse">
            <a:avLst/>
          </a:prstGeom>
          <a:blipFill rotWithShape="0">
            <a:blip r:embed="rId6"/>
            <a:srcRect/>
            <a:stretch/>
          </a:blipFill>
          <a:ln w="0">
            <a:noFill/>
          </a:ln>
        </p:spPr>
        <p:style>
          <a:lnRef idx="0"/>
          <a:fillRef idx="0"/>
          <a:effectRef idx="0"/>
          <a:fontRef idx="minor"/>
        </p:style>
      </p:sp>
      <p:pic>
        <p:nvPicPr>
          <p:cNvPr id="139" name="Picture 38" descr=""/>
          <p:cNvPicPr/>
          <p:nvPr/>
        </p:nvPicPr>
        <p:blipFill>
          <a:blip r:embed="rId7"/>
          <a:stretch/>
        </p:blipFill>
        <p:spPr>
          <a:xfrm>
            <a:off x="524160" y="3095280"/>
            <a:ext cx="315720" cy="315720"/>
          </a:xfrm>
          <a:prstGeom prst="rect">
            <a:avLst/>
          </a:prstGeom>
          <a:ln w="0">
            <a:noFill/>
          </a:ln>
        </p:spPr>
      </p:pic>
      <p:sp>
        <p:nvSpPr>
          <p:cNvPr id="140" name="Rectangle 40"/>
          <p:cNvSpPr/>
          <p:nvPr/>
        </p:nvSpPr>
        <p:spPr>
          <a:xfrm>
            <a:off x="500400" y="2669760"/>
            <a:ext cx="3036960" cy="360000"/>
          </a:xfrm>
          <a:prstGeom prst="rect">
            <a:avLst/>
          </a:prstGeom>
          <a:noFill/>
          <a:ln w="6480">
            <a:noFill/>
          </a:ln>
        </p:spPr>
        <p:style>
          <a:lnRef idx="0"/>
          <a:fillRef idx="0"/>
          <a:effectRef idx="0"/>
          <a:fontRef idx="minor"/>
        </p:style>
      </p:sp>
      <p:sp>
        <p:nvSpPr>
          <p:cNvPr id="141" name="Rectangle 42"/>
          <p:cNvSpPr/>
          <p:nvPr/>
        </p:nvSpPr>
        <p:spPr>
          <a:xfrm>
            <a:off x="500400" y="3476880"/>
            <a:ext cx="2579760" cy="379080"/>
          </a:xfrm>
          <a:prstGeom prst="rect">
            <a:avLst/>
          </a:prstGeom>
          <a:noFill/>
          <a:ln w="6480">
            <a:noFill/>
          </a:ln>
        </p:spPr>
        <p:style>
          <a:lnRef idx="0"/>
          <a:fillRef idx="0"/>
          <a:effectRef idx="0"/>
          <a:fontRef idx="minor"/>
        </p:style>
      </p:sp>
      <p:sp>
        <p:nvSpPr>
          <p:cNvPr id="142" name="TextBox 1"/>
          <p:cNvSpPr/>
          <p:nvPr/>
        </p:nvSpPr>
        <p:spPr>
          <a:xfrm>
            <a:off x="406440" y="954000"/>
            <a:ext cx="6441120" cy="1540440"/>
          </a:xfrm>
          <a:prstGeom prst="rect">
            <a:avLst/>
          </a:prstGeom>
          <a:noFill/>
          <a:ln w="0">
            <a:noFill/>
          </a:ln>
        </p:spPr>
        <p:style>
          <a:lnRef idx="0"/>
          <a:fillRef idx="0"/>
          <a:effectRef idx="0"/>
          <a:fontRef idx="minor"/>
        </p:style>
        <p:txBody>
          <a:bodyPr lIns="90000" rIns="90000" tIns="45000" bIns="45000" anchor="t">
            <a:noAutofit/>
          </a:bodyPr>
          <a:p>
            <a:pPr>
              <a:lnSpc>
                <a:spcPct val="100000"/>
              </a:lnSpc>
              <a:spcBef>
                <a:spcPts val="746"/>
              </a:spcBef>
              <a:buNone/>
              <a:tabLst>
                <a:tab algn="l" pos="0"/>
              </a:tabLst>
            </a:pPr>
            <a:r>
              <a:rPr b="1" lang="en-GB" sz="3730" spc="-1" strike="noStrike">
                <a:solidFill>
                  <a:srgbClr val="ffffff"/>
                </a:solidFill>
                <a:latin typeface="Arial"/>
                <a:ea typeface="Arial"/>
              </a:rPr>
              <a:t>Thanks for listening! </a:t>
            </a:r>
            <a:endParaRPr b="0" lang="en-GB" sz="3730" spc="-1" strike="noStrike">
              <a:latin typeface="Arial"/>
            </a:endParaRPr>
          </a:p>
          <a:p>
            <a:pPr>
              <a:lnSpc>
                <a:spcPct val="100000"/>
              </a:lnSpc>
              <a:spcBef>
                <a:spcPts val="746"/>
              </a:spcBef>
              <a:buNone/>
              <a:tabLst>
                <a:tab algn="l" pos="0"/>
              </a:tabLst>
            </a:pPr>
            <a:r>
              <a:rPr b="1" lang="en-GB" sz="3730" spc="-1" strike="noStrike">
                <a:solidFill>
                  <a:srgbClr val="ffffff"/>
                </a:solidFill>
                <a:latin typeface="Arial"/>
                <a:ea typeface="Arial"/>
              </a:rPr>
              <a:t>Engage with us:</a:t>
            </a:r>
            <a:endParaRPr b="0" lang="en-GB" sz="3730" spc="-1" strike="noStrike">
              <a:latin typeface="Arial"/>
            </a:endParaRPr>
          </a:p>
          <a:p>
            <a:pPr>
              <a:lnSpc>
                <a:spcPct val="100000"/>
              </a:lnSpc>
              <a:spcBef>
                <a:spcPts val="746"/>
              </a:spcBef>
              <a:buNone/>
              <a:tabLst>
                <a:tab algn="l" pos="0"/>
              </a:tabLst>
            </a:pPr>
            <a:endParaRPr b="0" lang="en-GB" sz="3730" spc="-1" strike="noStrike">
              <a:latin typeface="Arial"/>
            </a:endParaRPr>
          </a:p>
        </p:txBody>
      </p:sp>
      <p:sp>
        <p:nvSpPr>
          <p:cNvPr id="14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en-GB" sz="4400" spc="-1" strike="noStrike">
                <a:latin typeface="Arial"/>
              </a:rPr>
              <a:t>Cli</a:t>
            </a:r>
            <a:r>
              <a:rPr b="0" lang="en-GB" sz="4400" spc="-1" strike="noStrike">
                <a:latin typeface="Arial"/>
              </a:rPr>
              <a:t>ck </a:t>
            </a:r>
            <a:r>
              <a:rPr b="0" lang="en-GB" sz="4400" spc="-1" strike="noStrike">
                <a:latin typeface="Arial"/>
              </a:rPr>
              <a:t>to </a:t>
            </a:r>
            <a:r>
              <a:rPr b="0" lang="en-GB" sz="4400" spc="-1" strike="noStrike">
                <a:latin typeface="Arial"/>
              </a:rPr>
              <a:t>edit </a:t>
            </a:r>
            <a:r>
              <a:rPr b="0" lang="en-GB" sz="4400" spc="-1" strike="noStrike">
                <a:latin typeface="Arial"/>
              </a:rPr>
              <a:t>the </a:t>
            </a:r>
            <a:r>
              <a:rPr b="0" lang="en-GB" sz="4400" spc="-1" strike="noStrike">
                <a:latin typeface="Arial"/>
              </a:rPr>
              <a:t>title </a:t>
            </a:r>
            <a:r>
              <a:rPr b="0" lang="en-GB" sz="4400" spc="-1" strike="noStrike">
                <a:latin typeface="Arial"/>
              </a:rPr>
              <a:t>text </a:t>
            </a:r>
            <a:r>
              <a:rPr b="0" lang="en-GB" sz="4400" spc="-1" strike="noStrike">
                <a:latin typeface="Arial"/>
              </a:rPr>
              <a:t>for</a:t>
            </a:r>
            <a:r>
              <a:rPr b="0" lang="en-GB" sz="4400" spc="-1" strike="noStrike">
                <a:latin typeface="Arial"/>
              </a:rPr>
              <a:t>ma</a:t>
            </a:r>
            <a:r>
              <a:rPr b="0" lang="en-GB" sz="4400" spc="-1" strike="noStrike">
                <a:latin typeface="Arial"/>
              </a:rPr>
              <a:t>t</a:t>
            </a:r>
            <a:endParaRPr b="0" lang="en-GB" sz="4400" spc="-1" strike="noStrike">
              <a:latin typeface="Arial"/>
            </a:endParaRPr>
          </a:p>
        </p:txBody>
      </p:sp>
      <p:sp>
        <p:nvSpPr>
          <p:cNvPr id="144"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ffffff"/>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ffffff"/>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ffffff"/>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ffffff"/>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ffffff"/>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ffffff"/>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1" name="TextBox 4"/>
          <p:cNvSpPr/>
          <p:nvPr/>
        </p:nvSpPr>
        <p:spPr>
          <a:xfrm>
            <a:off x="10735200" y="6495120"/>
            <a:ext cx="1406520" cy="31356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fld id="{7349C7D8-F9B9-4EA9-B933-1BDD1F452BCA}" type="slidenum">
              <a:rPr b="0" lang="en-GB" sz="1470" spc="-1" strike="noStrike">
                <a:solidFill>
                  <a:srgbClr val="a6a6a6"/>
                </a:solidFill>
                <a:latin typeface="Calibri"/>
                <a:ea typeface="DejaVu Sans"/>
              </a:rPr>
              <a:t>&lt;number&gt;</a:t>
            </a:fld>
            <a:endParaRPr b="0" lang="en-GB" sz="1470" spc="-1" strike="noStrike">
              <a:latin typeface="Arial"/>
            </a:endParaRPr>
          </a:p>
        </p:txBody>
      </p:sp>
      <p:pic>
        <p:nvPicPr>
          <p:cNvPr id="182" name="Picture 3" descr=""/>
          <p:cNvPicPr/>
          <p:nvPr/>
        </p:nvPicPr>
        <p:blipFill>
          <a:blip r:embed="rId2"/>
          <a:stretch/>
        </p:blipFill>
        <p:spPr>
          <a:xfrm>
            <a:off x="9776880" y="275400"/>
            <a:ext cx="2121120" cy="370440"/>
          </a:xfrm>
          <a:prstGeom prst="rect">
            <a:avLst/>
          </a:prstGeom>
          <a:ln w="0">
            <a:noFill/>
          </a:ln>
        </p:spPr>
      </p:pic>
      <p:sp>
        <p:nvSpPr>
          <p:cNvPr id="183" name="Rectangle 9"/>
          <p:cNvSpPr/>
          <p:nvPr/>
        </p:nvSpPr>
        <p:spPr>
          <a:xfrm flipH="1">
            <a:off x="96840" y="245880"/>
            <a:ext cx="60120" cy="537120"/>
          </a:xfrm>
          <a:prstGeom prst="rect">
            <a:avLst/>
          </a:prstGeom>
          <a:solidFill>
            <a:srgbClr val="0177b7"/>
          </a:solidFill>
          <a:ln>
            <a:noFill/>
          </a:ln>
          <a:effectLst>
            <a:outerShdw blurRad="39960" dir="5400000" dist="23040" rotWithShape="0">
              <a:srgbClr val="000000">
                <a:alpha val="0"/>
              </a:srgbClr>
            </a:outerShdw>
          </a:effectLst>
        </p:spPr>
        <p:style>
          <a:lnRef idx="1">
            <a:schemeClr val="accent1"/>
          </a:lnRef>
          <a:fillRef idx="3">
            <a:schemeClr val="accent1"/>
          </a:fillRef>
          <a:effectRef idx="2">
            <a:schemeClr val="accent1"/>
          </a:effectRef>
          <a:fontRef idx="minor"/>
        </p:style>
      </p:sp>
      <p:sp>
        <p:nvSpPr>
          <p:cNvPr id="184" name="Rectangle 8">
            <a:hlinkClick r:id="rId3"/>
          </p:cNvPr>
          <p:cNvSpPr/>
          <p:nvPr/>
        </p:nvSpPr>
        <p:spPr>
          <a:xfrm>
            <a:off x="9711360" y="177480"/>
            <a:ext cx="2298240" cy="609480"/>
          </a:xfrm>
          <a:prstGeom prst="rect">
            <a:avLst/>
          </a:prstGeom>
          <a:no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8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en-GB" sz="4400" spc="-1" strike="noStrike">
                <a:latin typeface="Arial"/>
              </a:rPr>
              <a:t>Cli</a:t>
            </a:r>
            <a:r>
              <a:rPr b="0" lang="en-GB" sz="4400" spc="-1" strike="noStrike">
                <a:latin typeface="Arial"/>
              </a:rPr>
              <a:t>ck </a:t>
            </a:r>
            <a:r>
              <a:rPr b="0" lang="en-GB" sz="4400" spc="-1" strike="noStrike">
                <a:latin typeface="Arial"/>
              </a:rPr>
              <a:t>to </a:t>
            </a:r>
            <a:r>
              <a:rPr b="0" lang="en-GB" sz="4400" spc="-1" strike="noStrike">
                <a:latin typeface="Arial"/>
              </a:rPr>
              <a:t>edit </a:t>
            </a:r>
            <a:r>
              <a:rPr b="0" lang="en-GB" sz="4400" spc="-1" strike="noStrike">
                <a:latin typeface="Arial"/>
              </a:rPr>
              <a:t>the </a:t>
            </a:r>
            <a:r>
              <a:rPr b="0" lang="en-GB" sz="4400" spc="-1" strike="noStrike">
                <a:latin typeface="Arial"/>
              </a:rPr>
              <a:t>title </a:t>
            </a:r>
            <a:r>
              <a:rPr b="0" lang="en-GB" sz="4400" spc="-1" strike="noStrike">
                <a:latin typeface="Arial"/>
              </a:rPr>
              <a:t>text </a:t>
            </a:r>
            <a:r>
              <a:rPr b="0" lang="en-GB" sz="4400" spc="-1" strike="noStrike">
                <a:latin typeface="Arial"/>
              </a:rPr>
              <a:t>for</a:t>
            </a:r>
            <a:r>
              <a:rPr b="0" lang="en-GB" sz="4400" spc="-1" strike="noStrike">
                <a:latin typeface="Arial"/>
              </a:rPr>
              <a:t>ma</a:t>
            </a:r>
            <a:r>
              <a:rPr b="0" lang="en-GB" sz="4400" spc="-1" strike="noStrike">
                <a:latin typeface="Arial"/>
              </a:rPr>
              <a:t>t</a:t>
            </a:r>
            <a:endParaRPr b="0" lang="en-GB" sz="4400" spc="-1" strike="noStrike">
              <a:latin typeface="Arial"/>
            </a:endParaRPr>
          </a:p>
        </p:txBody>
      </p:sp>
      <p:sp>
        <p:nvSpPr>
          <p:cNvPr id="186"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latin typeface="Arial"/>
              </a:rPr>
              <a:t>Click to edit the outline text format</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Outline Level</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Third Outline Level</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Fourth Outline Level</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Fifth Outline Level</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Sixth Outline Level</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Seventh Outline Level</a:t>
            </a:r>
            <a:endParaRPr b="0" lang="en-GB"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slideLayout" Target="../slideLayouts/slideLayout1.xml"/><Relationship Id="rId5"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3.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jpeg"/><Relationship Id="rId3" Type="http://schemas.openxmlformats.org/officeDocument/2006/relationships/slideLayout" Target="../slideLayouts/slideLayout13.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jpeg"/><Relationship Id="rId7" Type="http://schemas.openxmlformats.org/officeDocument/2006/relationships/slideLayout" Target="../slideLayouts/slideLayout13.xml"/><Relationship Id="rId8"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hyperlink" Target="http://www.rfsocbook.com/" TargetMode="External"/><Relationship Id="rId5" Type="http://schemas.openxmlformats.org/officeDocument/2006/relationships/image" Target="../media/image28.png"/><Relationship Id="rId6" Type="http://schemas.openxmlformats.org/officeDocument/2006/relationships/slideLayout" Target="../slideLayouts/slideLayout13.xml"/><Relationship Id="rId7"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gif"/><Relationship Id="rId3" Type="http://schemas.openxmlformats.org/officeDocument/2006/relationships/image" Target="../media/image31.gif"/><Relationship Id="rId4" Type="http://schemas.openxmlformats.org/officeDocument/2006/relationships/slideLayout" Target="../slideLayouts/slideLayout13.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13.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3.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3.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3.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13.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49.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13.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13.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37.xml"/><Relationship Id="rId3" Type="http://schemas.openxmlformats.org/officeDocument/2006/relationships/notesSlide" Target="../notesSlides/notesSlide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p:nvPr>
        </p:nvSpPr>
        <p:spPr>
          <a:xfrm>
            <a:off x="406440" y="2468160"/>
            <a:ext cx="9024840" cy="771120"/>
          </a:xfrm>
          <a:prstGeom prst="rect">
            <a:avLst/>
          </a:prstGeom>
          <a:noFill/>
          <a:ln w="0">
            <a:noFill/>
          </a:ln>
        </p:spPr>
        <p:txBody>
          <a:bodyPr lIns="90000" rIns="90000" tIns="45000" bIns="45000" anchor="t">
            <a:normAutofit fontScale="94000"/>
          </a:bodyPr>
          <a:p>
            <a:pPr>
              <a:lnSpc>
                <a:spcPct val="100000"/>
              </a:lnSpc>
              <a:spcBef>
                <a:spcPts val="499"/>
              </a:spcBef>
              <a:buNone/>
              <a:tabLst>
                <a:tab algn="l" pos="0"/>
              </a:tabLst>
            </a:pPr>
            <a:r>
              <a:rPr b="0" lang="en-GB" sz="2490" spc="-1" strike="noStrike" u="sng">
                <a:solidFill>
                  <a:srgbClr val="d8e4f0"/>
                </a:solidFill>
                <a:uFillTx/>
                <a:latin typeface="Aptos"/>
                <a:ea typeface="Aptos"/>
              </a:rPr>
              <a:t>Marius Šiaučiulis,</a:t>
            </a:r>
            <a:r>
              <a:rPr b="0" lang="en-GB" sz="2490" spc="-1" strike="noStrike">
                <a:solidFill>
                  <a:srgbClr val="d8e4f0"/>
                </a:solidFill>
                <a:latin typeface="Aptos"/>
                <a:ea typeface="Aptos"/>
              </a:rPr>
              <a:t> Louise H. Crockett and Robert W. Stewart</a:t>
            </a:r>
            <a:endParaRPr b="0" lang="en-GB" sz="2490" spc="-1" strike="noStrike">
              <a:latin typeface="Arial"/>
            </a:endParaRPr>
          </a:p>
        </p:txBody>
      </p:sp>
      <p:sp>
        <p:nvSpPr>
          <p:cNvPr id="230" name="PlaceHolder 2"/>
          <p:cNvSpPr>
            <a:spLocks noGrp="1"/>
          </p:cNvSpPr>
          <p:nvPr>
            <p:ph/>
          </p:nvPr>
        </p:nvSpPr>
        <p:spPr>
          <a:xfrm>
            <a:off x="841320" y="3867480"/>
            <a:ext cx="2923200" cy="427680"/>
          </a:xfrm>
          <a:prstGeom prst="rect">
            <a:avLst/>
          </a:prstGeom>
          <a:noFill/>
          <a:ln w="0">
            <a:noFill/>
          </a:ln>
        </p:spPr>
        <p:txBody>
          <a:bodyPr lIns="90000" rIns="90000" tIns="45000" bIns="45000" anchor="t">
            <a:normAutofit/>
          </a:bodyPr>
          <a:p>
            <a:pPr>
              <a:lnSpc>
                <a:spcPct val="100000"/>
              </a:lnSpc>
              <a:spcBef>
                <a:spcPts val="360"/>
              </a:spcBef>
              <a:buNone/>
              <a:tabLst>
                <a:tab algn="l" pos="0"/>
              </a:tabLst>
            </a:pPr>
            <a:r>
              <a:rPr b="0" lang="en-GB" sz="1800" spc="-1" strike="noStrike">
                <a:solidFill>
                  <a:srgbClr val="d8e4f0"/>
                </a:solidFill>
                <a:latin typeface="Aptos"/>
                <a:ea typeface="Aptos"/>
              </a:rPr>
              <a:t>github.com/marsiau</a:t>
            </a:r>
            <a:endParaRPr b="0" lang="en-GB" sz="1800" spc="-1" strike="noStrike">
              <a:latin typeface="Arial"/>
            </a:endParaRPr>
          </a:p>
        </p:txBody>
      </p:sp>
      <p:sp>
        <p:nvSpPr>
          <p:cNvPr id="231" name="PlaceHolder 3"/>
          <p:cNvSpPr>
            <a:spLocks noGrp="1"/>
          </p:cNvSpPr>
          <p:nvPr>
            <p:ph/>
          </p:nvPr>
        </p:nvSpPr>
        <p:spPr>
          <a:xfrm>
            <a:off x="840960" y="4680000"/>
            <a:ext cx="4990320" cy="451800"/>
          </a:xfrm>
          <a:prstGeom prst="rect">
            <a:avLst/>
          </a:prstGeom>
          <a:noFill/>
          <a:ln w="0">
            <a:noFill/>
          </a:ln>
        </p:spPr>
        <p:txBody>
          <a:bodyPr lIns="90000" rIns="90000" tIns="45000" bIns="45000" anchor="t">
            <a:normAutofit/>
          </a:bodyPr>
          <a:p>
            <a:pPr>
              <a:lnSpc>
                <a:spcPct val="100000"/>
              </a:lnSpc>
              <a:spcBef>
                <a:spcPts val="360"/>
              </a:spcBef>
              <a:buNone/>
              <a:tabLst>
                <a:tab algn="l" pos="0"/>
              </a:tabLst>
            </a:pPr>
            <a:r>
              <a:rPr b="0" lang="en-GB" sz="1800" spc="-1" strike="noStrike">
                <a:solidFill>
                  <a:srgbClr val="d8e4f0"/>
                </a:solidFill>
                <a:latin typeface="Aptos"/>
                <a:ea typeface="Aptos"/>
              </a:rPr>
              <a:t>github.com/strath-sdr/rfsoc_qsfp_offload</a:t>
            </a:r>
            <a:endParaRPr b="0" lang="en-GB" sz="1800" spc="-1" strike="noStrike">
              <a:latin typeface="Arial"/>
            </a:endParaRPr>
          </a:p>
        </p:txBody>
      </p:sp>
      <p:sp>
        <p:nvSpPr>
          <p:cNvPr id="232" name="PlaceHolder 4"/>
          <p:cNvSpPr>
            <a:spLocks noGrp="1"/>
          </p:cNvSpPr>
          <p:nvPr>
            <p:ph type="title"/>
          </p:nvPr>
        </p:nvSpPr>
        <p:spPr>
          <a:xfrm>
            <a:off x="406440" y="975600"/>
            <a:ext cx="10320840" cy="1327680"/>
          </a:xfrm>
          <a:prstGeom prst="rect">
            <a:avLst/>
          </a:prstGeom>
          <a:noFill/>
          <a:ln w="0">
            <a:noFill/>
          </a:ln>
        </p:spPr>
        <p:txBody>
          <a:bodyPr lIns="90000" rIns="90000" tIns="45000" bIns="45000" anchor="t">
            <a:normAutofit fontScale="85000"/>
          </a:bodyPr>
          <a:p>
            <a:pPr>
              <a:lnSpc>
                <a:spcPct val="100000"/>
              </a:lnSpc>
              <a:buNone/>
            </a:pPr>
            <a:r>
              <a:rPr b="1" lang="en-GB" sz="3740" spc="-1" strike="noStrike">
                <a:solidFill>
                  <a:srgbClr val="ffffff"/>
                </a:solidFill>
                <a:latin typeface="Aptos Display"/>
                <a:ea typeface="Aptos Display"/>
              </a:rPr>
              <a:t>Uni</a:t>
            </a:r>
            <a:r>
              <a:rPr b="1" lang="en-GB" sz="3740" spc="-1" strike="noStrike">
                <a:solidFill>
                  <a:srgbClr val="ffffff"/>
                </a:solidFill>
                <a:latin typeface="Aptos Display"/>
                <a:ea typeface="Aptos Display"/>
              </a:rPr>
              <a:t>ver</a:t>
            </a:r>
            <a:r>
              <a:rPr b="1" lang="en-GB" sz="3740" spc="-1" strike="noStrike">
                <a:solidFill>
                  <a:srgbClr val="ffffff"/>
                </a:solidFill>
                <a:latin typeface="Aptos Display"/>
                <a:ea typeface="Aptos Display"/>
              </a:rPr>
              <a:t>sal </a:t>
            </a:r>
            <a:r>
              <a:rPr b="1" lang="en-GB" sz="3740" spc="-1" strike="noStrike">
                <a:solidFill>
                  <a:srgbClr val="ffffff"/>
                </a:solidFill>
                <a:latin typeface="Aptos Display"/>
                <a:ea typeface="Aptos Display"/>
              </a:rPr>
              <a:t>Hig</a:t>
            </a:r>
            <a:r>
              <a:rPr b="1" lang="en-GB" sz="3740" spc="-1" strike="noStrike">
                <a:solidFill>
                  <a:srgbClr val="ffffff"/>
                </a:solidFill>
                <a:latin typeface="Aptos Display"/>
                <a:ea typeface="Aptos Display"/>
              </a:rPr>
              <a:t>h-</a:t>
            </a:r>
            <a:r>
              <a:rPr b="1" lang="en-GB" sz="3740" spc="-1" strike="noStrike">
                <a:solidFill>
                  <a:srgbClr val="ffffff"/>
                </a:solidFill>
                <a:latin typeface="Aptos Display"/>
                <a:ea typeface="Aptos Display"/>
              </a:rPr>
              <a:t>Ban</a:t>
            </a:r>
            <a:r>
              <a:rPr b="1" lang="en-GB" sz="3740" spc="-1" strike="noStrike">
                <a:solidFill>
                  <a:srgbClr val="ffffff"/>
                </a:solidFill>
                <a:latin typeface="Aptos Display"/>
                <a:ea typeface="Aptos Display"/>
              </a:rPr>
              <a:t>dwi</a:t>
            </a:r>
            <a:r>
              <a:rPr b="1" lang="en-GB" sz="3740" spc="-1" strike="noStrike">
                <a:solidFill>
                  <a:srgbClr val="ffffff"/>
                </a:solidFill>
                <a:latin typeface="Aptos Display"/>
                <a:ea typeface="Aptos Display"/>
              </a:rPr>
              <a:t>dth </a:t>
            </a:r>
            <a:r>
              <a:rPr b="1" lang="en-GB" sz="3740" spc="-1" strike="noStrike">
                <a:solidFill>
                  <a:srgbClr val="ffffff"/>
                </a:solidFill>
                <a:latin typeface="Aptos Display"/>
                <a:ea typeface="Aptos Display"/>
              </a:rPr>
              <a:t>SD</a:t>
            </a:r>
            <a:r>
              <a:rPr b="1" lang="en-GB" sz="3740" spc="-1" strike="noStrike">
                <a:solidFill>
                  <a:srgbClr val="ffffff"/>
                </a:solidFill>
                <a:latin typeface="Aptos Display"/>
                <a:ea typeface="Aptos Display"/>
              </a:rPr>
              <a:t>R </a:t>
            </a:r>
            <a:r>
              <a:rPr b="1" lang="en-GB" sz="3740" spc="-1" strike="noStrike">
                <a:solidFill>
                  <a:srgbClr val="ffffff"/>
                </a:solidFill>
                <a:latin typeface="Aptos Display"/>
                <a:ea typeface="Aptos Display"/>
              </a:rPr>
              <a:t>Tra</a:t>
            </a:r>
            <a:r>
              <a:rPr b="1" lang="en-GB" sz="3740" spc="-1" strike="noStrike">
                <a:solidFill>
                  <a:srgbClr val="ffffff"/>
                </a:solidFill>
                <a:latin typeface="Aptos Display"/>
                <a:ea typeface="Aptos Display"/>
              </a:rPr>
              <a:t>nsc</a:t>
            </a:r>
            <a:r>
              <a:rPr b="1" lang="en-GB" sz="3740" spc="-1" strike="noStrike">
                <a:solidFill>
                  <a:srgbClr val="ffffff"/>
                </a:solidFill>
                <a:latin typeface="Aptos Display"/>
                <a:ea typeface="Aptos Display"/>
              </a:rPr>
              <a:t>eiv</a:t>
            </a:r>
            <a:r>
              <a:rPr b="1" lang="en-GB" sz="3740" spc="-1" strike="noStrike">
                <a:solidFill>
                  <a:srgbClr val="ffffff"/>
                </a:solidFill>
                <a:latin typeface="Aptos Display"/>
                <a:ea typeface="Aptos Display"/>
              </a:rPr>
              <a:t>er </a:t>
            </a:r>
            <a:r>
              <a:rPr b="1" lang="en-GB" sz="3740" spc="-1" strike="noStrike">
                <a:solidFill>
                  <a:srgbClr val="ffffff"/>
                </a:solidFill>
                <a:latin typeface="Aptos Display"/>
                <a:ea typeface="Aptos Display"/>
              </a:rPr>
              <a:t>for </a:t>
            </a:r>
            <a:r>
              <a:rPr b="1" lang="en-GB" sz="3740" spc="-1" strike="noStrike">
                <a:solidFill>
                  <a:srgbClr val="ffffff"/>
                </a:solidFill>
                <a:latin typeface="Aptos Display"/>
                <a:ea typeface="Aptos Display"/>
              </a:rPr>
              <a:t>RFS</a:t>
            </a:r>
            <a:r>
              <a:rPr b="1" lang="en-GB" sz="3740" spc="-1" strike="noStrike">
                <a:solidFill>
                  <a:srgbClr val="ffffff"/>
                </a:solidFill>
                <a:latin typeface="Aptos Display"/>
                <a:ea typeface="Aptos Display"/>
              </a:rPr>
              <a:t>oC4</a:t>
            </a:r>
            <a:r>
              <a:rPr b="1" lang="en-GB" sz="3740" spc="-1" strike="noStrike">
                <a:solidFill>
                  <a:srgbClr val="ffffff"/>
                </a:solidFill>
                <a:latin typeface="Aptos Display"/>
                <a:ea typeface="Aptos Display"/>
              </a:rPr>
              <a:t>x2 </a:t>
            </a:r>
            <a:r>
              <a:rPr b="1" lang="en-GB" sz="3740" spc="-1" strike="noStrike">
                <a:solidFill>
                  <a:srgbClr val="ffffff"/>
                </a:solidFill>
                <a:latin typeface="Aptos Display"/>
                <a:ea typeface="Aptos Display"/>
              </a:rPr>
              <a:t>and </a:t>
            </a:r>
            <a:r>
              <a:rPr b="1" lang="en-GB" sz="3740" spc="-1" strike="noStrike">
                <a:solidFill>
                  <a:srgbClr val="ffffff"/>
                </a:solidFill>
                <a:latin typeface="Aptos Display"/>
                <a:ea typeface="Aptos Display"/>
              </a:rPr>
              <a:t>GN</a:t>
            </a:r>
            <a:r>
              <a:rPr b="1" lang="en-GB" sz="3740" spc="-1" strike="noStrike">
                <a:solidFill>
                  <a:srgbClr val="ffffff"/>
                </a:solidFill>
                <a:latin typeface="Aptos Display"/>
                <a:ea typeface="Aptos Display"/>
              </a:rPr>
              <a:t>U </a:t>
            </a:r>
            <a:r>
              <a:rPr b="1" lang="en-GB" sz="3740" spc="-1" strike="noStrike">
                <a:solidFill>
                  <a:srgbClr val="ffffff"/>
                </a:solidFill>
                <a:latin typeface="Aptos Display"/>
                <a:ea typeface="Aptos Display"/>
              </a:rPr>
              <a:t>Rad</a:t>
            </a:r>
            <a:r>
              <a:rPr b="1" lang="en-GB" sz="3740" spc="-1" strike="noStrike">
                <a:solidFill>
                  <a:srgbClr val="ffffff"/>
                </a:solidFill>
                <a:latin typeface="Aptos Display"/>
                <a:ea typeface="Aptos Display"/>
              </a:rPr>
              <a:t>io  </a:t>
            </a:r>
            <a:endParaRPr b="0" lang="en-GB" sz="3740" spc="-1" strike="noStrike">
              <a:latin typeface="Arial"/>
            </a:endParaRPr>
          </a:p>
        </p:txBody>
      </p:sp>
      <p:sp>
        <p:nvSpPr>
          <p:cNvPr id="233" name="Oval 10"/>
          <p:cNvSpPr/>
          <p:nvPr/>
        </p:nvSpPr>
        <p:spPr>
          <a:xfrm>
            <a:off x="525600" y="4752000"/>
            <a:ext cx="315720" cy="315720"/>
          </a:xfrm>
          <a:prstGeom prst="ellipse">
            <a:avLst/>
          </a:prstGeom>
          <a:solidFill>
            <a:srgbClr val="808080"/>
          </a:solidFill>
          <a:ln w="6480">
            <a:noFill/>
          </a:ln>
        </p:spPr>
        <p:style>
          <a:lnRef idx="0"/>
          <a:fillRef idx="0"/>
          <a:effectRef idx="0"/>
          <a:fontRef idx="minor"/>
        </p:style>
      </p:sp>
      <p:sp>
        <p:nvSpPr>
          <p:cNvPr id="234" name="Picture 11"/>
          <p:cNvSpPr/>
          <p:nvPr/>
        </p:nvSpPr>
        <p:spPr>
          <a:xfrm>
            <a:off x="563400" y="4780800"/>
            <a:ext cx="240120" cy="243360"/>
          </a:xfrm>
          <a:prstGeom prst="ellipse">
            <a:avLst/>
          </a:prstGeom>
          <a:blipFill rotWithShape="0">
            <a:blip r:embed="rId1"/>
            <a:srcRect/>
            <a:stretch/>
          </a:blipFill>
          <a:ln w="0">
            <a:noFill/>
          </a:ln>
        </p:spPr>
        <p:style>
          <a:lnRef idx="0"/>
          <a:fillRef idx="0"/>
          <a:effectRef idx="0"/>
          <a:fontRef idx="minor"/>
        </p:style>
      </p:sp>
      <p:sp>
        <p:nvSpPr>
          <p:cNvPr id="235" name="Oval 10_0"/>
          <p:cNvSpPr/>
          <p:nvPr/>
        </p:nvSpPr>
        <p:spPr>
          <a:xfrm>
            <a:off x="524880" y="3916440"/>
            <a:ext cx="315720" cy="315720"/>
          </a:xfrm>
          <a:prstGeom prst="ellipse">
            <a:avLst/>
          </a:prstGeom>
          <a:solidFill>
            <a:srgbClr val="808080"/>
          </a:solidFill>
          <a:ln w="6480">
            <a:noFill/>
          </a:ln>
        </p:spPr>
        <p:style>
          <a:lnRef idx="0"/>
          <a:fillRef idx="0"/>
          <a:effectRef idx="0"/>
          <a:fontRef idx="minor"/>
        </p:style>
      </p:sp>
      <p:sp>
        <p:nvSpPr>
          <p:cNvPr id="236" name="Picture 11_0"/>
          <p:cNvSpPr/>
          <p:nvPr/>
        </p:nvSpPr>
        <p:spPr>
          <a:xfrm>
            <a:off x="562680" y="3945240"/>
            <a:ext cx="240120" cy="243360"/>
          </a:xfrm>
          <a:prstGeom prst="ellipse">
            <a:avLst/>
          </a:prstGeom>
          <a:blipFill rotWithShape="0">
            <a:blip r:embed="rId2"/>
            <a:srcRect/>
            <a:stretch/>
          </a:blipFill>
          <a:ln w="0">
            <a:noFill/>
          </a:ln>
        </p:spPr>
        <p:style>
          <a:lnRef idx="0"/>
          <a:fillRef idx="0"/>
          <a:effectRef idx="0"/>
          <a:fontRef idx="minor"/>
        </p:style>
      </p:sp>
      <p:sp>
        <p:nvSpPr>
          <p:cNvPr id="237" name=""/>
          <p:cNvSpPr/>
          <p:nvPr/>
        </p:nvSpPr>
        <p:spPr>
          <a:xfrm>
            <a:off x="524520" y="4334400"/>
            <a:ext cx="316080" cy="316080"/>
          </a:xfrm>
          <a:prstGeom prst="ellipse">
            <a:avLst/>
          </a:prstGeom>
          <a:solidFill>
            <a:srgbClr val="999999"/>
          </a:solidFill>
          <a:ln w="0">
            <a:solidFill>
              <a:srgbClr val="3465a4"/>
            </a:solidFill>
          </a:ln>
        </p:spPr>
        <p:style>
          <a:lnRef idx="0"/>
          <a:fillRef idx="0"/>
          <a:effectRef idx="0"/>
          <a:fontRef idx="minor"/>
        </p:style>
      </p:sp>
      <p:pic>
        <p:nvPicPr>
          <p:cNvPr id="238" name="" descr=""/>
          <p:cNvPicPr/>
          <p:nvPr/>
        </p:nvPicPr>
        <p:blipFill>
          <a:blip r:embed="rId3"/>
          <a:stretch/>
        </p:blipFill>
        <p:spPr>
          <a:xfrm>
            <a:off x="558000" y="4363200"/>
            <a:ext cx="251280" cy="251280"/>
          </a:xfrm>
          <a:prstGeom prst="rect">
            <a:avLst/>
          </a:prstGeom>
          <a:ln w="0">
            <a:noFill/>
          </a:ln>
        </p:spPr>
      </p:pic>
      <p:sp>
        <p:nvSpPr>
          <p:cNvPr id="239" name="Text Placeholder 5_1"/>
          <p:cNvSpPr/>
          <p:nvPr/>
        </p:nvSpPr>
        <p:spPr>
          <a:xfrm>
            <a:off x="841320" y="4270680"/>
            <a:ext cx="4990320" cy="451800"/>
          </a:xfrm>
          <a:prstGeom prst="rect">
            <a:avLst/>
          </a:prstGeom>
          <a:noFill/>
          <a:ln w="0">
            <a:noFill/>
          </a:ln>
        </p:spPr>
        <p:style>
          <a:lnRef idx="0"/>
          <a:fillRef idx="0"/>
          <a:effectRef idx="0"/>
          <a:fontRef idx="minor"/>
        </p:style>
        <p:txBody>
          <a:bodyPr lIns="90000" rIns="90000" tIns="45000" bIns="45000" anchor="t">
            <a:normAutofit/>
          </a:bodyPr>
          <a:p>
            <a:pPr>
              <a:lnSpc>
                <a:spcPct val="100000"/>
              </a:lnSpc>
              <a:spcBef>
                <a:spcPts val="360"/>
              </a:spcBef>
              <a:buNone/>
              <a:tabLst>
                <a:tab algn="l" pos="0"/>
              </a:tabLst>
            </a:pPr>
            <a:r>
              <a:rPr b="0" lang="en-GB" sz="1800" spc="-1" strike="noStrike">
                <a:solidFill>
                  <a:srgbClr val="d8e4f0"/>
                </a:solidFill>
                <a:latin typeface="Aptos"/>
                <a:ea typeface="Aptos"/>
              </a:rPr>
              <a:t>marius.siauciulis@strath.ac.uk</a:t>
            </a:r>
            <a:endParaRPr b="0" lang="en-GB" sz="18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PlaceHolder 1"/>
          <p:cNvSpPr>
            <a:spLocks noGrp="1"/>
          </p:cNvSpPr>
          <p:nvPr>
            <p:ph/>
          </p:nvPr>
        </p:nvSpPr>
        <p:spPr>
          <a:xfrm>
            <a:off x="648000" y="1087200"/>
            <a:ext cx="5535000" cy="5223960"/>
          </a:xfrm>
          <a:prstGeom prst="rect">
            <a:avLst/>
          </a:prstGeom>
          <a:noFill/>
          <a:ln w="0">
            <a:noFill/>
          </a:ln>
        </p:spPr>
        <p:txBody>
          <a:bodyPr lIns="90000" rIns="90000" tIns="45000" bIns="45000" anchor="t">
            <a:normAutofit/>
          </a:bodyPr>
          <a:p>
            <a:pPr marL="237240" indent="-236880">
              <a:lnSpc>
                <a:spcPct val="100000"/>
              </a:lnSpc>
              <a:spcBef>
                <a:spcPts val="567"/>
              </a:spcBef>
              <a:buClr>
                <a:srgbClr val="595959"/>
              </a:buClr>
              <a:buFont typeface="Arial"/>
              <a:buChar char="•"/>
            </a:pPr>
            <a:r>
              <a:rPr b="0" lang="en-GB" sz="2000" spc="-1" strike="noStrike">
                <a:solidFill>
                  <a:srgbClr val="25384b"/>
                </a:solidFill>
                <a:latin typeface="Aptos"/>
                <a:ea typeface="Aptos"/>
              </a:rPr>
              <a:t>Introduction</a:t>
            </a:r>
            <a:endParaRPr b="0" lang="en-GB" sz="2000" spc="-1" strike="noStrike">
              <a:latin typeface="Arial"/>
            </a:endParaRPr>
          </a:p>
          <a:p>
            <a:pPr marL="237240" indent="-236880">
              <a:lnSpc>
                <a:spcPct val="100000"/>
              </a:lnSpc>
              <a:spcBef>
                <a:spcPts val="567"/>
              </a:spcBef>
              <a:buClr>
                <a:srgbClr val="595959"/>
              </a:buClr>
              <a:buFont typeface="Arial"/>
              <a:buChar char="•"/>
            </a:pPr>
            <a:r>
              <a:rPr b="0" lang="en-GB" sz="2000" spc="-1" strike="noStrike">
                <a:solidFill>
                  <a:srgbClr val="25384b"/>
                </a:solidFill>
                <a:latin typeface="Aptos"/>
                <a:ea typeface="Aptos"/>
              </a:rPr>
              <a:t>RFSoC 4x2 Platform</a:t>
            </a:r>
            <a:endParaRPr b="0" lang="en-GB" sz="2000" spc="-1" strike="noStrike">
              <a:latin typeface="Arial"/>
            </a:endParaRPr>
          </a:p>
          <a:p>
            <a:pPr marL="237240" indent="-236880">
              <a:lnSpc>
                <a:spcPct val="100000"/>
              </a:lnSpc>
              <a:spcBef>
                <a:spcPts val="567"/>
              </a:spcBef>
              <a:buClr>
                <a:srgbClr val="595959"/>
              </a:buClr>
              <a:buFont typeface="Arial"/>
              <a:buChar char="•"/>
            </a:pPr>
            <a:r>
              <a:rPr b="0" lang="en-GB" sz="2000" spc="-1" strike="noStrike">
                <a:solidFill>
                  <a:srgbClr val="25384b"/>
                </a:solidFill>
                <a:latin typeface="Aptos"/>
                <a:ea typeface="Aptos"/>
              </a:rPr>
              <a:t>Hardware Setup Overview</a:t>
            </a:r>
            <a:endParaRPr b="0" lang="en-GB" sz="2000" spc="-1" strike="noStrike">
              <a:latin typeface="Arial"/>
            </a:endParaRPr>
          </a:p>
          <a:p>
            <a:pPr marL="237240" indent="-236880">
              <a:lnSpc>
                <a:spcPct val="100000"/>
              </a:lnSpc>
              <a:spcBef>
                <a:spcPts val="567"/>
              </a:spcBef>
              <a:buClr>
                <a:srgbClr val="595959"/>
              </a:buClr>
              <a:buFont typeface="Arial"/>
              <a:buChar char="•"/>
            </a:pPr>
            <a:r>
              <a:rPr b="0" lang="en-GB" sz="2000" spc="-1" strike="noStrike">
                <a:solidFill>
                  <a:srgbClr val="25384b"/>
                </a:solidFill>
                <a:latin typeface="Aptos"/>
                <a:ea typeface="Aptos"/>
              </a:rPr>
              <a:t>Hardware architecture</a:t>
            </a:r>
            <a:endParaRPr b="0" lang="en-GB" sz="2000" spc="-1" strike="noStrike">
              <a:latin typeface="Arial"/>
            </a:endParaRPr>
          </a:p>
          <a:p>
            <a:pPr marL="237240" indent="-236880">
              <a:lnSpc>
                <a:spcPct val="100000"/>
              </a:lnSpc>
              <a:spcBef>
                <a:spcPts val="567"/>
              </a:spcBef>
              <a:buClr>
                <a:srgbClr val="595959"/>
              </a:buClr>
              <a:buFont typeface="Arial"/>
              <a:buChar char="•"/>
            </a:pPr>
            <a:r>
              <a:rPr b="0" lang="en-GB" sz="2000" spc="-1" strike="noStrike">
                <a:solidFill>
                  <a:srgbClr val="25384b"/>
                </a:solidFill>
                <a:latin typeface="Aptos"/>
                <a:ea typeface="Aptos"/>
              </a:rPr>
              <a:t>Software Architecture</a:t>
            </a:r>
            <a:endParaRPr b="0" lang="en-GB" sz="2000" spc="-1" strike="noStrike">
              <a:latin typeface="Arial"/>
            </a:endParaRPr>
          </a:p>
          <a:p>
            <a:pPr lvl="1" marL="864000" indent="-324000">
              <a:lnSpc>
                <a:spcPct val="100000"/>
              </a:lnSpc>
              <a:spcBef>
                <a:spcPts val="567"/>
              </a:spcBef>
              <a:buClr>
                <a:srgbClr val="000000"/>
              </a:buClr>
              <a:buFont typeface="Symbol"/>
              <a:buChar char=""/>
            </a:pPr>
            <a:r>
              <a:rPr b="0" lang="en-GB" sz="2000" spc="-1" strike="noStrike">
                <a:solidFill>
                  <a:srgbClr val="25384b"/>
                </a:solidFill>
                <a:latin typeface="Aptos"/>
                <a:ea typeface="Aptos"/>
              </a:rPr>
              <a:t>RFSoC board</a:t>
            </a:r>
            <a:endParaRPr b="0" lang="en-GB" sz="2000" spc="-1" strike="noStrike">
              <a:latin typeface="Arial"/>
            </a:endParaRPr>
          </a:p>
          <a:p>
            <a:pPr lvl="1" marL="864000" indent="-324000">
              <a:lnSpc>
                <a:spcPct val="100000"/>
              </a:lnSpc>
              <a:spcBef>
                <a:spcPts val="567"/>
              </a:spcBef>
              <a:buClr>
                <a:srgbClr val="000000"/>
              </a:buClr>
              <a:buFont typeface="Symbol"/>
              <a:buChar char=""/>
            </a:pPr>
            <a:r>
              <a:rPr b="0" lang="en-GB" sz="2000" spc="-1" strike="noStrike">
                <a:solidFill>
                  <a:srgbClr val="25384b"/>
                </a:solidFill>
                <a:latin typeface="Aptos"/>
                <a:ea typeface="Aptos"/>
              </a:rPr>
              <a:t>GNU Radio client</a:t>
            </a:r>
            <a:endParaRPr b="0" lang="en-GB" sz="2000" spc="-1" strike="noStrike">
              <a:latin typeface="Arial"/>
            </a:endParaRPr>
          </a:p>
          <a:p>
            <a:pPr marL="237240" indent="-236880">
              <a:lnSpc>
                <a:spcPct val="100000"/>
              </a:lnSpc>
              <a:spcBef>
                <a:spcPts val="567"/>
              </a:spcBef>
              <a:buClr>
                <a:srgbClr val="595959"/>
              </a:buClr>
              <a:buFont typeface="Arial"/>
              <a:buChar char="•"/>
            </a:pPr>
            <a:r>
              <a:rPr b="0" lang="en-GB" sz="2000" spc="-1" strike="noStrike">
                <a:solidFill>
                  <a:srgbClr val="25384b"/>
                </a:solidFill>
                <a:latin typeface="Aptos"/>
                <a:ea typeface="Aptos"/>
              </a:rPr>
              <a:t>Updated design</a:t>
            </a:r>
            <a:endParaRPr b="0" lang="en-GB" sz="2000" spc="-1" strike="noStrike">
              <a:latin typeface="Arial"/>
            </a:endParaRPr>
          </a:p>
          <a:p>
            <a:pPr lvl="1" marL="864000" indent="-324000">
              <a:lnSpc>
                <a:spcPct val="100000"/>
              </a:lnSpc>
              <a:spcBef>
                <a:spcPts val="1134"/>
              </a:spcBef>
              <a:buClr>
                <a:srgbClr val="000000"/>
              </a:buClr>
              <a:buFont typeface="Symbol"/>
              <a:buChar char=""/>
            </a:pPr>
            <a:r>
              <a:rPr b="0" lang="en-GB" sz="2000" spc="-1" strike="noStrike">
                <a:solidFill>
                  <a:srgbClr val="25384b"/>
                </a:solidFill>
                <a:latin typeface="Aptos"/>
                <a:ea typeface="Aptos"/>
              </a:rPr>
              <a:t>Hardware architecture</a:t>
            </a:r>
            <a:endParaRPr b="0" lang="en-GB" sz="2000" spc="-1" strike="noStrike">
              <a:latin typeface="Arial"/>
            </a:endParaRPr>
          </a:p>
          <a:p>
            <a:pPr lvl="1" marL="864000" indent="-324000">
              <a:lnSpc>
                <a:spcPct val="100000"/>
              </a:lnSpc>
              <a:spcBef>
                <a:spcPts val="1134"/>
              </a:spcBef>
              <a:buClr>
                <a:srgbClr val="000000"/>
              </a:buClr>
              <a:buFont typeface="Symbol"/>
              <a:buChar char=""/>
            </a:pPr>
            <a:r>
              <a:rPr b="0" lang="en-GB" sz="2000" spc="-1" strike="noStrike">
                <a:solidFill>
                  <a:srgbClr val="25384b"/>
                </a:solidFill>
                <a:latin typeface="Aptos"/>
                <a:ea typeface="Aptos"/>
              </a:rPr>
              <a:t>MTS</a:t>
            </a:r>
            <a:endParaRPr b="0" lang="en-GB" sz="2000" spc="-1" strike="noStrike">
              <a:latin typeface="Arial"/>
            </a:endParaRPr>
          </a:p>
          <a:p>
            <a:pPr lvl="1" marL="864000" indent="-324000">
              <a:lnSpc>
                <a:spcPct val="100000"/>
              </a:lnSpc>
              <a:spcBef>
                <a:spcPts val="1134"/>
              </a:spcBef>
              <a:buClr>
                <a:srgbClr val="000000"/>
              </a:buClr>
              <a:buFont typeface="Symbol"/>
              <a:buChar char=""/>
            </a:pPr>
            <a:r>
              <a:rPr b="0" lang="en-GB" sz="2000" spc="-1" strike="noStrike">
                <a:solidFill>
                  <a:srgbClr val="25384b"/>
                </a:solidFill>
                <a:latin typeface="Aptos"/>
                <a:ea typeface="Aptos"/>
              </a:rPr>
              <a:t>Additional rates</a:t>
            </a:r>
            <a:endParaRPr b="0" lang="en-GB" sz="2000" spc="-1" strike="noStrike">
              <a:latin typeface="Arial"/>
            </a:endParaRPr>
          </a:p>
        </p:txBody>
      </p:sp>
      <p:sp>
        <p:nvSpPr>
          <p:cNvPr id="241" name="PlaceHolder 2"/>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Cont</a:t>
            </a:r>
            <a:r>
              <a:rPr b="1" lang="en-GB" sz="2670" spc="-1" strike="noStrike">
                <a:solidFill>
                  <a:srgbClr val="173a5e"/>
                </a:solidFill>
                <a:latin typeface="Aptos Display"/>
                <a:ea typeface="Aptos Display"/>
              </a:rPr>
              <a:t>ents</a:t>
            </a:r>
            <a:endParaRPr b="0" lang="en-GB" sz="2670" spc="-1" strike="noStrike">
              <a:latin typeface="Arial"/>
            </a:endParaRPr>
          </a:p>
        </p:txBody>
      </p:sp>
      <p:pic>
        <p:nvPicPr>
          <p:cNvPr id="242" name="" descr=""/>
          <p:cNvPicPr/>
          <p:nvPr/>
        </p:nvPicPr>
        <p:blipFill>
          <a:blip r:embed="rId1"/>
          <a:stretch/>
        </p:blipFill>
        <p:spPr>
          <a:xfrm>
            <a:off x="10296000" y="1080000"/>
            <a:ext cx="1439280" cy="89568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p:nvPr>
        </p:nvSpPr>
        <p:spPr>
          <a:xfrm>
            <a:off x="228600" y="228600"/>
            <a:ext cx="10190880" cy="551880"/>
          </a:xfrm>
          <a:prstGeom prst="rect">
            <a:avLst/>
          </a:prstGeom>
          <a:noFill/>
          <a:ln w="0">
            <a:noFill/>
          </a:ln>
        </p:spPr>
        <p:txBody>
          <a:bodyPr lIns="90000" rIns="90000" tIns="45000" bIns="45000" anchor="ctr">
            <a:normAutofit/>
          </a:bodyPr>
          <a:p>
            <a:pPr>
              <a:lnSpc>
                <a:spcPct val="100000"/>
              </a:lnSpc>
              <a:spcBef>
                <a:spcPts val="533"/>
              </a:spcBef>
              <a:buNone/>
              <a:tabLst>
                <a:tab algn="l" pos="0"/>
              </a:tabLst>
            </a:pPr>
            <a:r>
              <a:rPr b="1" lang="en-GB" sz="2660" spc="-1" strike="noStrike">
                <a:solidFill>
                  <a:srgbClr val="173a5e"/>
                </a:solidFill>
                <a:latin typeface="Aptos Display"/>
                <a:ea typeface="Aptos Display"/>
              </a:rPr>
              <a:t>StrathSDR (and Neutral Wireless)</a:t>
            </a:r>
            <a:endParaRPr b="0" lang="en-GB" sz="2660" spc="-1" strike="noStrike">
              <a:latin typeface="Arial"/>
            </a:endParaRPr>
          </a:p>
        </p:txBody>
      </p:sp>
      <p:sp>
        <p:nvSpPr>
          <p:cNvPr id="244" name="PlaceHolder 2"/>
          <p:cNvSpPr>
            <a:spLocks noGrp="1"/>
          </p:cNvSpPr>
          <p:nvPr>
            <p:ph/>
          </p:nvPr>
        </p:nvSpPr>
        <p:spPr>
          <a:xfrm>
            <a:off x="224280" y="1086480"/>
            <a:ext cx="11783880" cy="5223960"/>
          </a:xfrm>
          <a:prstGeom prst="rect">
            <a:avLst/>
          </a:prstGeom>
          <a:noFill/>
          <a:ln w="0">
            <a:noFill/>
          </a:ln>
        </p:spPr>
        <p:txBody>
          <a:bodyPr lIns="90000" rIns="90000" tIns="45000" bIns="45000" anchor="t">
            <a:normAutofit/>
          </a:bodyPr>
          <a:p>
            <a:pPr marL="237240" indent="-237240">
              <a:lnSpc>
                <a:spcPct val="100000"/>
              </a:lnSpc>
              <a:spcBef>
                <a:spcPts val="1599"/>
              </a:spcBef>
              <a:buClr>
                <a:srgbClr val="595959"/>
              </a:buClr>
              <a:buFont typeface="Arial"/>
              <a:buChar char="•"/>
            </a:pPr>
            <a:r>
              <a:rPr b="1" lang="en-GB" sz="2130" spc="-1" strike="noStrike">
                <a:solidFill>
                  <a:srgbClr val="25384b"/>
                </a:solidFill>
                <a:latin typeface="Aptos"/>
                <a:ea typeface="Aptos"/>
              </a:rPr>
              <a:t>StrathSDR</a:t>
            </a:r>
            <a:r>
              <a:rPr b="0" lang="en-GB" sz="2130" spc="-1" strike="noStrike">
                <a:solidFill>
                  <a:srgbClr val="25384b"/>
                </a:solidFill>
                <a:latin typeface="Aptos"/>
                <a:ea typeface="Aptos"/>
              </a:rPr>
              <a:t> = University of </a:t>
            </a:r>
            <a:r>
              <a:rPr b="1" lang="en-GB" sz="2130" spc="-1" strike="noStrike">
                <a:solidFill>
                  <a:srgbClr val="25384b"/>
                </a:solidFill>
                <a:latin typeface="Aptos"/>
                <a:ea typeface="Aptos"/>
              </a:rPr>
              <a:t>Strath</a:t>
            </a:r>
            <a:r>
              <a:rPr b="0" lang="en-GB" sz="2130" spc="-1" strike="noStrike">
                <a:solidFill>
                  <a:srgbClr val="25384b"/>
                </a:solidFill>
                <a:latin typeface="Aptos"/>
                <a:ea typeface="Aptos"/>
              </a:rPr>
              <a:t>clyde </a:t>
            </a:r>
            <a:r>
              <a:rPr b="1" lang="en-GB" sz="2130" spc="-1" strike="noStrike">
                <a:solidFill>
                  <a:srgbClr val="25384b"/>
                </a:solidFill>
                <a:latin typeface="Aptos"/>
                <a:ea typeface="Aptos"/>
              </a:rPr>
              <a:t>S</a:t>
            </a:r>
            <a:r>
              <a:rPr b="0" lang="en-GB" sz="2130" spc="-1" strike="noStrike">
                <a:solidFill>
                  <a:srgbClr val="25384b"/>
                </a:solidFill>
                <a:latin typeface="Aptos"/>
                <a:ea typeface="Aptos"/>
              </a:rPr>
              <a:t>oftware </a:t>
            </a:r>
            <a:r>
              <a:rPr b="1" lang="en-GB" sz="2130" spc="-1" strike="noStrike">
                <a:solidFill>
                  <a:srgbClr val="25384b"/>
                </a:solidFill>
                <a:latin typeface="Aptos"/>
                <a:ea typeface="Aptos"/>
              </a:rPr>
              <a:t>D</a:t>
            </a:r>
            <a:r>
              <a:rPr b="0" lang="en-GB" sz="2130" spc="-1" strike="noStrike">
                <a:solidFill>
                  <a:srgbClr val="25384b"/>
                </a:solidFill>
                <a:latin typeface="Aptos"/>
                <a:ea typeface="Aptos"/>
              </a:rPr>
              <a:t>efined </a:t>
            </a:r>
            <a:r>
              <a:rPr b="1" lang="en-GB" sz="2130" spc="-1" strike="noStrike">
                <a:solidFill>
                  <a:srgbClr val="25384b"/>
                </a:solidFill>
                <a:latin typeface="Aptos"/>
                <a:ea typeface="Aptos"/>
              </a:rPr>
              <a:t>R</a:t>
            </a:r>
            <a:r>
              <a:rPr b="0" lang="en-GB" sz="2130" spc="-1" strike="noStrike">
                <a:solidFill>
                  <a:srgbClr val="25384b"/>
                </a:solidFill>
                <a:latin typeface="Aptos"/>
                <a:ea typeface="Aptos"/>
              </a:rPr>
              <a:t>adio </a:t>
            </a:r>
            <a:endParaRPr b="0" lang="en-GB" sz="213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25384b"/>
                </a:solidFill>
                <a:latin typeface="Aptos"/>
                <a:ea typeface="Aptos"/>
              </a:rPr>
              <a:t>StrathSDR is composed of around 20 staff, including:</a:t>
            </a:r>
            <a:endParaRPr b="0" lang="en-GB" sz="213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4 senior academics and academic-related staff</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8 research staff</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10 PhD students</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Interns and project students</a:t>
            </a:r>
            <a:endParaRPr b="0" lang="en-GB" sz="1870" spc="-1" strike="noStrike">
              <a:latin typeface="Arial"/>
            </a:endParaRPr>
          </a:p>
          <a:p>
            <a:pPr>
              <a:lnSpc>
                <a:spcPct val="100000"/>
              </a:lnSpc>
              <a:spcBef>
                <a:spcPts val="1599"/>
              </a:spcBef>
              <a:buNone/>
            </a:pPr>
            <a:endParaRPr b="0" lang="en-GB" sz="2130" spc="-1" strike="noStrike">
              <a:latin typeface="Arial"/>
            </a:endParaRPr>
          </a:p>
          <a:p>
            <a:pPr>
              <a:lnSpc>
                <a:spcPct val="100000"/>
              </a:lnSpc>
              <a:spcBef>
                <a:spcPts val="1599"/>
              </a:spcBef>
              <a:buNone/>
            </a:pPr>
            <a:endParaRPr b="0" lang="en-GB" sz="2130" spc="-1" strike="noStrike">
              <a:latin typeface="Arial"/>
            </a:endParaRPr>
          </a:p>
        </p:txBody>
      </p:sp>
      <p:sp>
        <p:nvSpPr>
          <p:cNvPr id="245" name="TextBox 1"/>
          <p:cNvSpPr/>
          <p:nvPr/>
        </p:nvSpPr>
        <p:spPr>
          <a:xfrm>
            <a:off x="6232680" y="6105240"/>
            <a:ext cx="4206960" cy="374400"/>
          </a:xfrm>
          <a:prstGeom prst="rect">
            <a:avLst/>
          </a:prstGeom>
          <a:noFill/>
          <a:ln w="0">
            <a:noFill/>
          </a:ln>
        </p:spPr>
        <p:style>
          <a:lnRef idx="0"/>
          <a:fillRef idx="0"/>
          <a:effectRef idx="0"/>
          <a:fontRef idx="minor"/>
        </p:style>
        <p:txBody>
          <a:bodyPr wrap="none" lIns="90000" rIns="90000" tIns="45000" bIns="45000" anchor="t">
            <a:normAutofit/>
          </a:bodyPr>
          <a:p>
            <a:pPr>
              <a:lnSpc>
                <a:spcPct val="100000"/>
              </a:lnSpc>
              <a:buNone/>
              <a:tabLst>
                <a:tab algn="l" pos="0"/>
              </a:tabLst>
            </a:pPr>
            <a:r>
              <a:rPr b="0" lang="en-GB" sz="1600" spc="-1" strike="noStrike">
                <a:solidFill>
                  <a:srgbClr val="2a6099"/>
                </a:solidFill>
                <a:latin typeface="Aptos"/>
                <a:ea typeface="Aptos"/>
              </a:rPr>
              <a:t>(some of!) the StrathSDR team, Dec 25.​</a:t>
            </a:r>
            <a:endParaRPr b="0" lang="en-GB" sz="1600" spc="-1" strike="noStrike">
              <a:latin typeface="Arial"/>
            </a:endParaRPr>
          </a:p>
        </p:txBody>
      </p:sp>
      <p:sp>
        <p:nvSpPr>
          <p:cNvPr id="246" name="Freeform 1"/>
          <p:cNvSpPr/>
          <p:nvPr/>
        </p:nvSpPr>
        <p:spPr>
          <a:xfrm rot="662400">
            <a:off x="7759800" y="1928520"/>
            <a:ext cx="838080" cy="515160"/>
          </a:xfrm>
          <a:custGeom>
            <a:avLst/>
            <a:gdLst/>
            <a:ahLst/>
            <a:rect l="l" t="t" r="r" b="b"/>
            <a:pathLst>
              <a:path w="2451652" h="1133061">
                <a:moveTo>
                  <a:pt x="0" y="66261"/>
                </a:moveTo>
                <a:cubicBezTo>
                  <a:pt x="33299" y="52942"/>
                  <a:pt x="82380" y="32558"/>
                  <a:pt x="112644" y="26505"/>
                </a:cubicBezTo>
                <a:cubicBezTo>
                  <a:pt x="138930" y="21248"/>
                  <a:pt x="174801" y="14620"/>
                  <a:pt x="198783" y="6626"/>
                </a:cubicBezTo>
                <a:lnTo>
                  <a:pt x="218661" y="0"/>
                </a:lnTo>
                <a:cubicBezTo>
                  <a:pt x="304800" y="2209"/>
                  <a:pt x="391004" y="2622"/>
                  <a:pt x="477078" y="6626"/>
                </a:cubicBezTo>
                <a:cubicBezTo>
                  <a:pt x="489335" y="7196"/>
                  <a:pt x="537584" y="24861"/>
                  <a:pt x="543339" y="26505"/>
                </a:cubicBezTo>
                <a:cubicBezTo>
                  <a:pt x="560852" y="31509"/>
                  <a:pt x="578678" y="35340"/>
                  <a:pt x="596348" y="39757"/>
                </a:cubicBezTo>
                <a:cubicBezTo>
                  <a:pt x="605183" y="44174"/>
                  <a:pt x="613826" y="48997"/>
                  <a:pt x="622852" y="53009"/>
                </a:cubicBezTo>
                <a:cubicBezTo>
                  <a:pt x="633721" y="57840"/>
                  <a:pt x="645344" y="60942"/>
                  <a:pt x="655983" y="66261"/>
                </a:cubicBezTo>
                <a:cubicBezTo>
                  <a:pt x="667502" y="72021"/>
                  <a:pt x="677855" y="79885"/>
                  <a:pt x="689113" y="86140"/>
                </a:cubicBezTo>
                <a:cubicBezTo>
                  <a:pt x="697747" y="90937"/>
                  <a:pt x="707147" y="94310"/>
                  <a:pt x="715617" y="99392"/>
                </a:cubicBezTo>
                <a:cubicBezTo>
                  <a:pt x="730368" y="108243"/>
                  <a:pt x="766341" y="132827"/>
                  <a:pt x="781878" y="145774"/>
                </a:cubicBezTo>
                <a:cubicBezTo>
                  <a:pt x="797902" y="159127"/>
                  <a:pt x="807595" y="176557"/>
                  <a:pt x="821635" y="192157"/>
                </a:cubicBezTo>
                <a:cubicBezTo>
                  <a:pt x="862559" y="237628"/>
                  <a:pt x="847813" y="209228"/>
                  <a:pt x="874644" y="258418"/>
                </a:cubicBezTo>
                <a:cubicBezTo>
                  <a:pt x="900997" y="306732"/>
                  <a:pt x="888960" y="294166"/>
                  <a:pt x="921026" y="344557"/>
                </a:cubicBezTo>
                <a:cubicBezTo>
                  <a:pt x="926955" y="353874"/>
                  <a:pt x="934778" y="361872"/>
                  <a:pt x="940904" y="371061"/>
                </a:cubicBezTo>
                <a:cubicBezTo>
                  <a:pt x="948048" y="381777"/>
                  <a:pt x="955454" y="392467"/>
                  <a:pt x="960783" y="404192"/>
                </a:cubicBezTo>
                <a:cubicBezTo>
                  <a:pt x="966563" y="416909"/>
                  <a:pt x="974035" y="443948"/>
                  <a:pt x="974035" y="443948"/>
                </a:cubicBezTo>
                <a:cubicBezTo>
                  <a:pt x="971826" y="466035"/>
                  <a:pt x="972400" y="488580"/>
                  <a:pt x="967409" y="510209"/>
                </a:cubicBezTo>
                <a:cubicBezTo>
                  <a:pt x="965618" y="517969"/>
                  <a:pt x="958935" y="523716"/>
                  <a:pt x="954157" y="530087"/>
                </a:cubicBezTo>
                <a:cubicBezTo>
                  <a:pt x="940746" y="547969"/>
                  <a:pt x="911172" y="590203"/>
                  <a:pt x="887896" y="609600"/>
                </a:cubicBezTo>
                <a:cubicBezTo>
                  <a:pt x="881778" y="614698"/>
                  <a:pt x="874932" y="618902"/>
                  <a:pt x="868017" y="622853"/>
                </a:cubicBezTo>
                <a:cubicBezTo>
                  <a:pt x="846352" y="635233"/>
                  <a:pt x="832047" y="639891"/>
                  <a:pt x="808383" y="649357"/>
                </a:cubicBezTo>
                <a:cubicBezTo>
                  <a:pt x="742122" y="647148"/>
                  <a:pt x="674536" y="656100"/>
                  <a:pt x="609600" y="642731"/>
                </a:cubicBezTo>
                <a:cubicBezTo>
                  <a:pt x="600687" y="640896"/>
                  <a:pt x="575912" y="588605"/>
                  <a:pt x="569844" y="576470"/>
                </a:cubicBezTo>
                <a:cubicBezTo>
                  <a:pt x="557772" y="516120"/>
                  <a:pt x="556101" y="522314"/>
                  <a:pt x="569844" y="430696"/>
                </a:cubicBezTo>
                <a:cubicBezTo>
                  <a:pt x="571025" y="422821"/>
                  <a:pt x="577998" y="416936"/>
                  <a:pt x="583096" y="410818"/>
                </a:cubicBezTo>
                <a:cubicBezTo>
                  <a:pt x="611811" y="376360"/>
                  <a:pt x="592453" y="403744"/>
                  <a:pt x="622852" y="377687"/>
                </a:cubicBezTo>
                <a:cubicBezTo>
                  <a:pt x="632338" y="369556"/>
                  <a:pt x="638762" y="357805"/>
                  <a:pt x="649357" y="351183"/>
                </a:cubicBezTo>
                <a:cubicBezTo>
                  <a:pt x="657079" y="346357"/>
                  <a:pt x="667334" y="347755"/>
                  <a:pt x="675861" y="344557"/>
                </a:cubicBezTo>
                <a:cubicBezTo>
                  <a:pt x="741948" y="319774"/>
                  <a:pt x="654685" y="341900"/>
                  <a:pt x="742122" y="318053"/>
                </a:cubicBezTo>
                <a:cubicBezTo>
                  <a:pt x="773912" y="309383"/>
                  <a:pt x="809587" y="307993"/>
                  <a:pt x="841513" y="304800"/>
                </a:cubicBezTo>
                <a:cubicBezTo>
                  <a:pt x="1002196" y="309983"/>
                  <a:pt x="1004541" y="299978"/>
                  <a:pt x="1119809" y="324679"/>
                </a:cubicBezTo>
                <a:cubicBezTo>
                  <a:pt x="1126638" y="326142"/>
                  <a:pt x="1133147" y="328853"/>
                  <a:pt x="1139687" y="331305"/>
                </a:cubicBezTo>
                <a:cubicBezTo>
                  <a:pt x="1168492" y="342107"/>
                  <a:pt x="1196915" y="353922"/>
                  <a:pt x="1225826" y="364435"/>
                </a:cubicBezTo>
                <a:cubicBezTo>
                  <a:pt x="1245518" y="371596"/>
                  <a:pt x="1266202" y="376059"/>
                  <a:pt x="1285461" y="384313"/>
                </a:cubicBezTo>
                <a:cubicBezTo>
                  <a:pt x="1290602" y="386516"/>
                  <a:pt x="1329405" y="410512"/>
                  <a:pt x="1338470" y="417444"/>
                </a:cubicBezTo>
                <a:cubicBezTo>
                  <a:pt x="1369708" y="441332"/>
                  <a:pt x="1403428" y="462524"/>
                  <a:pt x="1431235" y="490331"/>
                </a:cubicBezTo>
                <a:cubicBezTo>
                  <a:pt x="1440070" y="499166"/>
                  <a:pt x="1448336" y="508608"/>
                  <a:pt x="1457739" y="516835"/>
                </a:cubicBezTo>
                <a:cubicBezTo>
                  <a:pt x="1466050" y="524107"/>
                  <a:pt x="1476435" y="528904"/>
                  <a:pt x="1484244" y="536713"/>
                </a:cubicBezTo>
                <a:cubicBezTo>
                  <a:pt x="1543421" y="595890"/>
                  <a:pt x="1505147" y="564414"/>
                  <a:pt x="1543878" y="609600"/>
                </a:cubicBezTo>
                <a:cubicBezTo>
                  <a:pt x="1559917" y="628312"/>
                  <a:pt x="1586081" y="648082"/>
                  <a:pt x="1603513" y="662609"/>
                </a:cubicBezTo>
                <a:cubicBezTo>
                  <a:pt x="1607930" y="671444"/>
                  <a:pt x="1611286" y="680894"/>
                  <a:pt x="1616765" y="689113"/>
                </a:cubicBezTo>
                <a:cubicBezTo>
                  <a:pt x="1620230" y="694311"/>
                  <a:pt x="1626018" y="697567"/>
                  <a:pt x="1630017" y="702366"/>
                </a:cubicBezTo>
                <a:cubicBezTo>
                  <a:pt x="1637087" y="710850"/>
                  <a:pt x="1644043" y="719505"/>
                  <a:pt x="1649896" y="728870"/>
                </a:cubicBezTo>
                <a:cubicBezTo>
                  <a:pt x="1655131" y="737246"/>
                  <a:pt x="1658247" y="746798"/>
                  <a:pt x="1663148" y="755374"/>
                </a:cubicBezTo>
                <a:cubicBezTo>
                  <a:pt x="1689613" y="801689"/>
                  <a:pt x="1663561" y="743157"/>
                  <a:pt x="1689652" y="808383"/>
                </a:cubicBezTo>
                <a:cubicBezTo>
                  <a:pt x="1703028" y="902020"/>
                  <a:pt x="1702619" y="875197"/>
                  <a:pt x="1683026" y="1027044"/>
                </a:cubicBezTo>
                <a:cubicBezTo>
                  <a:pt x="1681504" y="1038840"/>
                  <a:pt x="1673950" y="1049037"/>
                  <a:pt x="1669774" y="1060174"/>
                </a:cubicBezTo>
                <a:cubicBezTo>
                  <a:pt x="1667322" y="1066714"/>
                  <a:pt x="1667619" y="1074687"/>
                  <a:pt x="1663148" y="1080053"/>
                </a:cubicBezTo>
                <a:cubicBezTo>
                  <a:pt x="1656078" y="1088537"/>
                  <a:pt x="1645691" y="1093598"/>
                  <a:pt x="1636644" y="1099931"/>
                </a:cubicBezTo>
                <a:cubicBezTo>
                  <a:pt x="1595219" y="1128928"/>
                  <a:pt x="1610180" y="1122004"/>
                  <a:pt x="1577009" y="1133061"/>
                </a:cubicBezTo>
                <a:cubicBezTo>
                  <a:pt x="1554922" y="1130852"/>
                  <a:pt x="1531358" y="1134679"/>
                  <a:pt x="1510748" y="1126435"/>
                </a:cubicBezTo>
                <a:cubicBezTo>
                  <a:pt x="1496247" y="1120635"/>
                  <a:pt x="1489290" y="1103681"/>
                  <a:pt x="1477617" y="1093305"/>
                </a:cubicBezTo>
                <a:cubicBezTo>
                  <a:pt x="1449418" y="1068239"/>
                  <a:pt x="1453999" y="1080865"/>
                  <a:pt x="1431235" y="1053548"/>
                </a:cubicBezTo>
                <a:cubicBezTo>
                  <a:pt x="1426137" y="1047430"/>
                  <a:pt x="1421934" y="1040584"/>
                  <a:pt x="1417983" y="1033670"/>
                </a:cubicBezTo>
                <a:cubicBezTo>
                  <a:pt x="1413082" y="1025094"/>
                  <a:pt x="1408622" y="1016245"/>
                  <a:pt x="1404731" y="1007166"/>
                </a:cubicBezTo>
                <a:cubicBezTo>
                  <a:pt x="1399993" y="996111"/>
                  <a:pt x="1393581" y="971296"/>
                  <a:pt x="1391478" y="960783"/>
                </a:cubicBezTo>
                <a:cubicBezTo>
                  <a:pt x="1388843" y="947609"/>
                  <a:pt x="1387487" y="934200"/>
                  <a:pt x="1384852" y="921026"/>
                </a:cubicBezTo>
                <a:cubicBezTo>
                  <a:pt x="1383066" y="912096"/>
                  <a:pt x="1380435" y="903357"/>
                  <a:pt x="1378226" y="894522"/>
                </a:cubicBezTo>
                <a:cubicBezTo>
                  <a:pt x="1384852" y="856974"/>
                  <a:pt x="1390626" y="819266"/>
                  <a:pt x="1398104" y="781879"/>
                </a:cubicBezTo>
                <a:cubicBezTo>
                  <a:pt x="1399474" y="775030"/>
                  <a:pt x="1401029" y="767923"/>
                  <a:pt x="1404731" y="762000"/>
                </a:cubicBezTo>
                <a:cubicBezTo>
                  <a:pt x="1412227" y="750007"/>
                  <a:pt x="1421235" y="738870"/>
                  <a:pt x="1431235" y="728870"/>
                </a:cubicBezTo>
                <a:cubicBezTo>
                  <a:pt x="1436866" y="723239"/>
                  <a:pt x="1444360" y="719839"/>
                  <a:pt x="1451113" y="715618"/>
                </a:cubicBezTo>
                <a:cubicBezTo>
                  <a:pt x="1462034" y="708792"/>
                  <a:pt x="1473323" y="702566"/>
                  <a:pt x="1484244" y="695740"/>
                </a:cubicBezTo>
                <a:cubicBezTo>
                  <a:pt x="1490997" y="691519"/>
                  <a:pt x="1496999" y="686049"/>
                  <a:pt x="1504122" y="682487"/>
                </a:cubicBezTo>
                <a:cubicBezTo>
                  <a:pt x="1514760" y="677168"/>
                  <a:pt x="1526383" y="674066"/>
                  <a:pt x="1537252" y="669235"/>
                </a:cubicBezTo>
                <a:cubicBezTo>
                  <a:pt x="1546278" y="665223"/>
                  <a:pt x="1554678" y="659874"/>
                  <a:pt x="1563757" y="655983"/>
                </a:cubicBezTo>
                <a:cubicBezTo>
                  <a:pt x="1585978" y="646460"/>
                  <a:pt x="1604611" y="645780"/>
                  <a:pt x="1630017" y="642731"/>
                </a:cubicBezTo>
                <a:lnTo>
                  <a:pt x="1749287" y="629479"/>
                </a:lnTo>
                <a:cubicBezTo>
                  <a:pt x="1794680" y="631542"/>
                  <a:pt x="1896208" y="632983"/>
                  <a:pt x="1954696" y="642731"/>
                </a:cubicBezTo>
                <a:cubicBezTo>
                  <a:pt x="1961585" y="643879"/>
                  <a:pt x="1967756" y="647842"/>
                  <a:pt x="1974574" y="649357"/>
                </a:cubicBezTo>
                <a:cubicBezTo>
                  <a:pt x="1987689" y="652271"/>
                  <a:pt x="2001079" y="653774"/>
                  <a:pt x="2014331" y="655983"/>
                </a:cubicBezTo>
                <a:cubicBezTo>
                  <a:pt x="2051319" y="680642"/>
                  <a:pt x="2020312" y="661713"/>
                  <a:pt x="2080591" y="689113"/>
                </a:cubicBezTo>
                <a:cubicBezTo>
                  <a:pt x="2089583" y="693201"/>
                  <a:pt x="2098626" y="697284"/>
                  <a:pt x="2107096" y="702366"/>
                </a:cubicBezTo>
                <a:cubicBezTo>
                  <a:pt x="2120753" y="710560"/>
                  <a:pt x="2132606" y="721747"/>
                  <a:pt x="2146852" y="728870"/>
                </a:cubicBezTo>
                <a:cubicBezTo>
                  <a:pt x="2172733" y="741810"/>
                  <a:pt x="2171384" y="739765"/>
                  <a:pt x="2193235" y="755374"/>
                </a:cubicBezTo>
                <a:cubicBezTo>
                  <a:pt x="2202221" y="761793"/>
                  <a:pt x="2210753" y="768834"/>
                  <a:pt x="2219739" y="775253"/>
                </a:cubicBezTo>
                <a:cubicBezTo>
                  <a:pt x="2226219" y="779882"/>
                  <a:pt x="2233399" y="783530"/>
                  <a:pt x="2239617" y="788505"/>
                </a:cubicBezTo>
                <a:cubicBezTo>
                  <a:pt x="2244495" y="792408"/>
                  <a:pt x="2247992" y="797854"/>
                  <a:pt x="2252870" y="801757"/>
                </a:cubicBezTo>
                <a:cubicBezTo>
                  <a:pt x="2259088" y="806732"/>
                  <a:pt x="2266268" y="810380"/>
                  <a:pt x="2272748" y="815009"/>
                </a:cubicBezTo>
                <a:cubicBezTo>
                  <a:pt x="2281734" y="821428"/>
                  <a:pt x="2290768" y="827817"/>
                  <a:pt x="2299252" y="834887"/>
                </a:cubicBezTo>
                <a:cubicBezTo>
                  <a:pt x="2304051" y="838886"/>
                  <a:pt x="2307147" y="844926"/>
                  <a:pt x="2312504" y="848140"/>
                </a:cubicBezTo>
                <a:cubicBezTo>
                  <a:pt x="2318493" y="851734"/>
                  <a:pt x="2325757" y="852557"/>
                  <a:pt x="2332383" y="854766"/>
                </a:cubicBezTo>
                <a:cubicBezTo>
                  <a:pt x="2356834" y="887368"/>
                  <a:pt x="2348648" y="881052"/>
                  <a:pt x="2385391" y="907774"/>
                </a:cubicBezTo>
                <a:cubicBezTo>
                  <a:pt x="2398272" y="917142"/>
                  <a:pt x="2411896" y="925444"/>
                  <a:pt x="2425148" y="934279"/>
                </a:cubicBezTo>
                <a:cubicBezTo>
                  <a:pt x="2447625" y="949264"/>
                  <a:pt x="2439395" y="941900"/>
                  <a:pt x="2451652" y="954157"/>
                </a:cubicBezTo>
              </a:path>
            </a:pathLst>
          </a:custGeom>
          <a:noFill/>
          <a:ln w="41400">
            <a:solidFill>
              <a:srgbClr val="729fcf"/>
            </a:solidFill>
            <a:round/>
            <a:tailEnd len="med" type="triangle" w="med"/>
          </a:ln>
        </p:spPr>
        <p:style>
          <a:lnRef idx="0"/>
          <a:fillRef idx="0"/>
          <a:effectRef idx="0"/>
          <a:fontRef idx="minor"/>
        </p:style>
      </p:sp>
      <p:sp>
        <p:nvSpPr>
          <p:cNvPr id="247" name="TextBox 15"/>
          <p:cNvSpPr/>
          <p:nvPr/>
        </p:nvSpPr>
        <p:spPr>
          <a:xfrm>
            <a:off x="6149160" y="3657960"/>
            <a:ext cx="5578200" cy="2361600"/>
          </a:xfrm>
          <a:prstGeom prst="rect">
            <a:avLst/>
          </a:prstGeom>
          <a:noFill/>
          <a:ln w="0">
            <a:noFill/>
          </a:ln>
        </p:spPr>
        <p:style>
          <a:lnRef idx="0"/>
          <a:fillRef idx="0"/>
          <a:effectRef idx="0"/>
          <a:fontRef idx="minor"/>
        </p:style>
        <p:txBody>
          <a:bodyPr lIns="90000" rIns="90000" tIns="45000" bIns="45000" anchor="t">
            <a:normAutofit/>
          </a:bodyPr>
          <a:p>
            <a:pPr>
              <a:lnSpc>
                <a:spcPct val="100000"/>
              </a:lnSpc>
              <a:buNone/>
              <a:tabLst>
                <a:tab algn="l" pos="0"/>
              </a:tabLst>
            </a:pPr>
            <a:r>
              <a:rPr b="0" lang="en-GB" sz="2130" spc="-1" strike="noStrike">
                <a:solidFill>
                  <a:srgbClr val="25384b"/>
                </a:solidFill>
                <a:latin typeface="Aptos"/>
                <a:ea typeface="Aptos"/>
              </a:rPr>
              <a:t>Our spin-out company, Neutral Wireless, also has additional staff. </a:t>
            </a:r>
            <a:endParaRPr b="0" lang="en-GB" sz="2130" spc="-1" strike="noStrike">
              <a:latin typeface="Arial"/>
            </a:endParaRPr>
          </a:p>
          <a:p>
            <a:pPr>
              <a:lnSpc>
                <a:spcPct val="100000"/>
              </a:lnSpc>
              <a:buNone/>
              <a:tabLst>
                <a:tab algn="l" pos="0"/>
              </a:tabLst>
            </a:pPr>
            <a:endParaRPr b="0" lang="en-GB" sz="2130" spc="-1" strike="noStrike">
              <a:latin typeface="Arial"/>
            </a:endParaRPr>
          </a:p>
          <a:p>
            <a:pPr>
              <a:lnSpc>
                <a:spcPct val="100000"/>
              </a:lnSpc>
              <a:buNone/>
              <a:tabLst>
                <a:tab algn="l" pos="0"/>
              </a:tabLst>
            </a:pPr>
            <a:r>
              <a:rPr b="0" lang="en-GB" sz="2130" spc="-1" strike="noStrike">
                <a:solidFill>
                  <a:srgbClr val="25384b"/>
                </a:solidFill>
                <a:latin typeface="Aptos"/>
                <a:ea typeface="Aptos"/>
              </a:rPr>
              <a:t>Neutral Wireless is a technology company specialising in 5G private networks, broadcast connectivity, SDR, consulting and training. </a:t>
            </a:r>
            <a:endParaRPr b="0" lang="en-GB" sz="2130" spc="-1" strike="noStrike">
              <a:latin typeface="Arial"/>
            </a:endParaRPr>
          </a:p>
        </p:txBody>
      </p:sp>
      <p:pic>
        <p:nvPicPr>
          <p:cNvPr id="248" name="Picture 2" descr=""/>
          <p:cNvPicPr/>
          <p:nvPr/>
        </p:nvPicPr>
        <p:blipFill>
          <a:blip r:embed="rId1"/>
          <a:stretch/>
        </p:blipFill>
        <p:spPr>
          <a:xfrm>
            <a:off x="8600760" y="2701800"/>
            <a:ext cx="2084040" cy="727200"/>
          </a:xfrm>
          <a:prstGeom prst="rect">
            <a:avLst/>
          </a:prstGeom>
          <a:ln w="0">
            <a:noFill/>
          </a:ln>
        </p:spPr>
      </p:pic>
      <p:pic>
        <p:nvPicPr>
          <p:cNvPr id="249" name="Picture 15" descr="STRATH_SDR__NW__group_photo_December_2025.jpg"/>
          <p:cNvPicPr/>
          <p:nvPr/>
        </p:nvPicPr>
        <p:blipFill>
          <a:blip r:embed="rId2"/>
          <a:srcRect l="15721" t="13677" r="16714" b="44012"/>
          <a:stretch/>
        </p:blipFill>
        <p:spPr>
          <a:xfrm>
            <a:off x="360000" y="3957120"/>
            <a:ext cx="5579280" cy="232056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PlaceHolder 1"/>
          <p:cNvSpPr>
            <a:spLocks noGrp="1"/>
          </p:cNvSpPr>
          <p:nvPr>
            <p:ph/>
          </p:nvPr>
        </p:nvSpPr>
        <p:spPr>
          <a:xfrm>
            <a:off x="228600" y="228600"/>
            <a:ext cx="10190880" cy="551880"/>
          </a:xfrm>
          <a:prstGeom prst="rect">
            <a:avLst/>
          </a:prstGeom>
          <a:noFill/>
          <a:ln w="0">
            <a:noFill/>
          </a:ln>
        </p:spPr>
        <p:txBody>
          <a:bodyPr lIns="90000" rIns="90000" tIns="45000" bIns="45000" anchor="ctr">
            <a:normAutofit/>
          </a:bodyPr>
          <a:p>
            <a:pPr>
              <a:lnSpc>
                <a:spcPct val="100000"/>
              </a:lnSpc>
              <a:spcBef>
                <a:spcPts val="533"/>
              </a:spcBef>
              <a:buNone/>
              <a:tabLst>
                <a:tab algn="l" pos="0"/>
              </a:tabLst>
            </a:pPr>
            <a:r>
              <a:rPr b="1" lang="en-GB" sz="2660" spc="-1" strike="noStrike">
                <a:solidFill>
                  <a:srgbClr val="173a5e"/>
                </a:solidFill>
                <a:latin typeface="Aptos Display"/>
                <a:ea typeface="Aptos Display"/>
              </a:rPr>
              <a:t>Book Development… </a:t>
            </a:r>
            <a:endParaRPr b="0" lang="en-GB" sz="2660" spc="-1" strike="noStrike">
              <a:latin typeface="Arial"/>
            </a:endParaRPr>
          </a:p>
        </p:txBody>
      </p:sp>
      <p:sp>
        <p:nvSpPr>
          <p:cNvPr id="251" name="PlaceHolder 2"/>
          <p:cNvSpPr>
            <a:spLocks noGrp="1"/>
          </p:cNvSpPr>
          <p:nvPr>
            <p:ph/>
          </p:nvPr>
        </p:nvSpPr>
        <p:spPr>
          <a:xfrm>
            <a:off x="224280" y="1086480"/>
            <a:ext cx="4809240" cy="5223960"/>
          </a:xfrm>
          <a:prstGeom prst="rect">
            <a:avLst/>
          </a:prstGeom>
          <a:noFill/>
          <a:ln w="0">
            <a:noFill/>
          </a:ln>
        </p:spPr>
        <p:txBody>
          <a:bodyPr lIns="90000" rIns="90000" tIns="45000" bIns="45000" anchor="t">
            <a:normAutofit fontScale="98000"/>
          </a:bodyPr>
          <a:p>
            <a:pPr>
              <a:lnSpc>
                <a:spcPct val="100000"/>
              </a:lnSpc>
              <a:spcBef>
                <a:spcPts val="1599"/>
              </a:spcBef>
              <a:buNone/>
              <a:tabLst>
                <a:tab algn="l" pos="0"/>
              </a:tabLst>
            </a:pPr>
            <a:r>
              <a:rPr b="0" lang="en-GB" sz="2130" spc="-1" strike="noStrike">
                <a:solidFill>
                  <a:srgbClr val="25384b"/>
                </a:solidFill>
                <a:latin typeface="Aptos"/>
                <a:ea typeface="Aptos"/>
              </a:rPr>
              <a:t>With </a:t>
            </a:r>
            <a:r>
              <a:rPr b="1" lang="en-GB" sz="2130" spc="-1" strike="noStrike">
                <a:solidFill>
                  <a:srgbClr val="25384b"/>
                </a:solidFill>
                <a:latin typeface="Aptos"/>
                <a:ea typeface="Aptos"/>
              </a:rPr>
              <a:t>Xilinx</a:t>
            </a:r>
            <a:r>
              <a:rPr b="0" lang="en-GB" sz="2130" spc="-1" strike="noStrike">
                <a:solidFill>
                  <a:srgbClr val="25384b"/>
                </a:solidFill>
                <a:latin typeface="Aptos"/>
                <a:ea typeface="Aptos"/>
              </a:rPr>
              <a:t> then </a:t>
            </a:r>
            <a:r>
              <a:rPr b="1" lang="en-GB" sz="2130" spc="-1" strike="noStrike">
                <a:solidFill>
                  <a:srgbClr val="25384b"/>
                </a:solidFill>
                <a:latin typeface="Aptos"/>
                <a:ea typeface="Aptos"/>
              </a:rPr>
              <a:t>AMD</a:t>
            </a:r>
            <a:r>
              <a:rPr b="0" lang="en-GB" sz="2130" spc="-1" strike="noStrike">
                <a:solidFill>
                  <a:srgbClr val="25384b"/>
                </a:solidFill>
                <a:latin typeface="Aptos"/>
                <a:ea typeface="Aptos"/>
              </a:rPr>
              <a:t>:</a:t>
            </a:r>
            <a:endParaRPr b="0" lang="en-GB" sz="2130" spc="-1" strike="noStrike">
              <a:latin typeface="Arial"/>
            </a:endParaRPr>
          </a:p>
          <a:p>
            <a:pPr marL="237240" indent="-237240">
              <a:lnSpc>
                <a:spcPct val="100000"/>
              </a:lnSpc>
              <a:spcBef>
                <a:spcPts val="1599"/>
              </a:spcBef>
              <a:buClr>
                <a:srgbClr val="595959"/>
              </a:buClr>
              <a:buFont typeface="Arial"/>
              <a:buChar char="•"/>
              <a:tabLst>
                <a:tab algn="l" pos="0"/>
              </a:tabLst>
            </a:pPr>
            <a:r>
              <a:rPr b="0" lang="en-GB" sz="2130" spc="-1" strike="noStrike">
                <a:solidFill>
                  <a:srgbClr val="25384b"/>
                </a:solidFill>
                <a:latin typeface="Aptos"/>
                <a:ea typeface="Aptos"/>
              </a:rPr>
              <a:t>The Zynq Book (2014)</a:t>
            </a:r>
            <a:endParaRPr b="0" lang="en-GB" sz="2130" spc="-1" strike="noStrike">
              <a:latin typeface="Arial"/>
            </a:endParaRPr>
          </a:p>
          <a:p>
            <a:pPr lvl="1" marL="838080" indent="-228600">
              <a:lnSpc>
                <a:spcPct val="100000"/>
              </a:lnSpc>
              <a:spcBef>
                <a:spcPts val="799"/>
              </a:spcBef>
              <a:buClr>
                <a:srgbClr val="595959"/>
              </a:buClr>
              <a:buFont typeface="Arial"/>
              <a:buChar char="–"/>
              <a:tabLst>
                <a:tab algn="l" pos="0"/>
              </a:tabLst>
            </a:pPr>
            <a:r>
              <a:rPr b="0" lang="en-GB" sz="1870" spc="-1" strike="noStrike">
                <a:solidFill>
                  <a:srgbClr val="25384b"/>
                </a:solidFill>
                <a:latin typeface="Aptos"/>
                <a:ea typeface="Aptos"/>
              </a:rPr>
              <a:t>The Zynq Book Tutorials</a:t>
            </a:r>
            <a:endParaRPr b="0" lang="en-GB" sz="1870" spc="-1" strike="noStrike">
              <a:latin typeface="Arial"/>
            </a:endParaRPr>
          </a:p>
          <a:p>
            <a:pPr lvl="1" marL="838080" indent="-228600">
              <a:lnSpc>
                <a:spcPct val="100000"/>
              </a:lnSpc>
              <a:spcBef>
                <a:spcPts val="799"/>
              </a:spcBef>
              <a:buClr>
                <a:srgbClr val="595959"/>
              </a:buClr>
              <a:buFont typeface="Arial"/>
              <a:buChar char="–"/>
              <a:tabLst>
                <a:tab algn="l" pos="0"/>
              </a:tabLst>
            </a:pPr>
            <a:r>
              <a:rPr b="0" lang="en-GB" sz="1870" spc="-1" strike="noStrike">
                <a:solidFill>
                  <a:srgbClr val="25384b"/>
                </a:solidFill>
                <a:latin typeface="Aptos"/>
                <a:ea typeface="Aptos"/>
              </a:rPr>
              <a:t>The Zynq Book Chinese Edition</a:t>
            </a:r>
            <a:endParaRPr b="0" lang="en-GB" sz="1870" spc="-1" strike="noStrike">
              <a:latin typeface="Arial"/>
            </a:endParaRPr>
          </a:p>
          <a:p>
            <a:pPr marL="237240" indent="-237240">
              <a:lnSpc>
                <a:spcPct val="100000"/>
              </a:lnSpc>
              <a:spcBef>
                <a:spcPts val="1599"/>
              </a:spcBef>
              <a:buClr>
                <a:srgbClr val="595959"/>
              </a:buClr>
              <a:buFont typeface="Arial"/>
              <a:buChar char="•"/>
              <a:tabLst>
                <a:tab algn="l" pos="0"/>
              </a:tabLst>
            </a:pPr>
            <a:r>
              <a:rPr b="0" lang="en-GB" sz="2130" spc="-1" strike="noStrike">
                <a:solidFill>
                  <a:srgbClr val="25384b"/>
                </a:solidFill>
                <a:latin typeface="Aptos"/>
                <a:ea typeface="Aptos"/>
              </a:rPr>
              <a:t>Exploring Zynq MPSoC (2019)</a:t>
            </a:r>
            <a:endParaRPr b="0" lang="en-GB" sz="2130" spc="-1" strike="noStrike">
              <a:latin typeface="Arial"/>
            </a:endParaRPr>
          </a:p>
          <a:p>
            <a:pPr marL="237240" indent="-237240">
              <a:lnSpc>
                <a:spcPct val="100000"/>
              </a:lnSpc>
              <a:spcBef>
                <a:spcPts val="1599"/>
              </a:spcBef>
              <a:buClr>
                <a:srgbClr val="595959"/>
              </a:buClr>
              <a:buFont typeface="Arial"/>
              <a:buChar char="•"/>
              <a:tabLst>
                <a:tab algn="l" pos="0"/>
              </a:tabLst>
            </a:pPr>
            <a:r>
              <a:rPr b="0" lang="en-GB" sz="2130" spc="-1" strike="noStrike">
                <a:solidFill>
                  <a:srgbClr val="25384b"/>
                </a:solidFill>
                <a:latin typeface="Aptos"/>
                <a:ea typeface="Aptos"/>
              </a:rPr>
              <a:t>Software Defined Radio with Zynq UltraScale+ RFSoC (2023)</a:t>
            </a:r>
            <a:endParaRPr b="0" lang="en-GB" sz="2130" spc="-1" strike="noStrike">
              <a:latin typeface="Arial"/>
            </a:endParaRPr>
          </a:p>
          <a:p>
            <a:pPr>
              <a:lnSpc>
                <a:spcPct val="100000"/>
              </a:lnSpc>
              <a:spcBef>
                <a:spcPts val="1599"/>
              </a:spcBef>
              <a:buNone/>
              <a:tabLst>
                <a:tab algn="l" pos="0"/>
              </a:tabLst>
            </a:pPr>
            <a:endParaRPr b="0" lang="en-GB" sz="2130" spc="-1" strike="noStrike">
              <a:latin typeface="Arial"/>
            </a:endParaRPr>
          </a:p>
          <a:p>
            <a:pPr>
              <a:lnSpc>
                <a:spcPct val="100000"/>
              </a:lnSpc>
              <a:spcBef>
                <a:spcPts val="1599"/>
              </a:spcBef>
              <a:buNone/>
              <a:tabLst>
                <a:tab algn="l" pos="0"/>
              </a:tabLst>
            </a:pPr>
            <a:r>
              <a:rPr b="0" lang="en-GB" sz="2130" spc="-1" strike="noStrike">
                <a:solidFill>
                  <a:srgbClr val="25384b"/>
                </a:solidFill>
                <a:latin typeface="Aptos"/>
                <a:ea typeface="Aptos"/>
              </a:rPr>
              <a:t>Also:</a:t>
            </a:r>
            <a:endParaRPr b="0" lang="en-GB" sz="2130" spc="-1" strike="noStrike">
              <a:latin typeface="Arial"/>
            </a:endParaRPr>
          </a:p>
          <a:p>
            <a:pPr marL="237240" indent="-237240">
              <a:lnSpc>
                <a:spcPct val="100000"/>
              </a:lnSpc>
              <a:spcBef>
                <a:spcPts val="1599"/>
              </a:spcBef>
              <a:buClr>
                <a:srgbClr val="595959"/>
              </a:buClr>
              <a:buFont typeface="Arial"/>
              <a:buChar char="•"/>
              <a:tabLst>
                <a:tab algn="l" pos="0"/>
              </a:tabLst>
            </a:pPr>
            <a:r>
              <a:rPr b="0" lang="en-GB" sz="2130" spc="-1" strike="noStrike">
                <a:solidFill>
                  <a:srgbClr val="25384b"/>
                </a:solidFill>
                <a:latin typeface="Aptos"/>
                <a:ea typeface="Aptos"/>
              </a:rPr>
              <a:t>Software Defined Radio with MATLAB, Simulink and the RTL-SDR (2015)</a:t>
            </a:r>
            <a:endParaRPr b="0" lang="en-GB" sz="2130" spc="-1" strike="noStrike">
              <a:latin typeface="Arial"/>
            </a:endParaRPr>
          </a:p>
        </p:txBody>
      </p:sp>
      <p:sp>
        <p:nvSpPr>
          <p:cNvPr id="252" name="Content Placeholder 2"/>
          <p:cNvSpPr/>
          <p:nvPr/>
        </p:nvSpPr>
        <p:spPr>
          <a:xfrm>
            <a:off x="9681120" y="4094640"/>
            <a:ext cx="1985040" cy="2518920"/>
          </a:xfrm>
          <a:prstGeom prst="roundRect">
            <a:avLst>
              <a:gd name="adj" fmla="val 2878"/>
            </a:avLst>
          </a:prstGeom>
          <a:blipFill rotWithShape="0">
            <a:blip r:embed="rId1"/>
            <a:srcRect/>
            <a:stretch/>
          </a:blipFill>
          <a:ln w="0">
            <a:solidFill>
              <a:srgbClr val="000000"/>
            </a:solidFill>
          </a:ln>
        </p:spPr>
        <p:style>
          <a:lnRef idx="0"/>
          <a:fillRef idx="0"/>
          <a:effectRef idx="0"/>
          <a:fontRef idx="minor"/>
        </p:style>
      </p:sp>
      <p:sp>
        <p:nvSpPr>
          <p:cNvPr id="253" name="Picture 5"/>
          <p:cNvSpPr/>
          <p:nvPr/>
        </p:nvSpPr>
        <p:spPr>
          <a:xfrm>
            <a:off x="7449480" y="4094640"/>
            <a:ext cx="1924920" cy="2518920"/>
          </a:xfrm>
          <a:prstGeom prst="roundRect">
            <a:avLst>
              <a:gd name="adj" fmla="val 2968"/>
            </a:avLst>
          </a:prstGeom>
          <a:blipFill rotWithShape="0">
            <a:blip r:embed="rId2"/>
            <a:srcRect/>
            <a:stretch/>
          </a:blipFill>
          <a:ln w="0">
            <a:solidFill>
              <a:srgbClr val="000000"/>
            </a:solidFill>
          </a:ln>
        </p:spPr>
        <p:style>
          <a:lnRef idx="0"/>
          <a:fillRef idx="0"/>
          <a:effectRef idx="0"/>
          <a:fontRef idx="minor"/>
        </p:style>
      </p:sp>
      <p:sp>
        <p:nvSpPr>
          <p:cNvPr id="254" name="Picture 6"/>
          <p:cNvSpPr/>
          <p:nvPr/>
        </p:nvSpPr>
        <p:spPr>
          <a:xfrm>
            <a:off x="6379920" y="1096200"/>
            <a:ext cx="2047680" cy="2518920"/>
          </a:xfrm>
          <a:prstGeom prst="roundRect">
            <a:avLst>
              <a:gd name="adj" fmla="val 2790"/>
            </a:avLst>
          </a:prstGeom>
          <a:blipFill rotWithShape="0">
            <a:blip r:embed="rId3"/>
            <a:srcRect/>
            <a:stretch/>
          </a:blipFill>
          <a:ln w="0">
            <a:solidFill>
              <a:srgbClr val="000000"/>
            </a:solidFill>
          </a:ln>
        </p:spPr>
        <p:style>
          <a:lnRef idx="0"/>
          <a:fillRef idx="0"/>
          <a:effectRef idx="0"/>
          <a:fontRef idx="minor"/>
        </p:style>
      </p:sp>
      <p:pic>
        <p:nvPicPr>
          <p:cNvPr id="255" name="Picture 7" descr=""/>
          <p:cNvPicPr/>
          <p:nvPr/>
        </p:nvPicPr>
        <p:blipFill>
          <a:blip r:embed="rId4"/>
          <a:stretch/>
        </p:blipFill>
        <p:spPr>
          <a:xfrm>
            <a:off x="8768160" y="1086480"/>
            <a:ext cx="1089720" cy="1551240"/>
          </a:xfrm>
          <a:prstGeom prst="rect">
            <a:avLst/>
          </a:prstGeom>
          <a:ln w="0">
            <a:solidFill>
              <a:srgbClr val="000000"/>
            </a:solidFill>
          </a:ln>
        </p:spPr>
      </p:pic>
      <p:pic>
        <p:nvPicPr>
          <p:cNvPr id="256" name="Picture 8" descr=""/>
          <p:cNvPicPr/>
          <p:nvPr/>
        </p:nvPicPr>
        <p:blipFill>
          <a:blip r:embed="rId5"/>
          <a:stretch/>
        </p:blipFill>
        <p:spPr>
          <a:xfrm>
            <a:off x="9436680" y="2225520"/>
            <a:ext cx="1136520" cy="1431720"/>
          </a:xfrm>
          <a:prstGeom prst="rect">
            <a:avLst/>
          </a:prstGeom>
          <a:ln w="0">
            <a:solidFill>
              <a:srgbClr val="000000"/>
            </a:solidFill>
          </a:ln>
        </p:spPr>
      </p:pic>
      <p:sp>
        <p:nvSpPr>
          <p:cNvPr id="257" name="Picture 12"/>
          <p:cNvSpPr/>
          <p:nvPr/>
        </p:nvSpPr>
        <p:spPr>
          <a:xfrm>
            <a:off x="5194800" y="4094640"/>
            <a:ext cx="1947600" cy="2518920"/>
          </a:xfrm>
          <a:prstGeom prst="roundRect">
            <a:avLst>
              <a:gd name="adj" fmla="val 2933"/>
            </a:avLst>
          </a:prstGeom>
          <a:blipFill rotWithShape="0">
            <a:blip r:embed="rId6"/>
            <a:srcRect/>
            <a:stretch/>
          </a:blipFill>
          <a:ln w="0">
            <a:solidFill>
              <a:srgbClr val="000000"/>
            </a:solid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icture 9"/>
          <p:cNvSpPr/>
          <p:nvPr/>
        </p:nvSpPr>
        <p:spPr>
          <a:xfrm>
            <a:off x="7745760" y="1802160"/>
            <a:ext cx="4071240" cy="2543400"/>
          </a:xfrm>
          <a:prstGeom prst="roundRect">
            <a:avLst>
              <a:gd name="adj" fmla="val 2246"/>
            </a:avLst>
          </a:prstGeom>
          <a:blipFill rotWithShape="0">
            <a:blip r:embed="rId1"/>
            <a:srcRect/>
            <a:stretch/>
          </a:blipFill>
          <a:ln w="0">
            <a:solidFill>
              <a:srgbClr val="000000"/>
            </a:solidFill>
          </a:ln>
        </p:spPr>
        <p:style>
          <a:lnRef idx="0"/>
          <a:fillRef idx="0"/>
          <a:effectRef idx="0"/>
          <a:fontRef idx="minor"/>
        </p:style>
      </p:sp>
      <p:sp>
        <p:nvSpPr>
          <p:cNvPr id="259" name="Picture 10"/>
          <p:cNvSpPr/>
          <p:nvPr/>
        </p:nvSpPr>
        <p:spPr>
          <a:xfrm>
            <a:off x="9732600" y="4663440"/>
            <a:ext cx="1871280" cy="1862280"/>
          </a:xfrm>
          <a:prstGeom prst="roundRect">
            <a:avLst>
              <a:gd name="adj" fmla="val 3068"/>
            </a:avLst>
          </a:prstGeom>
          <a:blipFill rotWithShape="0">
            <a:blip r:embed="rId2"/>
            <a:srcRect/>
            <a:stretch/>
          </a:blipFill>
          <a:ln w="0">
            <a:noFill/>
          </a:ln>
        </p:spPr>
        <p:style>
          <a:lnRef idx="0"/>
          <a:fillRef idx="0"/>
          <a:effectRef idx="0"/>
          <a:fontRef idx="minor"/>
        </p:style>
      </p:sp>
      <p:sp>
        <p:nvSpPr>
          <p:cNvPr id="260" name="PlaceHolder 1"/>
          <p:cNvSpPr>
            <a:spLocks noGrp="1"/>
          </p:cNvSpPr>
          <p:nvPr>
            <p:ph/>
          </p:nvPr>
        </p:nvSpPr>
        <p:spPr>
          <a:xfrm>
            <a:off x="228600" y="228600"/>
            <a:ext cx="10190880" cy="551880"/>
          </a:xfrm>
          <a:prstGeom prst="rect">
            <a:avLst/>
          </a:prstGeom>
          <a:noFill/>
          <a:ln w="0">
            <a:noFill/>
          </a:ln>
        </p:spPr>
        <p:txBody>
          <a:bodyPr lIns="90000" rIns="90000" tIns="45000" bIns="45000" anchor="ctr">
            <a:normAutofit/>
          </a:bodyPr>
          <a:p>
            <a:pPr>
              <a:lnSpc>
                <a:spcPct val="100000"/>
              </a:lnSpc>
              <a:spcBef>
                <a:spcPts val="533"/>
              </a:spcBef>
              <a:buNone/>
              <a:tabLst>
                <a:tab algn="l" pos="0"/>
              </a:tabLst>
            </a:pPr>
            <a:r>
              <a:rPr b="1" lang="en-GB" sz="2660" spc="-1" strike="noStrike">
                <a:solidFill>
                  <a:srgbClr val="173a5e"/>
                </a:solidFill>
                <a:latin typeface="Aptos Display"/>
                <a:ea typeface="Aptos Display"/>
              </a:rPr>
              <a:t>RFSoC Learning and Development Resources</a:t>
            </a:r>
            <a:endParaRPr b="0" lang="en-GB" sz="2660" spc="-1" strike="noStrike">
              <a:latin typeface="Arial"/>
            </a:endParaRPr>
          </a:p>
        </p:txBody>
      </p:sp>
      <p:sp>
        <p:nvSpPr>
          <p:cNvPr id="261" name="PlaceHolder 2"/>
          <p:cNvSpPr>
            <a:spLocks noGrp="1"/>
          </p:cNvSpPr>
          <p:nvPr>
            <p:ph/>
          </p:nvPr>
        </p:nvSpPr>
        <p:spPr>
          <a:xfrm>
            <a:off x="224280" y="1086480"/>
            <a:ext cx="5187960" cy="5439240"/>
          </a:xfrm>
          <a:prstGeom prst="rect">
            <a:avLst/>
          </a:prstGeom>
          <a:noFill/>
          <a:ln w="0">
            <a:noFill/>
          </a:ln>
        </p:spPr>
        <p:txBody>
          <a:bodyPr lIns="90000" rIns="90000" tIns="45000" bIns="45000" anchor="t">
            <a:normAutofit fontScale="86000"/>
          </a:bodyPr>
          <a:p>
            <a:pPr marL="237240" indent="-237240">
              <a:lnSpc>
                <a:spcPct val="100000"/>
              </a:lnSpc>
              <a:spcBef>
                <a:spcPts val="1599"/>
              </a:spcBef>
              <a:buClr>
                <a:srgbClr val="595959"/>
              </a:buClr>
              <a:buFont typeface="Arial"/>
              <a:buChar char="•"/>
            </a:pPr>
            <a:r>
              <a:rPr b="0" lang="en-GB" sz="2130" spc="-1" strike="noStrike">
                <a:solidFill>
                  <a:srgbClr val="25384b"/>
                </a:solidFill>
                <a:latin typeface="Aptos"/>
                <a:ea typeface="Aptos"/>
              </a:rPr>
              <a:t>For anyone interested in Zynq RFSoC and SDR implementation, we have recently published a book on this topic with AMD.</a:t>
            </a:r>
            <a:endParaRPr b="0" lang="en-GB" sz="213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25384b"/>
                </a:solidFill>
                <a:latin typeface="Aptos"/>
                <a:ea typeface="Aptos"/>
              </a:rPr>
              <a:t>The book is available as a free PDF download as well as in hardback and softback from Amazon and other retailers.</a:t>
            </a:r>
            <a:endParaRPr b="0" lang="en-GB" sz="213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25384b"/>
                </a:solidFill>
                <a:latin typeface="Aptos"/>
                <a:ea typeface="Aptos"/>
              </a:rPr>
              <a:t>It is accompanied by a GitHub repository with Jupyter notebook tutorials, examples, and open-source reference designs for supported development boards, including:</a:t>
            </a:r>
            <a:endParaRPr b="0" lang="en-GB" sz="213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Signal processing and comms principles</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Radio transmitter and receiver designs</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Frequency planning</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25384b"/>
                </a:solidFill>
                <a:latin typeface="Aptos"/>
                <a:ea typeface="Aptos"/>
              </a:rPr>
              <a:t>Forward error correction   … and more.</a:t>
            </a:r>
            <a:endParaRPr b="0" lang="en-GB" sz="1870" spc="-1" strike="noStrike">
              <a:latin typeface="Arial"/>
            </a:endParaRPr>
          </a:p>
        </p:txBody>
      </p:sp>
      <p:sp>
        <p:nvSpPr>
          <p:cNvPr id="262" name="Content Placeholder 3"/>
          <p:cNvSpPr/>
          <p:nvPr/>
        </p:nvSpPr>
        <p:spPr>
          <a:xfrm>
            <a:off x="5690880" y="979920"/>
            <a:ext cx="2498040" cy="3169440"/>
          </a:xfrm>
          <a:prstGeom prst="roundRect">
            <a:avLst>
              <a:gd name="adj" fmla="val 2287"/>
            </a:avLst>
          </a:prstGeom>
          <a:blipFill rotWithShape="0">
            <a:blip r:embed="rId3"/>
            <a:srcRect/>
            <a:stretch/>
          </a:blipFill>
          <a:ln w="0">
            <a:solidFill>
              <a:srgbClr val="000000"/>
            </a:solidFill>
          </a:ln>
        </p:spPr>
        <p:style>
          <a:lnRef idx="0"/>
          <a:fillRef idx="0"/>
          <a:effectRef idx="0"/>
          <a:fontRef idx="minor"/>
        </p:style>
      </p:sp>
      <p:sp>
        <p:nvSpPr>
          <p:cNvPr id="263" name="TextBox 2"/>
          <p:cNvSpPr/>
          <p:nvPr/>
        </p:nvSpPr>
        <p:spPr>
          <a:xfrm>
            <a:off x="8460000" y="1080000"/>
            <a:ext cx="3419640" cy="539640"/>
          </a:xfrm>
          <a:prstGeom prst="rect">
            <a:avLst/>
          </a:prstGeom>
          <a:noFill/>
          <a:ln w="0">
            <a:noFill/>
          </a:ln>
        </p:spPr>
        <p:style>
          <a:lnRef idx="0"/>
          <a:fillRef idx="0"/>
          <a:effectRef idx="0"/>
          <a:fontRef idx="minor"/>
        </p:style>
        <p:txBody>
          <a:bodyPr lIns="90000" rIns="90000" tIns="45000" bIns="45000" anchor="t">
            <a:normAutofit/>
          </a:bodyPr>
          <a:p>
            <a:pPr>
              <a:lnSpc>
                <a:spcPct val="100000"/>
              </a:lnSpc>
              <a:buNone/>
              <a:tabLst>
                <a:tab algn="l" pos="0"/>
              </a:tabLst>
            </a:pPr>
            <a:r>
              <a:rPr b="0" lang="en-GB" sz="2400" spc="-1" strike="noStrike" u="sng">
                <a:solidFill>
                  <a:srgbClr val="0000ff"/>
                </a:solidFill>
                <a:uFillTx/>
                <a:latin typeface="Aptos"/>
                <a:ea typeface="Aptos"/>
                <a:hlinkClick r:id="rId4"/>
              </a:rPr>
              <a:t>www.rfsocbook.com</a:t>
            </a:r>
            <a:endParaRPr b="0" lang="en-GB" sz="2400" spc="-1" strike="noStrike">
              <a:latin typeface="Arial"/>
            </a:endParaRPr>
          </a:p>
        </p:txBody>
      </p:sp>
      <p:sp>
        <p:nvSpPr>
          <p:cNvPr id="264" name="Picture 13"/>
          <p:cNvSpPr/>
          <p:nvPr/>
        </p:nvSpPr>
        <p:spPr>
          <a:xfrm>
            <a:off x="5690880" y="4507920"/>
            <a:ext cx="3533400" cy="2136960"/>
          </a:xfrm>
          <a:prstGeom prst="roundRect">
            <a:avLst>
              <a:gd name="adj" fmla="val 2673"/>
            </a:avLst>
          </a:prstGeom>
          <a:blipFill rotWithShape="0">
            <a:blip r:embed="rId5"/>
            <a:srcRect/>
            <a:stretch/>
          </a:blip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800" spc="-1" strike="noStrike">
                <a:solidFill>
                  <a:srgbClr val="173a5e"/>
                </a:solidFill>
                <a:latin typeface="Aptos Display"/>
                <a:ea typeface="Aptos Display"/>
              </a:rPr>
              <a:t>Open </a:t>
            </a:r>
            <a:r>
              <a:rPr b="1" lang="en-GB" sz="2800" spc="-1" strike="noStrike">
                <a:solidFill>
                  <a:srgbClr val="173a5e"/>
                </a:solidFill>
                <a:latin typeface="Aptos Display"/>
                <a:ea typeface="Aptos Display"/>
              </a:rPr>
              <a:t>sour</a:t>
            </a:r>
            <a:r>
              <a:rPr b="1" lang="en-GB" sz="2800" spc="-1" strike="noStrike">
                <a:solidFill>
                  <a:srgbClr val="173a5e"/>
                </a:solidFill>
                <a:latin typeface="Aptos Display"/>
                <a:ea typeface="Aptos Display"/>
              </a:rPr>
              <a:t>ce </a:t>
            </a:r>
            <a:r>
              <a:rPr b="1" lang="en-GB" sz="2800" spc="-1" strike="noStrike">
                <a:solidFill>
                  <a:srgbClr val="173a5e"/>
                </a:solidFill>
                <a:latin typeface="Aptos Display"/>
                <a:ea typeface="Aptos Display"/>
              </a:rPr>
              <a:t>exa</a:t>
            </a:r>
            <a:r>
              <a:rPr b="1" lang="en-GB" sz="2800" spc="-1" strike="noStrike">
                <a:solidFill>
                  <a:srgbClr val="173a5e"/>
                </a:solidFill>
                <a:latin typeface="Aptos Display"/>
                <a:ea typeface="Aptos Display"/>
              </a:rPr>
              <a:t>mple</a:t>
            </a:r>
            <a:r>
              <a:rPr b="1" lang="en-GB" sz="2800" spc="-1" strike="noStrike">
                <a:solidFill>
                  <a:srgbClr val="173a5e"/>
                </a:solidFill>
                <a:latin typeface="Aptos Display"/>
                <a:ea typeface="Aptos Display"/>
              </a:rPr>
              <a:t>s</a:t>
            </a:r>
            <a:endParaRPr b="0" lang="en-GB" sz="2800" spc="-1" strike="noStrike">
              <a:latin typeface="Arial"/>
            </a:endParaRPr>
          </a:p>
        </p:txBody>
      </p:sp>
      <p:sp>
        <p:nvSpPr>
          <p:cNvPr id="266" name="TextBox 5"/>
          <p:cNvSpPr/>
          <p:nvPr/>
        </p:nvSpPr>
        <p:spPr>
          <a:xfrm>
            <a:off x="588240" y="5227920"/>
            <a:ext cx="4283640" cy="637920"/>
          </a:xfrm>
          <a:prstGeom prst="rect">
            <a:avLst/>
          </a:prstGeom>
          <a:noFill/>
          <a:ln w="0">
            <a:noFill/>
          </a:ln>
        </p:spPr>
        <p:style>
          <a:lnRef idx="0"/>
          <a:fillRef idx="0"/>
          <a:effectRef idx="0"/>
          <a:fontRef idx="minor"/>
        </p:style>
        <p:txBody>
          <a:bodyPr lIns="90000" rIns="90000" tIns="45000" bIns="45000" anchor="t">
            <a:normAutofit fontScale="88000"/>
          </a:bodyPr>
          <a:p>
            <a:pPr>
              <a:lnSpc>
                <a:spcPct val="100000"/>
              </a:lnSpc>
              <a:buNone/>
            </a:pPr>
            <a:r>
              <a:rPr b="0" lang="en-GB" sz="1800" spc="-1" strike="noStrike">
                <a:solidFill>
                  <a:srgbClr val="25384b"/>
                </a:solidFill>
                <a:latin typeface="Aptos"/>
                <a:ea typeface="Aptos"/>
              </a:rPr>
              <a:t>Open Source PYNQ Spectrum Analyzer</a:t>
            </a:r>
            <a:endParaRPr b="0" lang="en-GB" sz="1800" spc="-1" strike="noStrike">
              <a:latin typeface="Arial"/>
            </a:endParaRPr>
          </a:p>
          <a:p>
            <a:pPr>
              <a:lnSpc>
                <a:spcPct val="100000"/>
              </a:lnSpc>
              <a:buNone/>
            </a:pPr>
            <a:r>
              <a:rPr b="0" lang="en-GB" sz="1800" spc="-1" strike="noStrike">
                <a:solidFill>
                  <a:srgbClr val="25384b"/>
                </a:solidFill>
                <a:latin typeface="Aptos"/>
                <a:ea typeface="Aptos"/>
              </a:rPr>
              <a:t>https://github.com/strath-sdr/rfsoc_sam</a:t>
            </a:r>
            <a:endParaRPr b="0" lang="en-GB" sz="1800" spc="-1" strike="noStrike">
              <a:latin typeface="Arial"/>
            </a:endParaRPr>
          </a:p>
        </p:txBody>
      </p:sp>
      <p:sp>
        <p:nvSpPr>
          <p:cNvPr id="267" name="TextBox 6"/>
          <p:cNvSpPr/>
          <p:nvPr/>
        </p:nvSpPr>
        <p:spPr>
          <a:xfrm>
            <a:off x="6365880" y="5227920"/>
            <a:ext cx="4577400" cy="637920"/>
          </a:xfrm>
          <a:prstGeom prst="rect">
            <a:avLst/>
          </a:prstGeom>
          <a:noFill/>
          <a:ln w="0">
            <a:noFill/>
          </a:ln>
        </p:spPr>
        <p:style>
          <a:lnRef idx="0"/>
          <a:fillRef idx="0"/>
          <a:effectRef idx="0"/>
          <a:fontRef idx="minor"/>
        </p:style>
        <p:txBody>
          <a:bodyPr lIns="90000" rIns="90000" tIns="45000" bIns="45000" anchor="t">
            <a:normAutofit fontScale="93000"/>
          </a:bodyPr>
          <a:p>
            <a:pPr>
              <a:lnSpc>
                <a:spcPct val="100000"/>
              </a:lnSpc>
              <a:buNone/>
            </a:pPr>
            <a:r>
              <a:rPr b="0" lang="en-GB" sz="1800" spc="-1" strike="noStrike">
                <a:solidFill>
                  <a:srgbClr val="25384b"/>
                </a:solidFill>
                <a:latin typeface="Aptos"/>
                <a:ea typeface="Aptos"/>
              </a:rPr>
              <a:t>Open Source RFSoC OFDM Transceiver</a:t>
            </a:r>
            <a:endParaRPr b="0" lang="en-GB" sz="1800" spc="-1" strike="noStrike">
              <a:latin typeface="Arial"/>
            </a:endParaRPr>
          </a:p>
          <a:p>
            <a:pPr>
              <a:lnSpc>
                <a:spcPct val="100000"/>
              </a:lnSpc>
              <a:buNone/>
            </a:pPr>
            <a:r>
              <a:rPr b="0" lang="en-GB" sz="1800" spc="-1" strike="noStrike">
                <a:solidFill>
                  <a:srgbClr val="25384b"/>
                </a:solidFill>
                <a:latin typeface="Aptos"/>
                <a:ea typeface="Aptos"/>
              </a:rPr>
              <a:t>https://github.com/strath-sdr/rfsoc_ofdm</a:t>
            </a:r>
            <a:endParaRPr b="0" lang="en-GB" sz="1800" spc="-1" strike="noStrike">
              <a:latin typeface="Arial"/>
            </a:endParaRPr>
          </a:p>
        </p:txBody>
      </p:sp>
      <p:pic>
        <p:nvPicPr>
          <p:cNvPr id="268" name="Picture 16" descr=""/>
          <p:cNvPicPr/>
          <p:nvPr/>
        </p:nvPicPr>
        <p:blipFill>
          <a:blip r:embed="rId1"/>
          <a:stretch/>
        </p:blipFill>
        <p:spPr>
          <a:xfrm>
            <a:off x="6365880" y="1651320"/>
            <a:ext cx="5333040" cy="923400"/>
          </a:xfrm>
          <a:prstGeom prst="rect">
            <a:avLst/>
          </a:prstGeom>
          <a:ln w="0">
            <a:noFill/>
          </a:ln>
        </p:spPr>
      </p:pic>
      <p:sp>
        <p:nvSpPr>
          <p:cNvPr id="269" name=""/>
          <p:cNvSpPr/>
          <p:nvPr/>
        </p:nvSpPr>
        <p:spPr>
          <a:xfrm>
            <a:off x="648000" y="1651320"/>
            <a:ext cx="5428080" cy="3617280"/>
          </a:xfrm>
          <a:prstGeom prst="roundRect">
            <a:avLst>
              <a:gd name="adj" fmla="val 1580"/>
            </a:avLst>
          </a:prstGeom>
          <a:blipFill rotWithShape="0">
            <a:blip r:embed="rId2"/>
            <a:srcRect/>
            <a:stretch/>
          </a:blipFill>
          <a:ln w="0">
            <a:noFill/>
          </a:ln>
        </p:spPr>
        <p:style>
          <a:lnRef idx="0"/>
          <a:fillRef idx="0"/>
          <a:effectRef idx="0"/>
          <a:fontRef idx="minor"/>
        </p:style>
      </p:sp>
      <p:sp>
        <p:nvSpPr>
          <p:cNvPr id="270" name=""/>
          <p:cNvSpPr/>
          <p:nvPr/>
        </p:nvSpPr>
        <p:spPr>
          <a:xfrm>
            <a:off x="6365880" y="2635200"/>
            <a:ext cx="5399280" cy="2548080"/>
          </a:xfrm>
          <a:prstGeom prst="roundRect">
            <a:avLst>
              <a:gd name="adj" fmla="val 2242"/>
            </a:avLst>
          </a:prstGeom>
          <a:blipFill rotWithShape="0">
            <a:blip r:embed="rId3"/>
            <a:srcRect/>
            <a:stretch/>
          </a:blip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PlaceHolder 1"/>
          <p:cNvSpPr>
            <a:spLocks noGrp="1"/>
          </p:cNvSpPr>
          <p:nvPr>
            <p:ph/>
          </p:nvPr>
        </p:nvSpPr>
        <p:spPr>
          <a:xfrm>
            <a:off x="504000" y="1087200"/>
            <a:ext cx="5039280" cy="5464080"/>
          </a:xfrm>
          <a:prstGeom prst="rect">
            <a:avLst/>
          </a:prstGeom>
          <a:noFill/>
          <a:ln w="0">
            <a:noFill/>
          </a:ln>
        </p:spPr>
        <p:txBody>
          <a:bodyPr lIns="90000" rIns="90000" tIns="45000" bIns="45000" anchor="t">
            <a:normAutofit fontScale="86000"/>
          </a:bodyPr>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RF Digital to Analog Converters (RF-DACs)</a:t>
            </a:r>
            <a:endParaRPr b="0" lang="en-GB" sz="2000" spc="-1" strike="noStrike">
              <a:latin typeface="Arial"/>
            </a:endParaRPr>
          </a:p>
          <a:p>
            <a:pPr lvl="1" marL="864000" indent="-324000">
              <a:lnSpc>
                <a:spcPct val="100000"/>
              </a:lnSpc>
              <a:spcBef>
                <a:spcPts val="283"/>
              </a:spcBef>
              <a:buClr>
                <a:srgbClr val="000000"/>
              </a:buClr>
              <a:buSzPct val="75000"/>
              <a:buFont typeface="Symbol"/>
              <a:buChar char=""/>
            </a:pPr>
            <a:r>
              <a:rPr b="0" lang="en-GB" sz="2000" spc="-1" strike="noStrike">
                <a:solidFill>
                  <a:srgbClr val="25384b"/>
                </a:solidFill>
                <a:latin typeface="Aptos"/>
                <a:ea typeface="Aptos"/>
              </a:rPr>
              <a:t>2x</a:t>
            </a:r>
            <a:endParaRPr b="0" lang="en-GB" sz="2000" spc="-1" strike="noStrike">
              <a:latin typeface="Arial"/>
            </a:endParaRPr>
          </a:p>
          <a:p>
            <a:pPr lvl="1" marL="864000" indent="-324000">
              <a:lnSpc>
                <a:spcPct val="100000"/>
              </a:lnSpc>
              <a:spcBef>
                <a:spcPts val="283"/>
              </a:spcBef>
              <a:buClr>
                <a:srgbClr val="000000"/>
              </a:buClr>
              <a:buSzPct val="75000"/>
              <a:buFont typeface="Symbol"/>
              <a:buChar char=""/>
            </a:pPr>
            <a:r>
              <a:rPr b="0" lang="en-GB" sz="2000" spc="-1" strike="noStrike">
                <a:solidFill>
                  <a:srgbClr val="25384b"/>
                </a:solidFill>
                <a:latin typeface="Aptos"/>
                <a:ea typeface="Aptos"/>
              </a:rPr>
              <a:t>14-bit</a:t>
            </a:r>
            <a:endParaRPr b="0" lang="en-GB" sz="2000" spc="-1" strike="noStrike">
              <a:latin typeface="Arial"/>
            </a:endParaRPr>
          </a:p>
          <a:p>
            <a:pPr lvl="1" marL="864000" indent="-324000">
              <a:lnSpc>
                <a:spcPct val="100000"/>
              </a:lnSpc>
              <a:spcBef>
                <a:spcPts val="283"/>
              </a:spcBef>
              <a:buClr>
                <a:srgbClr val="000000"/>
              </a:buClr>
              <a:buSzPct val="75000"/>
              <a:buFont typeface="Symbol"/>
              <a:buChar char=""/>
            </a:pPr>
            <a:r>
              <a:rPr b="0" lang="en-GB" sz="2000" spc="-1" strike="noStrike">
                <a:solidFill>
                  <a:srgbClr val="25384b"/>
                </a:solidFill>
                <a:latin typeface="Aptos"/>
                <a:ea typeface="Aptos"/>
              </a:rPr>
              <a:t>9.85 GSPS</a:t>
            </a:r>
            <a:endParaRPr b="0" lang="en-GB" sz="2000" spc="-1" strike="noStrike">
              <a:latin typeface="Arial"/>
            </a:endParaRPr>
          </a:p>
          <a:p>
            <a:pPr marL="237240" indent="-236880">
              <a:lnSpc>
                <a:spcPct val="100000"/>
              </a:lnSpc>
              <a:spcBef>
                <a:spcPts val="1417"/>
              </a:spcBef>
              <a:buClr>
                <a:srgbClr val="595959"/>
              </a:buClr>
              <a:buFont typeface="Arial"/>
              <a:buChar char="•"/>
            </a:pPr>
            <a:r>
              <a:rPr b="0" lang="en-GB" sz="2000" spc="-1" strike="noStrike">
                <a:solidFill>
                  <a:srgbClr val="25384b"/>
                </a:solidFill>
                <a:latin typeface="Aptos"/>
                <a:ea typeface="Aptos"/>
              </a:rPr>
              <a:t>RF Analog to Digital Converters (RF-ADCs)</a:t>
            </a:r>
            <a:endParaRPr b="0" lang="en-GB" sz="2000" spc="-1" strike="noStrike">
              <a:latin typeface="Arial"/>
            </a:endParaRPr>
          </a:p>
          <a:p>
            <a:pPr lvl="1" marL="864000" indent="-324000">
              <a:lnSpc>
                <a:spcPct val="100000"/>
              </a:lnSpc>
              <a:spcBef>
                <a:spcPts val="567"/>
              </a:spcBef>
              <a:buClr>
                <a:srgbClr val="000000"/>
              </a:buClr>
              <a:buSzPct val="75000"/>
              <a:buFont typeface="Symbol"/>
              <a:buChar char=""/>
            </a:pPr>
            <a:r>
              <a:rPr b="0" lang="en-GB" sz="2000" spc="-1" strike="noStrike">
                <a:solidFill>
                  <a:srgbClr val="25384b"/>
                </a:solidFill>
                <a:latin typeface="Aptos"/>
                <a:ea typeface="Aptos"/>
              </a:rPr>
              <a:t>4x</a:t>
            </a:r>
            <a:endParaRPr b="0" lang="en-GB" sz="2000" spc="-1" strike="noStrike">
              <a:latin typeface="Arial"/>
            </a:endParaRPr>
          </a:p>
          <a:p>
            <a:pPr lvl="1" marL="864000" indent="-324000">
              <a:lnSpc>
                <a:spcPct val="100000"/>
              </a:lnSpc>
              <a:spcBef>
                <a:spcPts val="567"/>
              </a:spcBef>
              <a:buClr>
                <a:srgbClr val="000000"/>
              </a:buClr>
              <a:buSzPct val="75000"/>
              <a:buFont typeface="Symbol"/>
              <a:buChar char=""/>
            </a:pPr>
            <a:r>
              <a:rPr b="0" lang="en-GB" sz="2000" spc="-1" strike="noStrike">
                <a:solidFill>
                  <a:srgbClr val="25384b"/>
                </a:solidFill>
                <a:latin typeface="Aptos"/>
                <a:ea typeface="Aptos"/>
              </a:rPr>
              <a:t>14-bit</a:t>
            </a:r>
            <a:endParaRPr b="0" lang="en-GB" sz="2000" spc="-1" strike="noStrike">
              <a:latin typeface="Arial"/>
            </a:endParaRPr>
          </a:p>
          <a:p>
            <a:pPr lvl="1" marL="864000" indent="-324000">
              <a:lnSpc>
                <a:spcPct val="100000"/>
              </a:lnSpc>
              <a:spcBef>
                <a:spcPts val="283"/>
              </a:spcBef>
              <a:buClr>
                <a:srgbClr val="000000"/>
              </a:buClr>
              <a:buSzPct val="75000"/>
              <a:buFont typeface="Symbol"/>
              <a:buChar char=""/>
            </a:pPr>
            <a:r>
              <a:rPr b="0" lang="en-GB" sz="2000" spc="-1" strike="noStrike">
                <a:solidFill>
                  <a:srgbClr val="25384b"/>
                </a:solidFill>
                <a:latin typeface="Aptos"/>
                <a:ea typeface="Aptos"/>
              </a:rPr>
              <a:t>5 GSPS</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100Gbit/s QSFP  network interface</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64-bit Quad core Arm CPU running PYNQ Linux</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Programmable Logic (PL / FPGA)</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Supported by PYNQ open-source framework with Python &amp; Jupyter </a:t>
            </a:r>
            <a:r>
              <a:rPr b="0" lang="en-GB" sz="2000" spc="-1" strike="noStrike">
                <a:solidFill>
                  <a:srgbClr val="25384b"/>
                </a:solidFill>
                <a:latin typeface="Aptos"/>
                <a:ea typeface="Aptos"/>
              </a:rPr>
              <a:t>notebooks</a:t>
            </a:r>
            <a:endParaRPr b="0" lang="en-GB" sz="2000" spc="-1" strike="noStrike">
              <a:latin typeface="Arial"/>
            </a:endParaRPr>
          </a:p>
        </p:txBody>
      </p:sp>
      <p:sp>
        <p:nvSpPr>
          <p:cNvPr id="272" name="PlaceHolder 2"/>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RFSoC 4x2 platform</a:t>
            </a:r>
            <a:endParaRPr b="0" lang="en-GB" sz="2670" spc="-1" strike="noStrike">
              <a:latin typeface="Arial"/>
            </a:endParaRPr>
          </a:p>
        </p:txBody>
      </p:sp>
      <p:sp>
        <p:nvSpPr>
          <p:cNvPr id="273" name=""/>
          <p:cNvSpPr/>
          <p:nvPr/>
        </p:nvSpPr>
        <p:spPr>
          <a:xfrm>
            <a:off x="6336000" y="6165720"/>
            <a:ext cx="5255280" cy="601560"/>
          </a:xfrm>
          <a:prstGeom prst="rect">
            <a:avLst/>
          </a:prstGeom>
          <a:noFill/>
          <a:ln w="0">
            <a:noFill/>
          </a:ln>
        </p:spPr>
        <p:style>
          <a:lnRef idx="0"/>
          <a:fillRef idx="0"/>
          <a:effectRef idx="0"/>
          <a:fontRef idx="minor"/>
        </p:style>
        <p:txBody>
          <a:bodyPr lIns="90000" rIns="90000" tIns="45000" bIns="45000" anchor="t">
            <a:normAutofit fontScale="89000"/>
          </a:bodyPr>
          <a:p>
            <a:pPr>
              <a:lnSpc>
                <a:spcPct val="100000"/>
              </a:lnSpc>
              <a:buNone/>
            </a:pPr>
            <a:r>
              <a:rPr b="0" lang="en-GB" sz="1800" spc="-1" strike="noStrike">
                <a:solidFill>
                  <a:srgbClr val="25384b"/>
                </a:solidFill>
                <a:latin typeface="Aptos"/>
                <a:ea typeface="Aptos"/>
              </a:rPr>
              <a:t>RFSoC 4x2 http://www.rfsoc-pynq.io/rfsoc_4x2_overview.html</a:t>
            </a:r>
            <a:endParaRPr b="0" lang="en-GB" sz="1800" spc="-1" strike="noStrike">
              <a:latin typeface="Arial"/>
            </a:endParaRPr>
          </a:p>
        </p:txBody>
      </p:sp>
      <p:sp>
        <p:nvSpPr>
          <p:cNvPr id="274" name=""/>
          <p:cNvSpPr/>
          <p:nvPr/>
        </p:nvSpPr>
        <p:spPr>
          <a:xfrm>
            <a:off x="5544000" y="993600"/>
            <a:ext cx="6646680" cy="5197680"/>
          </a:xfrm>
          <a:prstGeom prst="roundRect">
            <a:avLst>
              <a:gd name="adj" fmla="val 1099"/>
            </a:avLst>
          </a:prstGeom>
          <a:blipFill rotWithShape="0">
            <a:blip r:embed="rId1"/>
            <a:srcRect/>
            <a:stretch/>
          </a:blip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RFSoC offload</a:t>
            </a:r>
            <a:endParaRPr b="0" lang="en-GB" sz="2670" spc="-1" strike="noStrike">
              <a:latin typeface="Arial"/>
            </a:endParaRPr>
          </a:p>
        </p:txBody>
      </p:sp>
      <p:sp>
        <p:nvSpPr>
          <p:cNvPr id="276" name="PlaceHolder 2"/>
          <p:cNvSpPr>
            <a:spLocks noGrp="1"/>
          </p:cNvSpPr>
          <p:nvPr>
            <p:ph/>
          </p:nvPr>
        </p:nvSpPr>
        <p:spPr>
          <a:xfrm>
            <a:off x="504360" y="1112760"/>
            <a:ext cx="11079000" cy="5223960"/>
          </a:xfrm>
          <a:prstGeom prst="rect">
            <a:avLst/>
          </a:prstGeom>
          <a:noFill/>
          <a:ln w="0">
            <a:noFill/>
          </a:ln>
        </p:spPr>
        <p:txBody>
          <a:bodyPr lIns="90000" rIns="90000" tIns="45000" bIns="45000" anchor="t">
            <a:normAutofit/>
          </a:bodyPr>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Modern Software Defined Radio (SDR) systems are capable of multi-</a:t>
            </a:r>
            <a:r>
              <a:rPr b="0" lang="en-GB" sz="2000" spc="-1" strike="noStrike">
                <a:solidFill>
                  <a:srgbClr val="25384b"/>
                </a:solidFill>
                <a:latin typeface="Aptos"/>
                <a:ea typeface="Aptos"/>
              </a:rPr>
              <a:t>gigabit-per-second sampling rates, generating massive amounts of </a:t>
            </a:r>
            <a:r>
              <a:rPr b="0" lang="en-GB" sz="2000" spc="-1" strike="noStrike">
                <a:solidFill>
                  <a:srgbClr val="25384b"/>
                </a:solidFill>
                <a:latin typeface="Aptos"/>
                <a:ea typeface="Aptos"/>
              </a:rPr>
              <a:t>digitized RF data. </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It is often necessary to offload the collected data to a robust server </a:t>
            </a:r>
            <a:r>
              <a:rPr b="0" lang="en-GB" sz="2000" spc="-1" strike="noStrike">
                <a:solidFill>
                  <a:srgbClr val="25384b"/>
                </a:solidFill>
                <a:latin typeface="Aptos"/>
                <a:ea typeface="Aptos"/>
              </a:rPr>
              <a:t>for processing and analysis</a:t>
            </a:r>
            <a:endParaRPr b="0" lang="en-GB" sz="2000" spc="-1" strike="noStrike">
              <a:latin typeface="Arial"/>
            </a:endParaRPr>
          </a:p>
          <a:p>
            <a:pPr lvl="1" marL="864000" indent="-324000">
              <a:lnSpc>
                <a:spcPct val="100000"/>
              </a:lnSpc>
              <a:spcBef>
                <a:spcPts val="567"/>
              </a:spcBef>
              <a:buClr>
                <a:srgbClr val="000000"/>
              </a:buClr>
              <a:buSzPct val="75000"/>
              <a:buFont typeface="Symbol"/>
              <a:buChar char=""/>
            </a:pPr>
            <a:r>
              <a:rPr b="0" lang="en-GB" sz="2000" spc="-1" strike="noStrike">
                <a:solidFill>
                  <a:srgbClr val="25384b"/>
                </a:solidFill>
                <a:latin typeface="Aptos"/>
                <a:ea typeface="Aptos"/>
              </a:rPr>
              <a:t>Spectrum monitoring</a:t>
            </a:r>
            <a:endParaRPr b="0" lang="en-GB" sz="2000" spc="-1" strike="noStrike">
              <a:latin typeface="Arial"/>
            </a:endParaRPr>
          </a:p>
          <a:p>
            <a:pPr lvl="1" marL="864000" indent="-324000">
              <a:lnSpc>
                <a:spcPct val="100000"/>
              </a:lnSpc>
              <a:spcBef>
                <a:spcPts val="567"/>
              </a:spcBef>
              <a:buClr>
                <a:srgbClr val="000000"/>
              </a:buClr>
              <a:buSzPct val="75000"/>
              <a:buFont typeface="Symbol"/>
              <a:buChar char=""/>
            </a:pPr>
            <a:r>
              <a:rPr b="0" lang="en-GB" sz="2000" spc="-1" strike="noStrike">
                <a:solidFill>
                  <a:srgbClr val="25384b"/>
                </a:solidFill>
                <a:latin typeface="Aptos"/>
                <a:ea typeface="Aptos"/>
              </a:rPr>
              <a:t>Disaggregated radio</a:t>
            </a:r>
            <a:endParaRPr b="0" lang="en-GB" sz="2000" spc="-1" strike="noStrike">
              <a:latin typeface="Arial"/>
            </a:endParaRPr>
          </a:p>
          <a:p>
            <a:pPr lvl="1" marL="864000" indent="-324000">
              <a:lnSpc>
                <a:spcPct val="100000"/>
              </a:lnSpc>
              <a:spcBef>
                <a:spcPts val="567"/>
              </a:spcBef>
              <a:buClr>
                <a:srgbClr val="000000"/>
              </a:buClr>
              <a:buSzPct val="75000"/>
              <a:buFont typeface="Symbol"/>
              <a:buChar char=""/>
            </a:pPr>
            <a:r>
              <a:rPr b="0" lang="en-GB" sz="2000" spc="-1" strike="noStrike">
                <a:solidFill>
                  <a:srgbClr val="25384b"/>
                </a:solidFill>
                <a:latin typeface="Aptos"/>
                <a:ea typeface="Aptos"/>
              </a:rPr>
              <a:t>Machine learning</a:t>
            </a:r>
            <a:endParaRPr b="0" lang="en-GB" sz="2000" spc="-1" strike="noStrike">
              <a:latin typeface="Arial"/>
            </a:endParaRPr>
          </a:p>
          <a:p>
            <a:pPr lvl="1" marL="864000" indent="-324000">
              <a:lnSpc>
                <a:spcPct val="100000"/>
              </a:lnSpc>
              <a:spcBef>
                <a:spcPts val="567"/>
              </a:spcBef>
              <a:buClr>
                <a:srgbClr val="000000"/>
              </a:buClr>
              <a:buSzPct val="75000"/>
              <a:buFont typeface="Symbol"/>
              <a:buChar char=""/>
            </a:pPr>
            <a:r>
              <a:rPr b="0" lang="en-GB" sz="2000" spc="-1" strike="noStrike">
                <a:solidFill>
                  <a:srgbClr val="25384b"/>
                </a:solidFill>
                <a:latin typeface="Aptos"/>
                <a:ea typeface="Aptos"/>
              </a:rPr>
              <a:t>Test equipment</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We present an RFSoC offload design capable of 80GBit/s offload in a </a:t>
            </a:r>
            <a:r>
              <a:rPr b="0" lang="en-GB" sz="2000" spc="-1" strike="noStrike">
                <a:solidFill>
                  <a:srgbClr val="25384b"/>
                </a:solidFill>
                <a:latin typeface="Aptos"/>
                <a:ea typeface="Aptos"/>
              </a:rPr>
              <a:t>100GBit/s network channel with minimum latency.</a:t>
            </a:r>
            <a:endParaRPr b="0" lang="en-GB" sz="2000" spc="-1" strike="noStrike">
              <a:latin typeface="Arial"/>
            </a:endParaRPr>
          </a:p>
          <a:p>
            <a:pPr lvl="1" marL="864000" indent="-324000">
              <a:lnSpc>
                <a:spcPct val="100000"/>
              </a:lnSpc>
              <a:spcBef>
                <a:spcPts val="1134"/>
              </a:spcBef>
              <a:buClr>
                <a:srgbClr val="000000"/>
              </a:buClr>
              <a:buSzPct val="75000"/>
              <a:buFont typeface="Symbol"/>
              <a:buChar char=""/>
            </a:pPr>
            <a:r>
              <a:rPr b="0" lang="en-GB" sz="2000" spc="-1" strike="noStrike">
                <a:solidFill>
                  <a:srgbClr val="25384b"/>
                </a:solidFill>
                <a:latin typeface="Aptos"/>
                <a:ea typeface="Aptos"/>
              </a:rPr>
              <a:t>0 to 2,457.6MHz &amp; 2,457.6MHz to 4915.2MHz Fc</a:t>
            </a:r>
            <a:endParaRPr b="0" lang="en-GB" sz="2000" spc="-1" strike="noStrike">
              <a:latin typeface="Arial"/>
            </a:endParaRPr>
          </a:p>
          <a:p>
            <a:pPr lvl="1" marL="864000" indent="-324000">
              <a:lnSpc>
                <a:spcPct val="100000"/>
              </a:lnSpc>
              <a:spcBef>
                <a:spcPts val="1134"/>
              </a:spcBef>
              <a:buClr>
                <a:srgbClr val="000000"/>
              </a:buClr>
              <a:buSzPct val="75000"/>
              <a:buFont typeface="Symbol"/>
              <a:buChar char=""/>
            </a:pPr>
            <a:r>
              <a:rPr b="0" lang="en-GB" sz="2000" spc="-1" strike="noStrike">
                <a:solidFill>
                  <a:srgbClr val="25384b"/>
                </a:solidFill>
                <a:latin typeface="Aptos"/>
                <a:ea typeface="Aptos"/>
              </a:rPr>
              <a:t>Runtime configurable bandwidth</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p:nvPr>
        </p:nvSpPr>
        <p:spPr>
          <a:xfrm>
            <a:off x="504000" y="1087200"/>
            <a:ext cx="6047280" cy="5223960"/>
          </a:xfrm>
          <a:prstGeom prst="rect">
            <a:avLst/>
          </a:prstGeom>
          <a:noFill/>
          <a:ln w="0">
            <a:noFill/>
          </a:ln>
        </p:spPr>
        <p:txBody>
          <a:bodyPr lIns="90000" rIns="90000" tIns="45000" bIns="45000" anchor="t">
            <a:normAutofit/>
          </a:bodyPr>
          <a:p>
            <a:pPr marL="237240" indent="-236880">
              <a:lnSpc>
                <a:spcPct val="100000"/>
              </a:lnSpc>
              <a:spcBef>
                <a:spcPts val="1599"/>
              </a:spcBef>
              <a:buClr>
                <a:srgbClr val="595959"/>
              </a:buClr>
              <a:buFont typeface="Arial"/>
              <a:buChar char="•"/>
            </a:pPr>
            <a:r>
              <a:rPr b="0" lang="en-GB" sz="2140" spc="-1" strike="noStrike">
                <a:solidFill>
                  <a:srgbClr val="25384b"/>
                </a:solidFill>
                <a:latin typeface="Aptos"/>
                <a:ea typeface="Aptos"/>
              </a:rPr>
              <a:t>RFSoC 4x2 board samples RF spectrum from an antenna or via a loopback cable.</a:t>
            </a:r>
            <a:endParaRPr b="0" lang="en-GB" sz="2140" spc="-1" strike="noStrike">
              <a:latin typeface="Arial"/>
            </a:endParaRPr>
          </a:p>
          <a:p>
            <a:pPr marL="237240" indent="-236880">
              <a:lnSpc>
                <a:spcPct val="100000"/>
              </a:lnSpc>
              <a:spcBef>
                <a:spcPts val="1599"/>
              </a:spcBef>
              <a:buClr>
                <a:srgbClr val="595959"/>
              </a:buClr>
              <a:buFont typeface="Arial"/>
              <a:buChar char="•"/>
            </a:pPr>
            <a:r>
              <a:rPr b="0" lang="en-GB" sz="2140" spc="-1" strike="noStrike">
                <a:solidFill>
                  <a:srgbClr val="25384b"/>
                </a:solidFill>
                <a:latin typeface="Aptos"/>
                <a:ea typeface="Aptos"/>
              </a:rPr>
              <a:t>I/Q samples are sent over a 100Gbit network to a PC equipped with a QSFP Network Interface Card (NIC).</a:t>
            </a:r>
            <a:endParaRPr b="0" lang="en-GB" sz="2140" spc="-1" strike="noStrike">
              <a:latin typeface="Arial"/>
            </a:endParaRPr>
          </a:p>
          <a:p>
            <a:pPr marL="237240" indent="-236880">
              <a:lnSpc>
                <a:spcPct val="100000"/>
              </a:lnSpc>
              <a:spcBef>
                <a:spcPts val="1599"/>
              </a:spcBef>
              <a:buClr>
                <a:srgbClr val="595959"/>
              </a:buClr>
              <a:buFont typeface="Arial"/>
              <a:buChar char="•"/>
            </a:pPr>
            <a:r>
              <a:rPr b="0" lang="en-GB" sz="2140" spc="-1" strike="noStrike">
                <a:solidFill>
                  <a:srgbClr val="25384b"/>
                </a:solidFill>
                <a:latin typeface="Aptos"/>
                <a:ea typeface="Aptos"/>
              </a:rPr>
              <a:t>GNU Radio with gr-fosphor is utilized for Graphics Processing Unit (GPU) accelerated, real-time spectrum plotting.</a:t>
            </a:r>
            <a:endParaRPr b="0" lang="en-GB" sz="2140" spc="-1" strike="noStrike">
              <a:latin typeface="Arial"/>
            </a:endParaRPr>
          </a:p>
          <a:p>
            <a:pPr marL="237240" indent="-236880">
              <a:lnSpc>
                <a:spcPct val="100000"/>
              </a:lnSpc>
              <a:spcBef>
                <a:spcPts val="1599"/>
              </a:spcBef>
              <a:buClr>
                <a:srgbClr val="595959"/>
              </a:buClr>
              <a:buFont typeface="Arial"/>
              <a:buChar char="•"/>
            </a:pPr>
            <a:r>
              <a:rPr b="0" lang="en-GB" sz="2140" spc="-1" strike="noStrike">
                <a:solidFill>
                  <a:srgbClr val="25384b"/>
                </a:solidFill>
                <a:latin typeface="Aptos"/>
                <a:ea typeface="Aptos"/>
              </a:rPr>
              <a:t>An Ethernet connection is used to access a JupyterLab interface running on the board and remotely control the RF-DC parameters.</a:t>
            </a:r>
            <a:endParaRPr b="0" lang="en-GB" sz="2140" spc="-1" strike="noStrike">
              <a:latin typeface="Arial"/>
            </a:endParaRPr>
          </a:p>
        </p:txBody>
      </p:sp>
      <p:sp>
        <p:nvSpPr>
          <p:cNvPr id="278" name="PlaceHolder 2"/>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RFSoC Offload Hardware Setup Overview</a:t>
            </a:r>
            <a:endParaRPr b="0" lang="en-GB" sz="2670" spc="-1" strike="noStrike">
              <a:latin typeface="Arial"/>
            </a:endParaRPr>
          </a:p>
        </p:txBody>
      </p:sp>
      <p:sp>
        <p:nvSpPr>
          <p:cNvPr id="279" name=""/>
          <p:cNvSpPr/>
          <p:nvPr/>
        </p:nvSpPr>
        <p:spPr>
          <a:xfrm>
            <a:off x="6912000" y="1152000"/>
            <a:ext cx="4175280" cy="4854960"/>
          </a:xfrm>
          <a:prstGeom prst="roundRect">
            <a:avLst>
              <a:gd name="adj" fmla="val 1369"/>
            </a:avLst>
          </a:prstGeom>
          <a:blipFill rotWithShape="0">
            <a:blip r:embed="rId1"/>
            <a:srcRect/>
            <a:stretch/>
          </a:blipFill>
          <a:ln w="0">
            <a:noFill/>
          </a:ln>
        </p:spPr>
        <p:style>
          <a:lnRef idx="0"/>
          <a:fillRef idx="0"/>
          <a:effectRef idx="0"/>
          <a:fontRef idx="minor"/>
        </p:style>
      </p:sp>
      <p:sp>
        <p:nvSpPr>
          <p:cNvPr id="280" name=""/>
          <p:cNvSpPr/>
          <p:nvPr/>
        </p:nvSpPr>
        <p:spPr>
          <a:xfrm>
            <a:off x="6912000" y="6199200"/>
            <a:ext cx="2375280" cy="352080"/>
          </a:xfrm>
          <a:prstGeom prst="rect">
            <a:avLst/>
          </a:prstGeom>
          <a:noFill/>
          <a:ln w="0">
            <a:noFill/>
          </a:ln>
        </p:spPr>
        <p:style>
          <a:lnRef idx="0"/>
          <a:fillRef idx="0"/>
          <a:effectRef idx="0"/>
          <a:fontRef idx="minor"/>
        </p:style>
        <p:txBody>
          <a:bodyPr lIns="90000" rIns="90000" tIns="45000" bIns="45000" anchor="t">
            <a:normAutofit fontScale="78000"/>
          </a:bodyPr>
          <a:p>
            <a:pPr>
              <a:lnSpc>
                <a:spcPct val="100000"/>
              </a:lnSpc>
              <a:buNone/>
            </a:pPr>
            <a:r>
              <a:rPr b="0" lang="en-GB" sz="1400" spc="-1" strike="noStrike">
                <a:solidFill>
                  <a:srgbClr val="25384b"/>
                </a:solidFill>
                <a:latin typeface="Aptos"/>
                <a:ea typeface="Aptos"/>
              </a:rPr>
              <a:t>Design overview diagram.</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p:nvPr>
        </p:nvSpPr>
        <p:spPr>
          <a:xfrm>
            <a:off x="504000" y="1087200"/>
            <a:ext cx="4895280" cy="5536080"/>
          </a:xfrm>
          <a:prstGeom prst="rect">
            <a:avLst/>
          </a:prstGeom>
          <a:noFill/>
          <a:ln w="0">
            <a:noFill/>
          </a:ln>
        </p:spPr>
        <p:txBody>
          <a:bodyPr lIns="90000" rIns="90000" tIns="45000" bIns="45000" anchor="t">
            <a:normAutofit fontScale="96000"/>
          </a:bodyPr>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The high-speed network architecture is implemented entirely on the Programmable Logic (PL), enabling maximum network bandwidth and minimum latency.</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Arbitrary test signals can be generated using Python and transmitted via the RF-DAC using the Signal Generator module.</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Network layer can be driven by either the User Data Direct Memory Access (DMA) or RF-ADC source.</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User Datagram Protocol (UDP) is used for data transfer over the QSFP28 network.</a:t>
            </a:r>
            <a:endParaRPr b="0" lang="en-GB" sz="2000" spc="-1" strike="noStrike">
              <a:latin typeface="Arial"/>
            </a:endParaRPr>
          </a:p>
        </p:txBody>
      </p:sp>
      <p:sp>
        <p:nvSpPr>
          <p:cNvPr id="282" name="PlaceHolder 2"/>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Hardware Architecture</a:t>
            </a:r>
            <a:endParaRPr b="0" lang="en-GB" sz="2670" spc="-1" strike="noStrike">
              <a:latin typeface="Arial"/>
            </a:endParaRPr>
          </a:p>
        </p:txBody>
      </p:sp>
      <p:sp>
        <p:nvSpPr>
          <p:cNvPr id="283" name=""/>
          <p:cNvSpPr/>
          <p:nvPr/>
        </p:nvSpPr>
        <p:spPr>
          <a:xfrm>
            <a:off x="5688000" y="1659600"/>
            <a:ext cx="6106680" cy="2855880"/>
          </a:xfrm>
          <a:prstGeom prst="roundRect">
            <a:avLst>
              <a:gd name="adj" fmla="val 2001"/>
            </a:avLst>
          </a:prstGeom>
          <a:blipFill rotWithShape="0">
            <a:blip r:embed="rId1"/>
            <a:srcRect/>
            <a:stretch/>
          </a:blipFill>
          <a:ln w="0">
            <a:noFill/>
          </a:ln>
        </p:spPr>
        <p:style>
          <a:lnRef idx="0"/>
          <a:fillRef idx="0"/>
          <a:effectRef idx="0"/>
          <a:fontRef idx="minor"/>
        </p:style>
      </p:sp>
      <p:sp>
        <p:nvSpPr>
          <p:cNvPr id="284" name=""/>
          <p:cNvSpPr/>
          <p:nvPr/>
        </p:nvSpPr>
        <p:spPr>
          <a:xfrm>
            <a:off x="5688000" y="4664520"/>
            <a:ext cx="3981240" cy="302760"/>
          </a:xfrm>
          <a:prstGeom prst="rect">
            <a:avLst/>
          </a:prstGeom>
          <a:noFill/>
          <a:ln w="0">
            <a:noFill/>
          </a:ln>
        </p:spPr>
        <p:style>
          <a:lnRef idx="0"/>
          <a:fillRef idx="0"/>
          <a:effectRef idx="0"/>
          <a:fontRef idx="minor"/>
        </p:style>
        <p:txBody>
          <a:bodyPr lIns="90000" rIns="90000" tIns="45000" bIns="45000" anchor="t">
            <a:normAutofit fontScale="95000"/>
          </a:bodyPr>
          <a:p>
            <a:pPr>
              <a:lnSpc>
                <a:spcPct val="100000"/>
              </a:lnSpc>
              <a:buNone/>
            </a:pPr>
            <a:r>
              <a:rPr b="0" lang="en-GB" sz="1400" spc="-1" strike="noStrike">
                <a:solidFill>
                  <a:srgbClr val="25384b"/>
                </a:solidFill>
                <a:latin typeface="Aptos"/>
                <a:ea typeface="Aptos"/>
              </a:rPr>
              <a:t>High level overview of the hardware system.</a:t>
            </a:r>
            <a:endParaRPr b="0" lang="en-GB" sz="14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Software Architecture - Board</a:t>
            </a:r>
            <a:endParaRPr b="0" lang="en-GB" sz="2670" spc="-1" strike="noStrike">
              <a:latin typeface="Arial"/>
            </a:endParaRPr>
          </a:p>
        </p:txBody>
      </p:sp>
      <p:sp>
        <p:nvSpPr>
          <p:cNvPr id="286" name=""/>
          <p:cNvSpPr/>
          <p:nvPr/>
        </p:nvSpPr>
        <p:spPr>
          <a:xfrm>
            <a:off x="5832000" y="5613840"/>
            <a:ext cx="3887280" cy="289440"/>
          </a:xfrm>
          <a:prstGeom prst="rect">
            <a:avLst/>
          </a:prstGeom>
          <a:noFill/>
          <a:ln w="0">
            <a:noFill/>
          </a:ln>
        </p:spPr>
        <p:style>
          <a:lnRef idx="0"/>
          <a:fillRef idx="0"/>
          <a:effectRef idx="0"/>
          <a:fontRef idx="minor"/>
        </p:style>
        <p:txBody>
          <a:bodyPr lIns="90000" rIns="90000" tIns="45000" bIns="45000" anchor="t">
            <a:normAutofit fontScale="93000"/>
          </a:bodyPr>
          <a:p>
            <a:pPr>
              <a:lnSpc>
                <a:spcPct val="100000"/>
              </a:lnSpc>
              <a:buNone/>
            </a:pPr>
            <a:r>
              <a:rPr b="0" lang="en-GB" sz="1400" spc="-1" strike="noStrike">
                <a:solidFill>
                  <a:srgbClr val="25384b"/>
                </a:solidFill>
                <a:latin typeface="Aptos"/>
                <a:ea typeface="Aptos"/>
              </a:rPr>
              <a:t>JupyterLab interface</a:t>
            </a:r>
            <a:endParaRPr b="0" lang="en-GB" sz="1400" spc="-1" strike="noStrike">
              <a:latin typeface="Arial"/>
            </a:endParaRPr>
          </a:p>
        </p:txBody>
      </p:sp>
      <p:sp>
        <p:nvSpPr>
          <p:cNvPr id="287" name="PlaceHolder 2"/>
          <p:cNvSpPr>
            <a:spLocks noGrp="1"/>
          </p:cNvSpPr>
          <p:nvPr>
            <p:ph/>
          </p:nvPr>
        </p:nvSpPr>
        <p:spPr>
          <a:xfrm>
            <a:off x="504000" y="1087200"/>
            <a:ext cx="5327280" cy="5223960"/>
          </a:xfrm>
          <a:prstGeom prst="rect">
            <a:avLst/>
          </a:prstGeom>
          <a:noFill/>
          <a:ln w="0">
            <a:noFill/>
          </a:ln>
        </p:spPr>
        <p:txBody>
          <a:bodyPr lIns="90000" rIns="90000" tIns="45000" bIns="45000" anchor="t">
            <a:normAutofit/>
          </a:bodyPr>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JupyterLab provides an interactive Python session for dynamic adjustment of software and hardware parameters.</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PYNQ framework provides Python APIs for interacting with the Programmable Logic (PL), controlling parameters of the RF-ADCs, RF-DACs, and programming the internal reference clocks.</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Custom network payloads and signals can be generated in Python and transmitted over the network or through RF-DAC.</a:t>
            </a:r>
            <a:endParaRPr b="0" lang="en-GB" sz="2000" spc="-1" strike="noStrike">
              <a:latin typeface="Arial"/>
            </a:endParaRPr>
          </a:p>
        </p:txBody>
      </p:sp>
      <p:sp>
        <p:nvSpPr>
          <p:cNvPr id="288" name=""/>
          <p:cNvSpPr/>
          <p:nvPr/>
        </p:nvSpPr>
        <p:spPr>
          <a:xfrm>
            <a:off x="5832000" y="1087200"/>
            <a:ext cx="6119280" cy="4456080"/>
          </a:xfrm>
          <a:prstGeom prst="roundRect">
            <a:avLst>
              <a:gd name="adj" fmla="val 1282"/>
            </a:avLst>
          </a:prstGeom>
          <a:blipFill rotWithShape="0">
            <a:blip r:embed="rId1"/>
            <a:srcRect/>
            <a:stretch/>
          </a:blip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Software Architecture – GR Client</a:t>
            </a:r>
            <a:endParaRPr b="0" lang="en-GB" sz="2670" spc="-1" strike="noStrike">
              <a:latin typeface="Arial"/>
            </a:endParaRPr>
          </a:p>
        </p:txBody>
      </p:sp>
      <p:sp>
        <p:nvSpPr>
          <p:cNvPr id="290" name=""/>
          <p:cNvSpPr/>
          <p:nvPr/>
        </p:nvSpPr>
        <p:spPr>
          <a:xfrm>
            <a:off x="4608000" y="1008000"/>
            <a:ext cx="7199280" cy="4942080"/>
          </a:xfrm>
          <a:prstGeom prst="roundRect">
            <a:avLst>
              <a:gd name="adj" fmla="val 1156"/>
            </a:avLst>
          </a:prstGeom>
          <a:blipFill rotWithShape="0">
            <a:blip r:embed="rId1"/>
            <a:srcRect/>
            <a:stretch/>
          </a:blipFill>
          <a:ln w="0">
            <a:noFill/>
          </a:ln>
        </p:spPr>
        <p:style>
          <a:lnRef idx="0"/>
          <a:fillRef idx="0"/>
          <a:effectRef idx="0"/>
          <a:fontRef idx="minor"/>
        </p:style>
      </p:sp>
      <p:sp>
        <p:nvSpPr>
          <p:cNvPr id="291" name=""/>
          <p:cNvSpPr/>
          <p:nvPr/>
        </p:nvSpPr>
        <p:spPr>
          <a:xfrm>
            <a:off x="4608000" y="6048000"/>
            <a:ext cx="3743280" cy="359280"/>
          </a:xfrm>
          <a:prstGeom prst="rect">
            <a:avLst/>
          </a:prstGeom>
          <a:noFill/>
          <a:ln w="0">
            <a:noFill/>
          </a:ln>
        </p:spPr>
        <p:style>
          <a:lnRef idx="0"/>
          <a:fillRef idx="0"/>
          <a:effectRef idx="0"/>
          <a:fontRef idx="minor"/>
        </p:style>
        <p:txBody>
          <a:bodyPr lIns="90000" rIns="90000" tIns="45000" bIns="45000" anchor="t">
            <a:normAutofit/>
          </a:bodyPr>
          <a:p>
            <a:pPr>
              <a:lnSpc>
                <a:spcPct val="100000"/>
              </a:lnSpc>
              <a:buNone/>
            </a:pPr>
            <a:r>
              <a:rPr b="0" lang="en-GB" sz="1400" spc="-1" strike="noStrike">
                <a:solidFill>
                  <a:srgbClr val="25384b"/>
                </a:solidFill>
                <a:latin typeface="Aptos"/>
                <a:ea typeface="Aptos"/>
              </a:rPr>
              <a:t>Full GNU Radio flowgraph</a:t>
            </a:r>
            <a:endParaRPr b="0" lang="en-GB" sz="1400" spc="-1" strike="noStrike">
              <a:latin typeface="Arial"/>
            </a:endParaRPr>
          </a:p>
        </p:txBody>
      </p:sp>
      <p:sp>
        <p:nvSpPr>
          <p:cNvPr id="292" name="PlaceHolder 2"/>
          <p:cNvSpPr>
            <a:spLocks noGrp="1"/>
          </p:cNvSpPr>
          <p:nvPr>
            <p:ph/>
          </p:nvPr>
        </p:nvSpPr>
        <p:spPr>
          <a:xfrm>
            <a:off x="288000" y="1087200"/>
            <a:ext cx="4175280" cy="2656080"/>
          </a:xfrm>
          <a:prstGeom prst="rect">
            <a:avLst/>
          </a:prstGeom>
          <a:noFill/>
          <a:ln w="0">
            <a:noFill/>
          </a:ln>
        </p:spPr>
        <p:txBody>
          <a:bodyPr lIns="90000" rIns="90000" tIns="45000" bIns="45000" anchor="t">
            <a:normAutofit/>
          </a:bodyPr>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XMLRPC blocks enable adjustment of remote board parameters.</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Variable Blocks are used to make the design parametric.</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QT GUI Blocks facilitate the user input options.</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PlaceHolder 1"/>
          <p:cNvSpPr>
            <a:spLocks noGrp="1"/>
          </p:cNvSpPr>
          <p:nvPr>
            <p:ph/>
          </p:nvPr>
        </p:nvSpPr>
        <p:spPr>
          <a:xfrm>
            <a:off x="224280" y="1086480"/>
            <a:ext cx="11784240" cy="5224320"/>
          </a:xfrm>
          <a:prstGeom prst="rect">
            <a:avLst/>
          </a:prstGeom>
          <a:noFill/>
          <a:ln w="0">
            <a:noFill/>
          </a:ln>
        </p:spPr>
        <p:txBody>
          <a:bodyPr lIns="90000" rIns="90000" tIns="45000" bIns="45000" anchor="t">
            <a:noAutofit/>
          </a:bodyPr>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Think Raspberry Pi + Programmable Logic </a:t>
            </a:r>
            <a:endParaRPr b="0" lang="en-GB" sz="213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Users bring their FPGA designs</a:t>
            </a:r>
            <a:endParaRPr b="0" lang="en-GB" sz="213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PYNQ provides everything you need to get started</a:t>
            </a:r>
            <a:endParaRPr b="0" lang="en-GB" sz="213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595959"/>
                </a:solidFill>
                <a:latin typeface="Calibri"/>
              </a:rPr>
              <a:t>Ubuntu-based OS image</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595959"/>
                </a:solidFill>
                <a:latin typeface="Calibri"/>
              </a:rPr>
              <a:t>Libraries, drivers, etc.</a:t>
            </a:r>
            <a:endParaRPr b="0" lang="en-GB" sz="187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595959"/>
                </a:solidFill>
                <a:latin typeface="Calibri"/>
              </a:rPr>
              <a:t>Lots of compatible software</a:t>
            </a:r>
            <a:endParaRPr b="0" lang="en-GB" sz="187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Run code on-target from a host web browser</a:t>
            </a:r>
            <a:endParaRPr b="0" lang="en-GB" sz="2130" spc="-1" strike="noStrike">
              <a:latin typeface="Arial"/>
            </a:endParaRPr>
          </a:p>
        </p:txBody>
      </p:sp>
      <p:sp>
        <p:nvSpPr>
          <p:cNvPr id="294" name="PlaceHolder 2"/>
          <p:cNvSpPr>
            <a:spLocks noGrp="1"/>
          </p:cNvSpPr>
          <p:nvPr>
            <p:ph type="title"/>
          </p:nvPr>
        </p:nvSpPr>
        <p:spPr>
          <a:xfrm>
            <a:off x="224280" y="266760"/>
            <a:ext cx="9306000" cy="516240"/>
          </a:xfrm>
          <a:prstGeom prst="rect">
            <a:avLst/>
          </a:prstGeom>
          <a:noFill/>
          <a:ln w="0">
            <a:noFill/>
          </a:ln>
        </p:spPr>
        <p:txBody>
          <a:bodyPr lIns="90000" rIns="90000" tIns="45000" bIns="45000" anchor="t">
            <a:noAutofit/>
          </a:bodyPr>
          <a:p>
            <a:pPr>
              <a:lnSpc>
                <a:spcPct val="100000"/>
              </a:lnSpc>
              <a:buNone/>
            </a:pPr>
            <a:r>
              <a:rPr b="1" lang="en-GB" sz="2660" spc="-1" strike="noStrike">
                <a:solidFill>
                  <a:srgbClr val="1a2e46"/>
                </a:solidFill>
                <a:latin typeface="Arial"/>
                <a:ea typeface="Open Sans"/>
              </a:rPr>
              <a:t>PYNQ: How it works</a:t>
            </a:r>
            <a:endParaRPr b="0" lang="en-GB" sz="2660" spc="-1" strike="noStrike">
              <a:latin typeface="Arial"/>
            </a:endParaRPr>
          </a:p>
        </p:txBody>
      </p:sp>
      <p:sp>
        <p:nvSpPr>
          <p:cNvPr id="295" name="Rectangle 57"/>
          <p:cNvSpPr/>
          <p:nvPr/>
        </p:nvSpPr>
        <p:spPr>
          <a:xfrm>
            <a:off x="7620480" y="702360"/>
            <a:ext cx="1798200" cy="130680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296" name="Rectangle 58"/>
          <p:cNvSpPr/>
          <p:nvPr/>
        </p:nvSpPr>
        <p:spPr>
          <a:xfrm>
            <a:off x="7638840" y="2304360"/>
            <a:ext cx="1798200" cy="178020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297" name="Rectangle 60"/>
          <p:cNvSpPr/>
          <p:nvPr/>
        </p:nvSpPr>
        <p:spPr>
          <a:xfrm>
            <a:off x="7620480" y="5326200"/>
            <a:ext cx="3816360" cy="122688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298" name="Rectangle 61"/>
          <p:cNvSpPr/>
          <p:nvPr/>
        </p:nvSpPr>
        <p:spPr>
          <a:xfrm>
            <a:off x="7620480" y="4379040"/>
            <a:ext cx="3816360" cy="64764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299" name="TextBox 34"/>
          <p:cNvSpPr/>
          <p:nvPr/>
        </p:nvSpPr>
        <p:spPr>
          <a:xfrm>
            <a:off x="7722360" y="727200"/>
            <a:ext cx="101556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MAC/WIN/Linux</a:t>
            </a:r>
            <a:endParaRPr b="0" lang="en-GB" sz="1200" spc="-1" strike="noStrike">
              <a:latin typeface="Arial"/>
            </a:endParaRPr>
          </a:p>
        </p:txBody>
      </p:sp>
      <p:sp>
        <p:nvSpPr>
          <p:cNvPr id="300" name="TextBox 35"/>
          <p:cNvSpPr/>
          <p:nvPr/>
        </p:nvSpPr>
        <p:spPr>
          <a:xfrm>
            <a:off x="7683840" y="2358360"/>
            <a:ext cx="1707840" cy="1825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0" lang="en-GB" sz="1200" spc="-1" strike="noStrike">
                <a:solidFill>
                  <a:srgbClr val="000000"/>
                </a:solidFill>
                <a:latin typeface="Calibri"/>
                <a:ea typeface="DejaVu Sans"/>
              </a:rPr>
              <a:t>Ubuntu-based Arm64 OS</a:t>
            </a:r>
            <a:endParaRPr b="0" lang="en-GB" sz="1200" spc="-1" strike="noStrike">
              <a:latin typeface="Arial"/>
            </a:endParaRPr>
          </a:p>
        </p:txBody>
      </p:sp>
      <p:sp>
        <p:nvSpPr>
          <p:cNvPr id="301" name="TextBox 36"/>
          <p:cNvSpPr/>
          <p:nvPr/>
        </p:nvSpPr>
        <p:spPr>
          <a:xfrm>
            <a:off x="7729200" y="4460400"/>
            <a:ext cx="75960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Linux Kernel</a:t>
            </a:r>
            <a:endParaRPr b="0" lang="en-GB" sz="1200" spc="-1" strike="noStrike">
              <a:latin typeface="Arial"/>
            </a:endParaRPr>
          </a:p>
        </p:txBody>
      </p:sp>
      <p:sp>
        <p:nvSpPr>
          <p:cNvPr id="302" name="TextBox 39"/>
          <p:cNvSpPr/>
          <p:nvPr/>
        </p:nvSpPr>
        <p:spPr>
          <a:xfrm>
            <a:off x="7726320" y="5401440"/>
            <a:ext cx="33444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FPGA</a:t>
            </a:r>
            <a:endParaRPr b="0" lang="en-GB" sz="1200" spc="-1" strike="noStrike">
              <a:latin typeface="Arial"/>
            </a:endParaRPr>
          </a:p>
        </p:txBody>
      </p:sp>
      <p:sp>
        <p:nvSpPr>
          <p:cNvPr id="303" name="Rectangle 63"/>
          <p:cNvSpPr/>
          <p:nvPr/>
        </p:nvSpPr>
        <p:spPr>
          <a:xfrm>
            <a:off x="7864560" y="4800600"/>
            <a:ext cx="751320" cy="41292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04" name="TextBox 40"/>
          <p:cNvSpPr/>
          <p:nvPr/>
        </p:nvSpPr>
        <p:spPr>
          <a:xfrm>
            <a:off x="7921440" y="4794840"/>
            <a:ext cx="638280" cy="42552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fpga</a:t>
            </a:r>
            <a:endParaRPr b="0" lang="en-GB" sz="1400" spc="-1" strike="noStrike">
              <a:latin typeface="Arial"/>
            </a:endParaRPr>
          </a:p>
          <a:p>
            <a:pPr algn="ctr">
              <a:lnSpc>
                <a:spcPct val="100000"/>
              </a:lnSpc>
              <a:buNone/>
            </a:pPr>
            <a:r>
              <a:rPr b="0" lang="en-US" sz="1400" spc="-1" strike="noStrike">
                <a:solidFill>
                  <a:srgbClr val="ffffff"/>
                </a:solidFill>
                <a:latin typeface="Calibri"/>
                <a:ea typeface="DejaVu Sans"/>
              </a:rPr>
              <a:t>manager</a:t>
            </a:r>
            <a:endParaRPr b="0" lang="en-GB" sz="1400" spc="-1" strike="noStrike">
              <a:latin typeface="Arial"/>
            </a:endParaRPr>
          </a:p>
        </p:txBody>
      </p:sp>
      <p:sp>
        <p:nvSpPr>
          <p:cNvPr id="305" name="Rectangle 64"/>
          <p:cNvSpPr/>
          <p:nvPr/>
        </p:nvSpPr>
        <p:spPr>
          <a:xfrm>
            <a:off x="8723880" y="492264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06" name="Rectangle 66"/>
          <p:cNvSpPr/>
          <p:nvPr/>
        </p:nvSpPr>
        <p:spPr>
          <a:xfrm>
            <a:off x="9585000" y="492264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07" name="Rectangle 67"/>
          <p:cNvSpPr/>
          <p:nvPr/>
        </p:nvSpPr>
        <p:spPr>
          <a:xfrm>
            <a:off x="10441440" y="492264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08" name="TextBox 42"/>
          <p:cNvSpPr/>
          <p:nvPr/>
        </p:nvSpPr>
        <p:spPr>
          <a:xfrm>
            <a:off x="8985960" y="4930920"/>
            <a:ext cx="22824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uio</a:t>
            </a:r>
            <a:endParaRPr b="0" lang="en-GB" sz="1400" spc="-1" strike="noStrike">
              <a:latin typeface="Arial"/>
            </a:endParaRPr>
          </a:p>
        </p:txBody>
      </p:sp>
      <p:sp>
        <p:nvSpPr>
          <p:cNvPr id="309" name="TextBox 44"/>
          <p:cNvSpPr/>
          <p:nvPr/>
        </p:nvSpPr>
        <p:spPr>
          <a:xfrm>
            <a:off x="9644040" y="4930920"/>
            <a:ext cx="63360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devmem</a:t>
            </a:r>
            <a:endParaRPr b="0" lang="en-GB" sz="1400" spc="-1" strike="noStrike">
              <a:latin typeface="Arial"/>
            </a:endParaRPr>
          </a:p>
        </p:txBody>
      </p:sp>
      <p:sp>
        <p:nvSpPr>
          <p:cNvPr id="310" name="TextBox 46"/>
          <p:cNvSpPr/>
          <p:nvPr/>
        </p:nvSpPr>
        <p:spPr>
          <a:xfrm>
            <a:off x="10717560" y="4930920"/>
            <a:ext cx="19944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xrt</a:t>
            </a:r>
            <a:endParaRPr b="0" lang="en-GB" sz="1400" spc="-1" strike="noStrike">
              <a:latin typeface="Arial"/>
            </a:endParaRPr>
          </a:p>
        </p:txBody>
      </p:sp>
      <p:sp>
        <p:nvSpPr>
          <p:cNvPr id="311" name="Rectangle 69"/>
          <p:cNvSpPr/>
          <p:nvPr/>
        </p:nvSpPr>
        <p:spPr>
          <a:xfrm>
            <a:off x="9153000" y="520272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12" name="TextBox 47"/>
          <p:cNvSpPr/>
          <p:nvPr/>
        </p:nvSpPr>
        <p:spPr>
          <a:xfrm>
            <a:off x="9246960" y="5209920"/>
            <a:ext cx="55584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axi_intc</a:t>
            </a:r>
            <a:endParaRPr b="0" lang="en-GB" sz="1400" spc="-1" strike="noStrike">
              <a:latin typeface="Arial"/>
            </a:endParaRPr>
          </a:p>
        </p:txBody>
      </p:sp>
      <p:sp>
        <p:nvSpPr>
          <p:cNvPr id="313" name="Rectangle 72"/>
          <p:cNvSpPr/>
          <p:nvPr/>
        </p:nvSpPr>
        <p:spPr>
          <a:xfrm>
            <a:off x="7785720" y="5889960"/>
            <a:ext cx="1011240" cy="25416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14" name="Rectangle 73"/>
          <p:cNvSpPr/>
          <p:nvPr/>
        </p:nvSpPr>
        <p:spPr>
          <a:xfrm>
            <a:off x="7879320" y="5978160"/>
            <a:ext cx="1011240" cy="25416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15" name="Rectangle 76"/>
          <p:cNvSpPr/>
          <p:nvPr/>
        </p:nvSpPr>
        <p:spPr>
          <a:xfrm>
            <a:off x="7957080" y="6077880"/>
            <a:ext cx="1011240" cy="25416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16" name="TextBox 48"/>
          <p:cNvSpPr/>
          <p:nvPr/>
        </p:nvSpPr>
        <p:spPr>
          <a:xfrm>
            <a:off x="8016120" y="6098760"/>
            <a:ext cx="89280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user designs</a:t>
            </a:r>
            <a:endParaRPr b="0" lang="en-GB" sz="1400" spc="-1" strike="noStrike">
              <a:latin typeface="Arial"/>
            </a:endParaRPr>
          </a:p>
        </p:txBody>
      </p:sp>
      <p:sp>
        <p:nvSpPr>
          <p:cNvPr id="317" name="Rectangle 77"/>
          <p:cNvSpPr/>
          <p:nvPr/>
        </p:nvSpPr>
        <p:spPr>
          <a:xfrm>
            <a:off x="9648360" y="5518440"/>
            <a:ext cx="141300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18" name="Rectangle 78"/>
          <p:cNvSpPr/>
          <p:nvPr/>
        </p:nvSpPr>
        <p:spPr>
          <a:xfrm>
            <a:off x="9761400" y="5610600"/>
            <a:ext cx="141300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19" name="Rectangle 79"/>
          <p:cNvSpPr/>
          <p:nvPr/>
        </p:nvSpPr>
        <p:spPr>
          <a:xfrm>
            <a:off x="9849960" y="5706360"/>
            <a:ext cx="141300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20" name="TextBox 49"/>
          <p:cNvSpPr/>
          <p:nvPr/>
        </p:nvSpPr>
        <p:spPr>
          <a:xfrm>
            <a:off x="10030680" y="5726520"/>
            <a:ext cx="1050840" cy="21348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PYNQ overlays</a:t>
            </a:r>
            <a:endParaRPr b="0" lang="en-GB" sz="1400" spc="-1" strike="noStrike">
              <a:latin typeface="Arial"/>
            </a:endParaRPr>
          </a:p>
        </p:txBody>
      </p:sp>
      <p:sp>
        <p:nvSpPr>
          <p:cNvPr id="321" name="Rectangle 80"/>
          <p:cNvSpPr/>
          <p:nvPr/>
        </p:nvSpPr>
        <p:spPr>
          <a:xfrm>
            <a:off x="9183960" y="6077520"/>
            <a:ext cx="116928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22" name="Rectangle 81"/>
          <p:cNvSpPr/>
          <p:nvPr/>
        </p:nvSpPr>
        <p:spPr>
          <a:xfrm>
            <a:off x="9301680" y="6145560"/>
            <a:ext cx="116928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23" name="Rectangle 82"/>
          <p:cNvSpPr/>
          <p:nvPr/>
        </p:nvSpPr>
        <p:spPr>
          <a:xfrm>
            <a:off x="9419400" y="6213240"/>
            <a:ext cx="116928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24" name="TextBox 56"/>
          <p:cNvSpPr/>
          <p:nvPr/>
        </p:nvSpPr>
        <p:spPr>
          <a:xfrm>
            <a:off x="9674280" y="6233400"/>
            <a:ext cx="659160" cy="21348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PYNQ IPs</a:t>
            </a:r>
            <a:endParaRPr b="0" lang="en-GB" sz="1400" spc="-1" strike="noStrike">
              <a:latin typeface="Arial"/>
            </a:endParaRPr>
          </a:p>
        </p:txBody>
      </p:sp>
      <p:sp>
        <p:nvSpPr>
          <p:cNvPr id="325" name="Rectangle 83"/>
          <p:cNvSpPr/>
          <p:nvPr/>
        </p:nvSpPr>
        <p:spPr>
          <a:xfrm>
            <a:off x="7719480" y="1627200"/>
            <a:ext cx="81072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26" name="TextBox 67"/>
          <p:cNvSpPr/>
          <p:nvPr/>
        </p:nvSpPr>
        <p:spPr>
          <a:xfrm>
            <a:off x="7825680" y="1636920"/>
            <a:ext cx="59796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Browser</a:t>
            </a:r>
            <a:endParaRPr b="0" lang="en-GB" sz="1400" spc="-1" strike="noStrike">
              <a:latin typeface="Arial"/>
            </a:endParaRPr>
          </a:p>
        </p:txBody>
      </p:sp>
      <p:sp>
        <p:nvSpPr>
          <p:cNvPr id="327" name="Rectangle 84"/>
          <p:cNvSpPr/>
          <p:nvPr/>
        </p:nvSpPr>
        <p:spPr>
          <a:xfrm>
            <a:off x="7265160" y="702360"/>
            <a:ext cx="253080" cy="1335960"/>
          </a:xfrm>
          <a:prstGeom prst="rect">
            <a:avLst/>
          </a:prstGeom>
          <a:solidFill>
            <a:schemeClr val="accent1"/>
          </a:solidFill>
          <a:ln>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28" name="Rectangle 85"/>
          <p:cNvSpPr/>
          <p:nvPr/>
        </p:nvSpPr>
        <p:spPr>
          <a:xfrm>
            <a:off x="7265160" y="2304360"/>
            <a:ext cx="253080" cy="4248720"/>
          </a:xfrm>
          <a:prstGeom prst="rect">
            <a:avLst/>
          </a:prstGeom>
          <a:solidFill>
            <a:schemeClr val="accent1"/>
          </a:solidFill>
          <a:ln>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29" name="Rectangle 86"/>
          <p:cNvSpPr/>
          <p:nvPr/>
        </p:nvSpPr>
        <p:spPr>
          <a:xfrm>
            <a:off x="7710480" y="3046680"/>
            <a:ext cx="1645920" cy="23400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30" name="TextBox 68"/>
          <p:cNvSpPr/>
          <p:nvPr/>
        </p:nvSpPr>
        <p:spPr>
          <a:xfrm>
            <a:off x="8326080" y="3066840"/>
            <a:ext cx="415080" cy="2127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PYNQ</a:t>
            </a:r>
            <a:endParaRPr b="0" lang="en-GB" sz="1400" spc="-1" strike="noStrike">
              <a:latin typeface="Arial"/>
            </a:endParaRPr>
          </a:p>
        </p:txBody>
      </p:sp>
      <p:sp>
        <p:nvSpPr>
          <p:cNvPr id="331" name="TextBox 69"/>
          <p:cNvSpPr/>
          <p:nvPr/>
        </p:nvSpPr>
        <p:spPr>
          <a:xfrm rot="16200000">
            <a:off x="6895440" y="4323240"/>
            <a:ext cx="991080" cy="2127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400" spc="-1" strike="noStrike">
                <a:solidFill>
                  <a:srgbClr val="ffffff"/>
                </a:solidFill>
                <a:latin typeface="Calibri"/>
                <a:ea typeface="DejaVu Sans"/>
              </a:rPr>
              <a:t>Target Device</a:t>
            </a:r>
            <a:endParaRPr b="0" lang="en-GB" sz="1400" spc="-1" strike="noStrike">
              <a:latin typeface="Arial"/>
            </a:endParaRPr>
          </a:p>
        </p:txBody>
      </p:sp>
      <p:sp>
        <p:nvSpPr>
          <p:cNvPr id="332" name="TextBox 70"/>
          <p:cNvSpPr/>
          <p:nvPr/>
        </p:nvSpPr>
        <p:spPr>
          <a:xfrm rot="16200000">
            <a:off x="7220880" y="1264680"/>
            <a:ext cx="340200" cy="2127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400" spc="-1" strike="noStrike">
                <a:solidFill>
                  <a:srgbClr val="ffffff"/>
                </a:solidFill>
                <a:latin typeface="Calibri"/>
                <a:ea typeface="DejaVu Sans"/>
              </a:rPr>
              <a:t>Host</a:t>
            </a:r>
            <a:endParaRPr b="0" lang="en-GB" sz="1400" spc="-1" strike="noStrike">
              <a:latin typeface="Arial"/>
            </a:endParaRPr>
          </a:p>
        </p:txBody>
      </p:sp>
      <p:sp>
        <p:nvSpPr>
          <p:cNvPr id="333" name="Rectangle 87"/>
          <p:cNvSpPr/>
          <p:nvPr/>
        </p:nvSpPr>
        <p:spPr>
          <a:xfrm>
            <a:off x="7731000" y="3703680"/>
            <a:ext cx="162540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34" name="TextBox 71"/>
          <p:cNvSpPr/>
          <p:nvPr/>
        </p:nvSpPr>
        <p:spPr>
          <a:xfrm>
            <a:off x="8104320" y="3723840"/>
            <a:ext cx="87840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Debian pkgs</a:t>
            </a:r>
            <a:endParaRPr b="0" lang="en-GB" sz="1400" spc="-1" strike="noStrike">
              <a:latin typeface="Arial"/>
            </a:endParaRPr>
          </a:p>
        </p:txBody>
      </p:sp>
      <p:sp>
        <p:nvSpPr>
          <p:cNvPr id="335" name="Rectangle 88"/>
          <p:cNvSpPr/>
          <p:nvPr/>
        </p:nvSpPr>
        <p:spPr>
          <a:xfrm>
            <a:off x="8605080" y="3378600"/>
            <a:ext cx="751320" cy="22968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36" name="Rectangle 89"/>
          <p:cNvSpPr/>
          <p:nvPr/>
        </p:nvSpPr>
        <p:spPr>
          <a:xfrm>
            <a:off x="7719480" y="3376440"/>
            <a:ext cx="81072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37" name="TextBox 72"/>
          <p:cNvSpPr/>
          <p:nvPr/>
        </p:nvSpPr>
        <p:spPr>
          <a:xfrm>
            <a:off x="7857720" y="3385800"/>
            <a:ext cx="53424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Jupyter</a:t>
            </a:r>
            <a:endParaRPr b="0" lang="en-GB" sz="1400" spc="-1" strike="noStrike">
              <a:latin typeface="Arial"/>
            </a:endParaRPr>
          </a:p>
        </p:txBody>
      </p:sp>
      <p:sp>
        <p:nvSpPr>
          <p:cNvPr id="338" name="TextBox 73"/>
          <p:cNvSpPr/>
          <p:nvPr/>
        </p:nvSpPr>
        <p:spPr>
          <a:xfrm>
            <a:off x="8722800" y="3385800"/>
            <a:ext cx="51588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Python</a:t>
            </a:r>
            <a:endParaRPr b="0" lang="en-GB" sz="1400" spc="-1" strike="noStrike">
              <a:latin typeface="Arial"/>
            </a:endParaRPr>
          </a:p>
        </p:txBody>
      </p:sp>
      <p:sp>
        <p:nvSpPr>
          <p:cNvPr id="339" name="Straight Connector 3"/>
          <p:cNvSpPr/>
          <p:nvPr/>
        </p:nvSpPr>
        <p:spPr>
          <a:xfrm>
            <a:off x="7265160" y="2176200"/>
            <a:ext cx="2278800" cy="360"/>
          </a:xfrm>
          <a:prstGeom prst="line">
            <a:avLst/>
          </a:prstGeom>
          <a:ln w="19050">
            <a:solidFill>
              <a:srgbClr val="000000"/>
            </a:solidFill>
            <a:prstDash val="dash"/>
          </a:ln>
        </p:spPr>
        <p:style>
          <a:lnRef idx="1">
            <a:schemeClr val="accent1"/>
          </a:lnRef>
          <a:fillRef idx="0">
            <a:schemeClr val="accent1"/>
          </a:fillRef>
          <a:effectRef idx="0">
            <a:schemeClr val="accent1"/>
          </a:effectRef>
          <a:fontRef idx="minor"/>
        </p:style>
      </p:sp>
    </p:spTree>
  </p:cSld>
  <mc:AlternateContent>
    <mc:Choice Requires="p14">
      <p:transition p14:dur="250">
        <p:fade/>
      </p:transition>
    </mc:Choice>
    <mc:Fallback>
      <p:transition>
        <p:fad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0">
                                  <p:stCondLst>
                                    <p:cond delay="0"/>
                                  </p:stCondLst>
                                  <p:childTnLst>
                                    <p:set>
                                      <p:cBhvr>
                                        <p:cTn id="6" dur="1" fill="hold">
                                          <p:stCondLst>
                                            <p:cond delay="0"/>
                                          </p:stCondLst>
                                        </p:cTn>
                                        <p:tgtEl>
                                          <p:spTgt spid="328"/>
                                        </p:tgtEl>
                                        <p:attrNameLst>
                                          <p:attrName>style.visibility</p:attrName>
                                        </p:attrNameLst>
                                      </p:cBhvr>
                                      <p:to>
                                        <p:strVal val="visible"/>
                                      </p:to>
                                    </p:set>
                                    <p:animEffect filter="fade" transition="in">
                                      <p:cBhvr additive="repl">
                                        <p:cTn id="7" dur="500"/>
                                        <p:tgtEl>
                                          <p:spTgt spid="328"/>
                                        </p:tgtEl>
                                      </p:cBhvr>
                                    </p:animEffect>
                                  </p:childTnLst>
                                </p:cTn>
                              </p:par>
                              <p:par>
                                <p:cTn id="8" nodeType="withEffect" fill="hold" presetClass="entr" presetID="10">
                                  <p:stCondLst>
                                    <p:cond delay="0"/>
                                  </p:stCondLst>
                                  <p:childTnLst>
                                    <p:set>
                                      <p:cBhvr>
                                        <p:cTn id="9" dur="1" fill="hold">
                                          <p:stCondLst>
                                            <p:cond delay="0"/>
                                          </p:stCondLst>
                                        </p:cTn>
                                        <p:tgtEl>
                                          <p:spTgt spid="331"/>
                                        </p:tgtEl>
                                        <p:attrNameLst>
                                          <p:attrName>style.visibility</p:attrName>
                                        </p:attrNameLst>
                                      </p:cBhvr>
                                      <p:to>
                                        <p:strVal val="visible"/>
                                      </p:to>
                                    </p:set>
                                    <p:animEffect filter="fade" transition="in">
                                      <p:cBhvr additive="repl">
                                        <p:cTn id="10" dur="500"/>
                                        <p:tgtEl>
                                          <p:spTgt spid="331"/>
                                        </p:tgtEl>
                                      </p:cBhvr>
                                    </p:animEffect>
                                  </p:childTnLst>
                                </p:cTn>
                              </p:par>
                              <p:par>
                                <p:cTn id="11" nodeType="withEffect" fill="hold" presetClass="entr" presetID="10">
                                  <p:stCondLst>
                                    <p:cond delay="0"/>
                                  </p:stCondLst>
                                  <p:childTnLst>
                                    <p:set>
                                      <p:cBhvr>
                                        <p:cTn id="12" dur="1" fill="hold">
                                          <p:stCondLst>
                                            <p:cond delay="0"/>
                                          </p:stCondLst>
                                        </p:cTn>
                                        <p:tgtEl>
                                          <p:spTgt spid="297"/>
                                        </p:tgtEl>
                                        <p:attrNameLst>
                                          <p:attrName>style.visibility</p:attrName>
                                        </p:attrNameLst>
                                      </p:cBhvr>
                                      <p:to>
                                        <p:strVal val="visible"/>
                                      </p:to>
                                    </p:set>
                                    <p:animEffect filter="fade" transition="in">
                                      <p:cBhvr additive="repl">
                                        <p:cTn id="13" dur="500"/>
                                        <p:tgtEl>
                                          <p:spTgt spid="297"/>
                                        </p:tgtEl>
                                      </p:cBhvr>
                                    </p:animEffect>
                                  </p:childTnLst>
                                </p:cTn>
                              </p:par>
                              <p:par>
                                <p:cTn id="14" nodeType="withEffect" fill="hold" presetClass="entr" presetID="10">
                                  <p:stCondLst>
                                    <p:cond delay="0"/>
                                  </p:stCondLst>
                                  <p:childTnLst>
                                    <p:set>
                                      <p:cBhvr>
                                        <p:cTn id="15" dur="1" fill="hold">
                                          <p:stCondLst>
                                            <p:cond delay="0"/>
                                          </p:stCondLst>
                                        </p:cTn>
                                        <p:tgtEl>
                                          <p:spTgt spid="302"/>
                                        </p:tgtEl>
                                        <p:attrNameLst>
                                          <p:attrName>style.visibility</p:attrName>
                                        </p:attrNameLst>
                                      </p:cBhvr>
                                      <p:to>
                                        <p:strVal val="visible"/>
                                      </p:to>
                                    </p:set>
                                    <p:animEffect filter="fade" transition="in">
                                      <p:cBhvr additive="repl">
                                        <p:cTn id="16" dur="500"/>
                                        <p:tgtEl>
                                          <p:spTgt spid="302"/>
                                        </p:tgtEl>
                                      </p:cBhvr>
                                    </p:animEffect>
                                  </p:childTnLst>
                                </p:cTn>
                              </p:par>
                              <p:par>
                                <p:cTn id="17" nodeType="withEffect" fill="hold" presetClass="entr" presetID="10">
                                  <p:stCondLst>
                                    <p:cond delay="0"/>
                                  </p:stCondLst>
                                  <p:childTnLst>
                                    <p:set>
                                      <p:cBhvr>
                                        <p:cTn id="18" dur="1" fill="hold">
                                          <p:stCondLst>
                                            <p:cond delay="0"/>
                                          </p:stCondLst>
                                        </p:cTn>
                                        <p:tgtEl>
                                          <p:spTgt spid="313"/>
                                        </p:tgtEl>
                                        <p:attrNameLst>
                                          <p:attrName>style.visibility</p:attrName>
                                        </p:attrNameLst>
                                      </p:cBhvr>
                                      <p:to>
                                        <p:strVal val="visible"/>
                                      </p:to>
                                    </p:set>
                                    <p:animEffect filter="fade" transition="in">
                                      <p:cBhvr additive="repl">
                                        <p:cTn id="19" dur="500"/>
                                        <p:tgtEl>
                                          <p:spTgt spid="313"/>
                                        </p:tgtEl>
                                      </p:cBhvr>
                                    </p:animEffect>
                                  </p:childTnLst>
                                </p:cTn>
                              </p:par>
                              <p:par>
                                <p:cTn id="20" nodeType="withEffect" fill="hold" presetClass="entr" presetID="10">
                                  <p:stCondLst>
                                    <p:cond delay="0"/>
                                  </p:stCondLst>
                                  <p:childTnLst>
                                    <p:set>
                                      <p:cBhvr>
                                        <p:cTn id="21" dur="1" fill="hold">
                                          <p:stCondLst>
                                            <p:cond delay="0"/>
                                          </p:stCondLst>
                                        </p:cTn>
                                        <p:tgtEl>
                                          <p:spTgt spid="314"/>
                                        </p:tgtEl>
                                        <p:attrNameLst>
                                          <p:attrName>style.visibility</p:attrName>
                                        </p:attrNameLst>
                                      </p:cBhvr>
                                      <p:to>
                                        <p:strVal val="visible"/>
                                      </p:to>
                                    </p:set>
                                    <p:animEffect filter="fade" transition="in">
                                      <p:cBhvr additive="repl">
                                        <p:cTn id="22" dur="500"/>
                                        <p:tgtEl>
                                          <p:spTgt spid="314"/>
                                        </p:tgtEl>
                                      </p:cBhvr>
                                    </p:animEffect>
                                  </p:childTnLst>
                                </p:cTn>
                              </p:par>
                              <p:par>
                                <p:cTn id="23" nodeType="withEffect" fill="hold" presetClass="entr" presetID="10">
                                  <p:stCondLst>
                                    <p:cond delay="0"/>
                                  </p:stCondLst>
                                  <p:childTnLst>
                                    <p:set>
                                      <p:cBhvr>
                                        <p:cTn id="24" dur="1" fill="hold">
                                          <p:stCondLst>
                                            <p:cond delay="0"/>
                                          </p:stCondLst>
                                        </p:cTn>
                                        <p:tgtEl>
                                          <p:spTgt spid="315"/>
                                        </p:tgtEl>
                                        <p:attrNameLst>
                                          <p:attrName>style.visibility</p:attrName>
                                        </p:attrNameLst>
                                      </p:cBhvr>
                                      <p:to>
                                        <p:strVal val="visible"/>
                                      </p:to>
                                    </p:set>
                                    <p:animEffect filter="fade" transition="in">
                                      <p:cBhvr additive="repl">
                                        <p:cTn id="25" dur="500"/>
                                        <p:tgtEl>
                                          <p:spTgt spid="315"/>
                                        </p:tgtEl>
                                      </p:cBhvr>
                                    </p:animEffect>
                                  </p:childTnLst>
                                </p:cTn>
                              </p:par>
                              <p:par>
                                <p:cTn id="26" nodeType="withEffect" fill="hold" presetClass="entr" presetID="10">
                                  <p:stCondLst>
                                    <p:cond delay="0"/>
                                  </p:stCondLst>
                                  <p:childTnLst>
                                    <p:set>
                                      <p:cBhvr>
                                        <p:cTn id="27" dur="1" fill="hold">
                                          <p:stCondLst>
                                            <p:cond delay="0"/>
                                          </p:stCondLst>
                                        </p:cTn>
                                        <p:tgtEl>
                                          <p:spTgt spid="316"/>
                                        </p:tgtEl>
                                        <p:attrNameLst>
                                          <p:attrName>style.visibility</p:attrName>
                                        </p:attrNameLst>
                                      </p:cBhvr>
                                      <p:to>
                                        <p:strVal val="visible"/>
                                      </p:to>
                                    </p:set>
                                    <p:animEffect filter="fade" transition="in">
                                      <p:cBhvr additive="repl">
                                        <p:cTn id="28" dur="500"/>
                                        <p:tgtEl>
                                          <p:spTgt spid="316"/>
                                        </p:tgtEl>
                                      </p:cBhvr>
                                    </p:animEffect>
                                  </p:childTnLst>
                                </p:cTn>
                              </p:par>
                              <p:par>
                                <p:cTn id="29" nodeType="withEffect" fill="hold" presetClass="entr" presetID="10">
                                  <p:stCondLst>
                                    <p:cond delay="0"/>
                                  </p:stCondLst>
                                  <p:childTnLst>
                                    <p:set>
                                      <p:cBhvr>
                                        <p:cTn id="30" dur="1" fill="hold">
                                          <p:stCondLst>
                                            <p:cond delay="0"/>
                                          </p:stCondLst>
                                        </p:cTn>
                                        <p:tgtEl>
                                          <p:spTgt spid="317"/>
                                        </p:tgtEl>
                                        <p:attrNameLst>
                                          <p:attrName>style.visibility</p:attrName>
                                        </p:attrNameLst>
                                      </p:cBhvr>
                                      <p:to>
                                        <p:strVal val="visible"/>
                                      </p:to>
                                    </p:set>
                                    <p:animEffect filter="fade" transition="in">
                                      <p:cBhvr additive="repl">
                                        <p:cTn id="31" dur="500"/>
                                        <p:tgtEl>
                                          <p:spTgt spid="317"/>
                                        </p:tgtEl>
                                      </p:cBhvr>
                                    </p:animEffect>
                                  </p:childTnLst>
                                </p:cTn>
                              </p:par>
                              <p:par>
                                <p:cTn id="32" nodeType="withEffect" fill="hold" presetClass="entr" presetID="10">
                                  <p:stCondLst>
                                    <p:cond delay="0"/>
                                  </p:stCondLst>
                                  <p:childTnLst>
                                    <p:set>
                                      <p:cBhvr>
                                        <p:cTn id="33" dur="1" fill="hold">
                                          <p:stCondLst>
                                            <p:cond delay="0"/>
                                          </p:stCondLst>
                                        </p:cTn>
                                        <p:tgtEl>
                                          <p:spTgt spid="318"/>
                                        </p:tgtEl>
                                        <p:attrNameLst>
                                          <p:attrName>style.visibility</p:attrName>
                                        </p:attrNameLst>
                                      </p:cBhvr>
                                      <p:to>
                                        <p:strVal val="visible"/>
                                      </p:to>
                                    </p:set>
                                    <p:animEffect filter="fade" transition="in">
                                      <p:cBhvr additive="repl">
                                        <p:cTn id="34" dur="500"/>
                                        <p:tgtEl>
                                          <p:spTgt spid="318"/>
                                        </p:tgtEl>
                                      </p:cBhvr>
                                    </p:animEffect>
                                  </p:childTnLst>
                                </p:cTn>
                              </p:par>
                              <p:par>
                                <p:cTn id="35" nodeType="withEffect" fill="hold" presetClass="entr" presetID="10">
                                  <p:stCondLst>
                                    <p:cond delay="0"/>
                                  </p:stCondLst>
                                  <p:childTnLst>
                                    <p:set>
                                      <p:cBhvr>
                                        <p:cTn id="36" dur="1" fill="hold">
                                          <p:stCondLst>
                                            <p:cond delay="0"/>
                                          </p:stCondLst>
                                        </p:cTn>
                                        <p:tgtEl>
                                          <p:spTgt spid="319"/>
                                        </p:tgtEl>
                                        <p:attrNameLst>
                                          <p:attrName>style.visibility</p:attrName>
                                        </p:attrNameLst>
                                      </p:cBhvr>
                                      <p:to>
                                        <p:strVal val="visible"/>
                                      </p:to>
                                    </p:set>
                                    <p:animEffect filter="fade" transition="in">
                                      <p:cBhvr additive="repl">
                                        <p:cTn id="37" dur="500"/>
                                        <p:tgtEl>
                                          <p:spTgt spid="319"/>
                                        </p:tgtEl>
                                      </p:cBhvr>
                                    </p:animEffect>
                                  </p:childTnLst>
                                </p:cTn>
                              </p:par>
                              <p:par>
                                <p:cTn id="38" nodeType="withEffect" fill="hold" presetClass="entr" presetID="10">
                                  <p:stCondLst>
                                    <p:cond delay="0"/>
                                  </p:stCondLst>
                                  <p:childTnLst>
                                    <p:set>
                                      <p:cBhvr>
                                        <p:cTn id="39" dur="1" fill="hold">
                                          <p:stCondLst>
                                            <p:cond delay="0"/>
                                          </p:stCondLst>
                                        </p:cTn>
                                        <p:tgtEl>
                                          <p:spTgt spid="320"/>
                                        </p:tgtEl>
                                        <p:attrNameLst>
                                          <p:attrName>style.visibility</p:attrName>
                                        </p:attrNameLst>
                                      </p:cBhvr>
                                      <p:to>
                                        <p:strVal val="visible"/>
                                      </p:to>
                                    </p:set>
                                    <p:animEffect filter="fade" transition="in">
                                      <p:cBhvr additive="repl">
                                        <p:cTn id="40" dur="500"/>
                                        <p:tgtEl>
                                          <p:spTgt spid="320"/>
                                        </p:tgtEl>
                                      </p:cBhvr>
                                    </p:animEffect>
                                  </p:childTnLst>
                                </p:cTn>
                              </p:par>
                              <p:par>
                                <p:cTn id="41" nodeType="withEffect" fill="hold" presetClass="entr" presetID="10">
                                  <p:stCondLst>
                                    <p:cond delay="0"/>
                                  </p:stCondLst>
                                  <p:childTnLst>
                                    <p:set>
                                      <p:cBhvr>
                                        <p:cTn id="42" dur="1" fill="hold">
                                          <p:stCondLst>
                                            <p:cond delay="0"/>
                                          </p:stCondLst>
                                        </p:cTn>
                                        <p:tgtEl>
                                          <p:spTgt spid="321"/>
                                        </p:tgtEl>
                                        <p:attrNameLst>
                                          <p:attrName>style.visibility</p:attrName>
                                        </p:attrNameLst>
                                      </p:cBhvr>
                                      <p:to>
                                        <p:strVal val="visible"/>
                                      </p:to>
                                    </p:set>
                                    <p:animEffect filter="fade" transition="in">
                                      <p:cBhvr additive="repl">
                                        <p:cTn id="43" dur="500"/>
                                        <p:tgtEl>
                                          <p:spTgt spid="321"/>
                                        </p:tgtEl>
                                      </p:cBhvr>
                                    </p:animEffect>
                                  </p:childTnLst>
                                </p:cTn>
                              </p:par>
                              <p:par>
                                <p:cTn id="44" nodeType="withEffect" fill="hold" presetClass="entr" presetID="10">
                                  <p:stCondLst>
                                    <p:cond delay="0"/>
                                  </p:stCondLst>
                                  <p:childTnLst>
                                    <p:set>
                                      <p:cBhvr>
                                        <p:cTn id="45" dur="1" fill="hold">
                                          <p:stCondLst>
                                            <p:cond delay="0"/>
                                          </p:stCondLst>
                                        </p:cTn>
                                        <p:tgtEl>
                                          <p:spTgt spid="322"/>
                                        </p:tgtEl>
                                        <p:attrNameLst>
                                          <p:attrName>style.visibility</p:attrName>
                                        </p:attrNameLst>
                                      </p:cBhvr>
                                      <p:to>
                                        <p:strVal val="visible"/>
                                      </p:to>
                                    </p:set>
                                    <p:animEffect filter="fade" transition="in">
                                      <p:cBhvr additive="repl">
                                        <p:cTn id="46" dur="500"/>
                                        <p:tgtEl>
                                          <p:spTgt spid="322"/>
                                        </p:tgtEl>
                                      </p:cBhvr>
                                    </p:animEffect>
                                  </p:childTnLst>
                                </p:cTn>
                              </p:par>
                              <p:par>
                                <p:cTn id="47" nodeType="withEffect" fill="hold" presetClass="entr" presetID="10">
                                  <p:stCondLst>
                                    <p:cond delay="0"/>
                                  </p:stCondLst>
                                  <p:childTnLst>
                                    <p:set>
                                      <p:cBhvr>
                                        <p:cTn id="48" dur="1" fill="hold">
                                          <p:stCondLst>
                                            <p:cond delay="0"/>
                                          </p:stCondLst>
                                        </p:cTn>
                                        <p:tgtEl>
                                          <p:spTgt spid="323"/>
                                        </p:tgtEl>
                                        <p:attrNameLst>
                                          <p:attrName>style.visibility</p:attrName>
                                        </p:attrNameLst>
                                      </p:cBhvr>
                                      <p:to>
                                        <p:strVal val="visible"/>
                                      </p:to>
                                    </p:set>
                                    <p:animEffect filter="fade" transition="in">
                                      <p:cBhvr additive="repl">
                                        <p:cTn id="49" dur="500"/>
                                        <p:tgtEl>
                                          <p:spTgt spid="323"/>
                                        </p:tgtEl>
                                      </p:cBhvr>
                                    </p:animEffect>
                                  </p:childTnLst>
                                </p:cTn>
                              </p:par>
                              <p:par>
                                <p:cTn id="50" nodeType="withEffect" fill="hold" presetClass="entr" presetID="10">
                                  <p:stCondLst>
                                    <p:cond delay="0"/>
                                  </p:stCondLst>
                                  <p:childTnLst>
                                    <p:set>
                                      <p:cBhvr>
                                        <p:cTn id="51" dur="1" fill="hold">
                                          <p:stCondLst>
                                            <p:cond delay="0"/>
                                          </p:stCondLst>
                                        </p:cTn>
                                        <p:tgtEl>
                                          <p:spTgt spid="324"/>
                                        </p:tgtEl>
                                        <p:attrNameLst>
                                          <p:attrName>style.visibility</p:attrName>
                                        </p:attrNameLst>
                                      </p:cBhvr>
                                      <p:to>
                                        <p:strVal val="visible"/>
                                      </p:to>
                                    </p:set>
                                    <p:animEffect filter="fade" transition="in">
                                      <p:cBhvr additive="repl">
                                        <p:cTn id="52" dur="500"/>
                                        <p:tgtEl>
                                          <p:spTgt spid="324"/>
                                        </p:tgtEl>
                                      </p:cBhvr>
                                    </p:animEffect>
                                  </p:childTnLst>
                                </p:cTn>
                              </p:par>
                              <p:par>
                                <p:cTn id="53" nodeType="withEffect" fill="hold" presetClass="entr" presetID="10">
                                  <p:stCondLst>
                                    <p:cond delay="0"/>
                                  </p:stCondLst>
                                  <p:childTnLst>
                                    <p:set>
                                      <p:cBhvr>
                                        <p:cTn id="54" dur="1" fill="hold">
                                          <p:stCondLst>
                                            <p:cond delay="0"/>
                                          </p:stCondLst>
                                        </p:cTn>
                                        <p:tgtEl>
                                          <p:spTgt spid="296"/>
                                        </p:tgtEl>
                                        <p:attrNameLst>
                                          <p:attrName>style.visibility</p:attrName>
                                        </p:attrNameLst>
                                      </p:cBhvr>
                                      <p:to>
                                        <p:strVal val="visible"/>
                                      </p:to>
                                    </p:set>
                                    <p:animEffect filter="fade" transition="in">
                                      <p:cBhvr additive="repl">
                                        <p:cTn id="55" dur="500"/>
                                        <p:tgtEl>
                                          <p:spTgt spid="296"/>
                                        </p:tgtEl>
                                      </p:cBhvr>
                                    </p:animEffect>
                                  </p:childTnLst>
                                </p:cTn>
                              </p:par>
                              <p:par>
                                <p:cTn id="56" nodeType="withEffect" fill="hold" presetClass="entr" presetID="10">
                                  <p:stCondLst>
                                    <p:cond delay="0"/>
                                  </p:stCondLst>
                                  <p:childTnLst>
                                    <p:set>
                                      <p:cBhvr>
                                        <p:cTn id="57" dur="1" fill="hold">
                                          <p:stCondLst>
                                            <p:cond delay="0"/>
                                          </p:stCondLst>
                                        </p:cTn>
                                        <p:tgtEl>
                                          <p:spTgt spid="300"/>
                                        </p:tgtEl>
                                        <p:attrNameLst>
                                          <p:attrName>style.visibility</p:attrName>
                                        </p:attrNameLst>
                                      </p:cBhvr>
                                      <p:to>
                                        <p:strVal val="visible"/>
                                      </p:to>
                                    </p:set>
                                    <p:animEffect filter="fade" transition="in">
                                      <p:cBhvr additive="repl">
                                        <p:cTn id="58" dur="500"/>
                                        <p:tgtEl>
                                          <p:spTgt spid="300"/>
                                        </p:tgtEl>
                                      </p:cBhvr>
                                    </p:animEffect>
                                  </p:childTnLst>
                                </p:cTn>
                              </p:par>
                              <p:par>
                                <p:cTn id="59" nodeType="withEffect" fill="hold" presetClass="entr" presetID="10">
                                  <p:stCondLst>
                                    <p:cond delay="0"/>
                                  </p:stCondLst>
                                  <p:childTnLst>
                                    <p:set>
                                      <p:cBhvr>
                                        <p:cTn id="60" dur="1" fill="hold">
                                          <p:stCondLst>
                                            <p:cond delay="0"/>
                                          </p:stCondLst>
                                        </p:cTn>
                                        <p:tgtEl>
                                          <p:spTgt spid="329"/>
                                        </p:tgtEl>
                                        <p:attrNameLst>
                                          <p:attrName>style.visibility</p:attrName>
                                        </p:attrNameLst>
                                      </p:cBhvr>
                                      <p:to>
                                        <p:strVal val="visible"/>
                                      </p:to>
                                    </p:set>
                                    <p:animEffect filter="fade" transition="in">
                                      <p:cBhvr additive="repl">
                                        <p:cTn id="61" dur="500"/>
                                        <p:tgtEl>
                                          <p:spTgt spid="329"/>
                                        </p:tgtEl>
                                      </p:cBhvr>
                                    </p:animEffect>
                                  </p:childTnLst>
                                </p:cTn>
                              </p:par>
                              <p:par>
                                <p:cTn id="62" nodeType="withEffect" fill="hold" presetClass="entr" presetID="10">
                                  <p:stCondLst>
                                    <p:cond delay="0"/>
                                  </p:stCondLst>
                                  <p:childTnLst>
                                    <p:set>
                                      <p:cBhvr>
                                        <p:cTn id="63" dur="1" fill="hold">
                                          <p:stCondLst>
                                            <p:cond delay="0"/>
                                          </p:stCondLst>
                                        </p:cTn>
                                        <p:tgtEl>
                                          <p:spTgt spid="330"/>
                                        </p:tgtEl>
                                        <p:attrNameLst>
                                          <p:attrName>style.visibility</p:attrName>
                                        </p:attrNameLst>
                                      </p:cBhvr>
                                      <p:to>
                                        <p:strVal val="visible"/>
                                      </p:to>
                                    </p:set>
                                    <p:animEffect filter="fade" transition="in">
                                      <p:cBhvr additive="repl">
                                        <p:cTn id="64" dur="500"/>
                                        <p:tgtEl>
                                          <p:spTgt spid="330"/>
                                        </p:tgtEl>
                                      </p:cBhvr>
                                    </p:animEffect>
                                  </p:childTnLst>
                                </p:cTn>
                              </p:par>
                              <p:par>
                                <p:cTn id="65" nodeType="withEffect" fill="hold" presetClass="entr" presetID="10">
                                  <p:stCondLst>
                                    <p:cond delay="0"/>
                                  </p:stCondLst>
                                  <p:childTnLst>
                                    <p:set>
                                      <p:cBhvr>
                                        <p:cTn id="66" dur="1" fill="hold">
                                          <p:stCondLst>
                                            <p:cond delay="0"/>
                                          </p:stCondLst>
                                        </p:cTn>
                                        <p:tgtEl>
                                          <p:spTgt spid="333"/>
                                        </p:tgtEl>
                                        <p:attrNameLst>
                                          <p:attrName>style.visibility</p:attrName>
                                        </p:attrNameLst>
                                      </p:cBhvr>
                                      <p:to>
                                        <p:strVal val="visible"/>
                                      </p:to>
                                    </p:set>
                                    <p:animEffect filter="fade" transition="in">
                                      <p:cBhvr additive="repl">
                                        <p:cTn id="67" dur="500"/>
                                        <p:tgtEl>
                                          <p:spTgt spid="333"/>
                                        </p:tgtEl>
                                      </p:cBhvr>
                                    </p:animEffect>
                                  </p:childTnLst>
                                </p:cTn>
                              </p:par>
                              <p:par>
                                <p:cTn id="68" nodeType="withEffect" fill="hold" presetClass="entr" presetID="10">
                                  <p:stCondLst>
                                    <p:cond delay="0"/>
                                  </p:stCondLst>
                                  <p:childTnLst>
                                    <p:set>
                                      <p:cBhvr>
                                        <p:cTn id="69" dur="1" fill="hold">
                                          <p:stCondLst>
                                            <p:cond delay="0"/>
                                          </p:stCondLst>
                                        </p:cTn>
                                        <p:tgtEl>
                                          <p:spTgt spid="334"/>
                                        </p:tgtEl>
                                        <p:attrNameLst>
                                          <p:attrName>style.visibility</p:attrName>
                                        </p:attrNameLst>
                                      </p:cBhvr>
                                      <p:to>
                                        <p:strVal val="visible"/>
                                      </p:to>
                                    </p:set>
                                    <p:animEffect filter="fade" transition="in">
                                      <p:cBhvr additive="repl">
                                        <p:cTn id="70" dur="500"/>
                                        <p:tgtEl>
                                          <p:spTgt spid="334"/>
                                        </p:tgtEl>
                                      </p:cBhvr>
                                    </p:animEffect>
                                  </p:childTnLst>
                                </p:cTn>
                              </p:par>
                              <p:par>
                                <p:cTn id="71" nodeType="withEffect" fill="hold" presetClass="entr" presetID="10">
                                  <p:stCondLst>
                                    <p:cond delay="0"/>
                                  </p:stCondLst>
                                  <p:childTnLst>
                                    <p:set>
                                      <p:cBhvr>
                                        <p:cTn id="72" dur="1" fill="hold">
                                          <p:stCondLst>
                                            <p:cond delay="0"/>
                                          </p:stCondLst>
                                        </p:cTn>
                                        <p:tgtEl>
                                          <p:spTgt spid="335"/>
                                        </p:tgtEl>
                                        <p:attrNameLst>
                                          <p:attrName>style.visibility</p:attrName>
                                        </p:attrNameLst>
                                      </p:cBhvr>
                                      <p:to>
                                        <p:strVal val="visible"/>
                                      </p:to>
                                    </p:set>
                                    <p:animEffect filter="fade" transition="in">
                                      <p:cBhvr additive="repl">
                                        <p:cTn id="73" dur="500"/>
                                        <p:tgtEl>
                                          <p:spTgt spid="335"/>
                                        </p:tgtEl>
                                      </p:cBhvr>
                                    </p:animEffect>
                                  </p:childTnLst>
                                </p:cTn>
                              </p:par>
                              <p:par>
                                <p:cTn id="74" nodeType="withEffect" fill="hold" presetClass="entr" presetID="10">
                                  <p:stCondLst>
                                    <p:cond delay="0"/>
                                  </p:stCondLst>
                                  <p:childTnLst>
                                    <p:set>
                                      <p:cBhvr>
                                        <p:cTn id="75" dur="1" fill="hold">
                                          <p:stCondLst>
                                            <p:cond delay="0"/>
                                          </p:stCondLst>
                                        </p:cTn>
                                        <p:tgtEl>
                                          <p:spTgt spid="336"/>
                                        </p:tgtEl>
                                        <p:attrNameLst>
                                          <p:attrName>style.visibility</p:attrName>
                                        </p:attrNameLst>
                                      </p:cBhvr>
                                      <p:to>
                                        <p:strVal val="visible"/>
                                      </p:to>
                                    </p:set>
                                    <p:animEffect filter="fade" transition="in">
                                      <p:cBhvr additive="repl">
                                        <p:cTn id="76" dur="500"/>
                                        <p:tgtEl>
                                          <p:spTgt spid="336"/>
                                        </p:tgtEl>
                                      </p:cBhvr>
                                    </p:animEffect>
                                  </p:childTnLst>
                                </p:cTn>
                              </p:par>
                              <p:par>
                                <p:cTn id="77" nodeType="withEffect" fill="hold" presetClass="entr" presetID="10">
                                  <p:stCondLst>
                                    <p:cond delay="0"/>
                                  </p:stCondLst>
                                  <p:childTnLst>
                                    <p:set>
                                      <p:cBhvr>
                                        <p:cTn id="78" dur="1" fill="hold">
                                          <p:stCondLst>
                                            <p:cond delay="0"/>
                                          </p:stCondLst>
                                        </p:cTn>
                                        <p:tgtEl>
                                          <p:spTgt spid="337"/>
                                        </p:tgtEl>
                                        <p:attrNameLst>
                                          <p:attrName>style.visibility</p:attrName>
                                        </p:attrNameLst>
                                      </p:cBhvr>
                                      <p:to>
                                        <p:strVal val="visible"/>
                                      </p:to>
                                    </p:set>
                                    <p:animEffect filter="fade" transition="in">
                                      <p:cBhvr additive="repl">
                                        <p:cTn id="79" dur="500"/>
                                        <p:tgtEl>
                                          <p:spTgt spid="337"/>
                                        </p:tgtEl>
                                      </p:cBhvr>
                                    </p:animEffect>
                                  </p:childTnLst>
                                </p:cTn>
                              </p:par>
                              <p:par>
                                <p:cTn id="80" nodeType="withEffect" fill="hold" presetClass="entr" presetID="10">
                                  <p:stCondLst>
                                    <p:cond delay="0"/>
                                  </p:stCondLst>
                                  <p:childTnLst>
                                    <p:set>
                                      <p:cBhvr>
                                        <p:cTn id="81" dur="1" fill="hold">
                                          <p:stCondLst>
                                            <p:cond delay="0"/>
                                          </p:stCondLst>
                                        </p:cTn>
                                        <p:tgtEl>
                                          <p:spTgt spid="338"/>
                                        </p:tgtEl>
                                        <p:attrNameLst>
                                          <p:attrName>style.visibility</p:attrName>
                                        </p:attrNameLst>
                                      </p:cBhvr>
                                      <p:to>
                                        <p:strVal val="visible"/>
                                      </p:to>
                                    </p:set>
                                    <p:animEffect filter="fade" transition="in">
                                      <p:cBhvr additive="repl">
                                        <p:cTn id="82" dur="500"/>
                                        <p:tgtEl>
                                          <p:spTgt spid="338"/>
                                        </p:tgtEl>
                                      </p:cBhvr>
                                    </p:animEffect>
                                  </p:childTnLst>
                                </p:cTn>
                              </p:par>
                              <p:par>
                                <p:cTn id="83" nodeType="withEffect" fill="hold" presetClass="entr" presetID="10">
                                  <p:stCondLst>
                                    <p:cond delay="0"/>
                                  </p:stCondLst>
                                  <p:childTnLst>
                                    <p:set>
                                      <p:cBhvr>
                                        <p:cTn id="84" dur="1" fill="hold">
                                          <p:stCondLst>
                                            <p:cond delay="0"/>
                                          </p:stCondLst>
                                        </p:cTn>
                                        <p:tgtEl>
                                          <p:spTgt spid="298"/>
                                        </p:tgtEl>
                                        <p:attrNameLst>
                                          <p:attrName>style.visibility</p:attrName>
                                        </p:attrNameLst>
                                      </p:cBhvr>
                                      <p:to>
                                        <p:strVal val="visible"/>
                                      </p:to>
                                    </p:set>
                                    <p:animEffect filter="fade" transition="in">
                                      <p:cBhvr additive="repl">
                                        <p:cTn id="85" dur="500"/>
                                        <p:tgtEl>
                                          <p:spTgt spid="298"/>
                                        </p:tgtEl>
                                      </p:cBhvr>
                                    </p:animEffect>
                                  </p:childTnLst>
                                </p:cTn>
                              </p:par>
                              <p:par>
                                <p:cTn id="86" nodeType="withEffect" fill="hold" presetClass="entr" presetID="10">
                                  <p:stCondLst>
                                    <p:cond delay="0"/>
                                  </p:stCondLst>
                                  <p:childTnLst>
                                    <p:set>
                                      <p:cBhvr>
                                        <p:cTn id="87" dur="1" fill="hold">
                                          <p:stCondLst>
                                            <p:cond delay="0"/>
                                          </p:stCondLst>
                                        </p:cTn>
                                        <p:tgtEl>
                                          <p:spTgt spid="312"/>
                                        </p:tgtEl>
                                        <p:attrNameLst>
                                          <p:attrName>style.visibility</p:attrName>
                                        </p:attrNameLst>
                                      </p:cBhvr>
                                      <p:to>
                                        <p:strVal val="visible"/>
                                      </p:to>
                                    </p:set>
                                    <p:animEffect filter="fade" transition="in">
                                      <p:cBhvr additive="repl">
                                        <p:cTn id="88" dur="500"/>
                                        <p:tgtEl>
                                          <p:spTgt spid="312"/>
                                        </p:tgtEl>
                                      </p:cBhvr>
                                    </p:animEffect>
                                  </p:childTnLst>
                                </p:cTn>
                              </p:par>
                              <p:par>
                                <p:cTn id="89" nodeType="withEffect" fill="hold" presetClass="entr" presetID="10">
                                  <p:stCondLst>
                                    <p:cond delay="0"/>
                                  </p:stCondLst>
                                  <p:childTnLst>
                                    <p:set>
                                      <p:cBhvr>
                                        <p:cTn id="90" dur="1" fill="hold">
                                          <p:stCondLst>
                                            <p:cond delay="0"/>
                                          </p:stCondLst>
                                        </p:cTn>
                                        <p:tgtEl>
                                          <p:spTgt spid="311"/>
                                        </p:tgtEl>
                                        <p:attrNameLst>
                                          <p:attrName>style.visibility</p:attrName>
                                        </p:attrNameLst>
                                      </p:cBhvr>
                                      <p:to>
                                        <p:strVal val="visible"/>
                                      </p:to>
                                    </p:set>
                                    <p:animEffect filter="fade" transition="in">
                                      <p:cBhvr additive="repl">
                                        <p:cTn id="91" dur="500"/>
                                        <p:tgtEl>
                                          <p:spTgt spid="311"/>
                                        </p:tgtEl>
                                      </p:cBhvr>
                                    </p:animEffect>
                                  </p:childTnLst>
                                </p:cTn>
                              </p:par>
                              <p:par>
                                <p:cTn id="92" nodeType="withEffect" fill="hold" presetClass="entr" presetID="10">
                                  <p:stCondLst>
                                    <p:cond delay="0"/>
                                  </p:stCondLst>
                                  <p:childTnLst>
                                    <p:set>
                                      <p:cBhvr>
                                        <p:cTn id="93" dur="1" fill="hold">
                                          <p:stCondLst>
                                            <p:cond delay="0"/>
                                          </p:stCondLst>
                                        </p:cTn>
                                        <p:tgtEl>
                                          <p:spTgt spid="303"/>
                                        </p:tgtEl>
                                        <p:attrNameLst>
                                          <p:attrName>style.visibility</p:attrName>
                                        </p:attrNameLst>
                                      </p:cBhvr>
                                      <p:to>
                                        <p:strVal val="visible"/>
                                      </p:to>
                                    </p:set>
                                    <p:animEffect filter="fade" transition="in">
                                      <p:cBhvr additive="repl">
                                        <p:cTn id="94" dur="500"/>
                                        <p:tgtEl>
                                          <p:spTgt spid="303"/>
                                        </p:tgtEl>
                                      </p:cBhvr>
                                    </p:animEffect>
                                  </p:childTnLst>
                                </p:cTn>
                              </p:par>
                              <p:par>
                                <p:cTn id="95" nodeType="withEffect" fill="hold" presetClass="entr" presetID="10">
                                  <p:stCondLst>
                                    <p:cond delay="0"/>
                                  </p:stCondLst>
                                  <p:childTnLst>
                                    <p:set>
                                      <p:cBhvr>
                                        <p:cTn id="96" dur="1" fill="hold">
                                          <p:stCondLst>
                                            <p:cond delay="0"/>
                                          </p:stCondLst>
                                        </p:cTn>
                                        <p:tgtEl>
                                          <p:spTgt spid="304"/>
                                        </p:tgtEl>
                                        <p:attrNameLst>
                                          <p:attrName>style.visibility</p:attrName>
                                        </p:attrNameLst>
                                      </p:cBhvr>
                                      <p:to>
                                        <p:strVal val="visible"/>
                                      </p:to>
                                    </p:set>
                                    <p:animEffect filter="fade" transition="in">
                                      <p:cBhvr additive="repl">
                                        <p:cTn id="97" dur="500"/>
                                        <p:tgtEl>
                                          <p:spTgt spid="304"/>
                                        </p:tgtEl>
                                      </p:cBhvr>
                                    </p:animEffect>
                                  </p:childTnLst>
                                </p:cTn>
                              </p:par>
                              <p:par>
                                <p:cTn id="98" nodeType="withEffect" fill="hold" presetClass="entr" presetID="10">
                                  <p:stCondLst>
                                    <p:cond delay="0"/>
                                  </p:stCondLst>
                                  <p:childTnLst>
                                    <p:set>
                                      <p:cBhvr>
                                        <p:cTn id="99" dur="1" fill="hold">
                                          <p:stCondLst>
                                            <p:cond delay="0"/>
                                          </p:stCondLst>
                                        </p:cTn>
                                        <p:tgtEl>
                                          <p:spTgt spid="305"/>
                                        </p:tgtEl>
                                        <p:attrNameLst>
                                          <p:attrName>style.visibility</p:attrName>
                                        </p:attrNameLst>
                                      </p:cBhvr>
                                      <p:to>
                                        <p:strVal val="visible"/>
                                      </p:to>
                                    </p:set>
                                    <p:animEffect filter="fade" transition="in">
                                      <p:cBhvr additive="repl">
                                        <p:cTn id="100" dur="500"/>
                                        <p:tgtEl>
                                          <p:spTgt spid="305"/>
                                        </p:tgtEl>
                                      </p:cBhvr>
                                    </p:animEffect>
                                  </p:childTnLst>
                                </p:cTn>
                              </p:par>
                              <p:par>
                                <p:cTn id="101" nodeType="withEffect" fill="hold" presetClass="entr" presetID="10">
                                  <p:stCondLst>
                                    <p:cond delay="0"/>
                                  </p:stCondLst>
                                  <p:childTnLst>
                                    <p:set>
                                      <p:cBhvr>
                                        <p:cTn id="102" dur="1" fill="hold">
                                          <p:stCondLst>
                                            <p:cond delay="0"/>
                                          </p:stCondLst>
                                        </p:cTn>
                                        <p:tgtEl>
                                          <p:spTgt spid="306"/>
                                        </p:tgtEl>
                                        <p:attrNameLst>
                                          <p:attrName>style.visibility</p:attrName>
                                        </p:attrNameLst>
                                      </p:cBhvr>
                                      <p:to>
                                        <p:strVal val="visible"/>
                                      </p:to>
                                    </p:set>
                                    <p:animEffect filter="fade" transition="in">
                                      <p:cBhvr additive="repl">
                                        <p:cTn id="103" dur="500"/>
                                        <p:tgtEl>
                                          <p:spTgt spid="306"/>
                                        </p:tgtEl>
                                      </p:cBhvr>
                                    </p:animEffect>
                                  </p:childTnLst>
                                </p:cTn>
                              </p:par>
                              <p:par>
                                <p:cTn id="104" nodeType="withEffect" fill="hold" presetClass="entr" presetID="10">
                                  <p:stCondLst>
                                    <p:cond delay="0"/>
                                  </p:stCondLst>
                                  <p:childTnLst>
                                    <p:set>
                                      <p:cBhvr>
                                        <p:cTn id="105" dur="1" fill="hold">
                                          <p:stCondLst>
                                            <p:cond delay="0"/>
                                          </p:stCondLst>
                                        </p:cTn>
                                        <p:tgtEl>
                                          <p:spTgt spid="307"/>
                                        </p:tgtEl>
                                        <p:attrNameLst>
                                          <p:attrName>style.visibility</p:attrName>
                                        </p:attrNameLst>
                                      </p:cBhvr>
                                      <p:to>
                                        <p:strVal val="visible"/>
                                      </p:to>
                                    </p:set>
                                    <p:animEffect filter="fade" transition="in">
                                      <p:cBhvr additive="repl">
                                        <p:cTn id="106" dur="500"/>
                                        <p:tgtEl>
                                          <p:spTgt spid="307"/>
                                        </p:tgtEl>
                                      </p:cBhvr>
                                    </p:animEffect>
                                  </p:childTnLst>
                                </p:cTn>
                              </p:par>
                              <p:par>
                                <p:cTn id="107" nodeType="withEffect" fill="hold" presetClass="entr" presetID="10">
                                  <p:stCondLst>
                                    <p:cond delay="0"/>
                                  </p:stCondLst>
                                  <p:childTnLst>
                                    <p:set>
                                      <p:cBhvr>
                                        <p:cTn id="108" dur="1" fill="hold">
                                          <p:stCondLst>
                                            <p:cond delay="0"/>
                                          </p:stCondLst>
                                        </p:cTn>
                                        <p:tgtEl>
                                          <p:spTgt spid="308"/>
                                        </p:tgtEl>
                                        <p:attrNameLst>
                                          <p:attrName>style.visibility</p:attrName>
                                        </p:attrNameLst>
                                      </p:cBhvr>
                                      <p:to>
                                        <p:strVal val="visible"/>
                                      </p:to>
                                    </p:set>
                                    <p:animEffect filter="fade" transition="in">
                                      <p:cBhvr additive="repl">
                                        <p:cTn id="109" dur="500"/>
                                        <p:tgtEl>
                                          <p:spTgt spid="308"/>
                                        </p:tgtEl>
                                      </p:cBhvr>
                                    </p:animEffect>
                                  </p:childTnLst>
                                </p:cTn>
                              </p:par>
                              <p:par>
                                <p:cTn id="110" nodeType="withEffect" fill="hold" presetClass="entr" presetID="10">
                                  <p:stCondLst>
                                    <p:cond delay="0"/>
                                  </p:stCondLst>
                                  <p:childTnLst>
                                    <p:set>
                                      <p:cBhvr>
                                        <p:cTn id="111" dur="1" fill="hold">
                                          <p:stCondLst>
                                            <p:cond delay="0"/>
                                          </p:stCondLst>
                                        </p:cTn>
                                        <p:tgtEl>
                                          <p:spTgt spid="309"/>
                                        </p:tgtEl>
                                        <p:attrNameLst>
                                          <p:attrName>style.visibility</p:attrName>
                                        </p:attrNameLst>
                                      </p:cBhvr>
                                      <p:to>
                                        <p:strVal val="visible"/>
                                      </p:to>
                                    </p:set>
                                    <p:animEffect filter="fade" transition="in">
                                      <p:cBhvr additive="repl">
                                        <p:cTn id="112" dur="500"/>
                                        <p:tgtEl>
                                          <p:spTgt spid="309"/>
                                        </p:tgtEl>
                                      </p:cBhvr>
                                    </p:animEffect>
                                  </p:childTnLst>
                                </p:cTn>
                              </p:par>
                              <p:par>
                                <p:cTn id="113" nodeType="withEffect" fill="hold" presetClass="entr" presetID="10">
                                  <p:stCondLst>
                                    <p:cond delay="0"/>
                                  </p:stCondLst>
                                  <p:childTnLst>
                                    <p:set>
                                      <p:cBhvr>
                                        <p:cTn id="114" dur="1" fill="hold">
                                          <p:stCondLst>
                                            <p:cond delay="0"/>
                                          </p:stCondLst>
                                        </p:cTn>
                                        <p:tgtEl>
                                          <p:spTgt spid="310"/>
                                        </p:tgtEl>
                                        <p:attrNameLst>
                                          <p:attrName>style.visibility</p:attrName>
                                        </p:attrNameLst>
                                      </p:cBhvr>
                                      <p:to>
                                        <p:strVal val="visible"/>
                                      </p:to>
                                    </p:set>
                                    <p:animEffect filter="fade" transition="in">
                                      <p:cBhvr additive="repl">
                                        <p:cTn id="115" dur="500"/>
                                        <p:tgtEl>
                                          <p:spTgt spid="310"/>
                                        </p:tgtEl>
                                      </p:cBhvr>
                                    </p:animEffect>
                                  </p:childTnLst>
                                </p:cTn>
                              </p:par>
                              <p:par>
                                <p:cTn id="116" nodeType="withEffect" fill="hold" presetClass="entr" presetID="10">
                                  <p:stCondLst>
                                    <p:cond delay="0"/>
                                  </p:stCondLst>
                                  <p:childTnLst>
                                    <p:set>
                                      <p:cBhvr>
                                        <p:cTn id="117" dur="1" fill="hold">
                                          <p:stCondLst>
                                            <p:cond delay="0"/>
                                          </p:stCondLst>
                                        </p:cTn>
                                        <p:tgtEl>
                                          <p:spTgt spid="301"/>
                                        </p:tgtEl>
                                        <p:attrNameLst>
                                          <p:attrName>style.visibility</p:attrName>
                                        </p:attrNameLst>
                                      </p:cBhvr>
                                      <p:to>
                                        <p:strVal val="visible"/>
                                      </p:to>
                                    </p:set>
                                    <p:animEffect filter="fade" transition="in">
                                      <p:cBhvr additive="repl">
                                        <p:cTn id="118" dur="500"/>
                                        <p:tgtEl>
                                          <p:spTgt spid="301"/>
                                        </p:tgtEl>
                                      </p:cBhvr>
                                    </p:animEffect>
                                  </p:childTnLst>
                                </p:cTn>
                              </p:par>
                            </p:childTnLst>
                          </p:cTn>
                        </p:par>
                      </p:childTnLst>
                    </p:cTn>
                  </p:par>
                  <p:par>
                    <p:cTn id="119" fill="hold">
                      <p:stCondLst>
                        <p:cond delay="indefinite"/>
                      </p:stCondLst>
                      <p:childTnLst>
                        <p:par>
                          <p:cTn id="120" fill="hold">
                            <p:stCondLst>
                              <p:cond delay="0"/>
                            </p:stCondLst>
                            <p:childTnLst>
                              <p:par>
                                <p:cTn id="121" nodeType="clickEffect" fill="hold" presetClass="entr" presetID="10">
                                  <p:stCondLst>
                                    <p:cond delay="0"/>
                                  </p:stCondLst>
                                  <p:childTnLst>
                                    <p:set>
                                      <p:cBhvr>
                                        <p:cTn id="122" dur="1" fill="hold">
                                          <p:stCondLst>
                                            <p:cond delay="0"/>
                                          </p:stCondLst>
                                        </p:cTn>
                                        <p:tgtEl>
                                          <p:spTgt spid="295"/>
                                        </p:tgtEl>
                                        <p:attrNameLst>
                                          <p:attrName>style.visibility</p:attrName>
                                        </p:attrNameLst>
                                      </p:cBhvr>
                                      <p:to>
                                        <p:strVal val="visible"/>
                                      </p:to>
                                    </p:set>
                                    <p:animEffect filter="fade" transition="in">
                                      <p:cBhvr additive="repl">
                                        <p:cTn id="123" dur="500"/>
                                        <p:tgtEl>
                                          <p:spTgt spid="295"/>
                                        </p:tgtEl>
                                      </p:cBhvr>
                                    </p:animEffect>
                                  </p:childTnLst>
                                </p:cTn>
                              </p:par>
                              <p:par>
                                <p:cTn id="124" nodeType="withEffect" fill="hold" presetClass="entr" presetID="10">
                                  <p:stCondLst>
                                    <p:cond delay="0"/>
                                  </p:stCondLst>
                                  <p:childTnLst>
                                    <p:set>
                                      <p:cBhvr>
                                        <p:cTn id="125" dur="1" fill="hold">
                                          <p:stCondLst>
                                            <p:cond delay="0"/>
                                          </p:stCondLst>
                                        </p:cTn>
                                        <p:tgtEl>
                                          <p:spTgt spid="339"/>
                                        </p:tgtEl>
                                        <p:attrNameLst>
                                          <p:attrName>style.visibility</p:attrName>
                                        </p:attrNameLst>
                                      </p:cBhvr>
                                      <p:to>
                                        <p:strVal val="visible"/>
                                      </p:to>
                                    </p:set>
                                    <p:animEffect filter="fade" transition="in">
                                      <p:cBhvr additive="repl">
                                        <p:cTn id="126" dur="500"/>
                                        <p:tgtEl>
                                          <p:spTgt spid="339"/>
                                        </p:tgtEl>
                                      </p:cBhvr>
                                    </p:animEffect>
                                  </p:childTnLst>
                                </p:cTn>
                              </p:par>
                              <p:par>
                                <p:cTn id="127" nodeType="withEffect" fill="hold" presetClass="entr" presetID="10">
                                  <p:stCondLst>
                                    <p:cond delay="0"/>
                                  </p:stCondLst>
                                  <p:childTnLst>
                                    <p:set>
                                      <p:cBhvr>
                                        <p:cTn id="128" dur="1" fill="hold">
                                          <p:stCondLst>
                                            <p:cond delay="0"/>
                                          </p:stCondLst>
                                        </p:cTn>
                                        <p:tgtEl>
                                          <p:spTgt spid="332"/>
                                        </p:tgtEl>
                                        <p:attrNameLst>
                                          <p:attrName>style.visibility</p:attrName>
                                        </p:attrNameLst>
                                      </p:cBhvr>
                                      <p:to>
                                        <p:strVal val="visible"/>
                                      </p:to>
                                    </p:set>
                                    <p:animEffect filter="fade" transition="in">
                                      <p:cBhvr additive="repl">
                                        <p:cTn id="129" dur="500"/>
                                        <p:tgtEl>
                                          <p:spTgt spid="332"/>
                                        </p:tgtEl>
                                      </p:cBhvr>
                                    </p:animEffect>
                                  </p:childTnLst>
                                </p:cTn>
                              </p:par>
                              <p:par>
                                <p:cTn id="130" nodeType="withEffect" fill="hold" presetClass="entr" presetID="10">
                                  <p:stCondLst>
                                    <p:cond delay="0"/>
                                  </p:stCondLst>
                                  <p:childTnLst>
                                    <p:set>
                                      <p:cBhvr>
                                        <p:cTn id="131" dur="1" fill="hold">
                                          <p:stCondLst>
                                            <p:cond delay="0"/>
                                          </p:stCondLst>
                                        </p:cTn>
                                        <p:tgtEl>
                                          <p:spTgt spid="327"/>
                                        </p:tgtEl>
                                        <p:attrNameLst>
                                          <p:attrName>style.visibility</p:attrName>
                                        </p:attrNameLst>
                                      </p:cBhvr>
                                      <p:to>
                                        <p:strVal val="visible"/>
                                      </p:to>
                                    </p:set>
                                    <p:animEffect filter="fade" transition="in">
                                      <p:cBhvr additive="repl">
                                        <p:cTn id="132" dur="500"/>
                                        <p:tgtEl>
                                          <p:spTgt spid="327"/>
                                        </p:tgtEl>
                                      </p:cBhvr>
                                    </p:animEffect>
                                  </p:childTnLst>
                                </p:cTn>
                              </p:par>
                              <p:par>
                                <p:cTn id="133" nodeType="withEffect" fill="hold" presetClass="entr" presetID="10">
                                  <p:stCondLst>
                                    <p:cond delay="0"/>
                                  </p:stCondLst>
                                  <p:childTnLst>
                                    <p:set>
                                      <p:cBhvr>
                                        <p:cTn id="134" dur="1" fill="hold">
                                          <p:stCondLst>
                                            <p:cond delay="0"/>
                                          </p:stCondLst>
                                        </p:cTn>
                                        <p:tgtEl>
                                          <p:spTgt spid="299"/>
                                        </p:tgtEl>
                                        <p:attrNameLst>
                                          <p:attrName>style.visibility</p:attrName>
                                        </p:attrNameLst>
                                      </p:cBhvr>
                                      <p:to>
                                        <p:strVal val="visible"/>
                                      </p:to>
                                    </p:set>
                                    <p:animEffect filter="fade" transition="in">
                                      <p:cBhvr additive="repl">
                                        <p:cTn id="135" dur="500"/>
                                        <p:tgtEl>
                                          <p:spTgt spid="299"/>
                                        </p:tgtEl>
                                      </p:cBhvr>
                                    </p:animEffect>
                                  </p:childTnLst>
                                </p:cTn>
                              </p:par>
                              <p:par>
                                <p:cTn id="136" nodeType="withEffect" fill="hold" presetClass="entr" presetID="10">
                                  <p:stCondLst>
                                    <p:cond delay="0"/>
                                  </p:stCondLst>
                                  <p:childTnLst>
                                    <p:set>
                                      <p:cBhvr>
                                        <p:cTn id="137" dur="1" fill="hold">
                                          <p:stCondLst>
                                            <p:cond delay="0"/>
                                          </p:stCondLst>
                                        </p:cTn>
                                        <p:tgtEl>
                                          <p:spTgt spid="325"/>
                                        </p:tgtEl>
                                        <p:attrNameLst>
                                          <p:attrName>style.visibility</p:attrName>
                                        </p:attrNameLst>
                                      </p:cBhvr>
                                      <p:to>
                                        <p:strVal val="visible"/>
                                      </p:to>
                                    </p:set>
                                    <p:animEffect filter="fade" transition="in">
                                      <p:cBhvr additive="repl">
                                        <p:cTn id="138" dur="500"/>
                                        <p:tgtEl>
                                          <p:spTgt spid="325"/>
                                        </p:tgtEl>
                                      </p:cBhvr>
                                    </p:animEffect>
                                  </p:childTnLst>
                                </p:cTn>
                              </p:par>
                              <p:par>
                                <p:cTn id="139" nodeType="withEffect" fill="hold" presetClass="entr" presetID="10">
                                  <p:stCondLst>
                                    <p:cond delay="0"/>
                                  </p:stCondLst>
                                  <p:childTnLst>
                                    <p:set>
                                      <p:cBhvr>
                                        <p:cTn id="140" dur="1" fill="hold">
                                          <p:stCondLst>
                                            <p:cond delay="0"/>
                                          </p:stCondLst>
                                        </p:cTn>
                                        <p:tgtEl>
                                          <p:spTgt spid="326"/>
                                        </p:tgtEl>
                                        <p:attrNameLst>
                                          <p:attrName>style.visibility</p:attrName>
                                        </p:attrNameLst>
                                      </p:cBhvr>
                                      <p:to>
                                        <p:strVal val="visible"/>
                                      </p:to>
                                    </p:set>
                                    <p:animEffect filter="fade" transition="in">
                                      <p:cBhvr additive="repl">
                                        <p:cTn id="141" dur="500"/>
                                        <p:tgtEl>
                                          <p:spTgt spid="3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p:nvPr>
        </p:nvSpPr>
        <p:spPr>
          <a:xfrm>
            <a:off x="224280" y="1086480"/>
            <a:ext cx="11784240" cy="5224320"/>
          </a:xfrm>
          <a:prstGeom prst="rect">
            <a:avLst/>
          </a:prstGeom>
          <a:noFill/>
          <a:ln w="0">
            <a:noFill/>
          </a:ln>
        </p:spPr>
        <p:txBody>
          <a:bodyPr lIns="90000" rIns="90000" tIns="45000" bIns="45000" anchor="t">
            <a:noAutofit/>
          </a:bodyPr>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Minimal Petalinux image</a:t>
            </a:r>
            <a:endParaRPr b="0" lang="en-GB" sz="213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PYNQ low-level functionality in C++</a:t>
            </a:r>
            <a:endParaRPr b="0" lang="en-GB" sz="2130" spc="-1" strike="noStrike">
              <a:latin typeface="Arial"/>
            </a:endParaRPr>
          </a:p>
          <a:p>
            <a:pPr lvl="1" marL="838080" indent="-228600">
              <a:lnSpc>
                <a:spcPct val="100000"/>
              </a:lnSpc>
              <a:spcBef>
                <a:spcPts val="799"/>
              </a:spcBef>
              <a:buClr>
                <a:srgbClr val="595959"/>
              </a:buClr>
              <a:buFont typeface="Arial"/>
              <a:buChar char="–"/>
            </a:pPr>
            <a:r>
              <a:rPr b="0" lang="en-GB" sz="1870" spc="-1" strike="noStrike">
                <a:solidFill>
                  <a:srgbClr val="595959"/>
                </a:solidFill>
                <a:latin typeface="Calibri"/>
              </a:rPr>
              <a:t>PYNQ.cpp</a:t>
            </a:r>
            <a:endParaRPr b="0" lang="en-GB" sz="187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Python API on the host</a:t>
            </a:r>
            <a:endParaRPr b="0" lang="en-GB" sz="2130" spc="-1" strike="noStrike">
              <a:latin typeface="Arial"/>
            </a:endParaRPr>
          </a:p>
          <a:p>
            <a:pPr marL="237240" indent="-237240">
              <a:lnSpc>
                <a:spcPct val="100000"/>
              </a:lnSpc>
              <a:spcBef>
                <a:spcPts val="1599"/>
              </a:spcBef>
              <a:buClr>
                <a:srgbClr val="595959"/>
              </a:buClr>
              <a:buFont typeface="Arial"/>
              <a:buChar char="•"/>
            </a:pPr>
            <a:r>
              <a:rPr b="0" lang="en-GB" sz="2130" spc="-1" strike="noStrike">
                <a:solidFill>
                  <a:srgbClr val="595959"/>
                </a:solidFill>
                <a:latin typeface="Calibri"/>
              </a:rPr>
              <a:t>User interface remains the same!</a:t>
            </a:r>
            <a:endParaRPr b="0" lang="en-GB" sz="2130" spc="-1" strike="noStrike">
              <a:latin typeface="Arial"/>
            </a:endParaRPr>
          </a:p>
          <a:p>
            <a:pPr>
              <a:lnSpc>
                <a:spcPct val="100000"/>
              </a:lnSpc>
              <a:spcBef>
                <a:spcPts val="1599"/>
              </a:spcBef>
              <a:buNone/>
            </a:pPr>
            <a:endParaRPr b="0" lang="en-GB" sz="2130" spc="-1" strike="noStrike">
              <a:latin typeface="Arial"/>
            </a:endParaRPr>
          </a:p>
        </p:txBody>
      </p:sp>
      <p:sp>
        <p:nvSpPr>
          <p:cNvPr id="341" name="PlaceHolder 2"/>
          <p:cNvSpPr>
            <a:spLocks noGrp="1"/>
          </p:cNvSpPr>
          <p:nvPr>
            <p:ph type="title"/>
          </p:nvPr>
        </p:nvSpPr>
        <p:spPr>
          <a:xfrm>
            <a:off x="224280" y="266760"/>
            <a:ext cx="9306000" cy="516240"/>
          </a:xfrm>
          <a:prstGeom prst="rect">
            <a:avLst/>
          </a:prstGeom>
          <a:noFill/>
          <a:ln w="0">
            <a:noFill/>
          </a:ln>
        </p:spPr>
        <p:txBody>
          <a:bodyPr lIns="90000" rIns="90000" tIns="45000" bIns="45000" anchor="t">
            <a:noAutofit/>
          </a:bodyPr>
          <a:p>
            <a:pPr>
              <a:lnSpc>
                <a:spcPct val="100000"/>
              </a:lnSpc>
              <a:buNone/>
            </a:pPr>
            <a:r>
              <a:rPr b="1" lang="en-GB" sz="2660" spc="-1" strike="noStrike">
                <a:solidFill>
                  <a:srgbClr val="1a2e46"/>
                </a:solidFill>
                <a:latin typeface="Arial"/>
                <a:ea typeface="Open Sans"/>
              </a:rPr>
              <a:t>Introducing PYNQ.remote</a:t>
            </a:r>
            <a:endParaRPr b="0" lang="en-GB" sz="2660" spc="-1" strike="noStrike">
              <a:latin typeface="Arial"/>
            </a:endParaRPr>
          </a:p>
        </p:txBody>
      </p:sp>
      <p:sp>
        <p:nvSpPr>
          <p:cNvPr id="342" name="Rectangle 3"/>
          <p:cNvSpPr/>
          <p:nvPr/>
        </p:nvSpPr>
        <p:spPr>
          <a:xfrm>
            <a:off x="5872320" y="628560"/>
            <a:ext cx="1798200" cy="130680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43" name="Rectangle 4"/>
          <p:cNvSpPr/>
          <p:nvPr/>
        </p:nvSpPr>
        <p:spPr>
          <a:xfrm>
            <a:off x="5890680" y="2230560"/>
            <a:ext cx="1798200" cy="178020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44" name="Rectangle 5"/>
          <p:cNvSpPr/>
          <p:nvPr/>
        </p:nvSpPr>
        <p:spPr>
          <a:xfrm>
            <a:off x="5872320" y="5252400"/>
            <a:ext cx="3816360" cy="122688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45" name="Rectangle 6"/>
          <p:cNvSpPr/>
          <p:nvPr/>
        </p:nvSpPr>
        <p:spPr>
          <a:xfrm>
            <a:off x="5872320" y="4305240"/>
            <a:ext cx="3816360" cy="64764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46" name="TextBox 7"/>
          <p:cNvSpPr/>
          <p:nvPr/>
        </p:nvSpPr>
        <p:spPr>
          <a:xfrm>
            <a:off x="5974200" y="653400"/>
            <a:ext cx="101556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MAC/WIN/Linux</a:t>
            </a:r>
            <a:endParaRPr b="0" lang="en-GB" sz="1200" spc="-1" strike="noStrike">
              <a:latin typeface="Arial"/>
            </a:endParaRPr>
          </a:p>
        </p:txBody>
      </p:sp>
      <p:sp>
        <p:nvSpPr>
          <p:cNvPr id="347" name="TextBox 8"/>
          <p:cNvSpPr/>
          <p:nvPr/>
        </p:nvSpPr>
        <p:spPr>
          <a:xfrm>
            <a:off x="5935680" y="2284560"/>
            <a:ext cx="1707840" cy="1825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0" lang="en-GB" sz="1200" spc="-1" strike="noStrike">
                <a:solidFill>
                  <a:srgbClr val="000000"/>
                </a:solidFill>
                <a:latin typeface="Calibri"/>
                <a:ea typeface="DejaVu Sans"/>
              </a:rPr>
              <a:t>Ubuntu-based Arm64 OS</a:t>
            </a:r>
            <a:endParaRPr b="0" lang="en-GB" sz="1200" spc="-1" strike="noStrike">
              <a:latin typeface="Arial"/>
            </a:endParaRPr>
          </a:p>
        </p:txBody>
      </p:sp>
      <p:sp>
        <p:nvSpPr>
          <p:cNvPr id="348" name="TextBox 9"/>
          <p:cNvSpPr/>
          <p:nvPr/>
        </p:nvSpPr>
        <p:spPr>
          <a:xfrm>
            <a:off x="5981040" y="4386600"/>
            <a:ext cx="75960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Linux Kernel</a:t>
            </a:r>
            <a:endParaRPr b="0" lang="en-GB" sz="1200" spc="-1" strike="noStrike">
              <a:latin typeface="Arial"/>
            </a:endParaRPr>
          </a:p>
        </p:txBody>
      </p:sp>
      <p:sp>
        <p:nvSpPr>
          <p:cNvPr id="349" name="TextBox 10"/>
          <p:cNvSpPr/>
          <p:nvPr/>
        </p:nvSpPr>
        <p:spPr>
          <a:xfrm>
            <a:off x="5978160" y="5327640"/>
            <a:ext cx="33444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FPGA</a:t>
            </a:r>
            <a:endParaRPr b="0" lang="en-GB" sz="1200" spc="-1" strike="noStrike">
              <a:latin typeface="Arial"/>
            </a:endParaRPr>
          </a:p>
        </p:txBody>
      </p:sp>
      <p:sp>
        <p:nvSpPr>
          <p:cNvPr id="350" name="Rectangle 11"/>
          <p:cNvSpPr/>
          <p:nvPr/>
        </p:nvSpPr>
        <p:spPr>
          <a:xfrm>
            <a:off x="6116400" y="4727160"/>
            <a:ext cx="751320" cy="41292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51" name="TextBox 12"/>
          <p:cNvSpPr/>
          <p:nvPr/>
        </p:nvSpPr>
        <p:spPr>
          <a:xfrm>
            <a:off x="6173280" y="4721040"/>
            <a:ext cx="638280" cy="42552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fpga</a:t>
            </a:r>
            <a:endParaRPr b="0" lang="en-GB" sz="1400" spc="-1" strike="noStrike">
              <a:latin typeface="Arial"/>
            </a:endParaRPr>
          </a:p>
          <a:p>
            <a:pPr algn="ctr">
              <a:lnSpc>
                <a:spcPct val="100000"/>
              </a:lnSpc>
              <a:buNone/>
            </a:pPr>
            <a:r>
              <a:rPr b="0" lang="en-US" sz="1400" spc="-1" strike="noStrike">
                <a:solidFill>
                  <a:srgbClr val="ffffff"/>
                </a:solidFill>
                <a:latin typeface="Calibri"/>
                <a:ea typeface="DejaVu Sans"/>
              </a:rPr>
              <a:t>manager</a:t>
            </a:r>
            <a:endParaRPr b="0" lang="en-GB" sz="1400" spc="-1" strike="noStrike">
              <a:latin typeface="Arial"/>
            </a:endParaRPr>
          </a:p>
        </p:txBody>
      </p:sp>
      <p:sp>
        <p:nvSpPr>
          <p:cNvPr id="352" name="Rectangle 13"/>
          <p:cNvSpPr/>
          <p:nvPr/>
        </p:nvSpPr>
        <p:spPr>
          <a:xfrm>
            <a:off x="6975720" y="484884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53" name="Rectangle 14"/>
          <p:cNvSpPr/>
          <p:nvPr/>
        </p:nvSpPr>
        <p:spPr>
          <a:xfrm>
            <a:off x="7836840" y="484884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54" name="Rectangle 15"/>
          <p:cNvSpPr/>
          <p:nvPr/>
        </p:nvSpPr>
        <p:spPr>
          <a:xfrm>
            <a:off x="8693280" y="484884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55" name="TextBox 16"/>
          <p:cNvSpPr/>
          <p:nvPr/>
        </p:nvSpPr>
        <p:spPr>
          <a:xfrm>
            <a:off x="7237800" y="4857120"/>
            <a:ext cx="22824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uio</a:t>
            </a:r>
            <a:endParaRPr b="0" lang="en-GB" sz="1400" spc="-1" strike="noStrike">
              <a:latin typeface="Arial"/>
            </a:endParaRPr>
          </a:p>
        </p:txBody>
      </p:sp>
      <p:sp>
        <p:nvSpPr>
          <p:cNvPr id="356" name="TextBox 17"/>
          <p:cNvSpPr/>
          <p:nvPr/>
        </p:nvSpPr>
        <p:spPr>
          <a:xfrm>
            <a:off x="7895880" y="4857120"/>
            <a:ext cx="63360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devmem</a:t>
            </a:r>
            <a:endParaRPr b="0" lang="en-GB" sz="1400" spc="-1" strike="noStrike">
              <a:latin typeface="Arial"/>
            </a:endParaRPr>
          </a:p>
        </p:txBody>
      </p:sp>
      <p:sp>
        <p:nvSpPr>
          <p:cNvPr id="357" name="TextBox 18"/>
          <p:cNvSpPr/>
          <p:nvPr/>
        </p:nvSpPr>
        <p:spPr>
          <a:xfrm>
            <a:off x="8969760" y="4857120"/>
            <a:ext cx="19944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xrt</a:t>
            </a:r>
            <a:endParaRPr b="0" lang="en-GB" sz="1400" spc="-1" strike="noStrike">
              <a:latin typeface="Arial"/>
            </a:endParaRPr>
          </a:p>
        </p:txBody>
      </p:sp>
      <p:sp>
        <p:nvSpPr>
          <p:cNvPr id="358" name="Rectangle 19"/>
          <p:cNvSpPr/>
          <p:nvPr/>
        </p:nvSpPr>
        <p:spPr>
          <a:xfrm>
            <a:off x="7404840" y="5129280"/>
            <a:ext cx="751320" cy="2286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59" name="TextBox 20"/>
          <p:cNvSpPr/>
          <p:nvPr/>
        </p:nvSpPr>
        <p:spPr>
          <a:xfrm>
            <a:off x="7499160" y="5136120"/>
            <a:ext cx="55584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axi_intc</a:t>
            </a:r>
            <a:endParaRPr b="0" lang="en-GB" sz="1400" spc="-1" strike="noStrike">
              <a:latin typeface="Arial"/>
            </a:endParaRPr>
          </a:p>
        </p:txBody>
      </p:sp>
      <p:sp>
        <p:nvSpPr>
          <p:cNvPr id="360" name="Rectangle 21"/>
          <p:cNvSpPr/>
          <p:nvPr/>
        </p:nvSpPr>
        <p:spPr>
          <a:xfrm>
            <a:off x="6037560" y="5816160"/>
            <a:ext cx="1011240" cy="25416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61" name="Rectangle 22"/>
          <p:cNvSpPr/>
          <p:nvPr/>
        </p:nvSpPr>
        <p:spPr>
          <a:xfrm>
            <a:off x="6131160" y="5904720"/>
            <a:ext cx="1011240" cy="25416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62" name="Rectangle 23"/>
          <p:cNvSpPr/>
          <p:nvPr/>
        </p:nvSpPr>
        <p:spPr>
          <a:xfrm>
            <a:off x="6208920" y="6004080"/>
            <a:ext cx="1011240" cy="25416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63" name="TextBox 24"/>
          <p:cNvSpPr/>
          <p:nvPr/>
        </p:nvSpPr>
        <p:spPr>
          <a:xfrm>
            <a:off x="6268320" y="6025320"/>
            <a:ext cx="892800" cy="2124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user designs</a:t>
            </a:r>
            <a:endParaRPr b="0" lang="en-GB" sz="1400" spc="-1" strike="noStrike">
              <a:latin typeface="Arial"/>
            </a:endParaRPr>
          </a:p>
        </p:txBody>
      </p:sp>
      <p:sp>
        <p:nvSpPr>
          <p:cNvPr id="364" name="Rectangle 25"/>
          <p:cNvSpPr/>
          <p:nvPr/>
        </p:nvSpPr>
        <p:spPr>
          <a:xfrm>
            <a:off x="7900200" y="5444640"/>
            <a:ext cx="141300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65" name="Rectangle 26"/>
          <p:cNvSpPr/>
          <p:nvPr/>
        </p:nvSpPr>
        <p:spPr>
          <a:xfrm>
            <a:off x="8013240" y="5536800"/>
            <a:ext cx="141300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66" name="Rectangle 27"/>
          <p:cNvSpPr/>
          <p:nvPr/>
        </p:nvSpPr>
        <p:spPr>
          <a:xfrm>
            <a:off x="8101800" y="5632920"/>
            <a:ext cx="141300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67" name="TextBox 28"/>
          <p:cNvSpPr/>
          <p:nvPr/>
        </p:nvSpPr>
        <p:spPr>
          <a:xfrm>
            <a:off x="8282520" y="5652720"/>
            <a:ext cx="1050840" cy="21348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PYNQ overlays</a:t>
            </a:r>
            <a:endParaRPr b="0" lang="en-GB" sz="1400" spc="-1" strike="noStrike">
              <a:latin typeface="Arial"/>
            </a:endParaRPr>
          </a:p>
        </p:txBody>
      </p:sp>
      <p:sp>
        <p:nvSpPr>
          <p:cNvPr id="368" name="Rectangle 29"/>
          <p:cNvSpPr/>
          <p:nvPr/>
        </p:nvSpPr>
        <p:spPr>
          <a:xfrm>
            <a:off x="7435800" y="6004080"/>
            <a:ext cx="116928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69" name="Rectangle 30"/>
          <p:cNvSpPr/>
          <p:nvPr/>
        </p:nvSpPr>
        <p:spPr>
          <a:xfrm>
            <a:off x="7553520" y="6071760"/>
            <a:ext cx="116928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70" name="Rectangle 31"/>
          <p:cNvSpPr/>
          <p:nvPr/>
        </p:nvSpPr>
        <p:spPr>
          <a:xfrm>
            <a:off x="7671240" y="6139800"/>
            <a:ext cx="1169280" cy="25416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71" name="TextBox 32"/>
          <p:cNvSpPr/>
          <p:nvPr/>
        </p:nvSpPr>
        <p:spPr>
          <a:xfrm>
            <a:off x="7926120" y="6159960"/>
            <a:ext cx="659160" cy="21348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400" spc="-1" strike="noStrike">
                <a:solidFill>
                  <a:srgbClr val="ffffff"/>
                </a:solidFill>
                <a:latin typeface="Calibri"/>
                <a:ea typeface="DejaVu Sans"/>
              </a:rPr>
              <a:t>PYNQ IPs</a:t>
            </a:r>
            <a:endParaRPr b="0" lang="en-GB" sz="1400" spc="-1" strike="noStrike">
              <a:latin typeface="Arial"/>
            </a:endParaRPr>
          </a:p>
        </p:txBody>
      </p:sp>
      <p:sp>
        <p:nvSpPr>
          <p:cNvPr id="372" name="Rectangle 33"/>
          <p:cNvSpPr/>
          <p:nvPr/>
        </p:nvSpPr>
        <p:spPr>
          <a:xfrm>
            <a:off x="7888680" y="628560"/>
            <a:ext cx="1798200" cy="208548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73" name="Rectangle 34"/>
          <p:cNvSpPr/>
          <p:nvPr/>
        </p:nvSpPr>
        <p:spPr>
          <a:xfrm>
            <a:off x="7888680" y="3018960"/>
            <a:ext cx="1798200" cy="986760"/>
          </a:xfrm>
          <a:prstGeom prst="rect">
            <a:avLst/>
          </a:prstGeom>
          <a:solidFill>
            <a:schemeClr val="accent3"/>
          </a:solidFill>
          <a:ln w="3810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74" name="Rectangle 35"/>
          <p:cNvSpPr/>
          <p:nvPr/>
        </p:nvSpPr>
        <p:spPr>
          <a:xfrm rot="5400000">
            <a:off x="8661960" y="-532080"/>
            <a:ext cx="253080" cy="1798200"/>
          </a:xfrm>
          <a:prstGeom prst="rect">
            <a:avLst/>
          </a:prstGeom>
          <a:solidFill>
            <a:schemeClr val="accent6"/>
          </a:solidFill>
          <a:ln>
            <a:no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75" name="Rectangle 36"/>
          <p:cNvSpPr/>
          <p:nvPr/>
        </p:nvSpPr>
        <p:spPr>
          <a:xfrm rot="5400000">
            <a:off x="6645600" y="-532080"/>
            <a:ext cx="253080" cy="1798200"/>
          </a:xfrm>
          <a:prstGeom prst="rect">
            <a:avLst/>
          </a:prstGeom>
          <a:solidFill>
            <a:schemeClr val="accent5"/>
          </a:solidFill>
          <a:ln>
            <a:no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76" name="TextBox 37"/>
          <p:cNvSpPr/>
          <p:nvPr/>
        </p:nvSpPr>
        <p:spPr>
          <a:xfrm>
            <a:off x="7985160" y="653400"/>
            <a:ext cx="101556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MAC/WIN/Linux</a:t>
            </a:r>
            <a:endParaRPr b="0" lang="en-GB" sz="1200" spc="-1" strike="noStrike">
              <a:latin typeface="Arial"/>
            </a:endParaRPr>
          </a:p>
        </p:txBody>
      </p:sp>
      <p:sp>
        <p:nvSpPr>
          <p:cNvPr id="377" name="TextBox 38"/>
          <p:cNvSpPr/>
          <p:nvPr/>
        </p:nvSpPr>
        <p:spPr>
          <a:xfrm>
            <a:off x="8033400" y="3081960"/>
            <a:ext cx="1189440" cy="1825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200" spc="-1" strike="noStrike">
                <a:solidFill>
                  <a:srgbClr val="000000"/>
                </a:solidFill>
                <a:latin typeface="Calibri"/>
                <a:ea typeface="DejaVu Sans"/>
              </a:rPr>
              <a:t>Petalinux-based OS</a:t>
            </a:r>
            <a:endParaRPr b="0" lang="en-GB" sz="1200" spc="-1" strike="noStrike">
              <a:latin typeface="Arial"/>
            </a:endParaRPr>
          </a:p>
        </p:txBody>
      </p:sp>
      <p:sp>
        <p:nvSpPr>
          <p:cNvPr id="378" name="Rectangle 39"/>
          <p:cNvSpPr/>
          <p:nvPr/>
        </p:nvSpPr>
        <p:spPr>
          <a:xfrm>
            <a:off x="8849880" y="3375720"/>
            <a:ext cx="751320" cy="22968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79" name="Rectangle 40"/>
          <p:cNvSpPr/>
          <p:nvPr/>
        </p:nvSpPr>
        <p:spPr>
          <a:xfrm>
            <a:off x="7984800" y="3378960"/>
            <a:ext cx="751320" cy="22968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80" name="TextBox 41"/>
          <p:cNvSpPr/>
          <p:nvPr/>
        </p:nvSpPr>
        <p:spPr>
          <a:xfrm>
            <a:off x="8118360" y="3386520"/>
            <a:ext cx="484200" cy="2131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0" lang="en-US" sz="1400" spc="-1" strike="noStrike">
                <a:solidFill>
                  <a:srgbClr val="ffffff"/>
                </a:solidFill>
                <a:latin typeface="Calibri"/>
                <a:ea typeface="DejaVu Sans"/>
              </a:rPr>
              <a:t>gRPC</a:t>
            </a:r>
            <a:endParaRPr b="0" lang="en-GB" sz="1400" spc="-1" strike="noStrike">
              <a:latin typeface="Arial"/>
            </a:endParaRPr>
          </a:p>
        </p:txBody>
      </p:sp>
      <p:sp>
        <p:nvSpPr>
          <p:cNvPr id="381" name="Rectangle 42"/>
          <p:cNvSpPr/>
          <p:nvPr/>
        </p:nvSpPr>
        <p:spPr>
          <a:xfrm>
            <a:off x="7984800" y="3705480"/>
            <a:ext cx="160596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82" name="TextBox 43"/>
          <p:cNvSpPr/>
          <p:nvPr/>
        </p:nvSpPr>
        <p:spPr>
          <a:xfrm>
            <a:off x="8301960" y="3715200"/>
            <a:ext cx="971640" cy="2131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0" lang="en-GB" sz="1400" spc="-1" strike="noStrike">
                <a:solidFill>
                  <a:srgbClr val="ffffff"/>
                </a:solidFill>
                <a:latin typeface="Calibri"/>
                <a:ea typeface="DejaVu Sans"/>
              </a:rPr>
              <a:t>meta-layers</a:t>
            </a:r>
            <a:endParaRPr b="0" lang="en-GB" sz="1400" spc="-1" strike="noStrike">
              <a:latin typeface="Arial"/>
            </a:endParaRPr>
          </a:p>
        </p:txBody>
      </p:sp>
      <p:sp>
        <p:nvSpPr>
          <p:cNvPr id="383" name="Rectangle 44"/>
          <p:cNvSpPr/>
          <p:nvPr/>
        </p:nvSpPr>
        <p:spPr>
          <a:xfrm>
            <a:off x="5971320" y="1553400"/>
            <a:ext cx="81072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84" name="TextBox 45"/>
          <p:cNvSpPr/>
          <p:nvPr/>
        </p:nvSpPr>
        <p:spPr>
          <a:xfrm>
            <a:off x="6077520" y="1563120"/>
            <a:ext cx="59796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Browser</a:t>
            </a:r>
            <a:endParaRPr b="0" lang="en-GB" sz="1400" spc="-1" strike="noStrike">
              <a:latin typeface="Arial"/>
            </a:endParaRPr>
          </a:p>
        </p:txBody>
      </p:sp>
      <p:sp>
        <p:nvSpPr>
          <p:cNvPr id="385" name="Rectangle 46"/>
          <p:cNvSpPr/>
          <p:nvPr/>
        </p:nvSpPr>
        <p:spPr>
          <a:xfrm>
            <a:off x="5515920" y="628560"/>
            <a:ext cx="253080" cy="1335960"/>
          </a:xfrm>
          <a:prstGeom prst="rect">
            <a:avLst/>
          </a:prstGeom>
          <a:solidFill>
            <a:schemeClr val="accent1"/>
          </a:solidFill>
          <a:ln>
            <a:no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86" name="Rectangle 47"/>
          <p:cNvSpPr/>
          <p:nvPr/>
        </p:nvSpPr>
        <p:spPr>
          <a:xfrm>
            <a:off x="5515920" y="2230560"/>
            <a:ext cx="253080" cy="4248720"/>
          </a:xfrm>
          <a:prstGeom prst="rect">
            <a:avLst/>
          </a:prstGeom>
          <a:solidFill>
            <a:schemeClr val="accent1"/>
          </a:solidFill>
          <a:ln>
            <a:no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87" name="Rectangle 48"/>
          <p:cNvSpPr/>
          <p:nvPr/>
        </p:nvSpPr>
        <p:spPr>
          <a:xfrm rot="5400000">
            <a:off x="7661520" y="-927000"/>
            <a:ext cx="253080" cy="396504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88" name="Rectangle 49"/>
          <p:cNvSpPr/>
          <p:nvPr/>
        </p:nvSpPr>
        <p:spPr>
          <a:xfrm>
            <a:off x="5962680" y="2972880"/>
            <a:ext cx="1645920" cy="23400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89" name="TextBox 50"/>
          <p:cNvSpPr/>
          <p:nvPr/>
        </p:nvSpPr>
        <p:spPr>
          <a:xfrm>
            <a:off x="6577920" y="2993400"/>
            <a:ext cx="415080" cy="2127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PYNQ</a:t>
            </a:r>
            <a:endParaRPr b="0" lang="en-GB" sz="1400" spc="-1" strike="noStrike">
              <a:latin typeface="Arial"/>
            </a:endParaRPr>
          </a:p>
        </p:txBody>
      </p:sp>
      <p:sp>
        <p:nvSpPr>
          <p:cNvPr id="390" name="TextBox 51"/>
          <p:cNvSpPr/>
          <p:nvPr/>
        </p:nvSpPr>
        <p:spPr>
          <a:xfrm>
            <a:off x="7127640" y="947880"/>
            <a:ext cx="131904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US" sz="1400" spc="-1" strike="noStrike">
                <a:solidFill>
                  <a:srgbClr val="ffffff"/>
                </a:solidFill>
                <a:latin typeface="Calibri"/>
                <a:ea typeface="DejaVu Sans"/>
              </a:rPr>
              <a:t>Identical PYNQ UX</a:t>
            </a:r>
            <a:endParaRPr b="0" lang="en-GB" sz="1400" spc="-1" strike="noStrike">
              <a:latin typeface="Arial"/>
            </a:endParaRPr>
          </a:p>
        </p:txBody>
      </p:sp>
      <p:sp>
        <p:nvSpPr>
          <p:cNvPr id="391" name="TextBox 52"/>
          <p:cNvSpPr/>
          <p:nvPr/>
        </p:nvSpPr>
        <p:spPr>
          <a:xfrm>
            <a:off x="6301440" y="258480"/>
            <a:ext cx="95616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400" spc="-1" strike="noStrike">
                <a:solidFill>
                  <a:srgbClr val="ffffff"/>
                </a:solidFill>
                <a:latin typeface="Calibri"/>
                <a:ea typeface="DejaVu Sans"/>
              </a:rPr>
              <a:t>Classic PYNQ</a:t>
            </a:r>
            <a:endParaRPr b="0" lang="en-GB" sz="1400" spc="-1" strike="noStrike">
              <a:latin typeface="Arial"/>
            </a:endParaRPr>
          </a:p>
        </p:txBody>
      </p:sp>
      <p:sp>
        <p:nvSpPr>
          <p:cNvPr id="392" name="TextBox 53"/>
          <p:cNvSpPr/>
          <p:nvPr/>
        </p:nvSpPr>
        <p:spPr>
          <a:xfrm>
            <a:off x="8280000" y="259920"/>
            <a:ext cx="101556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400" spc="-1" strike="noStrike">
                <a:solidFill>
                  <a:srgbClr val="ffffff"/>
                </a:solidFill>
                <a:latin typeface="Calibri"/>
                <a:ea typeface="DejaVu Sans"/>
              </a:rPr>
              <a:t>PYNQ.remote</a:t>
            </a:r>
            <a:endParaRPr b="0" lang="en-GB" sz="1400" spc="-1" strike="noStrike">
              <a:latin typeface="Arial"/>
            </a:endParaRPr>
          </a:p>
        </p:txBody>
      </p:sp>
      <p:sp>
        <p:nvSpPr>
          <p:cNvPr id="393" name="TextBox 54"/>
          <p:cNvSpPr/>
          <p:nvPr/>
        </p:nvSpPr>
        <p:spPr>
          <a:xfrm rot="16200000">
            <a:off x="5146200" y="4249440"/>
            <a:ext cx="991080" cy="2127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400" spc="-1" strike="noStrike">
                <a:solidFill>
                  <a:srgbClr val="ffffff"/>
                </a:solidFill>
                <a:latin typeface="Calibri"/>
                <a:ea typeface="DejaVu Sans"/>
              </a:rPr>
              <a:t>Target Device</a:t>
            </a:r>
            <a:endParaRPr b="0" lang="en-GB" sz="1400" spc="-1" strike="noStrike">
              <a:latin typeface="Arial"/>
            </a:endParaRPr>
          </a:p>
        </p:txBody>
      </p:sp>
      <p:sp>
        <p:nvSpPr>
          <p:cNvPr id="394" name="TextBox 55"/>
          <p:cNvSpPr/>
          <p:nvPr/>
        </p:nvSpPr>
        <p:spPr>
          <a:xfrm rot="16200000">
            <a:off x="5471640" y="1191240"/>
            <a:ext cx="340200" cy="2127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400" spc="-1" strike="noStrike">
                <a:solidFill>
                  <a:srgbClr val="ffffff"/>
                </a:solidFill>
                <a:latin typeface="Calibri"/>
                <a:ea typeface="DejaVu Sans"/>
              </a:rPr>
              <a:t>Host</a:t>
            </a:r>
            <a:endParaRPr b="0" lang="en-GB" sz="1400" spc="-1" strike="noStrike">
              <a:latin typeface="Arial"/>
            </a:endParaRPr>
          </a:p>
        </p:txBody>
      </p:sp>
      <p:sp>
        <p:nvSpPr>
          <p:cNvPr id="395" name="Rectangle 56"/>
          <p:cNvSpPr/>
          <p:nvPr/>
        </p:nvSpPr>
        <p:spPr>
          <a:xfrm>
            <a:off x="5982840" y="3629880"/>
            <a:ext cx="162540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96" name="TextBox 57"/>
          <p:cNvSpPr/>
          <p:nvPr/>
        </p:nvSpPr>
        <p:spPr>
          <a:xfrm>
            <a:off x="6356160" y="3650400"/>
            <a:ext cx="87840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Debian pkgs</a:t>
            </a:r>
            <a:endParaRPr b="0" lang="en-GB" sz="1400" spc="-1" strike="noStrike">
              <a:latin typeface="Arial"/>
            </a:endParaRPr>
          </a:p>
        </p:txBody>
      </p:sp>
      <p:grpSp>
        <p:nvGrpSpPr>
          <p:cNvPr id="397" name="Group 5"/>
          <p:cNvGrpSpPr/>
          <p:nvPr/>
        </p:nvGrpSpPr>
        <p:grpSpPr>
          <a:xfrm>
            <a:off x="7969320" y="2353680"/>
            <a:ext cx="1637280" cy="234000"/>
            <a:chOff x="7969320" y="2353680"/>
            <a:chExt cx="1637280" cy="234000"/>
          </a:xfrm>
        </p:grpSpPr>
        <p:sp>
          <p:nvSpPr>
            <p:cNvPr id="398" name="Rectangle 59"/>
            <p:cNvSpPr/>
            <p:nvPr/>
          </p:nvSpPr>
          <p:spPr>
            <a:xfrm>
              <a:off x="7969320" y="2353680"/>
              <a:ext cx="163728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399" name="TextBox 58"/>
            <p:cNvSpPr/>
            <p:nvPr/>
          </p:nvSpPr>
          <p:spPr>
            <a:xfrm>
              <a:off x="8431200" y="2363040"/>
              <a:ext cx="713520" cy="2131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0" lang="en-GB" sz="1400" spc="-1" strike="noStrike">
                  <a:solidFill>
                    <a:srgbClr val="ffffff"/>
                  </a:solidFill>
                  <a:latin typeface="Calibri"/>
                  <a:ea typeface="DejaVu Sans"/>
                </a:rPr>
                <a:t>OS pkgs</a:t>
              </a:r>
              <a:endParaRPr b="0" lang="en-GB" sz="1400" spc="-1" strike="noStrike">
                <a:latin typeface="Arial"/>
              </a:endParaRPr>
            </a:p>
          </p:txBody>
        </p:sp>
      </p:grpSp>
      <p:grpSp>
        <p:nvGrpSpPr>
          <p:cNvPr id="400" name="Group 6"/>
          <p:cNvGrpSpPr/>
          <p:nvPr/>
        </p:nvGrpSpPr>
        <p:grpSpPr>
          <a:xfrm>
            <a:off x="7969320" y="1651680"/>
            <a:ext cx="1637280" cy="257040"/>
            <a:chOff x="7969320" y="1651680"/>
            <a:chExt cx="1637280" cy="257040"/>
          </a:xfrm>
        </p:grpSpPr>
        <p:sp>
          <p:nvSpPr>
            <p:cNvPr id="401" name="Rectangle 62"/>
            <p:cNvSpPr/>
            <p:nvPr/>
          </p:nvSpPr>
          <p:spPr>
            <a:xfrm>
              <a:off x="7969320" y="1651680"/>
              <a:ext cx="1637280" cy="25704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02" name="TextBox 59"/>
            <p:cNvSpPr/>
            <p:nvPr/>
          </p:nvSpPr>
          <p:spPr>
            <a:xfrm>
              <a:off x="8277480" y="1663200"/>
              <a:ext cx="103716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US" sz="1400" spc="-1" strike="noStrike">
                  <a:solidFill>
                    <a:srgbClr val="ffffff"/>
                  </a:solidFill>
                  <a:latin typeface="Calibri"/>
                  <a:ea typeface="DejaVu Sans"/>
                </a:rPr>
                <a:t>PYNQ Package</a:t>
              </a:r>
              <a:endParaRPr b="0" lang="en-GB" sz="1400" spc="-1" strike="noStrike">
                <a:latin typeface="Arial"/>
              </a:endParaRPr>
            </a:p>
          </p:txBody>
        </p:sp>
      </p:grpSp>
      <p:grpSp>
        <p:nvGrpSpPr>
          <p:cNvPr id="403" name="Group 7"/>
          <p:cNvGrpSpPr/>
          <p:nvPr/>
        </p:nvGrpSpPr>
        <p:grpSpPr>
          <a:xfrm>
            <a:off x="8854920" y="2016360"/>
            <a:ext cx="751320" cy="229680"/>
            <a:chOff x="8854920" y="2016360"/>
            <a:chExt cx="751320" cy="229680"/>
          </a:xfrm>
        </p:grpSpPr>
        <p:sp>
          <p:nvSpPr>
            <p:cNvPr id="404" name="Rectangle 65"/>
            <p:cNvSpPr/>
            <p:nvPr/>
          </p:nvSpPr>
          <p:spPr>
            <a:xfrm>
              <a:off x="8854920" y="2016360"/>
              <a:ext cx="751320" cy="22968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05" name="TextBox 60"/>
            <p:cNvSpPr/>
            <p:nvPr/>
          </p:nvSpPr>
          <p:spPr>
            <a:xfrm>
              <a:off x="8975880" y="2023920"/>
              <a:ext cx="509760" cy="213120"/>
            </a:xfrm>
            <a:prstGeom prst="rect">
              <a:avLst/>
            </a:prstGeom>
            <a:noFill/>
            <a:ln w="0">
              <a:noFill/>
            </a:ln>
          </p:spPr>
          <p:style>
            <a:lnRef idx="0"/>
            <a:fillRef idx="0"/>
            <a:effectRef idx="0"/>
            <a:fontRef idx="minor"/>
          </p:style>
          <p:txBody>
            <a:bodyPr lIns="0" rIns="0" tIns="0" bIns="0" anchor="t">
              <a:spAutoFit/>
            </a:bodyPr>
            <a:p>
              <a:pPr>
                <a:lnSpc>
                  <a:spcPct val="100000"/>
                </a:lnSpc>
                <a:buNone/>
              </a:pPr>
              <a:r>
                <a:rPr b="0" lang="en-GB" sz="1400" spc="-1" strike="noStrike">
                  <a:solidFill>
                    <a:srgbClr val="ffffff"/>
                  </a:solidFill>
                  <a:latin typeface="Calibri"/>
                  <a:ea typeface="DejaVu Sans"/>
                </a:rPr>
                <a:t>gRPC</a:t>
              </a:r>
              <a:endParaRPr b="0" lang="en-GB" sz="1400" spc="-1" strike="noStrike">
                <a:latin typeface="Arial"/>
              </a:endParaRPr>
            </a:p>
          </p:txBody>
        </p:sp>
      </p:grpSp>
      <p:grpSp>
        <p:nvGrpSpPr>
          <p:cNvPr id="406" name="Group 8"/>
          <p:cNvGrpSpPr/>
          <p:nvPr/>
        </p:nvGrpSpPr>
        <p:grpSpPr>
          <a:xfrm>
            <a:off x="7969320" y="2014200"/>
            <a:ext cx="810720" cy="234000"/>
            <a:chOff x="7969320" y="2014200"/>
            <a:chExt cx="810720" cy="234000"/>
          </a:xfrm>
        </p:grpSpPr>
        <p:sp>
          <p:nvSpPr>
            <p:cNvPr id="407" name="Rectangle 68"/>
            <p:cNvSpPr/>
            <p:nvPr/>
          </p:nvSpPr>
          <p:spPr>
            <a:xfrm>
              <a:off x="7969320" y="2014200"/>
              <a:ext cx="81072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08" name="TextBox 61"/>
            <p:cNvSpPr/>
            <p:nvPr/>
          </p:nvSpPr>
          <p:spPr>
            <a:xfrm>
              <a:off x="8116560" y="2023920"/>
              <a:ext cx="51588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Python</a:t>
              </a:r>
              <a:endParaRPr b="0" lang="en-GB" sz="1400" spc="-1" strike="noStrike">
                <a:latin typeface="Arial"/>
              </a:endParaRPr>
            </a:p>
          </p:txBody>
        </p:sp>
      </p:grpSp>
      <p:sp>
        <p:nvSpPr>
          <p:cNvPr id="409" name="Rectangle 70"/>
          <p:cNvSpPr/>
          <p:nvPr/>
        </p:nvSpPr>
        <p:spPr>
          <a:xfrm>
            <a:off x="8854920" y="1314360"/>
            <a:ext cx="751320" cy="22968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10" name="Rectangle 71"/>
          <p:cNvSpPr/>
          <p:nvPr/>
        </p:nvSpPr>
        <p:spPr>
          <a:xfrm>
            <a:off x="7969320" y="1312200"/>
            <a:ext cx="81072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11" name="TextBox 62"/>
          <p:cNvSpPr/>
          <p:nvPr/>
        </p:nvSpPr>
        <p:spPr>
          <a:xfrm>
            <a:off x="8107560" y="1321920"/>
            <a:ext cx="53424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Jupyter</a:t>
            </a:r>
            <a:endParaRPr b="0" lang="en-GB" sz="1400" spc="-1" strike="noStrike">
              <a:latin typeface="Arial"/>
            </a:endParaRPr>
          </a:p>
        </p:txBody>
      </p:sp>
      <p:sp>
        <p:nvSpPr>
          <p:cNvPr id="412" name="TextBox 63"/>
          <p:cNvSpPr/>
          <p:nvPr/>
        </p:nvSpPr>
        <p:spPr>
          <a:xfrm>
            <a:off x="8931600" y="1321920"/>
            <a:ext cx="59796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Browser</a:t>
            </a:r>
            <a:endParaRPr b="0" lang="en-GB" sz="1400" spc="-1" strike="noStrike">
              <a:latin typeface="Arial"/>
            </a:endParaRPr>
          </a:p>
        </p:txBody>
      </p:sp>
      <p:sp>
        <p:nvSpPr>
          <p:cNvPr id="413" name="Rectangle 74"/>
          <p:cNvSpPr/>
          <p:nvPr/>
        </p:nvSpPr>
        <p:spPr>
          <a:xfrm>
            <a:off x="6856920" y="3304800"/>
            <a:ext cx="751320" cy="22968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14" name="Rectangle 75"/>
          <p:cNvSpPr/>
          <p:nvPr/>
        </p:nvSpPr>
        <p:spPr>
          <a:xfrm>
            <a:off x="5971320" y="3302640"/>
            <a:ext cx="810720" cy="234000"/>
          </a:xfrm>
          <a:prstGeom prst="rect">
            <a:avLst/>
          </a:prstGeom>
          <a:solidFill>
            <a:schemeClr val="tx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15" name="TextBox 64"/>
          <p:cNvSpPr/>
          <p:nvPr/>
        </p:nvSpPr>
        <p:spPr>
          <a:xfrm>
            <a:off x="6109560" y="3312360"/>
            <a:ext cx="53424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Jupyter</a:t>
            </a:r>
            <a:endParaRPr b="0" lang="en-GB" sz="1400" spc="-1" strike="noStrike">
              <a:latin typeface="Arial"/>
            </a:endParaRPr>
          </a:p>
        </p:txBody>
      </p:sp>
      <p:sp>
        <p:nvSpPr>
          <p:cNvPr id="416" name="TextBox 65"/>
          <p:cNvSpPr/>
          <p:nvPr/>
        </p:nvSpPr>
        <p:spPr>
          <a:xfrm>
            <a:off x="6974640" y="3312360"/>
            <a:ext cx="515880" cy="2131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400" spc="-1" strike="noStrike">
                <a:solidFill>
                  <a:srgbClr val="ffffff"/>
                </a:solidFill>
                <a:latin typeface="Calibri"/>
                <a:ea typeface="DejaVu Sans"/>
              </a:rPr>
              <a:t>Python</a:t>
            </a:r>
            <a:endParaRPr b="0" lang="en-GB" sz="1400" spc="-1" strike="noStrike">
              <a:latin typeface="Arial"/>
            </a:endParaRPr>
          </a:p>
        </p:txBody>
      </p:sp>
      <p:sp>
        <p:nvSpPr>
          <p:cNvPr id="417" name="TextBox 66"/>
          <p:cNvSpPr/>
          <p:nvPr/>
        </p:nvSpPr>
        <p:spPr>
          <a:xfrm>
            <a:off x="8865360" y="3398760"/>
            <a:ext cx="720360" cy="182520"/>
          </a:xfrm>
          <a:prstGeom prst="rect">
            <a:avLst/>
          </a:prstGeom>
          <a:noFill/>
          <a:ln w="0">
            <a:noFill/>
          </a:ln>
        </p:spPr>
        <p:style>
          <a:lnRef idx="0"/>
          <a:fillRef idx="0"/>
          <a:effectRef idx="0"/>
          <a:fontRef idx="minor"/>
        </p:style>
        <p:txBody>
          <a:bodyPr lIns="0" rIns="0" tIns="0" bIns="0" anchor="t">
            <a:spAutoFit/>
          </a:bodyPr>
          <a:p>
            <a:pPr algn="ctr">
              <a:lnSpc>
                <a:spcPct val="100000"/>
              </a:lnSpc>
              <a:buNone/>
            </a:pPr>
            <a:r>
              <a:rPr b="0" lang="en-US" sz="1200" spc="-1" strike="noStrike">
                <a:solidFill>
                  <a:srgbClr val="ffffff"/>
                </a:solidFill>
                <a:latin typeface="Calibri"/>
                <a:ea typeface="DejaVu Sans"/>
              </a:rPr>
              <a:t>PYNQ.cpp</a:t>
            </a:r>
            <a:endParaRPr b="0" lang="en-GB" sz="1200" spc="-1" strike="noStrike">
              <a:latin typeface="Arial"/>
            </a:endParaRPr>
          </a:p>
        </p:txBody>
      </p:sp>
      <p:sp>
        <p:nvSpPr>
          <p:cNvPr id="418" name="Straight Connector 2"/>
          <p:cNvSpPr/>
          <p:nvPr/>
        </p:nvSpPr>
        <p:spPr>
          <a:xfrm>
            <a:off x="5515920" y="2102400"/>
            <a:ext cx="2279880" cy="360"/>
          </a:xfrm>
          <a:prstGeom prst="line">
            <a:avLst/>
          </a:prstGeom>
          <a:ln w="19050">
            <a:solidFill>
              <a:srgbClr val="000000"/>
            </a:solidFill>
            <a:prstDash val="dash"/>
          </a:ln>
        </p:spPr>
        <p:style>
          <a:lnRef idx="1">
            <a:schemeClr val="accent1"/>
          </a:lnRef>
          <a:fillRef idx="0">
            <a:schemeClr val="accent1"/>
          </a:fillRef>
          <a:effectRef idx="0">
            <a:schemeClr val="accent1"/>
          </a:effectRef>
          <a:fontRef idx="minor"/>
        </p:style>
      </p:sp>
      <p:sp>
        <p:nvSpPr>
          <p:cNvPr id="419" name="Connector: Elbow 2"/>
          <p:cNvSpPr/>
          <p:nvPr/>
        </p:nvSpPr>
        <p:spPr>
          <a:xfrm>
            <a:off x="7795800" y="2102760"/>
            <a:ext cx="1891080" cy="770760"/>
          </a:xfrm>
          <a:prstGeom prst="bentConnector3">
            <a:avLst>
              <a:gd name="adj1" fmla="val -603"/>
            </a:avLst>
          </a:prstGeom>
          <a:noFill/>
          <a:ln w="19050">
            <a:solidFill>
              <a:srgbClr val="000000"/>
            </a:solidFill>
            <a:prstDash val="dash"/>
          </a:ln>
        </p:spPr>
        <p:style>
          <a:lnRef idx="1">
            <a:schemeClr val="accent1"/>
          </a:lnRef>
          <a:fillRef idx="0">
            <a:schemeClr val="accent1"/>
          </a:fillRef>
          <a:effectRef idx="0">
            <a:schemeClr val="accent1"/>
          </a:effectRef>
          <a:fontRef idx="minor"/>
        </p:style>
      </p:sp>
    </p:spTree>
  </p:cSld>
  <mc:AlternateContent>
    <mc:Choice Requires="p14">
      <p:transition p14:dur="250">
        <p:fade/>
      </p:transition>
    </mc:Choice>
    <mc:Fallback>
      <p:transition>
        <p:fade/>
      </p:transition>
    </mc:Fallback>
  </mc:AlternateContent>
  <p:timing>
    <p:tnLst>
      <p:par>
        <p:cTn id="142" dur="indefinite" restart="never" nodeType="tmRoot">
          <p:childTnLst>
            <p:seq>
              <p:cTn id="143" dur="indefinite" nodeType="mainSeq">
                <p:childTnLst>
                  <p:par>
                    <p:cTn id="144" fill="hold">
                      <p:stCondLst>
                        <p:cond delay="0"/>
                      </p:stCondLst>
                      <p:childTnLst>
                        <p:par>
                          <p:cTn id="145" fill="hold">
                            <p:stCondLst>
                              <p:cond delay="0"/>
                            </p:stCondLst>
                            <p:childTnLst>
                              <p:par>
                                <p:cTn id="146" nodeType="withEffect" fill="hold" presetClass="entr" presetID="10">
                                  <p:stCondLst>
                                    <p:cond delay="0"/>
                                  </p:stCondLst>
                                  <p:childTnLst>
                                    <p:set>
                                      <p:cBhvr>
                                        <p:cTn id="147" dur="1" fill="hold">
                                          <p:stCondLst>
                                            <p:cond delay="0"/>
                                          </p:stCondLst>
                                        </p:cTn>
                                        <p:tgtEl>
                                          <p:spTgt spid="374"/>
                                        </p:tgtEl>
                                        <p:attrNameLst>
                                          <p:attrName>style.visibility</p:attrName>
                                        </p:attrNameLst>
                                      </p:cBhvr>
                                      <p:to>
                                        <p:strVal val="visible"/>
                                      </p:to>
                                    </p:set>
                                    <p:animEffect filter="fade" transition="in">
                                      <p:cBhvr additive="repl">
                                        <p:cTn id="148" dur="500"/>
                                        <p:tgtEl>
                                          <p:spTgt spid="374"/>
                                        </p:tgtEl>
                                      </p:cBhvr>
                                    </p:animEffect>
                                  </p:childTnLst>
                                </p:cTn>
                              </p:par>
                              <p:par>
                                <p:cTn id="149" nodeType="withEffect" fill="hold" presetClass="entr" presetID="10">
                                  <p:stCondLst>
                                    <p:cond delay="0"/>
                                  </p:stCondLst>
                                  <p:childTnLst>
                                    <p:set>
                                      <p:cBhvr>
                                        <p:cTn id="150" dur="1" fill="hold">
                                          <p:stCondLst>
                                            <p:cond delay="0"/>
                                          </p:stCondLst>
                                        </p:cTn>
                                        <p:tgtEl>
                                          <p:spTgt spid="392"/>
                                        </p:tgtEl>
                                        <p:attrNameLst>
                                          <p:attrName>style.visibility</p:attrName>
                                        </p:attrNameLst>
                                      </p:cBhvr>
                                      <p:to>
                                        <p:strVal val="visible"/>
                                      </p:to>
                                    </p:set>
                                    <p:animEffect filter="fade" transition="in">
                                      <p:cBhvr additive="repl">
                                        <p:cTn id="151" dur="500"/>
                                        <p:tgtEl>
                                          <p:spTgt spid="392"/>
                                        </p:tgtEl>
                                      </p:cBhvr>
                                    </p:animEffect>
                                  </p:childTnLst>
                                </p:cTn>
                              </p:par>
                            </p:childTnLst>
                          </p:cTn>
                        </p:par>
                      </p:childTnLst>
                    </p:cTn>
                  </p:par>
                  <p:par>
                    <p:cTn id="152" fill="hold">
                      <p:stCondLst>
                        <p:cond delay="indefinite"/>
                      </p:stCondLst>
                      <p:childTnLst>
                        <p:par>
                          <p:cTn id="153" fill="hold">
                            <p:stCondLst>
                              <p:cond delay="0"/>
                            </p:stCondLst>
                            <p:childTnLst>
                              <p:par>
                                <p:cTn id="154" nodeType="clickEffect" fill="hold" presetClass="entr" presetID="10">
                                  <p:stCondLst>
                                    <p:cond delay="0"/>
                                  </p:stCondLst>
                                  <p:childTnLst>
                                    <p:set>
                                      <p:cBhvr>
                                        <p:cTn id="155" dur="1" fill="hold">
                                          <p:stCondLst>
                                            <p:cond delay="0"/>
                                          </p:stCondLst>
                                        </p:cTn>
                                        <p:tgtEl>
                                          <p:spTgt spid="373"/>
                                        </p:tgtEl>
                                        <p:attrNameLst>
                                          <p:attrName>style.visibility</p:attrName>
                                        </p:attrNameLst>
                                      </p:cBhvr>
                                      <p:to>
                                        <p:strVal val="visible"/>
                                      </p:to>
                                    </p:set>
                                    <p:animEffect filter="fade" transition="in">
                                      <p:cBhvr additive="repl">
                                        <p:cTn id="156" dur="500"/>
                                        <p:tgtEl>
                                          <p:spTgt spid="373"/>
                                        </p:tgtEl>
                                      </p:cBhvr>
                                    </p:animEffect>
                                  </p:childTnLst>
                                </p:cTn>
                              </p:par>
                              <p:par>
                                <p:cTn id="157" nodeType="withEffect" fill="hold" presetClass="entr" presetID="10">
                                  <p:stCondLst>
                                    <p:cond delay="0"/>
                                  </p:stCondLst>
                                  <p:childTnLst>
                                    <p:set>
                                      <p:cBhvr>
                                        <p:cTn id="158" dur="1" fill="hold">
                                          <p:stCondLst>
                                            <p:cond delay="0"/>
                                          </p:stCondLst>
                                        </p:cTn>
                                        <p:tgtEl>
                                          <p:spTgt spid="377"/>
                                        </p:tgtEl>
                                        <p:attrNameLst>
                                          <p:attrName>style.visibility</p:attrName>
                                        </p:attrNameLst>
                                      </p:cBhvr>
                                      <p:to>
                                        <p:strVal val="visible"/>
                                      </p:to>
                                    </p:set>
                                    <p:animEffect filter="fade" transition="in">
                                      <p:cBhvr additive="repl">
                                        <p:cTn id="159" dur="500"/>
                                        <p:tgtEl>
                                          <p:spTgt spid="377"/>
                                        </p:tgtEl>
                                      </p:cBhvr>
                                    </p:animEffect>
                                  </p:childTnLst>
                                </p:cTn>
                              </p:par>
                              <p:par>
                                <p:cTn id="160" nodeType="withEffect" fill="hold" presetClass="entr" presetID="10">
                                  <p:stCondLst>
                                    <p:cond delay="0"/>
                                  </p:stCondLst>
                                  <p:childTnLst>
                                    <p:set>
                                      <p:cBhvr>
                                        <p:cTn id="161" dur="1" fill="hold">
                                          <p:stCondLst>
                                            <p:cond delay="0"/>
                                          </p:stCondLst>
                                        </p:cTn>
                                        <p:tgtEl>
                                          <p:spTgt spid="379"/>
                                        </p:tgtEl>
                                        <p:attrNameLst>
                                          <p:attrName>style.visibility</p:attrName>
                                        </p:attrNameLst>
                                      </p:cBhvr>
                                      <p:to>
                                        <p:strVal val="visible"/>
                                      </p:to>
                                    </p:set>
                                    <p:animEffect filter="fade" transition="in">
                                      <p:cBhvr additive="repl">
                                        <p:cTn id="162" dur="500"/>
                                        <p:tgtEl>
                                          <p:spTgt spid="379"/>
                                        </p:tgtEl>
                                      </p:cBhvr>
                                    </p:animEffect>
                                  </p:childTnLst>
                                </p:cTn>
                              </p:par>
                              <p:par>
                                <p:cTn id="163" nodeType="withEffect" fill="hold" presetClass="entr" presetID="10">
                                  <p:stCondLst>
                                    <p:cond delay="0"/>
                                  </p:stCondLst>
                                  <p:childTnLst>
                                    <p:set>
                                      <p:cBhvr>
                                        <p:cTn id="164" dur="1" fill="hold">
                                          <p:stCondLst>
                                            <p:cond delay="0"/>
                                          </p:stCondLst>
                                        </p:cTn>
                                        <p:tgtEl>
                                          <p:spTgt spid="380"/>
                                        </p:tgtEl>
                                        <p:attrNameLst>
                                          <p:attrName>style.visibility</p:attrName>
                                        </p:attrNameLst>
                                      </p:cBhvr>
                                      <p:to>
                                        <p:strVal val="visible"/>
                                      </p:to>
                                    </p:set>
                                    <p:animEffect filter="fade" transition="in">
                                      <p:cBhvr additive="repl">
                                        <p:cTn id="165" dur="500"/>
                                        <p:tgtEl>
                                          <p:spTgt spid="380"/>
                                        </p:tgtEl>
                                      </p:cBhvr>
                                    </p:animEffect>
                                  </p:childTnLst>
                                </p:cTn>
                              </p:par>
                              <p:par>
                                <p:cTn id="166" nodeType="withEffect" fill="hold" presetClass="entr" presetID="10">
                                  <p:stCondLst>
                                    <p:cond delay="0"/>
                                  </p:stCondLst>
                                  <p:childTnLst>
                                    <p:set>
                                      <p:cBhvr>
                                        <p:cTn id="167" dur="1" fill="hold">
                                          <p:stCondLst>
                                            <p:cond delay="0"/>
                                          </p:stCondLst>
                                        </p:cTn>
                                        <p:tgtEl>
                                          <p:spTgt spid="381"/>
                                        </p:tgtEl>
                                        <p:attrNameLst>
                                          <p:attrName>style.visibility</p:attrName>
                                        </p:attrNameLst>
                                      </p:cBhvr>
                                      <p:to>
                                        <p:strVal val="visible"/>
                                      </p:to>
                                    </p:set>
                                    <p:animEffect filter="fade" transition="in">
                                      <p:cBhvr additive="repl">
                                        <p:cTn id="168" dur="500"/>
                                        <p:tgtEl>
                                          <p:spTgt spid="381"/>
                                        </p:tgtEl>
                                      </p:cBhvr>
                                    </p:animEffect>
                                  </p:childTnLst>
                                </p:cTn>
                              </p:par>
                              <p:par>
                                <p:cTn id="169" nodeType="withEffect" fill="hold" presetClass="entr" presetID="10">
                                  <p:stCondLst>
                                    <p:cond delay="0"/>
                                  </p:stCondLst>
                                  <p:childTnLst>
                                    <p:set>
                                      <p:cBhvr>
                                        <p:cTn id="170" dur="1" fill="hold">
                                          <p:stCondLst>
                                            <p:cond delay="0"/>
                                          </p:stCondLst>
                                        </p:cTn>
                                        <p:tgtEl>
                                          <p:spTgt spid="382"/>
                                        </p:tgtEl>
                                        <p:attrNameLst>
                                          <p:attrName>style.visibility</p:attrName>
                                        </p:attrNameLst>
                                      </p:cBhvr>
                                      <p:to>
                                        <p:strVal val="visible"/>
                                      </p:to>
                                    </p:set>
                                    <p:animEffect filter="fade" transition="in">
                                      <p:cBhvr additive="repl">
                                        <p:cTn id="171" dur="500"/>
                                        <p:tgtEl>
                                          <p:spTgt spid="382"/>
                                        </p:tgtEl>
                                      </p:cBhvr>
                                    </p:animEffect>
                                  </p:childTnLst>
                                </p:cTn>
                              </p:par>
                              <p:par>
                                <p:cTn id="172" nodeType="withEffect" fill="hold" presetClass="entr" presetID="10">
                                  <p:stCondLst>
                                    <p:cond delay="0"/>
                                  </p:stCondLst>
                                  <p:childTnLst>
                                    <p:set>
                                      <p:cBhvr>
                                        <p:cTn id="173" dur="1" fill="hold">
                                          <p:stCondLst>
                                            <p:cond delay="0"/>
                                          </p:stCondLst>
                                        </p:cTn>
                                        <p:tgtEl>
                                          <p:spTgt spid="378"/>
                                        </p:tgtEl>
                                        <p:attrNameLst>
                                          <p:attrName>style.visibility</p:attrName>
                                        </p:attrNameLst>
                                      </p:cBhvr>
                                      <p:to>
                                        <p:strVal val="visible"/>
                                      </p:to>
                                    </p:set>
                                    <p:animEffect filter="fade" transition="in">
                                      <p:cBhvr additive="repl">
                                        <p:cTn id="174" dur="500"/>
                                        <p:tgtEl>
                                          <p:spTgt spid="378"/>
                                        </p:tgtEl>
                                      </p:cBhvr>
                                    </p:animEffect>
                                  </p:childTnLst>
                                </p:cTn>
                              </p:par>
                              <p:par>
                                <p:cTn id="175" nodeType="withEffect" fill="hold" presetClass="entr" presetID="10">
                                  <p:stCondLst>
                                    <p:cond delay="0"/>
                                  </p:stCondLst>
                                  <p:childTnLst>
                                    <p:set>
                                      <p:cBhvr>
                                        <p:cTn id="176" dur="1" fill="hold">
                                          <p:stCondLst>
                                            <p:cond delay="0"/>
                                          </p:stCondLst>
                                        </p:cTn>
                                        <p:tgtEl>
                                          <p:spTgt spid="417"/>
                                        </p:tgtEl>
                                        <p:attrNameLst>
                                          <p:attrName>style.visibility</p:attrName>
                                        </p:attrNameLst>
                                      </p:cBhvr>
                                      <p:to>
                                        <p:strVal val="visible"/>
                                      </p:to>
                                    </p:set>
                                    <p:animEffect filter="fade" transition="in">
                                      <p:cBhvr additive="repl">
                                        <p:cTn id="177" dur="500"/>
                                        <p:tgtEl>
                                          <p:spTgt spid="417"/>
                                        </p:tgtEl>
                                      </p:cBhvr>
                                    </p:animEffect>
                                  </p:childTnLst>
                                </p:cTn>
                              </p:par>
                            </p:childTnLst>
                          </p:cTn>
                        </p:par>
                      </p:childTnLst>
                    </p:cTn>
                  </p:par>
                  <p:par>
                    <p:cTn id="178" fill="hold">
                      <p:stCondLst>
                        <p:cond delay="indefinite"/>
                      </p:stCondLst>
                      <p:childTnLst>
                        <p:par>
                          <p:cTn id="179" fill="hold">
                            <p:stCondLst>
                              <p:cond delay="0"/>
                            </p:stCondLst>
                            <p:childTnLst>
                              <p:par>
                                <p:cTn id="180" nodeType="clickEffect" fill="hold" presetClass="entr" presetID="10">
                                  <p:stCondLst>
                                    <p:cond delay="0"/>
                                  </p:stCondLst>
                                  <p:childTnLst>
                                    <p:set>
                                      <p:cBhvr>
                                        <p:cTn id="181" dur="1" fill="hold">
                                          <p:stCondLst>
                                            <p:cond delay="0"/>
                                          </p:stCondLst>
                                        </p:cTn>
                                        <p:tgtEl>
                                          <p:spTgt spid="372"/>
                                        </p:tgtEl>
                                        <p:attrNameLst>
                                          <p:attrName>style.visibility</p:attrName>
                                        </p:attrNameLst>
                                      </p:cBhvr>
                                      <p:to>
                                        <p:strVal val="visible"/>
                                      </p:to>
                                    </p:set>
                                    <p:animEffect filter="fade" transition="in">
                                      <p:cBhvr additive="repl">
                                        <p:cTn id="182" dur="500"/>
                                        <p:tgtEl>
                                          <p:spTgt spid="372"/>
                                        </p:tgtEl>
                                      </p:cBhvr>
                                    </p:animEffect>
                                  </p:childTnLst>
                                </p:cTn>
                              </p:par>
                              <p:par>
                                <p:cTn id="183" nodeType="withEffect" fill="hold" presetClass="entr" presetID="10">
                                  <p:stCondLst>
                                    <p:cond delay="0"/>
                                  </p:stCondLst>
                                  <p:childTnLst>
                                    <p:set>
                                      <p:cBhvr>
                                        <p:cTn id="184" dur="1" fill="hold">
                                          <p:stCondLst>
                                            <p:cond delay="0"/>
                                          </p:stCondLst>
                                        </p:cTn>
                                        <p:tgtEl>
                                          <p:spTgt spid="419"/>
                                        </p:tgtEl>
                                        <p:attrNameLst>
                                          <p:attrName>style.visibility</p:attrName>
                                        </p:attrNameLst>
                                      </p:cBhvr>
                                      <p:to>
                                        <p:strVal val="visible"/>
                                      </p:to>
                                    </p:set>
                                    <p:animEffect filter="fade" transition="in">
                                      <p:cBhvr additive="repl">
                                        <p:cTn id="185" dur="500"/>
                                        <p:tgtEl>
                                          <p:spTgt spid="419"/>
                                        </p:tgtEl>
                                      </p:cBhvr>
                                    </p:animEffect>
                                  </p:childTnLst>
                                </p:cTn>
                              </p:par>
                              <p:par>
                                <p:cTn id="186" nodeType="withEffect" fill="hold" presetClass="entr" presetID="10">
                                  <p:stCondLst>
                                    <p:cond delay="0"/>
                                  </p:stCondLst>
                                  <p:childTnLst>
                                    <p:set>
                                      <p:cBhvr>
                                        <p:cTn id="187" dur="1" fill="hold">
                                          <p:stCondLst>
                                            <p:cond delay="0"/>
                                          </p:stCondLst>
                                        </p:cTn>
                                        <p:tgtEl>
                                          <p:spTgt spid="376"/>
                                        </p:tgtEl>
                                        <p:attrNameLst>
                                          <p:attrName>style.visibility</p:attrName>
                                        </p:attrNameLst>
                                      </p:cBhvr>
                                      <p:to>
                                        <p:strVal val="visible"/>
                                      </p:to>
                                    </p:set>
                                    <p:animEffect filter="fade" transition="in">
                                      <p:cBhvr additive="repl">
                                        <p:cTn id="188" dur="500"/>
                                        <p:tgtEl>
                                          <p:spTgt spid="376"/>
                                        </p:tgtEl>
                                      </p:cBhvr>
                                    </p:animEffect>
                                  </p:childTnLst>
                                </p:cTn>
                              </p:par>
                              <p:par>
                                <p:cTn id="189" nodeType="withEffect" fill="hold" presetClass="entr" presetID="10">
                                  <p:stCondLst>
                                    <p:cond delay="0"/>
                                  </p:stCondLst>
                                  <p:childTnLst>
                                    <p:set>
                                      <p:cBhvr>
                                        <p:cTn id="190" dur="1" fill="hold">
                                          <p:stCondLst>
                                            <p:cond delay="0"/>
                                          </p:stCondLst>
                                        </p:cTn>
                                        <p:tgtEl>
                                          <p:spTgt spid="397"/>
                                        </p:tgtEl>
                                        <p:attrNameLst>
                                          <p:attrName>style.visibility</p:attrName>
                                        </p:attrNameLst>
                                      </p:cBhvr>
                                      <p:to>
                                        <p:strVal val="visible"/>
                                      </p:to>
                                    </p:set>
                                    <p:animEffect filter="fade" transition="in">
                                      <p:cBhvr additive="repl">
                                        <p:cTn id="191" dur="500"/>
                                        <p:tgtEl>
                                          <p:spTgt spid="397"/>
                                        </p:tgtEl>
                                      </p:cBhvr>
                                    </p:animEffect>
                                  </p:childTnLst>
                                </p:cTn>
                              </p:par>
                              <p:par>
                                <p:cTn id="192" nodeType="withEffect" fill="hold" presetClass="entr" presetID="10">
                                  <p:stCondLst>
                                    <p:cond delay="0"/>
                                  </p:stCondLst>
                                  <p:childTnLst>
                                    <p:set>
                                      <p:cBhvr>
                                        <p:cTn id="193" dur="1" fill="hold">
                                          <p:stCondLst>
                                            <p:cond delay="0"/>
                                          </p:stCondLst>
                                        </p:cTn>
                                        <p:tgtEl>
                                          <p:spTgt spid="400"/>
                                        </p:tgtEl>
                                        <p:attrNameLst>
                                          <p:attrName>style.visibility</p:attrName>
                                        </p:attrNameLst>
                                      </p:cBhvr>
                                      <p:to>
                                        <p:strVal val="visible"/>
                                      </p:to>
                                    </p:set>
                                    <p:animEffect filter="fade" transition="in">
                                      <p:cBhvr additive="repl">
                                        <p:cTn id="194" dur="500"/>
                                        <p:tgtEl>
                                          <p:spTgt spid="400"/>
                                        </p:tgtEl>
                                      </p:cBhvr>
                                    </p:animEffect>
                                  </p:childTnLst>
                                </p:cTn>
                              </p:par>
                              <p:par>
                                <p:cTn id="195" nodeType="withEffect" fill="hold" presetClass="entr" presetID="10">
                                  <p:stCondLst>
                                    <p:cond delay="0"/>
                                  </p:stCondLst>
                                  <p:childTnLst>
                                    <p:set>
                                      <p:cBhvr>
                                        <p:cTn id="196" dur="1" fill="hold">
                                          <p:stCondLst>
                                            <p:cond delay="0"/>
                                          </p:stCondLst>
                                        </p:cTn>
                                        <p:tgtEl>
                                          <p:spTgt spid="406"/>
                                        </p:tgtEl>
                                        <p:attrNameLst>
                                          <p:attrName>style.visibility</p:attrName>
                                        </p:attrNameLst>
                                      </p:cBhvr>
                                      <p:to>
                                        <p:strVal val="visible"/>
                                      </p:to>
                                    </p:set>
                                    <p:animEffect filter="fade" transition="in">
                                      <p:cBhvr additive="repl">
                                        <p:cTn id="197" dur="500"/>
                                        <p:tgtEl>
                                          <p:spTgt spid="406"/>
                                        </p:tgtEl>
                                      </p:cBhvr>
                                    </p:animEffect>
                                  </p:childTnLst>
                                </p:cTn>
                              </p:par>
                              <p:par>
                                <p:cTn id="198" nodeType="withEffect" fill="hold" presetClass="entr" presetID="10">
                                  <p:stCondLst>
                                    <p:cond delay="0"/>
                                  </p:stCondLst>
                                  <p:childTnLst>
                                    <p:set>
                                      <p:cBhvr>
                                        <p:cTn id="199" dur="1" fill="hold">
                                          <p:stCondLst>
                                            <p:cond delay="0"/>
                                          </p:stCondLst>
                                        </p:cTn>
                                        <p:tgtEl>
                                          <p:spTgt spid="409"/>
                                        </p:tgtEl>
                                        <p:attrNameLst>
                                          <p:attrName>style.visibility</p:attrName>
                                        </p:attrNameLst>
                                      </p:cBhvr>
                                      <p:to>
                                        <p:strVal val="visible"/>
                                      </p:to>
                                    </p:set>
                                    <p:animEffect filter="fade" transition="in">
                                      <p:cBhvr additive="repl">
                                        <p:cTn id="200" dur="500"/>
                                        <p:tgtEl>
                                          <p:spTgt spid="409"/>
                                        </p:tgtEl>
                                      </p:cBhvr>
                                    </p:animEffect>
                                  </p:childTnLst>
                                </p:cTn>
                              </p:par>
                              <p:par>
                                <p:cTn id="201" nodeType="withEffect" fill="hold" presetClass="entr" presetID="10">
                                  <p:stCondLst>
                                    <p:cond delay="0"/>
                                  </p:stCondLst>
                                  <p:childTnLst>
                                    <p:set>
                                      <p:cBhvr>
                                        <p:cTn id="202" dur="1" fill="hold">
                                          <p:stCondLst>
                                            <p:cond delay="0"/>
                                          </p:stCondLst>
                                        </p:cTn>
                                        <p:tgtEl>
                                          <p:spTgt spid="410"/>
                                        </p:tgtEl>
                                        <p:attrNameLst>
                                          <p:attrName>style.visibility</p:attrName>
                                        </p:attrNameLst>
                                      </p:cBhvr>
                                      <p:to>
                                        <p:strVal val="visible"/>
                                      </p:to>
                                    </p:set>
                                    <p:animEffect filter="fade" transition="in">
                                      <p:cBhvr additive="repl">
                                        <p:cTn id="203" dur="500"/>
                                        <p:tgtEl>
                                          <p:spTgt spid="410"/>
                                        </p:tgtEl>
                                      </p:cBhvr>
                                    </p:animEffect>
                                  </p:childTnLst>
                                </p:cTn>
                              </p:par>
                              <p:par>
                                <p:cTn id="204" nodeType="withEffect" fill="hold" presetClass="entr" presetID="10">
                                  <p:stCondLst>
                                    <p:cond delay="0"/>
                                  </p:stCondLst>
                                  <p:childTnLst>
                                    <p:set>
                                      <p:cBhvr>
                                        <p:cTn id="205" dur="1" fill="hold">
                                          <p:stCondLst>
                                            <p:cond delay="0"/>
                                          </p:stCondLst>
                                        </p:cTn>
                                        <p:tgtEl>
                                          <p:spTgt spid="411"/>
                                        </p:tgtEl>
                                        <p:attrNameLst>
                                          <p:attrName>style.visibility</p:attrName>
                                        </p:attrNameLst>
                                      </p:cBhvr>
                                      <p:to>
                                        <p:strVal val="visible"/>
                                      </p:to>
                                    </p:set>
                                    <p:animEffect filter="fade" transition="in">
                                      <p:cBhvr additive="repl">
                                        <p:cTn id="206" dur="500"/>
                                        <p:tgtEl>
                                          <p:spTgt spid="411"/>
                                        </p:tgtEl>
                                      </p:cBhvr>
                                    </p:animEffect>
                                  </p:childTnLst>
                                </p:cTn>
                              </p:par>
                              <p:par>
                                <p:cTn id="207" nodeType="withEffect" fill="hold" presetClass="entr" presetID="10">
                                  <p:stCondLst>
                                    <p:cond delay="0"/>
                                  </p:stCondLst>
                                  <p:childTnLst>
                                    <p:set>
                                      <p:cBhvr>
                                        <p:cTn id="208" dur="1" fill="hold">
                                          <p:stCondLst>
                                            <p:cond delay="0"/>
                                          </p:stCondLst>
                                        </p:cTn>
                                        <p:tgtEl>
                                          <p:spTgt spid="412"/>
                                        </p:tgtEl>
                                        <p:attrNameLst>
                                          <p:attrName>style.visibility</p:attrName>
                                        </p:attrNameLst>
                                      </p:cBhvr>
                                      <p:to>
                                        <p:strVal val="visible"/>
                                      </p:to>
                                    </p:set>
                                    <p:animEffect filter="fade" transition="in">
                                      <p:cBhvr additive="repl">
                                        <p:cTn id="209" dur="500"/>
                                        <p:tgtEl>
                                          <p:spTgt spid="412"/>
                                        </p:tgtEl>
                                      </p:cBhvr>
                                    </p:animEffect>
                                  </p:childTnLst>
                                </p:cTn>
                              </p:par>
                              <p:par>
                                <p:cTn id="210" nodeType="withEffect" fill="hold" presetClass="entr" presetID="10">
                                  <p:stCondLst>
                                    <p:cond delay="0"/>
                                  </p:stCondLst>
                                  <p:childTnLst>
                                    <p:set>
                                      <p:cBhvr>
                                        <p:cTn id="211" dur="1" fill="hold">
                                          <p:stCondLst>
                                            <p:cond delay="0"/>
                                          </p:stCondLst>
                                        </p:cTn>
                                        <p:tgtEl>
                                          <p:spTgt spid="403"/>
                                        </p:tgtEl>
                                        <p:attrNameLst>
                                          <p:attrName>style.visibility</p:attrName>
                                        </p:attrNameLst>
                                      </p:cBhvr>
                                      <p:to>
                                        <p:strVal val="visible"/>
                                      </p:to>
                                    </p:set>
                                    <p:animEffect filter="fade" transition="in">
                                      <p:cBhvr additive="repl">
                                        <p:cTn id="212" dur="500"/>
                                        <p:tgtEl>
                                          <p:spTgt spid="403"/>
                                        </p:tgtEl>
                                      </p:cBhvr>
                                    </p:animEffect>
                                  </p:childTnLst>
                                </p:cTn>
                              </p:par>
                            </p:childTnLst>
                          </p:cTn>
                        </p:par>
                      </p:childTnLst>
                    </p:cTn>
                  </p:par>
                  <p:par>
                    <p:cTn id="213" fill="hold">
                      <p:stCondLst>
                        <p:cond delay="indefinite"/>
                      </p:stCondLst>
                      <p:childTnLst>
                        <p:par>
                          <p:cTn id="214" fill="hold">
                            <p:stCondLst>
                              <p:cond delay="0"/>
                            </p:stCondLst>
                            <p:childTnLst>
                              <p:par>
                                <p:cTn id="215" nodeType="clickEffect" fill="hold" presetClass="entr" presetID="10">
                                  <p:stCondLst>
                                    <p:cond delay="0"/>
                                  </p:stCondLst>
                                  <p:childTnLst>
                                    <p:set>
                                      <p:cBhvr>
                                        <p:cTn id="216" dur="1" fill="hold">
                                          <p:stCondLst>
                                            <p:cond delay="0"/>
                                          </p:stCondLst>
                                        </p:cTn>
                                        <p:tgtEl>
                                          <p:spTgt spid="387"/>
                                        </p:tgtEl>
                                        <p:attrNameLst>
                                          <p:attrName>style.visibility</p:attrName>
                                        </p:attrNameLst>
                                      </p:cBhvr>
                                      <p:to>
                                        <p:strVal val="visible"/>
                                      </p:to>
                                    </p:set>
                                    <p:animEffect filter="fade" transition="in">
                                      <p:cBhvr additive="repl">
                                        <p:cTn id="217" dur="500"/>
                                        <p:tgtEl>
                                          <p:spTgt spid="387"/>
                                        </p:tgtEl>
                                      </p:cBhvr>
                                    </p:animEffect>
                                  </p:childTnLst>
                                </p:cTn>
                              </p:par>
                              <p:par>
                                <p:cTn id="218" nodeType="withEffect" fill="hold" presetClass="entr" presetID="10">
                                  <p:stCondLst>
                                    <p:cond delay="0"/>
                                  </p:stCondLst>
                                  <p:childTnLst>
                                    <p:set>
                                      <p:cBhvr>
                                        <p:cTn id="219" dur="1" fill="hold">
                                          <p:stCondLst>
                                            <p:cond delay="0"/>
                                          </p:stCondLst>
                                        </p:cTn>
                                        <p:tgtEl>
                                          <p:spTgt spid="390"/>
                                        </p:tgtEl>
                                        <p:attrNameLst>
                                          <p:attrName>style.visibility</p:attrName>
                                        </p:attrNameLst>
                                      </p:cBhvr>
                                      <p:to>
                                        <p:strVal val="visible"/>
                                      </p:to>
                                    </p:set>
                                    <p:animEffect filter="fade" transition="in">
                                      <p:cBhvr additive="repl">
                                        <p:cTn id="220" dur="500"/>
                                        <p:tgtEl>
                                          <p:spTgt spid="3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PlaceHolder 1"/>
          <p:cNvSpPr>
            <a:spLocks noGrp="1"/>
          </p:cNvSpPr>
          <p:nvPr>
            <p:ph/>
          </p:nvPr>
        </p:nvSpPr>
        <p:spPr>
          <a:xfrm>
            <a:off x="224280" y="1086480"/>
            <a:ext cx="11784240" cy="5224320"/>
          </a:xfrm>
          <a:prstGeom prst="rect">
            <a:avLst/>
          </a:prstGeom>
          <a:noFill/>
          <a:ln w="0">
            <a:noFill/>
          </a:ln>
        </p:spPr>
        <p:txBody>
          <a:bodyPr lIns="90000" rIns="90000" tIns="45000" bIns="45000" anchor="t">
            <a:noAutofit/>
          </a:bodyPr>
          <a:p>
            <a:pPr marL="237240" indent="-237240">
              <a:lnSpc>
                <a:spcPct val="100000"/>
              </a:lnSpc>
              <a:spcBef>
                <a:spcPts val="1599"/>
              </a:spcBef>
              <a:buClr>
                <a:srgbClr val="595959"/>
              </a:buClr>
              <a:buFont typeface="Arial"/>
              <a:buChar char="•"/>
            </a:pPr>
            <a:r>
              <a:rPr b="0" lang="en-US" sz="2130" spc="-1" strike="noStrike">
                <a:solidFill>
                  <a:srgbClr val="595959"/>
                </a:solidFill>
                <a:latin typeface="Calibri"/>
              </a:rPr>
              <a:t>Compact serialization format </a:t>
            </a:r>
            <a:endParaRPr b="0" lang="en-GB" sz="2130" spc="-1" strike="noStrike">
              <a:latin typeface="Arial"/>
            </a:endParaRPr>
          </a:p>
          <a:p>
            <a:pPr lvl="1" marL="838080" indent="-228600">
              <a:lnSpc>
                <a:spcPct val="100000"/>
              </a:lnSpc>
              <a:spcBef>
                <a:spcPts val="799"/>
              </a:spcBef>
              <a:buClr>
                <a:srgbClr val="595959"/>
              </a:buClr>
              <a:buFont typeface="Arial"/>
              <a:buChar char="–"/>
            </a:pPr>
            <a:r>
              <a:rPr b="0" lang="en-US" sz="1870" spc="-1" strike="noStrike">
                <a:solidFill>
                  <a:srgbClr val="595959"/>
                </a:solidFill>
                <a:latin typeface="Calibri"/>
              </a:rPr>
              <a:t>think JSON but smaller + faster</a:t>
            </a:r>
            <a:endParaRPr b="0" lang="en-GB" sz="1870" spc="-1" strike="noStrike">
              <a:latin typeface="Arial"/>
            </a:endParaRPr>
          </a:p>
          <a:p>
            <a:pPr marL="237240" indent="-237240">
              <a:lnSpc>
                <a:spcPct val="100000"/>
              </a:lnSpc>
              <a:spcBef>
                <a:spcPts val="1599"/>
              </a:spcBef>
              <a:buClr>
                <a:srgbClr val="595959"/>
              </a:buClr>
              <a:buFont typeface="Arial"/>
              <a:buChar char="•"/>
            </a:pPr>
            <a:r>
              <a:rPr b="0" lang="en-US" sz="2130" spc="-1" strike="noStrike">
                <a:solidFill>
                  <a:srgbClr val="595959"/>
                </a:solidFill>
                <a:latin typeface="Calibri"/>
              </a:rPr>
              <a:t>Define schemas for structured data</a:t>
            </a:r>
            <a:endParaRPr b="0" lang="en-GB" sz="2130" spc="-1" strike="noStrike">
              <a:latin typeface="Arial"/>
            </a:endParaRPr>
          </a:p>
          <a:p>
            <a:pPr marL="237240" indent="-237240">
              <a:lnSpc>
                <a:spcPct val="100000"/>
              </a:lnSpc>
              <a:spcBef>
                <a:spcPts val="1599"/>
              </a:spcBef>
              <a:buClr>
                <a:srgbClr val="595959"/>
              </a:buClr>
              <a:buFont typeface="Arial"/>
              <a:buChar char="•"/>
            </a:pPr>
            <a:r>
              <a:rPr b="0" lang="en-US" sz="2130" spc="-1" strike="noStrike">
                <a:solidFill>
                  <a:srgbClr val="595959"/>
                </a:solidFill>
                <a:latin typeface="Calibri"/>
              </a:rPr>
              <a:t>Protobuf compiler provides cross-language support</a:t>
            </a:r>
            <a:endParaRPr b="0" lang="en-GB" sz="2130" spc="-1" strike="noStrike">
              <a:latin typeface="Arial"/>
            </a:endParaRPr>
          </a:p>
          <a:p>
            <a:pPr marL="237240" indent="-237240">
              <a:lnSpc>
                <a:spcPct val="100000"/>
              </a:lnSpc>
              <a:spcBef>
                <a:spcPts val="1599"/>
              </a:spcBef>
              <a:buClr>
                <a:srgbClr val="595959"/>
              </a:buClr>
              <a:buFont typeface="Arial"/>
              <a:buChar char="•"/>
            </a:pPr>
            <a:r>
              <a:rPr b="0" lang="en-US" sz="2130" spc="-1" strike="noStrike">
                <a:solidFill>
                  <a:srgbClr val="595959"/>
                </a:solidFill>
                <a:latin typeface="Calibri"/>
              </a:rPr>
              <a:t>PYNQ.remote and PYNQ.cpp connect the APIs</a:t>
            </a:r>
            <a:endParaRPr b="0" lang="en-GB" sz="2130" spc="-1" strike="noStrike">
              <a:latin typeface="Arial"/>
            </a:endParaRPr>
          </a:p>
          <a:p>
            <a:pPr>
              <a:lnSpc>
                <a:spcPct val="100000"/>
              </a:lnSpc>
              <a:spcBef>
                <a:spcPts val="1599"/>
              </a:spcBef>
              <a:buNone/>
            </a:pPr>
            <a:endParaRPr b="0" lang="en-GB" sz="2130" spc="-1" strike="noStrike">
              <a:latin typeface="Arial"/>
            </a:endParaRPr>
          </a:p>
        </p:txBody>
      </p:sp>
      <p:sp>
        <p:nvSpPr>
          <p:cNvPr id="421" name="PlaceHolder 2"/>
          <p:cNvSpPr>
            <a:spLocks noGrp="1"/>
          </p:cNvSpPr>
          <p:nvPr>
            <p:ph type="title"/>
          </p:nvPr>
        </p:nvSpPr>
        <p:spPr>
          <a:xfrm>
            <a:off x="224280" y="266760"/>
            <a:ext cx="9306000" cy="516240"/>
          </a:xfrm>
          <a:prstGeom prst="rect">
            <a:avLst/>
          </a:prstGeom>
          <a:noFill/>
          <a:ln w="0">
            <a:noFill/>
          </a:ln>
        </p:spPr>
        <p:txBody>
          <a:bodyPr lIns="90000" rIns="90000" tIns="45000" bIns="45000" anchor="t">
            <a:noAutofit/>
          </a:bodyPr>
          <a:p>
            <a:pPr>
              <a:lnSpc>
                <a:spcPct val="100000"/>
              </a:lnSpc>
              <a:buNone/>
            </a:pPr>
            <a:r>
              <a:rPr b="1" lang="en-GB" sz="2660" spc="-1" strike="noStrike">
                <a:solidFill>
                  <a:srgbClr val="1a2e46"/>
                </a:solidFill>
                <a:latin typeface="Arial"/>
                <a:ea typeface="Open Sans"/>
              </a:rPr>
              <a:t>How PYNQ.remote Works: Protocol Buffers</a:t>
            </a:r>
            <a:endParaRPr b="0" lang="en-GB" sz="2660" spc="-1" strike="noStrike">
              <a:latin typeface="Arial"/>
            </a:endParaRPr>
          </a:p>
        </p:txBody>
      </p:sp>
      <p:sp>
        <p:nvSpPr>
          <p:cNvPr id="422" name="Rectangle 97"/>
          <p:cNvSpPr/>
          <p:nvPr/>
        </p:nvSpPr>
        <p:spPr>
          <a:xfrm>
            <a:off x="6405480" y="1170360"/>
            <a:ext cx="3627000" cy="1852920"/>
          </a:xfrm>
          <a:prstGeom prst="rect">
            <a:avLst/>
          </a:prstGeom>
          <a:solidFill>
            <a:schemeClr val="bg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23" name="Rectangle 98"/>
          <p:cNvSpPr/>
          <p:nvPr/>
        </p:nvSpPr>
        <p:spPr>
          <a:xfrm>
            <a:off x="6405480" y="4932000"/>
            <a:ext cx="3627000" cy="1711080"/>
          </a:xfrm>
          <a:prstGeom prst="rect">
            <a:avLst/>
          </a:prstGeom>
          <a:solidFill>
            <a:schemeClr val="bg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24" name="TextBox 82"/>
          <p:cNvSpPr/>
          <p:nvPr/>
        </p:nvSpPr>
        <p:spPr>
          <a:xfrm>
            <a:off x="6540120" y="1177200"/>
            <a:ext cx="436680" cy="2743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800" spc="-1" strike="noStrike">
                <a:solidFill>
                  <a:srgbClr val="000000"/>
                </a:solidFill>
                <a:latin typeface="Calibri"/>
                <a:ea typeface="DejaVu Sans"/>
              </a:rPr>
              <a:t>Host</a:t>
            </a:r>
            <a:endParaRPr b="0" lang="en-GB" sz="1800" spc="-1" strike="noStrike">
              <a:latin typeface="Arial"/>
            </a:endParaRPr>
          </a:p>
        </p:txBody>
      </p:sp>
      <p:sp>
        <p:nvSpPr>
          <p:cNvPr id="425" name="TextBox 83"/>
          <p:cNvSpPr/>
          <p:nvPr/>
        </p:nvSpPr>
        <p:spPr>
          <a:xfrm>
            <a:off x="6552360" y="4958280"/>
            <a:ext cx="587520" cy="2743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1" lang="en-GB" sz="1800" spc="-1" strike="noStrike">
                <a:solidFill>
                  <a:srgbClr val="000000"/>
                </a:solidFill>
                <a:latin typeface="Calibri"/>
                <a:ea typeface="DejaVu Sans"/>
              </a:rPr>
              <a:t>Target</a:t>
            </a:r>
            <a:endParaRPr b="0" lang="en-GB" sz="1800" spc="-1" strike="noStrike">
              <a:latin typeface="Arial"/>
            </a:endParaRPr>
          </a:p>
        </p:txBody>
      </p:sp>
      <p:grpSp>
        <p:nvGrpSpPr>
          <p:cNvPr id="426" name="Group 13"/>
          <p:cNvGrpSpPr/>
          <p:nvPr/>
        </p:nvGrpSpPr>
        <p:grpSpPr>
          <a:xfrm>
            <a:off x="7543080" y="1214280"/>
            <a:ext cx="2293200" cy="755280"/>
            <a:chOff x="7543080" y="1214280"/>
            <a:chExt cx="2293200" cy="755280"/>
          </a:xfrm>
        </p:grpSpPr>
        <p:sp>
          <p:nvSpPr>
            <p:cNvPr id="427" name="Rectangle 99"/>
            <p:cNvSpPr/>
            <p:nvPr/>
          </p:nvSpPr>
          <p:spPr>
            <a:xfrm>
              <a:off x="7543080" y="1214280"/>
              <a:ext cx="1924920" cy="44568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28" name="Rectangle 100"/>
            <p:cNvSpPr/>
            <p:nvPr/>
          </p:nvSpPr>
          <p:spPr>
            <a:xfrm>
              <a:off x="7730640" y="1369800"/>
              <a:ext cx="1924920" cy="44568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29" name="Rectangle 101"/>
            <p:cNvSpPr/>
            <p:nvPr/>
          </p:nvSpPr>
          <p:spPr>
            <a:xfrm>
              <a:off x="7911360" y="1523880"/>
              <a:ext cx="1924920" cy="44568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30" name="TextBox 84"/>
            <p:cNvSpPr/>
            <p:nvPr/>
          </p:nvSpPr>
          <p:spPr>
            <a:xfrm>
              <a:off x="8403120" y="1634760"/>
              <a:ext cx="980640" cy="2743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US" sz="1800" spc="-1" strike="noStrike">
                  <a:solidFill>
                    <a:srgbClr val="ffffff"/>
                  </a:solidFill>
                  <a:latin typeface="Calibri"/>
                  <a:ea typeface="DejaVu Sans"/>
                </a:rPr>
                <a:t>PYNQ APIs</a:t>
              </a:r>
              <a:endParaRPr b="0" lang="en-GB" sz="1800" spc="-1" strike="noStrike">
                <a:latin typeface="Arial"/>
              </a:endParaRPr>
            </a:p>
          </p:txBody>
        </p:sp>
      </p:grpSp>
      <p:grpSp>
        <p:nvGrpSpPr>
          <p:cNvPr id="431" name="Group 14"/>
          <p:cNvGrpSpPr/>
          <p:nvPr/>
        </p:nvGrpSpPr>
        <p:grpSpPr>
          <a:xfrm>
            <a:off x="8056440" y="2203560"/>
            <a:ext cx="1546200" cy="722880"/>
            <a:chOff x="8056440" y="2203560"/>
            <a:chExt cx="1546200" cy="722880"/>
          </a:xfrm>
        </p:grpSpPr>
        <p:sp>
          <p:nvSpPr>
            <p:cNvPr id="432" name="Rectangle 102"/>
            <p:cNvSpPr/>
            <p:nvPr/>
          </p:nvSpPr>
          <p:spPr>
            <a:xfrm>
              <a:off x="8056440" y="2203560"/>
              <a:ext cx="1202400" cy="43380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33" name="Rectangle 103"/>
            <p:cNvSpPr/>
            <p:nvPr/>
          </p:nvSpPr>
          <p:spPr>
            <a:xfrm>
              <a:off x="8231400" y="2349000"/>
              <a:ext cx="1202400" cy="43380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34" name="Rectangle 104"/>
            <p:cNvSpPr/>
            <p:nvPr/>
          </p:nvSpPr>
          <p:spPr>
            <a:xfrm>
              <a:off x="8400240" y="2492640"/>
              <a:ext cx="1202400" cy="433800"/>
            </a:xfrm>
            <a:prstGeom prst="rect">
              <a:avLst/>
            </a:prstGeom>
            <a:solidFill>
              <a:schemeClr val="accent5"/>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35" name="TextBox 85"/>
            <p:cNvSpPr/>
            <p:nvPr/>
          </p:nvSpPr>
          <p:spPr>
            <a:xfrm>
              <a:off x="8555400" y="2574360"/>
              <a:ext cx="913680" cy="2743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US" sz="1800" spc="-1" strike="noStrike">
                  <a:solidFill>
                    <a:srgbClr val="ffffff"/>
                  </a:solidFill>
                  <a:latin typeface="Calibri"/>
                  <a:ea typeface="DejaVu Sans"/>
                </a:rPr>
                <a:t>*_grpc.py</a:t>
              </a:r>
              <a:endParaRPr b="0" lang="en-GB" sz="1800" spc="-1" strike="noStrike">
                <a:latin typeface="Arial"/>
              </a:endParaRPr>
            </a:p>
          </p:txBody>
        </p:sp>
      </p:grpSp>
      <p:sp>
        <p:nvSpPr>
          <p:cNvPr id="436" name="Straight Arrow Connector 11"/>
          <p:cNvSpPr/>
          <p:nvPr/>
        </p:nvSpPr>
        <p:spPr>
          <a:xfrm>
            <a:off x="8854560" y="1966320"/>
            <a:ext cx="360" cy="254520"/>
          </a:xfrm>
          <a:custGeom>
            <a:avLst/>
            <a:gdLst/>
            <a:ahLst/>
            <a:rect l="l" t="t" r="r" b="b"/>
            <a:pathLst>
              <a:path w="21600" h="21600">
                <a:moveTo>
                  <a:pt x="0" y="0"/>
                </a:moveTo>
                <a:lnTo>
                  <a:pt x="21600" y="21600"/>
                </a:lnTo>
              </a:path>
            </a:pathLst>
          </a:custGeom>
          <a:noFill/>
          <a:ln w="28575">
            <a:solidFill>
              <a:srgbClr val="000000"/>
            </a:solidFill>
            <a:headEnd len="med" type="triangle" w="med"/>
            <a:tailEnd len="med" type="triangle" w="med"/>
          </a:ln>
        </p:spPr>
        <p:style>
          <a:lnRef idx="1">
            <a:schemeClr val="accent1"/>
          </a:lnRef>
          <a:fillRef idx="0">
            <a:schemeClr val="accent1"/>
          </a:fillRef>
          <a:effectRef idx="0">
            <a:schemeClr val="accent1"/>
          </a:effectRef>
          <a:fontRef idx="minor"/>
        </p:style>
      </p:sp>
      <p:sp>
        <p:nvSpPr>
          <p:cNvPr id="437" name="Rectangle 105"/>
          <p:cNvSpPr/>
          <p:nvPr/>
        </p:nvSpPr>
        <p:spPr>
          <a:xfrm>
            <a:off x="8458560" y="6057720"/>
            <a:ext cx="1338120" cy="43164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38" name="TextBox 86"/>
          <p:cNvSpPr/>
          <p:nvPr/>
        </p:nvSpPr>
        <p:spPr>
          <a:xfrm>
            <a:off x="8664840" y="6135120"/>
            <a:ext cx="925920" cy="2743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US" sz="1800" spc="-1" strike="noStrike">
                <a:solidFill>
                  <a:srgbClr val="ffffff"/>
                </a:solidFill>
                <a:latin typeface="Calibri"/>
                <a:ea typeface="DejaVu Sans"/>
              </a:rPr>
              <a:t>PYNQ.cpp</a:t>
            </a:r>
            <a:endParaRPr b="0" lang="en-GB" sz="1800" spc="-1" strike="noStrike">
              <a:latin typeface="Arial"/>
            </a:endParaRPr>
          </a:p>
        </p:txBody>
      </p:sp>
      <p:grpSp>
        <p:nvGrpSpPr>
          <p:cNvPr id="439" name="Group 15"/>
          <p:cNvGrpSpPr/>
          <p:nvPr/>
        </p:nvGrpSpPr>
        <p:grpSpPr>
          <a:xfrm>
            <a:off x="8106120" y="4995000"/>
            <a:ext cx="1585440" cy="741600"/>
            <a:chOff x="8106120" y="4995000"/>
            <a:chExt cx="1585440" cy="741600"/>
          </a:xfrm>
        </p:grpSpPr>
        <p:sp>
          <p:nvSpPr>
            <p:cNvPr id="440" name="Rectangle 106"/>
            <p:cNvSpPr/>
            <p:nvPr/>
          </p:nvSpPr>
          <p:spPr>
            <a:xfrm>
              <a:off x="8106120" y="4995000"/>
              <a:ext cx="1233000" cy="44496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41" name="Rectangle 107"/>
            <p:cNvSpPr/>
            <p:nvPr/>
          </p:nvSpPr>
          <p:spPr>
            <a:xfrm>
              <a:off x="8285400" y="5144040"/>
              <a:ext cx="1233000" cy="44496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42" name="Rectangle 108"/>
            <p:cNvSpPr/>
            <p:nvPr/>
          </p:nvSpPr>
          <p:spPr>
            <a:xfrm>
              <a:off x="8458560" y="5291640"/>
              <a:ext cx="1233000" cy="44496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43" name="TextBox 87"/>
            <p:cNvSpPr/>
            <p:nvPr/>
          </p:nvSpPr>
          <p:spPr>
            <a:xfrm>
              <a:off x="8766000" y="5375520"/>
              <a:ext cx="883080" cy="2743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US" sz="1800" spc="-1" strike="noStrike">
                  <a:solidFill>
                    <a:srgbClr val="ffffff"/>
                  </a:solidFill>
                  <a:latin typeface="Calibri"/>
                  <a:ea typeface="DejaVu Sans"/>
                </a:rPr>
                <a:t>*_grpc.cc</a:t>
              </a:r>
              <a:endParaRPr b="0" lang="en-GB" sz="1800" spc="-1" strike="noStrike">
                <a:latin typeface="Arial"/>
              </a:endParaRPr>
            </a:p>
          </p:txBody>
        </p:sp>
      </p:grpSp>
      <p:sp>
        <p:nvSpPr>
          <p:cNvPr id="444" name="Straight Arrow Connector 12"/>
          <p:cNvSpPr/>
          <p:nvPr/>
        </p:nvSpPr>
        <p:spPr>
          <a:xfrm flipV="1">
            <a:off x="9126000" y="5736600"/>
            <a:ext cx="360" cy="306720"/>
          </a:xfrm>
          <a:custGeom>
            <a:avLst/>
            <a:gdLst/>
            <a:ahLst/>
            <a:rect l="l" t="t" r="r" b="b"/>
            <a:pathLst>
              <a:path w="21600" h="21600">
                <a:moveTo>
                  <a:pt x="0" y="0"/>
                </a:moveTo>
                <a:lnTo>
                  <a:pt x="21600" y="21600"/>
                </a:lnTo>
              </a:path>
            </a:pathLst>
          </a:custGeom>
          <a:noFill/>
          <a:ln w="28575">
            <a:solidFill>
              <a:srgbClr val="000000"/>
            </a:solidFill>
            <a:headEnd len="med" type="triangle" w="med"/>
            <a:tailEnd len="med" type="triangle" w="med"/>
          </a:ln>
        </p:spPr>
        <p:style>
          <a:lnRef idx="1">
            <a:schemeClr val="accent1"/>
          </a:lnRef>
          <a:fillRef idx="0">
            <a:schemeClr val="accent1"/>
          </a:fillRef>
          <a:effectRef idx="0">
            <a:schemeClr val="accent1"/>
          </a:effectRef>
          <a:fontRef idx="minor"/>
        </p:style>
      </p:sp>
      <p:grpSp>
        <p:nvGrpSpPr>
          <p:cNvPr id="445" name="Group 16"/>
          <p:cNvGrpSpPr/>
          <p:nvPr/>
        </p:nvGrpSpPr>
        <p:grpSpPr>
          <a:xfrm>
            <a:off x="10382760" y="2307240"/>
            <a:ext cx="1602720" cy="749160"/>
            <a:chOff x="10382760" y="2307240"/>
            <a:chExt cx="1602720" cy="749160"/>
          </a:xfrm>
        </p:grpSpPr>
        <p:sp>
          <p:nvSpPr>
            <p:cNvPr id="446" name="Rectangle 109"/>
            <p:cNvSpPr/>
            <p:nvPr/>
          </p:nvSpPr>
          <p:spPr>
            <a:xfrm>
              <a:off x="10382760" y="2307240"/>
              <a:ext cx="1246320" cy="44964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47" name="Rectangle 110"/>
            <p:cNvSpPr/>
            <p:nvPr/>
          </p:nvSpPr>
          <p:spPr>
            <a:xfrm>
              <a:off x="10564200" y="2457720"/>
              <a:ext cx="1246320" cy="44964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48" name="Rectangle 111"/>
            <p:cNvSpPr/>
            <p:nvPr/>
          </p:nvSpPr>
          <p:spPr>
            <a:xfrm>
              <a:off x="10739160" y="2606760"/>
              <a:ext cx="1246320" cy="449640"/>
            </a:xfrm>
            <a:prstGeom prst="rect">
              <a:avLst/>
            </a:prstGeom>
            <a:solidFill>
              <a:schemeClr val="accent6"/>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49" name="TextBox 88"/>
            <p:cNvSpPr/>
            <p:nvPr/>
          </p:nvSpPr>
          <p:spPr>
            <a:xfrm>
              <a:off x="11020680" y="2693520"/>
              <a:ext cx="684000" cy="27432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US" sz="1800" spc="-1" strike="noStrike">
                  <a:solidFill>
                    <a:srgbClr val="ffffff"/>
                  </a:solidFill>
                  <a:latin typeface="Calibri"/>
                  <a:ea typeface="DejaVu Sans"/>
                </a:rPr>
                <a:t>*.proto</a:t>
              </a:r>
              <a:endParaRPr b="0" lang="en-GB" sz="1800" spc="-1" strike="noStrike">
                <a:latin typeface="Arial"/>
              </a:endParaRPr>
            </a:p>
          </p:txBody>
        </p:sp>
      </p:grpSp>
      <p:sp>
        <p:nvSpPr>
          <p:cNvPr id="450" name="Rectangle 112"/>
          <p:cNvSpPr/>
          <p:nvPr/>
        </p:nvSpPr>
        <p:spPr>
          <a:xfrm>
            <a:off x="10756800" y="3675600"/>
            <a:ext cx="1261440" cy="774000"/>
          </a:xfrm>
          <a:prstGeom prst="rect">
            <a:avLst/>
          </a:prstGeom>
          <a:solidFill>
            <a:schemeClr val="bg2"/>
          </a:solidFill>
          <a:ln w="19050">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51" name="TextBox 89"/>
          <p:cNvSpPr/>
          <p:nvPr/>
        </p:nvSpPr>
        <p:spPr>
          <a:xfrm>
            <a:off x="10951200" y="3787920"/>
            <a:ext cx="872280" cy="549000"/>
          </a:xfrm>
          <a:prstGeom prst="rect">
            <a:avLst/>
          </a:prstGeom>
          <a:noFill/>
          <a:ln w="0">
            <a:noFill/>
          </a:ln>
        </p:spPr>
        <p:style>
          <a:lnRef idx="0"/>
          <a:fillRef idx="0"/>
          <a:effectRef idx="0"/>
          <a:fontRef idx="minor"/>
        </p:style>
        <p:txBody>
          <a:bodyPr wrap="none" lIns="0" rIns="0" tIns="0" bIns="0" anchor="ctr">
            <a:spAutoFit/>
          </a:bodyPr>
          <a:p>
            <a:pPr algn="ctr">
              <a:lnSpc>
                <a:spcPct val="100000"/>
              </a:lnSpc>
              <a:buNone/>
            </a:pPr>
            <a:r>
              <a:rPr b="0" lang="en-US" sz="1800" spc="-1" strike="noStrike">
                <a:solidFill>
                  <a:srgbClr val="000000"/>
                </a:solidFill>
                <a:latin typeface="Calibri"/>
                <a:ea typeface="DejaVu Sans"/>
              </a:rPr>
              <a:t>Protobuf </a:t>
            </a:r>
            <a:endParaRPr b="0" lang="en-GB" sz="1800" spc="-1" strike="noStrike">
              <a:latin typeface="Arial"/>
            </a:endParaRPr>
          </a:p>
          <a:p>
            <a:pPr algn="ctr">
              <a:lnSpc>
                <a:spcPct val="100000"/>
              </a:lnSpc>
              <a:buNone/>
            </a:pPr>
            <a:r>
              <a:rPr b="0" lang="en-US" sz="1800" spc="-1" strike="noStrike">
                <a:solidFill>
                  <a:srgbClr val="000000"/>
                </a:solidFill>
                <a:latin typeface="Calibri"/>
                <a:ea typeface="DejaVu Sans"/>
              </a:rPr>
              <a:t>Compiler</a:t>
            </a:r>
            <a:endParaRPr b="0" lang="en-GB" sz="1800" spc="-1" strike="noStrike">
              <a:latin typeface="Arial"/>
            </a:endParaRPr>
          </a:p>
        </p:txBody>
      </p:sp>
      <p:sp>
        <p:nvSpPr>
          <p:cNvPr id="452" name="Straight Arrow Connector 13"/>
          <p:cNvSpPr/>
          <p:nvPr/>
        </p:nvSpPr>
        <p:spPr>
          <a:xfrm>
            <a:off x="11378520" y="3057120"/>
            <a:ext cx="360" cy="624960"/>
          </a:xfrm>
          <a:custGeom>
            <a:avLst/>
            <a:gdLst/>
            <a:ahLst/>
            <a:rect l="l" t="t" r="r" b="b"/>
            <a:pathLst>
              <a:path w="21600" h="21600">
                <a:moveTo>
                  <a:pt x="0" y="0"/>
                </a:moveTo>
                <a:lnTo>
                  <a:pt x="21600" y="21600"/>
                </a:lnTo>
              </a:path>
            </a:pathLst>
          </a:custGeom>
          <a:noFill/>
          <a:ln w="38100">
            <a:solidFill>
              <a:srgbClr val="000000"/>
            </a:solidFill>
            <a:tailEnd len="med" type="triangle" w="med"/>
          </a:ln>
        </p:spPr>
        <p:style>
          <a:lnRef idx="1">
            <a:schemeClr val="accent1"/>
          </a:lnRef>
          <a:fillRef idx="0">
            <a:schemeClr val="accent1"/>
          </a:fillRef>
          <a:effectRef idx="0">
            <a:schemeClr val="accent1"/>
          </a:effectRef>
          <a:fontRef idx="minor"/>
        </p:style>
      </p:sp>
      <p:sp>
        <p:nvSpPr>
          <p:cNvPr id="453" name="Straight Arrow Connector 14"/>
          <p:cNvSpPr/>
          <p:nvPr/>
        </p:nvSpPr>
        <p:spPr>
          <a:xfrm flipH="1" flipV="1">
            <a:off x="9602640" y="2709360"/>
            <a:ext cx="1152720" cy="1352160"/>
          </a:xfrm>
          <a:custGeom>
            <a:avLst/>
            <a:gdLst/>
            <a:ahLst/>
            <a:rect l="l" t="t" r="r" b="b"/>
            <a:pathLst>
              <a:path w="21600" h="21600">
                <a:moveTo>
                  <a:pt x="0" y="0"/>
                </a:moveTo>
                <a:lnTo>
                  <a:pt x="21600" y="21600"/>
                </a:lnTo>
              </a:path>
            </a:pathLst>
          </a:custGeom>
          <a:noFill/>
          <a:ln w="38100">
            <a:solidFill>
              <a:srgbClr val="4472c4"/>
            </a:solidFill>
            <a:tailEnd len="med" type="triangle" w="med"/>
          </a:ln>
        </p:spPr>
        <p:style>
          <a:lnRef idx="1">
            <a:schemeClr val="accent1"/>
          </a:lnRef>
          <a:fillRef idx="0">
            <a:schemeClr val="accent1"/>
          </a:fillRef>
          <a:effectRef idx="0">
            <a:schemeClr val="accent1"/>
          </a:effectRef>
          <a:fontRef idx="minor"/>
        </p:style>
      </p:sp>
      <p:sp>
        <p:nvSpPr>
          <p:cNvPr id="454" name="Straight Arrow Connector 15"/>
          <p:cNvSpPr/>
          <p:nvPr/>
        </p:nvSpPr>
        <p:spPr>
          <a:xfrm flipH="1">
            <a:off x="9691560" y="4062960"/>
            <a:ext cx="1063800" cy="1450800"/>
          </a:xfrm>
          <a:custGeom>
            <a:avLst/>
            <a:gdLst/>
            <a:ahLst/>
            <a:rect l="l" t="t" r="r" b="b"/>
            <a:pathLst>
              <a:path w="21600" h="21600">
                <a:moveTo>
                  <a:pt x="0" y="0"/>
                </a:moveTo>
                <a:lnTo>
                  <a:pt x="21600" y="21600"/>
                </a:lnTo>
              </a:path>
            </a:pathLst>
          </a:custGeom>
          <a:noFill/>
          <a:ln w="38100">
            <a:solidFill>
              <a:srgbClr val="70ad47"/>
            </a:solidFill>
            <a:tailEnd len="med" type="triangle" w="med"/>
          </a:ln>
        </p:spPr>
        <p:style>
          <a:lnRef idx="1">
            <a:schemeClr val="accent1"/>
          </a:lnRef>
          <a:fillRef idx="0">
            <a:schemeClr val="accent1"/>
          </a:fillRef>
          <a:effectRef idx="0">
            <a:schemeClr val="accent1"/>
          </a:effectRef>
          <a:fontRef idx="minor"/>
        </p:style>
      </p:sp>
      <p:sp>
        <p:nvSpPr>
          <p:cNvPr id="455" name="Arrow: Up-Down 3"/>
          <p:cNvSpPr/>
          <p:nvPr/>
        </p:nvSpPr>
        <p:spPr>
          <a:xfrm>
            <a:off x="8739000" y="3024000"/>
            <a:ext cx="597600" cy="1893600"/>
          </a:xfrm>
          <a:prstGeom prst="upDownArrow">
            <a:avLst>
              <a:gd name="adj1" fmla="val 50000"/>
              <a:gd name="adj2" fmla="val 50000"/>
            </a:avLst>
          </a:prstGeom>
          <a:solidFill>
            <a:schemeClr val="accent3"/>
          </a:solidFill>
          <a:ln>
            <a:solidFill>
              <a:srgbClr val="000000"/>
            </a:solidFill>
          </a:ln>
          <a:effectLst>
            <a:outerShdw blurRad="39960" dir="5400000" dist="23040" rotWithShape="0">
              <a:srgbClr val="000000">
                <a:alpha val="35000"/>
              </a:srgbClr>
            </a:outerShdw>
          </a:effectLst>
        </p:spPr>
        <p:style>
          <a:lnRef idx="1">
            <a:schemeClr val="accent2"/>
          </a:lnRef>
          <a:fillRef idx="3">
            <a:schemeClr val="accent2"/>
          </a:fillRef>
          <a:effectRef idx="2">
            <a:schemeClr val="accent2"/>
          </a:effectRef>
          <a:fontRef idx="minor"/>
        </p:style>
      </p:sp>
      <p:sp>
        <p:nvSpPr>
          <p:cNvPr id="456" name="TextBox 90"/>
          <p:cNvSpPr/>
          <p:nvPr/>
        </p:nvSpPr>
        <p:spPr>
          <a:xfrm rot="16200000">
            <a:off x="8403120" y="3834000"/>
            <a:ext cx="1268640" cy="274320"/>
          </a:xfrm>
          <a:prstGeom prst="rect">
            <a:avLst/>
          </a:prstGeom>
          <a:noFill/>
          <a:ln w="0">
            <a:noFill/>
          </a:ln>
        </p:spPr>
        <p:style>
          <a:lnRef idx="0"/>
          <a:fillRef idx="0"/>
          <a:effectRef idx="0"/>
          <a:fontRef idx="minor"/>
        </p:style>
        <p:txBody>
          <a:bodyPr lIns="0" rIns="0" tIns="0" bIns="0" anchor="ctr">
            <a:spAutoFit/>
          </a:bodyPr>
          <a:p>
            <a:pPr algn="ctr">
              <a:lnSpc>
                <a:spcPct val="100000"/>
              </a:lnSpc>
              <a:buNone/>
            </a:pPr>
            <a:r>
              <a:rPr b="0" lang="en-US" sz="1800" spc="-1" strike="noStrike">
                <a:solidFill>
                  <a:srgbClr val="000000"/>
                </a:solidFill>
                <a:latin typeface="Calibri"/>
                <a:ea typeface="DejaVu Sans"/>
              </a:rPr>
              <a:t>serialisation</a:t>
            </a:r>
            <a:endParaRPr b="0" lang="en-GB" sz="1800" spc="-1" strike="noStrike">
              <a:latin typeface="Arial"/>
            </a:endParaRPr>
          </a:p>
        </p:txBody>
      </p:sp>
      <p:sp>
        <p:nvSpPr>
          <p:cNvPr id="457" name="TextBox 91"/>
          <p:cNvSpPr/>
          <p:nvPr/>
        </p:nvSpPr>
        <p:spPr>
          <a:xfrm rot="16200000">
            <a:off x="8166960" y="3879720"/>
            <a:ext cx="1149120" cy="213120"/>
          </a:xfrm>
          <a:prstGeom prst="rect">
            <a:avLst/>
          </a:prstGeom>
          <a:noFill/>
          <a:ln w="0">
            <a:noFill/>
          </a:ln>
        </p:spPr>
        <p:style>
          <a:lnRef idx="0"/>
          <a:fillRef idx="0"/>
          <a:effectRef idx="0"/>
          <a:fontRef idx="minor"/>
        </p:style>
        <p:txBody>
          <a:bodyPr numCol="1" spcCol="0" lIns="0" rIns="0" tIns="0" bIns="0" anchor="ctr">
            <a:spAutoFit/>
          </a:bodyPr>
          <a:p>
            <a:pPr algn="ctr">
              <a:lnSpc>
                <a:spcPct val="100000"/>
              </a:lnSpc>
              <a:buNone/>
            </a:pPr>
            <a:r>
              <a:rPr b="0" lang="en-US" sz="1400" spc="-1" strike="noStrike">
                <a:solidFill>
                  <a:srgbClr val="000000"/>
                </a:solidFill>
                <a:latin typeface="Calibri"/>
                <a:ea typeface="DejaVu Sans"/>
              </a:rPr>
              <a:t>gRPC channel</a:t>
            </a:r>
            <a:endParaRPr b="0" lang="en-GB" sz="1400" spc="-1" strike="noStrike">
              <a:latin typeface="Arial"/>
            </a:endParaRPr>
          </a:p>
        </p:txBody>
      </p:sp>
      <p:sp>
        <p:nvSpPr>
          <p:cNvPr id="458" name="TextBox 92"/>
          <p:cNvSpPr/>
          <p:nvPr/>
        </p:nvSpPr>
        <p:spPr>
          <a:xfrm>
            <a:off x="6551280" y="2700360"/>
            <a:ext cx="919800" cy="2433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600" spc="-1" strike="noStrike">
                <a:solidFill>
                  <a:srgbClr val="000000"/>
                </a:solidFill>
                <a:latin typeface="Calibri"/>
                <a:ea typeface="DejaVu Sans"/>
              </a:rPr>
              <a:t>gRPC client</a:t>
            </a:r>
            <a:endParaRPr b="0" lang="en-GB" sz="1600" spc="-1" strike="noStrike">
              <a:latin typeface="Arial"/>
            </a:endParaRPr>
          </a:p>
        </p:txBody>
      </p:sp>
      <p:sp>
        <p:nvSpPr>
          <p:cNvPr id="459" name="TextBox 93"/>
          <p:cNvSpPr/>
          <p:nvPr/>
        </p:nvSpPr>
        <p:spPr>
          <a:xfrm>
            <a:off x="6567840" y="6289200"/>
            <a:ext cx="979200" cy="243360"/>
          </a:xfrm>
          <a:prstGeom prst="rect">
            <a:avLst/>
          </a:prstGeom>
          <a:noFill/>
          <a:ln w="0">
            <a:noFill/>
          </a:ln>
        </p:spPr>
        <p:style>
          <a:lnRef idx="0"/>
          <a:fillRef idx="0"/>
          <a:effectRef idx="0"/>
          <a:fontRef idx="minor"/>
        </p:style>
        <p:txBody>
          <a:bodyPr wrap="none" lIns="0" rIns="0" tIns="0" bIns="0" anchor="t">
            <a:spAutoFit/>
          </a:bodyPr>
          <a:p>
            <a:pPr>
              <a:lnSpc>
                <a:spcPct val="100000"/>
              </a:lnSpc>
              <a:buNone/>
            </a:pPr>
            <a:r>
              <a:rPr b="0" lang="en-GB" sz="1600" spc="-1" strike="noStrike">
                <a:solidFill>
                  <a:srgbClr val="000000"/>
                </a:solidFill>
                <a:latin typeface="Calibri"/>
                <a:ea typeface="DejaVu Sans"/>
              </a:rPr>
              <a:t>gRPC server</a:t>
            </a:r>
            <a:endParaRPr b="0" lang="en-GB" sz="1600" spc="-1" strike="noStrike">
              <a:latin typeface="Arial"/>
            </a:endParaRPr>
          </a:p>
        </p:txBody>
      </p:sp>
    </p:spTree>
  </p:cSld>
  <mc:AlternateContent>
    <mc:Choice Requires="p14">
      <p:transition p14:dur="250">
        <p:fade/>
      </p:transition>
    </mc:Choice>
    <mc:Fallback>
      <p:transition>
        <p:fade/>
      </p:transition>
    </mc:Fallback>
  </mc:AlternateContent>
  <p:timing>
    <p:tnLst>
      <p:par>
        <p:cTn id="221" dur="indefinite" restart="never" nodeType="tmRoot">
          <p:childTnLst>
            <p:seq>
              <p:cTn id="222" dur="indefinite" nodeType="mainSeq">
                <p:childTnLst>
                  <p:par>
                    <p:cTn id="223" fill="hold">
                      <p:stCondLst>
                        <p:cond delay="0"/>
                      </p:stCondLst>
                      <p:childTnLst>
                        <p:par>
                          <p:cTn id="224" fill="hold">
                            <p:stCondLst>
                              <p:cond delay="0"/>
                            </p:stCondLst>
                            <p:childTnLst>
                              <p:par>
                                <p:cTn id="225" nodeType="withEffect" fill="hold" presetClass="entr" presetID="10">
                                  <p:stCondLst>
                                    <p:cond delay="0"/>
                                  </p:stCondLst>
                                  <p:childTnLst>
                                    <p:set>
                                      <p:cBhvr>
                                        <p:cTn id="226" dur="1" fill="hold">
                                          <p:stCondLst>
                                            <p:cond delay="0"/>
                                          </p:stCondLst>
                                        </p:cTn>
                                        <p:tgtEl>
                                          <p:spTgt spid="445"/>
                                        </p:tgtEl>
                                        <p:attrNameLst>
                                          <p:attrName>style.visibility</p:attrName>
                                        </p:attrNameLst>
                                      </p:cBhvr>
                                      <p:to>
                                        <p:strVal val="visible"/>
                                      </p:to>
                                    </p:set>
                                    <p:animEffect filter="fade" transition="in">
                                      <p:cBhvr additive="repl">
                                        <p:cTn id="227" dur="500"/>
                                        <p:tgtEl>
                                          <p:spTgt spid="445"/>
                                        </p:tgtEl>
                                      </p:cBhvr>
                                    </p:animEffect>
                                  </p:childTnLst>
                                </p:cTn>
                              </p:par>
                            </p:childTnLst>
                          </p:cTn>
                        </p:par>
                      </p:childTnLst>
                    </p:cTn>
                  </p:par>
                  <p:par>
                    <p:cTn id="228" fill="hold">
                      <p:stCondLst>
                        <p:cond delay="indefinite"/>
                      </p:stCondLst>
                      <p:childTnLst>
                        <p:par>
                          <p:cTn id="229" fill="hold">
                            <p:stCondLst>
                              <p:cond delay="0"/>
                            </p:stCondLst>
                            <p:childTnLst>
                              <p:par>
                                <p:cTn id="230" nodeType="clickEffect" fill="hold" presetClass="entr" presetID="10">
                                  <p:stCondLst>
                                    <p:cond delay="0"/>
                                  </p:stCondLst>
                                  <p:childTnLst>
                                    <p:set>
                                      <p:cBhvr>
                                        <p:cTn id="231" dur="1" fill="hold">
                                          <p:stCondLst>
                                            <p:cond delay="0"/>
                                          </p:stCondLst>
                                        </p:cTn>
                                        <p:tgtEl>
                                          <p:spTgt spid="450"/>
                                        </p:tgtEl>
                                        <p:attrNameLst>
                                          <p:attrName>style.visibility</p:attrName>
                                        </p:attrNameLst>
                                      </p:cBhvr>
                                      <p:to>
                                        <p:strVal val="visible"/>
                                      </p:to>
                                    </p:set>
                                    <p:animEffect filter="fade" transition="in">
                                      <p:cBhvr additive="repl">
                                        <p:cTn id="232" dur="500"/>
                                        <p:tgtEl>
                                          <p:spTgt spid="450"/>
                                        </p:tgtEl>
                                      </p:cBhvr>
                                    </p:animEffect>
                                  </p:childTnLst>
                                </p:cTn>
                              </p:par>
                              <p:par>
                                <p:cTn id="233" nodeType="withEffect" fill="hold" presetClass="entr" presetID="10">
                                  <p:stCondLst>
                                    <p:cond delay="0"/>
                                  </p:stCondLst>
                                  <p:childTnLst>
                                    <p:set>
                                      <p:cBhvr>
                                        <p:cTn id="234" dur="1" fill="hold">
                                          <p:stCondLst>
                                            <p:cond delay="0"/>
                                          </p:stCondLst>
                                        </p:cTn>
                                        <p:tgtEl>
                                          <p:spTgt spid="452"/>
                                        </p:tgtEl>
                                        <p:attrNameLst>
                                          <p:attrName>style.visibility</p:attrName>
                                        </p:attrNameLst>
                                      </p:cBhvr>
                                      <p:to>
                                        <p:strVal val="visible"/>
                                      </p:to>
                                    </p:set>
                                    <p:animEffect filter="fade" transition="in">
                                      <p:cBhvr additive="repl">
                                        <p:cTn id="235" dur="500"/>
                                        <p:tgtEl>
                                          <p:spTgt spid="452"/>
                                        </p:tgtEl>
                                      </p:cBhvr>
                                    </p:animEffect>
                                  </p:childTnLst>
                                </p:cTn>
                              </p:par>
                              <p:par>
                                <p:cTn id="236" nodeType="withEffect" fill="hold" presetClass="entr" presetID="10">
                                  <p:stCondLst>
                                    <p:cond delay="0"/>
                                  </p:stCondLst>
                                  <p:childTnLst>
                                    <p:set>
                                      <p:cBhvr>
                                        <p:cTn id="237" dur="1" fill="hold">
                                          <p:stCondLst>
                                            <p:cond delay="0"/>
                                          </p:stCondLst>
                                        </p:cTn>
                                        <p:tgtEl>
                                          <p:spTgt spid="451"/>
                                        </p:tgtEl>
                                        <p:attrNameLst>
                                          <p:attrName>style.visibility</p:attrName>
                                        </p:attrNameLst>
                                      </p:cBhvr>
                                      <p:to>
                                        <p:strVal val="visible"/>
                                      </p:to>
                                    </p:set>
                                    <p:animEffect filter="fade" transition="in">
                                      <p:cBhvr additive="repl">
                                        <p:cTn id="238" dur="500"/>
                                        <p:tgtEl>
                                          <p:spTgt spid="451"/>
                                        </p:tgtEl>
                                      </p:cBhvr>
                                    </p:animEffect>
                                  </p:childTnLst>
                                </p:cTn>
                              </p:par>
                            </p:childTnLst>
                          </p:cTn>
                        </p:par>
                      </p:childTnLst>
                    </p:cTn>
                  </p:par>
                  <p:par>
                    <p:cTn id="239" fill="hold">
                      <p:stCondLst>
                        <p:cond delay="indefinite"/>
                      </p:stCondLst>
                      <p:childTnLst>
                        <p:par>
                          <p:cTn id="240" fill="hold">
                            <p:stCondLst>
                              <p:cond delay="0"/>
                            </p:stCondLst>
                            <p:childTnLst>
                              <p:par>
                                <p:cTn id="241" nodeType="clickEffect" fill="hold" presetClass="entr" presetID="10">
                                  <p:stCondLst>
                                    <p:cond delay="0"/>
                                  </p:stCondLst>
                                  <p:childTnLst>
                                    <p:set>
                                      <p:cBhvr>
                                        <p:cTn id="242" dur="1" fill="hold">
                                          <p:stCondLst>
                                            <p:cond delay="0"/>
                                          </p:stCondLst>
                                        </p:cTn>
                                        <p:tgtEl>
                                          <p:spTgt spid="424"/>
                                        </p:tgtEl>
                                        <p:attrNameLst>
                                          <p:attrName>style.visibility</p:attrName>
                                        </p:attrNameLst>
                                      </p:cBhvr>
                                      <p:to>
                                        <p:strVal val="visible"/>
                                      </p:to>
                                    </p:set>
                                    <p:animEffect filter="fade" transition="in">
                                      <p:cBhvr additive="repl">
                                        <p:cTn id="243" dur="500"/>
                                        <p:tgtEl>
                                          <p:spTgt spid="424"/>
                                        </p:tgtEl>
                                      </p:cBhvr>
                                    </p:animEffect>
                                  </p:childTnLst>
                                </p:cTn>
                              </p:par>
                              <p:par>
                                <p:cTn id="244" nodeType="withEffect" fill="hold" presetClass="entr" presetID="10">
                                  <p:stCondLst>
                                    <p:cond delay="0"/>
                                  </p:stCondLst>
                                  <p:childTnLst>
                                    <p:set>
                                      <p:cBhvr>
                                        <p:cTn id="245" dur="1" fill="hold">
                                          <p:stCondLst>
                                            <p:cond delay="0"/>
                                          </p:stCondLst>
                                        </p:cTn>
                                        <p:tgtEl>
                                          <p:spTgt spid="453"/>
                                        </p:tgtEl>
                                        <p:attrNameLst>
                                          <p:attrName>style.visibility</p:attrName>
                                        </p:attrNameLst>
                                      </p:cBhvr>
                                      <p:to>
                                        <p:strVal val="visible"/>
                                      </p:to>
                                    </p:set>
                                    <p:animEffect filter="fade" transition="in">
                                      <p:cBhvr additive="repl">
                                        <p:cTn id="246" dur="500"/>
                                        <p:tgtEl>
                                          <p:spTgt spid="453"/>
                                        </p:tgtEl>
                                      </p:cBhvr>
                                    </p:animEffect>
                                  </p:childTnLst>
                                </p:cTn>
                              </p:par>
                              <p:par>
                                <p:cTn id="247" nodeType="withEffect" fill="hold" presetClass="entr" presetID="10">
                                  <p:stCondLst>
                                    <p:cond delay="0"/>
                                  </p:stCondLst>
                                  <p:childTnLst>
                                    <p:set>
                                      <p:cBhvr>
                                        <p:cTn id="248" dur="1" fill="hold">
                                          <p:stCondLst>
                                            <p:cond delay="0"/>
                                          </p:stCondLst>
                                        </p:cTn>
                                        <p:tgtEl>
                                          <p:spTgt spid="454"/>
                                        </p:tgtEl>
                                        <p:attrNameLst>
                                          <p:attrName>style.visibility</p:attrName>
                                        </p:attrNameLst>
                                      </p:cBhvr>
                                      <p:to>
                                        <p:strVal val="visible"/>
                                      </p:to>
                                    </p:set>
                                    <p:animEffect filter="fade" transition="in">
                                      <p:cBhvr additive="repl">
                                        <p:cTn id="249" dur="500"/>
                                        <p:tgtEl>
                                          <p:spTgt spid="454"/>
                                        </p:tgtEl>
                                      </p:cBhvr>
                                    </p:animEffect>
                                  </p:childTnLst>
                                </p:cTn>
                              </p:par>
                              <p:par>
                                <p:cTn id="250" nodeType="withEffect" fill="hold" presetClass="entr" presetID="10">
                                  <p:stCondLst>
                                    <p:cond delay="0"/>
                                  </p:stCondLst>
                                  <p:childTnLst>
                                    <p:set>
                                      <p:cBhvr>
                                        <p:cTn id="251" dur="1" fill="hold">
                                          <p:stCondLst>
                                            <p:cond delay="0"/>
                                          </p:stCondLst>
                                        </p:cTn>
                                        <p:tgtEl>
                                          <p:spTgt spid="422"/>
                                        </p:tgtEl>
                                        <p:attrNameLst>
                                          <p:attrName>style.visibility</p:attrName>
                                        </p:attrNameLst>
                                      </p:cBhvr>
                                      <p:to>
                                        <p:strVal val="visible"/>
                                      </p:to>
                                    </p:set>
                                    <p:animEffect filter="fade" transition="in">
                                      <p:cBhvr additive="repl">
                                        <p:cTn id="252" dur="500"/>
                                        <p:tgtEl>
                                          <p:spTgt spid="422"/>
                                        </p:tgtEl>
                                      </p:cBhvr>
                                    </p:animEffect>
                                  </p:childTnLst>
                                </p:cTn>
                              </p:par>
                              <p:par>
                                <p:cTn id="253" nodeType="withEffect" fill="hold" presetClass="entr" presetID="10">
                                  <p:stCondLst>
                                    <p:cond delay="0"/>
                                  </p:stCondLst>
                                  <p:childTnLst>
                                    <p:set>
                                      <p:cBhvr>
                                        <p:cTn id="254" dur="1" fill="hold">
                                          <p:stCondLst>
                                            <p:cond delay="0"/>
                                          </p:stCondLst>
                                        </p:cTn>
                                        <p:tgtEl>
                                          <p:spTgt spid="458"/>
                                        </p:tgtEl>
                                        <p:attrNameLst>
                                          <p:attrName>style.visibility</p:attrName>
                                        </p:attrNameLst>
                                      </p:cBhvr>
                                      <p:to>
                                        <p:strVal val="visible"/>
                                      </p:to>
                                    </p:set>
                                    <p:animEffect filter="fade" transition="in">
                                      <p:cBhvr additive="repl">
                                        <p:cTn id="255" dur="500"/>
                                        <p:tgtEl>
                                          <p:spTgt spid="458"/>
                                        </p:tgtEl>
                                      </p:cBhvr>
                                    </p:animEffect>
                                  </p:childTnLst>
                                </p:cTn>
                              </p:par>
                              <p:par>
                                <p:cTn id="256" nodeType="withEffect" fill="hold" presetClass="entr" presetID="10">
                                  <p:stCondLst>
                                    <p:cond delay="0"/>
                                  </p:stCondLst>
                                  <p:childTnLst>
                                    <p:set>
                                      <p:cBhvr>
                                        <p:cTn id="257" dur="1" fill="hold">
                                          <p:stCondLst>
                                            <p:cond delay="0"/>
                                          </p:stCondLst>
                                        </p:cTn>
                                        <p:tgtEl>
                                          <p:spTgt spid="431"/>
                                        </p:tgtEl>
                                        <p:attrNameLst>
                                          <p:attrName>style.visibility</p:attrName>
                                        </p:attrNameLst>
                                      </p:cBhvr>
                                      <p:to>
                                        <p:strVal val="visible"/>
                                      </p:to>
                                    </p:set>
                                    <p:animEffect filter="fade" transition="in">
                                      <p:cBhvr additive="repl">
                                        <p:cTn id="258" dur="500"/>
                                        <p:tgtEl>
                                          <p:spTgt spid="431"/>
                                        </p:tgtEl>
                                      </p:cBhvr>
                                    </p:animEffect>
                                  </p:childTnLst>
                                </p:cTn>
                              </p:par>
                              <p:par>
                                <p:cTn id="259" nodeType="withEffect" fill="hold" presetClass="entr" presetID="10">
                                  <p:stCondLst>
                                    <p:cond delay="0"/>
                                  </p:stCondLst>
                                  <p:childTnLst>
                                    <p:set>
                                      <p:cBhvr>
                                        <p:cTn id="260" dur="1" fill="hold">
                                          <p:stCondLst>
                                            <p:cond delay="0"/>
                                          </p:stCondLst>
                                        </p:cTn>
                                        <p:tgtEl>
                                          <p:spTgt spid="423"/>
                                        </p:tgtEl>
                                        <p:attrNameLst>
                                          <p:attrName>style.visibility</p:attrName>
                                        </p:attrNameLst>
                                      </p:cBhvr>
                                      <p:to>
                                        <p:strVal val="visible"/>
                                      </p:to>
                                    </p:set>
                                    <p:animEffect filter="fade" transition="in">
                                      <p:cBhvr additive="repl">
                                        <p:cTn id="261" dur="500"/>
                                        <p:tgtEl>
                                          <p:spTgt spid="423"/>
                                        </p:tgtEl>
                                      </p:cBhvr>
                                    </p:animEffect>
                                  </p:childTnLst>
                                </p:cTn>
                              </p:par>
                              <p:par>
                                <p:cTn id="262" nodeType="withEffect" fill="hold" presetClass="entr" presetID="10">
                                  <p:stCondLst>
                                    <p:cond delay="0"/>
                                  </p:stCondLst>
                                  <p:childTnLst>
                                    <p:set>
                                      <p:cBhvr>
                                        <p:cTn id="263" dur="1" fill="hold">
                                          <p:stCondLst>
                                            <p:cond delay="0"/>
                                          </p:stCondLst>
                                        </p:cTn>
                                        <p:tgtEl>
                                          <p:spTgt spid="425"/>
                                        </p:tgtEl>
                                        <p:attrNameLst>
                                          <p:attrName>style.visibility</p:attrName>
                                        </p:attrNameLst>
                                      </p:cBhvr>
                                      <p:to>
                                        <p:strVal val="visible"/>
                                      </p:to>
                                    </p:set>
                                    <p:animEffect filter="fade" transition="in">
                                      <p:cBhvr additive="repl">
                                        <p:cTn id="264" dur="500"/>
                                        <p:tgtEl>
                                          <p:spTgt spid="425"/>
                                        </p:tgtEl>
                                      </p:cBhvr>
                                    </p:animEffect>
                                  </p:childTnLst>
                                </p:cTn>
                              </p:par>
                              <p:par>
                                <p:cTn id="265" nodeType="withEffect" fill="hold" presetClass="entr" presetID="10">
                                  <p:stCondLst>
                                    <p:cond delay="0"/>
                                  </p:stCondLst>
                                  <p:childTnLst>
                                    <p:set>
                                      <p:cBhvr>
                                        <p:cTn id="266" dur="1" fill="hold">
                                          <p:stCondLst>
                                            <p:cond delay="0"/>
                                          </p:stCondLst>
                                        </p:cTn>
                                        <p:tgtEl>
                                          <p:spTgt spid="439"/>
                                        </p:tgtEl>
                                        <p:attrNameLst>
                                          <p:attrName>style.visibility</p:attrName>
                                        </p:attrNameLst>
                                      </p:cBhvr>
                                      <p:to>
                                        <p:strVal val="visible"/>
                                      </p:to>
                                    </p:set>
                                    <p:animEffect filter="fade" transition="in">
                                      <p:cBhvr additive="repl">
                                        <p:cTn id="267" dur="500"/>
                                        <p:tgtEl>
                                          <p:spTgt spid="439"/>
                                        </p:tgtEl>
                                      </p:cBhvr>
                                    </p:animEffect>
                                  </p:childTnLst>
                                </p:cTn>
                              </p:par>
                              <p:par>
                                <p:cTn id="268" nodeType="withEffect" fill="hold" presetClass="entr" presetID="10">
                                  <p:stCondLst>
                                    <p:cond delay="0"/>
                                  </p:stCondLst>
                                  <p:childTnLst>
                                    <p:set>
                                      <p:cBhvr>
                                        <p:cTn id="269" dur="1" fill="hold">
                                          <p:stCondLst>
                                            <p:cond delay="0"/>
                                          </p:stCondLst>
                                        </p:cTn>
                                        <p:tgtEl>
                                          <p:spTgt spid="459"/>
                                        </p:tgtEl>
                                        <p:attrNameLst>
                                          <p:attrName>style.visibility</p:attrName>
                                        </p:attrNameLst>
                                      </p:cBhvr>
                                      <p:to>
                                        <p:strVal val="visible"/>
                                      </p:to>
                                    </p:set>
                                    <p:animEffect filter="fade" transition="in">
                                      <p:cBhvr additive="repl">
                                        <p:cTn id="270" dur="500"/>
                                        <p:tgtEl>
                                          <p:spTgt spid="459"/>
                                        </p:tgtEl>
                                      </p:cBhvr>
                                    </p:animEffect>
                                  </p:childTnLst>
                                </p:cTn>
                              </p:par>
                            </p:childTnLst>
                          </p:cTn>
                        </p:par>
                      </p:childTnLst>
                    </p:cTn>
                  </p:par>
                  <p:par>
                    <p:cTn id="271" fill="hold">
                      <p:stCondLst>
                        <p:cond delay="indefinite"/>
                      </p:stCondLst>
                      <p:childTnLst>
                        <p:par>
                          <p:cTn id="272" fill="hold">
                            <p:stCondLst>
                              <p:cond delay="0"/>
                            </p:stCondLst>
                            <p:childTnLst>
                              <p:par>
                                <p:cTn id="273" nodeType="clickEffect" fill="hold" presetClass="entr" presetID="10">
                                  <p:stCondLst>
                                    <p:cond delay="0"/>
                                  </p:stCondLst>
                                  <p:childTnLst>
                                    <p:set>
                                      <p:cBhvr>
                                        <p:cTn id="274" dur="1" fill="hold">
                                          <p:stCondLst>
                                            <p:cond delay="0"/>
                                          </p:stCondLst>
                                        </p:cTn>
                                        <p:tgtEl>
                                          <p:spTgt spid="426"/>
                                        </p:tgtEl>
                                        <p:attrNameLst>
                                          <p:attrName>style.visibility</p:attrName>
                                        </p:attrNameLst>
                                      </p:cBhvr>
                                      <p:to>
                                        <p:strVal val="visible"/>
                                      </p:to>
                                    </p:set>
                                    <p:animEffect filter="fade" transition="in">
                                      <p:cBhvr additive="repl">
                                        <p:cTn id="275" dur="500"/>
                                        <p:tgtEl>
                                          <p:spTgt spid="426"/>
                                        </p:tgtEl>
                                      </p:cBhvr>
                                    </p:animEffect>
                                  </p:childTnLst>
                                </p:cTn>
                              </p:par>
                              <p:par>
                                <p:cTn id="276" nodeType="withEffect" fill="hold" presetClass="entr" presetID="10">
                                  <p:stCondLst>
                                    <p:cond delay="0"/>
                                  </p:stCondLst>
                                  <p:childTnLst>
                                    <p:set>
                                      <p:cBhvr>
                                        <p:cTn id="277" dur="1" fill="hold">
                                          <p:stCondLst>
                                            <p:cond delay="0"/>
                                          </p:stCondLst>
                                        </p:cTn>
                                        <p:tgtEl>
                                          <p:spTgt spid="436"/>
                                        </p:tgtEl>
                                        <p:attrNameLst>
                                          <p:attrName>style.visibility</p:attrName>
                                        </p:attrNameLst>
                                      </p:cBhvr>
                                      <p:to>
                                        <p:strVal val="visible"/>
                                      </p:to>
                                    </p:set>
                                    <p:animEffect filter="fade" transition="in">
                                      <p:cBhvr additive="repl">
                                        <p:cTn id="278" dur="500"/>
                                        <p:tgtEl>
                                          <p:spTgt spid="436"/>
                                        </p:tgtEl>
                                      </p:cBhvr>
                                    </p:animEffect>
                                  </p:childTnLst>
                                </p:cTn>
                              </p:par>
                              <p:par>
                                <p:cTn id="279" nodeType="withEffect" fill="hold" presetClass="entr" presetID="10">
                                  <p:stCondLst>
                                    <p:cond delay="0"/>
                                  </p:stCondLst>
                                  <p:childTnLst>
                                    <p:set>
                                      <p:cBhvr>
                                        <p:cTn id="280" dur="1" fill="hold">
                                          <p:stCondLst>
                                            <p:cond delay="0"/>
                                          </p:stCondLst>
                                        </p:cTn>
                                        <p:tgtEl>
                                          <p:spTgt spid="437"/>
                                        </p:tgtEl>
                                        <p:attrNameLst>
                                          <p:attrName>style.visibility</p:attrName>
                                        </p:attrNameLst>
                                      </p:cBhvr>
                                      <p:to>
                                        <p:strVal val="visible"/>
                                      </p:to>
                                    </p:set>
                                    <p:animEffect filter="fade" transition="in">
                                      <p:cBhvr additive="repl">
                                        <p:cTn id="281" dur="500"/>
                                        <p:tgtEl>
                                          <p:spTgt spid="437"/>
                                        </p:tgtEl>
                                      </p:cBhvr>
                                    </p:animEffect>
                                  </p:childTnLst>
                                </p:cTn>
                              </p:par>
                              <p:par>
                                <p:cTn id="282" nodeType="withEffect" fill="hold" presetClass="entr" presetID="10">
                                  <p:stCondLst>
                                    <p:cond delay="0"/>
                                  </p:stCondLst>
                                  <p:childTnLst>
                                    <p:set>
                                      <p:cBhvr>
                                        <p:cTn id="283" dur="1" fill="hold">
                                          <p:stCondLst>
                                            <p:cond delay="0"/>
                                          </p:stCondLst>
                                        </p:cTn>
                                        <p:tgtEl>
                                          <p:spTgt spid="438"/>
                                        </p:tgtEl>
                                        <p:attrNameLst>
                                          <p:attrName>style.visibility</p:attrName>
                                        </p:attrNameLst>
                                      </p:cBhvr>
                                      <p:to>
                                        <p:strVal val="visible"/>
                                      </p:to>
                                    </p:set>
                                    <p:animEffect filter="fade" transition="in">
                                      <p:cBhvr additive="repl">
                                        <p:cTn id="284" dur="500"/>
                                        <p:tgtEl>
                                          <p:spTgt spid="438"/>
                                        </p:tgtEl>
                                      </p:cBhvr>
                                    </p:animEffect>
                                  </p:childTnLst>
                                </p:cTn>
                              </p:par>
                              <p:par>
                                <p:cTn id="285" nodeType="withEffect" fill="hold" presetClass="entr" presetID="10">
                                  <p:stCondLst>
                                    <p:cond delay="0"/>
                                  </p:stCondLst>
                                  <p:childTnLst>
                                    <p:set>
                                      <p:cBhvr>
                                        <p:cTn id="286" dur="1" fill="hold">
                                          <p:stCondLst>
                                            <p:cond delay="0"/>
                                          </p:stCondLst>
                                        </p:cTn>
                                        <p:tgtEl>
                                          <p:spTgt spid="444"/>
                                        </p:tgtEl>
                                        <p:attrNameLst>
                                          <p:attrName>style.visibility</p:attrName>
                                        </p:attrNameLst>
                                      </p:cBhvr>
                                      <p:to>
                                        <p:strVal val="visible"/>
                                      </p:to>
                                    </p:set>
                                    <p:animEffect filter="fade" transition="in">
                                      <p:cBhvr additive="repl">
                                        <p:cTn id="287" dur="500"/>
                                        <p:tgtEl>
                                          <p:spTgt spid="444"/>
                                        </p:tgtEl>
                                      </p:cBhvr>
                                    </p:animEffect>
                                  </p:childTnLst>
                                </p:cTn>
                              </p:par>
                              <p:par>
                                <p:cTn id="288" nodeType="withEffect" fill="hold" presetClass="entr" presetID="10">
                                  <p:stCondLst>
                                    <p:cond delay="0"/>
                                  </p:stCondLst>
                                  <p:childTnLst>
                                    <p:set>
                                      <p:cBhvr>
                                        <p:cTn id="289" dur="1" fill="hold">
                                          <p:stCondLst>
                                            <p:cond delay="0"/>
                                          </p:stCondLst>
                                        </p:cTn>
                                        <p:tgtEl>
                                          <p:spTgt spid="455"/>
                                        </p:tgtEl>
                                        <p:attrNameLst>
                                          <p:attrName>style.visibility</p:attrName>
                                        </p:attrNameLst>
                                      </p:cBhvr>
                                      <p:to>
                                        <p:strVal val="visible"/>
                                      </p:to>
                                    </p:set>
                                    <p:animEffect filter="fade" transition="in">
                                      <p:cBhvr additive="repl">
                                        <p:cTn id="290" dur="500"/>
                                        <p:tgtEl>
                                          <p:spTgt spid="455"/>
                                        </p:tgtEl>
                                      </p:cBhvr>
                                    </p:animEffect>
                                  </p:childTnLst>
                                </p:cTn>
                              </p:par>
                              <p:par>
                                <p:cTn id="291" nodeType="withEffect" fill="hold" presetClass="entr" presetID="10">
                                  <p:stCondLst>
                                    <p:cond delay="0"/>
                                  </p:stCondLst>
                                  <p:childTnLst>
                                    <p:set>
                                      <p:cBhvr>
                                        <p:cTn id="292" dur="1" fill="hold">
                                          <p:stCondLst>
                                            <p:cond delay="0"/>
                                          </p:stCondLst>
                                        </p:cTn>
                                        <p:tgtEl>
                                          <p:spTgt spid="456"/>
                                        </p:tgtEl>
                                        <p:attrNameLst>
                                          <p:attrName>style.visibility</p:attrName>
                                        </p:attrNameLst>
                                      </p:cBhvr>
                                      <p:to>
                                        <p:strVal val="visible"/>
                                      </p:to>
                                    </p:set>
                                    <p:animEffect filter="fade" transition="in">
                                      <p:cBhvr additive="repl">
                                        <p:cTn id="293" dur="500"/>
                                        <p:tgtEl>
                                          <p:spTgt spid="456"/>
                                        </p:tgtEl>
                                      </p:cBhvr>
                                    </p:animEffect>
                                  </p:childTnLst>
                                </p:cTn>
                              </p:par>
                              <p:par>
                                <p:cTn id="294" nodeType="withEffect" fill="hold" presetClass="entr" presetID="10">
                                  <p:stCondLst>
                                    <p:cond delay="0"/>
                                  </p:stCondLst>
                                  <p:childTnLst>
                                    <p:set>
                                      <p:cBhvr>
                                        <p:cTn id="295" dur="1" fill="hold">
                                          <p:stCondLst>
                                            <p:cond delay="0"/>
                                          </p:stCondLst>
                                        </p:cTn>
                                        <p:tgtEl>
                                          <p:spTgt spid="457"/>
                                        </p:tgtEl>
                                        <p:attrNameLst>
                                          <p:attrName>style.visibility</p:attrName>
                                        </p:attrNameLst>
                                      </p:cBhvr>
                                      <p:to>
                                        <p:strVal val="visible"/>
                                      </p:to>
                                    </p:set>
                                    <p:animEffect filter="fade" transition="in">
                                      <p:cBhvr additive="repl">
                                        <p:cTn id="296" dur="500"/>
                                        <p:tgtEl>
                                          <p:spTgt spid="4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PlaceHolder 1"/>
          <p:cNvSpPr>
            <a:spLocks noGrp="1"/>
          </p:cNvSpPr>
          <p:nvPr>
            <p:ph type="title"/>
          </p:nvPr>
        </p:nvSpPr>
        <p:spPr>
          <a:xfrm>
            <a:off x="224280" y="266760"/>
            <a:ext cx="9306000" cy="516240"/>
          </a:xfrm>
          <a:prstGeom prst="rect">
            <a:avLst/>
          </a:prstGeom>
          <a:noFill/>
          <a:ln w="0">
            <a:noFill/>
          </a:ln>
        </p:spPr>
        <p:txBody>
          <a:bodyPr lIns="90000" rIns="90000" tIns="45000" bIns="45000" anchor="t">
            <a:noAutofit/>
          </a:bodyPr>
          <a:p>
            <a:pPr>
              <a:lnSpc>
                <a:spcPct val="100000"/>
              </a:lnSpc>
              <a:buNone/>
            </a:pPr>
            <a:r>
              <a:rPr b="1" lang="en-GB" sz="2660" spc="-1" strike="noStrike">
                <a:solidFill>
                  <a:srgbClr val="1a2e46"/>
                </a:solidFill>
                <a:latin typeface="Arial"/>
                <a:ea typeface="Open Sans"/>
              </a:rPr>
              <a:t>Updated GR flowgraph</a:t>
            </a:r>
            <a:endParaRPr b="0" lang="en-GB" sz="2660" spc="-1" strike="noStrike">
              <a:latin typeface="Arial"/>
            </a:endParaRPr>
          </a:p>
        </p:txBody>
      </p:sp>
      <p:pic>
        <p:nvPicPr>
          <p:cNvPr id="461" name="" descr=""/>
          <p:cNvPicPr/>
          <p:nvPr/>
        </p:nvPicPr>
        <p:blipFill>
          <a:blip r:embed="rId1"/>
          <a:stretch/>
        </p:blipFill>
        <p:spPr>
          <a:xfrm>
            <a:off x="2520000" y="1080000"/>
            <a:ext cx="6483240" cy="4685040"/>
          </a:xfrm>
          <a:prstGeom prst="rect">
            <a:avLst/>
          </a:prstGeom>
          <a:ln w="0">
            <a:noFill/>
          </a:ln>
        </p:spPr>
      </p:pic>
    </p:spTree>
  </p:cSld>
  <mc:AlternateContent>
    <mc:Choice Requires="p14">
      <p:transition p14:dur="250">
        <p:fade/>
      </p:transition>
    </mc:Choice>
    <mc:Fallback>
      <p:transition>
        <p:fade/>
      </p:transition>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2" name="PlaceHolder 1"/>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Updated Hardware Architecture</a:t>
            </a:r>
            <a:endParaRPr b="0" lang="en-GB" sz="2670" spc="-1" strike="noStrike">
              <a:latin typeface="Arial"/>
            </a:endParaRPr>
          </a:p>
        </p:txBody>
      </p:sp>
      <p:pic>
        <p:nvPicPr>
          <p:cNvPr id="463" name="" descr=""/>
          <p:cNvPicPr/>
          <p:nvPr/>
        </p:nvPicPr>
        <p:blipFill>
          <a:blip r:embed="rId1"/>
          <a:stretch/>
        </p:blipFill>
        <p:spPr>
          <a:xfrm>
            <a:off x="2679120" y="949680"/>
            <a:ext cx="6859800" cy="553068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PlaceHolder 1"/>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Multi Tile Sync (MTS)</a:t>
            </a:r>
            <a:endParaRPr b="0" lang="en-GB" sz="2670" spc="-1" strike="noStrike">
              <a:latin typeface="Arial"/>
            </a:endParaRPr>
          </a:p>
        </p:txBody>
      </p:sp>
      <p:sp>
        <p:nvSpPr>
          <p:cNvPr id="465" name=""/>
          <p:cNvSpPr/>
          <p:nvPr/>
        </p:nvSpPr>
        <p:spPr>
          <a:xfrm>
            <a:off x="2827440" y="1487520"/>
            <a:ext cx="6675840" cy="4389840"/>
          </a:xfrm>
          <a:prstGeom prst="roundRect">
            <a:avLst>
              <a:gd name="adj" fmla="val 1302"/>
            </a:avLst>
          </a:prstGeom>
          <a:blipFill rotWithShape="0">
            <a:blip r:embed="rId1"/>
            <a:srcRect/>
            <a:stretch/>
          </a:blipFill>
          <a:ln w="0">
            <a:noFill/>
          </a:ln>
        </p:spPr>
        <p:style>
          <a:lnRef idx="0"/>
          <a:fillRef idx="0"/>
          <a:effectRef idx="0"/>
          <a:fontRef idx="minor"/>
        </p:style>
      </p:sp>
      <p:sp>
        <p:nvSpPr>
          <p:cNvPr id="466" name="PlaceHolder 2"/>
          <p:cNvSpPr>
            <a:spLocks noGrp="1"/>
          </p:cNvSpPr>
          <p:nvPr>
            <p:ph/>
          </p:nvPr>
        </p:nvSpPr>
        <p:spPr>
          <a:xfrm>
            <a:off x="2827440" y="3247560"/>
            <a:ext cx="4391280" cy="2799720"/>
          </a:xfrm>
          <a:prstGeom prst="rect">
            <a:avLst/>
          </a:prstGeom>
          <a:noFill/>
          <a:ln w="0">
            <a:noFill/>
          </a:ln>
        </p:spPr>
        <p:txBody>
          <a:bodyPr lIns="90000" rIns="90000" tIns="45000" bIns="45000" anchor="t">
            <a:normAutofit fontScale="90000"/>
          </a:bodyPr>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PL_CLK &amp; SYSREF from TI LMK04828</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PL_CLK is used as PLL reference</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SYSREF for phase synchronization</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Tile 225 required to pass the CLK</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DAC subsystem follows the same rules</a:t>
            </a:r>
            <a:endParaRPr b="0" lang="en-GB" sz="20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7" name="PlaceHolder 1"/>
          <p:cNvSpPr>
            <a:spLocks noGrp="1"/>
          </p:cNvSpPr>
          <p:nvPr>
            <p:ph/>
          </p:nvPr>
        </p:nvSpPr>
        <p:spPr>
          <a:xfrm>
            <a:off x="504000" y="1087200"/>
            <a:ext cx="5831280" cy="5223960"/>
          </a:xfrm>
          <a:prstGeom prst="rect">
            <a:avLst/>
          </a:prstGeom>
          <a:noFill/>
          <a:ln w="0">
            <a:noFill/>
          </a:ln>
        </p:spPr>
        <p:txBody>
          <a:bodyPr lIns="90000" rIns="90000" tIns="45000" bIns="45000" anchor="t">
            <a:normAutofit/>
          </a:bodyPr>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To maximize network throughput, Jumbo Frames (up to 9000 bytes of </a:t>
            </a:r>
            <a:r>
              <a:rPr b="0" lang="en-GB" sz="2000" spc="-1" strike="noStrike">
                <a:solidFill>
                  <a:srgbClr val="25384b"/>
                </a:solidFill>
                <a:latin typeface="Aptos"/>
                <a:ea typeface="Aptos"/>
              </a:rPr>
              <a:t>payload) are enabled in the network.</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Experimental results closely align with the calculated ideal throughput.</a:t>
            </a:r>
            <a:endParaRPr b="0" lang="en-GB" sz="2000" spc="-1" strike="noStrike">
              <a:latin typeface="Arial"/>
            </a:endParaRPr>
          </a:p>
          <a:p>
            <a:pPr marL="237240" indent="-236880">
              <a:lnSpc>
                <a:spcPct val="100000"/>
              </a:lnSpc>
              <a:spcBef>
                <a:spcPts val="1599"/>
              </a:spcBef>
              <a:buClr>
                <a:srgbClr val="595959"/>
              </a:buClr>
              <a:buFont typeface="Arial"/>
              <a:buChar char="•"/>
            </a:pPr>
            <a:r>
              <a:rPr b="0" lang="en-GB" sz="2000" spc="-1" strike="noStrike">
                <a:solidFill>
                  <a:srgbClr val="25384b"/>
                </a:solidFill>
                <a:latin typeface="Aptos"/>
                <a:ea typeface="Aptos"/>
              </a:rPr>
              <a:t>RF-ADC data output rate is calculated using:</a:t>
            </a:r>
            <a:endParaRPr b="0" lang="en-GB" sz="2000" spc="-1" strike="noStrike">
              <a:latin typeface="Arial"/>
            </a:endParaRPr>
          </a:p>
          <a:p>
            <a:pPr marL="237240" indent="-236880">
              <a:lnSpc>
                <a:spcPct val="100000"/>
              </a:lnSpc>
              <a:spcBef>
                <a:spcPts val="567"/>
              </a:spcBef>
              <a:buClr>
                <a:srgbClr val="595959"/>
              </a:buClr>
              <a:buFont typeface="Arial"/>
              <a:buChar char="•"/>
            </a:pPr>
            <a:r>
              <a:rPr b="0" lang="en-GB" sz="2000" spc="-1" strike="noStrike">
                <a:solidFill>
                  <a:srgbClr val="25384b"/>
                </a:solidFill>
                <a:latin typeface="Aptos"/>
                <a:ea typeface="Aptos"/>
              </a:rPr>
              <a:t>RRF−ADC = B × C × Q</a:t>
            </a:r>
            <a:endParaRPr b="0" lang="en-GB" sz="2000" spc="-1" strike="noStrike">
              <a:latin typeface="Arial"/>
            </a:endParaRPr>
          </a:p>
          <a:p>
            <a:pPr lvl="1" marL="864000" indent="-324000">
              <a:lnSpc>
                <a:spcPct val="100000"/>
              </a:lnSpc>
              <a:spcBef>
                <a:spcPts val="283"/>
              </a:spcBef>
              <a:buClr>
                <a:srgbClr val="000000"/>
              </a:buClr>
              <a:buSzPct val="75000"/>
              <a:buFont typeface="Symbol"/>
              <a:buChar char=""/>
            </a:pPr>
            <a:r>
              <a:rPr b="0" lang="en-GB" sz="2000" spc="-1" strike="noStrike">
                <a:solidFill>
                  <a:srgbClr val="25384b"/>
                </a:solidFill>
                <a:latin typeface="Aptos"/>
                <a:ea typeface="Aptos"/>
              </a:rPr>
              <a:t>B is the bandwidth (RF-ADC sampling rate)</a:t>
            </a:r>
            <a:endParaRPr b="0" lang="en-GB" sz="2000" spc="-1" strike="noStrike">
              <a:latin typeface="Arial"/>
            </a:endParaRPr>
          </a:p>
          <a:p>
            <a:pPr lvl="1" marL="864000" indent="-324000">
              <a:lnSpc>
                <a:spcPct val="100000"/>
              </a:lnSpc>
              <a:spcBef>
                <a:spcPts val="283"/>
              </a:spcBef>
              <a:buClr>
                <a:srgbClr val="000000"/>
              </a:buClr>
              <a:buSzPct val="75000"/>
              <a:buFont typeface="Symbol"/>
              <a:buChar char=""/>
            </a:pPr>
            <a:r>
              <a:rPr b="0" lang="en-GB" sz="2000" spc="-1" strike="noStrike">
                <a:solidFill>
                  <a:srgbClr val="25384b"/>
                </a:solidFill>
                <a:latin typeface="Aptos"/>
                <a:ea typeface="Aptos"/>
              </a:rPr>
              <a:t>C is channels (2 for complex data)</a:t>
            </a:r>
            <a:endParaRPr b="0" lang="en-GB" sz="2000" spc="-1" strike="noStrike">
              <a:latin typeface="Arial"/>
            </a:endParaRPr>
          </a:p>
          <a:p>
            <a:pPr lvl="1" marL="864000" indent="-324000">
              <a:lnSpc>
                <a:spcPct val="100000"/>
              </a:lnSpc>
              <a:spcBef>
                <a:spcPts val="283"/>
              </a:spcBef>
              <a:buClr>
                <a:srgbClr val="000000"/>
              </a:buClr>
              <a:buSzPct val="75000"/>
              <a:buFont typeface="Symbol"/>
              <a:buChar char=""/>
            </a:pPr>
            <a:r>
              <a:rPr b="0" lang="en-GB" sz="2000" spc="-1" strike="noStrike">
                <a:solidFill>
                  <a:srgbClr val="25384b"/>
                </a:solidFill>
                <a:latin typeface="Aptos"/>
                <a:ea typeface="Aptos"/>
              </a:rPr>
              <a:t>Q is the RF-ADC resolution (14 bits with 2-bit padding, total 16 bits)</a:t>
            </a:r>
            <a:endParaRPr b="0" lang="en-GB" sz="2000" spc="-1" strike="noStrike">
              <a:latin typeface="Arial"/>
            </a:endParaRPr>
          </a:p>
        </p:txBody>
      </p:sp>
      <p:sp>
        <p:nvSpPr>
          <p:cNvPr id="468" name="PlaceHolder 2"/>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Ne</a:t>
            </a:r>
            <a:r>
              <a:rPr b="1" lang="en-GB" sz="2670" spc="-1" strike="noStrike">
                <a:solidFill>
                  <a:srgbClr val="173a5e"/>
                </a:solidFill>
                <a:latin typeface="Aptos Display"/>
                <a:ea typeface="Aptos Display"/>
              </a:rPr>
              <a:t>tw</a:t>
            </a:r>
            <a:r>
              <a:rPr b="1" lang="en-GB" sz="2670" spc="-1" strike="noStrike">
                <a:solidFill>
                  <a:srgbClr val="173a5e"/>
                </a:solidFill>
                <a:latin typeface="Aptos Display"/>
                <a:ea typeface="Aptos Display"/>
              </a:rPr>
              <a:t>ork </a:t>
            </a:r>
            <a:r>
              <a:rPr b="1" lang="en-GB" sz="2670" spc="-1" strike="noStrike">
                <a:solidFill>
                  <a:srgbClr val="173a5e"/>
                </a:solidFill>
                <a:latin typeface="Aptos Display"/>
                <a:ea typeface="Aptos Display"/>
              </a:rPr>
              <a:t>Thr</a:t>
            </a:r>
            <a:r>
              <a:rPr b="1" lang="en-GB" sz="2670" spc="-1" strike="noStrike">
                <a:solidFill>
                  <a:srgbClr val="173a5e"/>
                </a:solidFill>
                <a:latin typeface="Aptos Display"/>
                <a:ea typeface="Aptos Display"/>
              </a:rPr>
              <a:t>ou</a:t>
            </a:r>
            <a:r>
              <a:rPr b="1" lang="en-GB" sz="2670" spc="-1" strike="noStrike">
                <a:solidFill>
                  <a:srgbClr val="173a5e"/>
                </a:solidFill>
                <a:latin typeface="Aptos Display"/>
                <a:ea typeface="Aptos Display"/>
              </a:rPr>
              <a:t>gh</a:t>
            </a:r>
            <a:r>
              <a:rPr b="1" lang="en-GB" sz="2670" spc="-1" strike="noStrike">
                <a:solidFill>
                  <a:srgbClr val="173a5e"/>
                </a:solidFill>
                <a:latin typeface="Aptos Display"/>
                <a:ea typeface="Aptos Display"/>
              </a:rPr>
              <a:t>put </a:t>
            </a:r>
            <a:r>
              <a:rPr b="1" lang="en-GB" sz="2670" spc="-1" strike="noStrike">
                <a:solidFill>
                  <a:srgbClr val="173a5e"/>
                </a:solidFill>
                <a:latin typeface="Aptos Display"/>
                <a:ea typeface="Aptos Display"/>
              </a:rPr>
              <a:t>Tes</a:t>
            </a:r>
            <a:r>
              <a:rPr b="1" lang="en-GB" sz="2670" spc="-1" strike="noStrike">
                <a:solidFill>
                  <a:srgbClr val="173a5e"/>
                </a:solidFill>
                <a:latin typeface="Aptos Display"/>
                <a:ea typeface="Aptos Display"/>
              </a:rPr>
              <a:t>t </a:t>
            </a:r>
            <a:r>
              <a:rPr b="1" lang="en-GB" sz="2670" spc="-1" strike="noStrike">
                <a:solidFill>
                  <a:srgbClr val="173a5e"/>
                </a:solidFill>
                <a:latin typeface="Aptos Display"/>
                <a:ea typeface="Aptos Display"/>
              </a:rPr>
              <a:t>Re</a:t>
            </a:r>
            <a:r>
              <a:rPr b="1" lang="en-GB" sz="2670" spc="-1" strike="noStrike">
                <a:solidFill>
                  <a:srgbClr val="173a5e"/>
                </a:solidFill>
                <a:latin typeface="Aptos Display"/>
                <a:ea typeface="Aptos Display"/>
              </a:rPr>
              <a:t>sul</a:t>
            </a:r>
            <a:r>
              <a:rPr b="1" lang="en-GB" sz="2670" spc="-1" strike="noStrike">
                <a:solidFill>
                  <a:srgbClr val="173a5e"/>
                </a:solidFill>
                <a:latin typeface="Aptos Display"/>
                <a:ea typeface="Aptos Display"/>
              </a:rPr>
              <a:t>ts</a:t>
            </a:r>
            <a:endParaRPr b="0" lang="en-GB" sz="2670" spc="-1" strike="noStrike">
              <a:latin typeface="Arial"/>
            </a:endParaRPr>
          </a:p>
        </p:txBody>
      </p:sp>
      <p:graphicFrame>
        <p:nvGraphicFramePr>
          <p:cNvPr id="469" name=""/>
          <p:cNvGraphicFramePr/>
          <p:nvPr/>
        </p:nvGraphicFramePr>
        <p:xfrm>
          <a:off x="6480000" y="1767600"/>
          <a:ext cx="5435640" cy="2519640"/>
        </p:xfrm>
        <a:graphic>
          <a:graphicData uri="http://schemas.openxmlformats.org/drawingml/2006/table">
            <a:tbl>
              <a:tblPr/>
              <a:tblGrid>
                <a:gridCol w="1223640"/>
                <a:gridCol w="1134360"/>
                <a:gridCol w="1450440"/>
                <a:gridCol w="1627560"/>
              </a:tblGrid>
              <a:tr h="947520">
                <a:tc>
                  <a:txBody>
                    <a:bodyPr lIns="90000" rIns="90000" anchor="ctr">
                      <a:noAutofit/>
                    </a:bodyPr>
                    <a:p>
                      <a:pPr algn="ctr">
                        <a:lnSpc>
                          <a:spcPct val="100000"/>
                        </a:lnSpc>
                        <a:buNone/>
                      </a:pPr>
                      <a:r>
                        <a:rPr b="0" lang="en-GB" sz="1600" spc="-1" strike="noStrike">
                          <a:latin typeface="Arial"/>
                          <a:ea typeface="Arial"/>
                        </a:rPr>
                        <a:t>Decimation</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0" lang="en-GB" sz="1600" spc="-1" strike="noStrike">
                          <a:latin typeface="Arial"/>
                          <a:ea typeface="Arial"/>
                        </a:rPr>
                        <a:t>Bandwidth (MHz)</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0" lang="en-GB" sz="1600" spc="-1" strike="noStrike">
                          <a:latin typeface="Arial"/>
                          <a:ea typeface="Arial"/>
                        </a:rPr>
                        <a:t>RF-ADC Data Output Rate (GBit/s)</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0" lang="en-GB" sz="1600" spc="-1" strike="noStrike">
                          <a:latin typeface="Arial"/>
                          <a:ea typeface="Arial"/>
                        </a:rPr>
                        <a:t>Measured Avg. Throughput (GBit/s)</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392760">
                <a:tc>
                  <a:txBody>
                    <a:bodyPr lIns="90000" rIns="90000" anchor="ctr">
                      <a:noAutofit/>
                    </a:bodyPr>
                    <a:p>
                      <a:pPr algn="ctr">
                        <a:lnSpc>
                          <a:spcPct val="100000"/>
                        </a:lnSpc>
                        <a:buNone/>
                      </a:pPr>
                      <a:r>
                        <a:rPr b="0" lang="en-GB" sz="1600" spc="-1" strike="noStrike">
                          <a:latin typeface="Arial"/>
                          <a:ea typeface="Arial"/>
                        </a:rPr>
                        <a:t>2</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2,457.6</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78.6432</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73.40</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92760">
                <a:tc>
                  <a:txBody>
                    <a:bodyPr lIns="90000" rIns="90000" anchor="ctr">
                      <a:noAutofit/>
                    </a:bodyPr>
                    <a:p>
                      <a:pPr algn="ctr">
                        <a:lnSpc>
                          <a:spcPct val="100000"/>
                        </a:lnSpc>
                        <a:buNone/>
                      </a:pPr>
                      <a:r>
                        <a:rPr b="0" lang="en-GB" sz="1600" spc="-1" strike="noStrike">
                          <a:latin typeface="Arial"/>
                          <a:ea typeface="Arial"/>
                        </a:rPr>
                        <a:t>4</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1,228.8</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39.3216</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36.81</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92760">
                <a:tc>
                  <a:txBody>
                    <a:bodyPr lIns="90000" rIns="90000" anchor="ctr">
                      <a:noAutofit/>
                    </a:bodyPr>
                    <a:p>
                      <a:pPr algn="ctr">
                        <a:lnSpc>
                          <a:spcPct val="100000"/>
                        </a:lnSpc>
                        <a:buNone/>
                      </a:pPr>
                      <a:r>
                        <a:rPr b="0" lang="en-GB" sz="1600" spc="-1" strike="noStrike">
                          <a:latin typeface="Arial"/>
                          <a:ea typeface="Arial"/>
                        </a:rPr>
                        <a:t>8</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614.4</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19.6608</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18.41</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94200">
                <a:tc>
                  <a:txBody>
                    <a:bodyPr lIns="90000" rIns="90000" anchor="ctr">
                      <a:noAutofit/>
                    </a:bodyPr>
                    <a:p>
                      <a:pPr algn="ctr">
                        <a:lnSpc>
                          <a:spcPct val="100000"/>
                        </a:lnSpc>
                        <a:buNone/>
                      </a:pPr>
                      <a:r>
                        <a:rPr b="0" lang="en-GB" sz="1600" spc="-1" strike="noStrike">
                          <a:latin typeface="Arial"/>
                          <a:ea typeface="Arial"/>
                        </a:rPr>
                        <a:t>16</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307.2</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9.8304</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9.20</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PlaceHolder 1"/>
          <p:cNvSpPr>
            <a:spLocks noGrp="1"/>
          </p:cNvSpPr>
          <p:nvPr>
            <p:ph type="title"/>
          </p:nvPr>
        </p:nvSpPr>
        <p:spPr>
          <a:xfrm>
            <a:off x="228600" y="228600"/>
            <a:ext cx="10190880" cy="551880"/>
          </a:xfrm>
          <a:prstGeom prst="rect">
            <a:avLst/>
          </a:prstGeom>
          <a:noFill/>
          <a:ln w="0">
            <a:noFill/>
          </a:ln>
        </p:spPr>
        <p:txBody>
          <a:bodyPr lIns="90000" rIns="90000" tIns="45000" bIns="45000" anchor="ctr">
            <a:normAutofit/>
          </a:bodyPr>
          <a:p>
            <a:pPr>
              <a:lnSpc>
                <a:spcPct val="100000"/>
              </a:lnSpc>
              <a:buNone/>
            </a:pPr>
            <a:r>
              <a:rPr b="1" lang="en-GB" sz="2670" spc="-1" strike="noStrike">
                <a:solidFill>
                  <a:srgbClr val="173a5e"/>
                </a:solidFill>
                <a:latin typeface="Aptos Display"/>
                <a:ea typeface="Aptos Display"/>
              </a:rPr>
              <a:t>Additional rates</a:t>
            </a:r>
            <a:endParaRPr b="0" lang="en-GB" sz="2670" spc="-1" strike="noStrike">
              <a:latin typeface="Arial"/>
            </a:endParaRPr>
          </a:p>
        </p:txBody>
      </p:sp>
      <p:graphicFrame>
        <p:nvGraphicFramePr>
          <p:cNvPr id="471" name=""/>
          <p:cNvGraphicFramePr/>
          <p:nvPr/>
        </p:nvGraphicFramePr>
        <p:xfrm>
          <a:off x="286920" y="2057760"/>
          <a:ext cx="3808080" cy="2519640"/>
        </p:xfrm>
        <a:graphic>
          <a:graphicData uri="http://schemas.openxmlformats.org/drawingml/2006/table">
            <a:tbl>
              <a:tblPr/>
              <a:tblGrid>
                <a:gridCol w="1223640"/>
                <a:gridCol w="1134360"/>
                <a:gridCol w="1450440"/>
              </a:tblGrid>
              <a:tr h="947520">
                <a:tc>
                  <a:txBody>
                    <a:bodyPr lIns="90000" rIns="90000" anchor="ctr">
                      <a:noAutofit/>
                    </a:bodyPr>
                    <a:p>
                      <a:pPr algn="ctr">
                        <a:lnSpc>
                          <a:spcPct val="100000"/>
                        </a:lnSpc>
                        <a:buNone/>
                      </a:pPr>
                      <a:r>
                        <a:rPr b="0" lang="en-GB" sz="1600" spc="-1" strike="noStrike">
                          <a:latin typeface="Arial"/>
                          <a:ea typeface="Arial"/>
                        </a:rPr>
                        <a:t>Decimation</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0" lang="en-GB" sz="1600" spc="-1" strike="noStrike">
                          <a:latin typeface="Arial"/>
                          <a:ea typeface="Arial"/>
                        </a:rPr>
                        <a:t>Bandwidth (MHz)</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0" lang="en-GB" sz="1600" spc="-1" strike="noStrike">
                          <a:latin typeface="Arial"/>
                          <a:ea typeface="Arial"/>
                        </a:rPr>
                        <a:t>RF-ADC Data Output Rate (GBit/s)</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392760">
                <a:tc>
                  <a:txBody>
                    <a:bodyPr lIns="90000" rIns="90000" anchor="ctr">
                      <a:noAutofit/>
                    </a:bodyPr>
                    <a:p>
                      <a:pPr algn="ctr">
                        <a:lnSpc>
                          <a:spcPct val="100000"/>
                        </a:lnSpc>
                        <a:buNone/>
                      </a:pPr>
                      <a:r>
                        <a:rPr b="0" lang="en-GB" sz="1600" spc="-1" strike="noStrike">
                          <a:latin typeface="Arial"/>
                          <a:ea typeface="Arial"/>
                        </a:rPr>
                        <a:t>2</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2,457.6</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78.643</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92760">
                <a:tc>
                  <a:txBody>
                    <a:bodyPr lIns="90000" rIns="90000" anchor="ctr">
                      <a:noAutofit/>
                    </a:bodyPr>
                    <a:p>
                      <a:pPr algn="ctr">
                        <a:lnSpc>
                          <a:spcPct val="100000"/>
                        </a:lnSpc>
                        <a:buNone/>
                      </a:pPr>
                      <a:r>
                        <a:rPr b="0" lang="en-GB" sz="1600" spc="-1" strike="noStrike">
                          <a:latin typeface="Arial"/>
                          <a:ea typeface="Arial"/>
                        </a:rPr>
                        <a:t>4</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1,228.8</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39.322</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92760">
                <a:tc>
                  <a:txBody>
                    <a:bodyPr lIns="90000" rIns="90000" anchor="ctr">
                      <a:noAutofit/>
                    </a:bodyPr>
                    <a:p>
                      <a:pPr algn="ctr">
                        <a:lnSpc>
                          <a:spcPct val="100000"/>
                        </a:lnSpc>
                        <a:buNone/>
                      </a:pPr>
                      <a:r>
                        <a:rPr b="0" lang="en-GB" sz="1600" spc="-1" strike="noStrike">
                          <a:latin typeface="Arial"/>
                          <a:ea typeface="Arial"/>
                        </a:rPr>
                        <a:t>8</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614.4</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ctr">
                      <a:noAutofit/>
                    </a:bodyPr>
                    <a:p>
                      <a:pPr algn="ctr">
                        <a:lnSpc>
                          <a:spcPct val="100000"/>
                        </a:lnSpc>
                        <a:buNone/>
                      </a:pPr>
                      <a:r>
                        <a:rPr b="0" lang="en-GB" sz="1600" spc="-1" strike="noStrike">
                          <a:latin typeface="Arial"/>
                          <a:ea typeface="Arial"/>
                        </a:rPr>
                        <a:t>19.661</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94200">
                <a:tc>
                  <a:txBody>
                    <a:bodyPr lIns="90000" rIns="90000" anchor="ctr">
                      <a:noAutofit/>
                    </a:bodyPr>
                    <a:p>
                      <a:pPr algn="ctr">
                        <a:lnSpc>
                          <a:spcPct val="100000"/>
                        </a:lnSpc>
                        <a:buNone/>
                      </a:pPr>
                      <a:r>
                        <a:rPr b="0" lang="en-GB" sz="1600" spc="-1" strike="noStrike">
                          <a:latin typeface="Arial"/>
                          <a:ea typeface="Arial"/>
                        </a:rPr>
                        <a:t>16</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307.2</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ctr">
                      <a:noAutofit/>
                    </a:bodyPr>
                    <a:p>
                      <a:pPr algn="ctr">
                        <a:lnSpc>
                          <a:spcPct val="100000"/>
                        </a:lnSpc>
                        <a:buNone/>
                      </a:pPr>
                      <a:r>
                        <a:rPr b="0" lang="en-GB" sz="1600" spc="-1" strike="noStrike">
                          <a:latin typeface="Arial"/>
                          <a:ea typeface="Arial"/>
                        </a:rPr>
                        <a:t>9.83</a:t>
                      </a:r>
                      <a:endParaRPr b="0" lang="en-GB" sz="16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
        <p:nvSpPr>
          <p:cNvPr id="472" name=""/>
          <p:cNvSpPr/>
          <p:nvPr/>
        </p:nvSpPr>
        <p:spPr>
          <a:xfrm>
            <a:off x="4608000" y="3024000"/>
            <a:ext cx="863280" cy="791280"/>
          </a:xfrm>
          <a:custGeom>
            <a:avLst/>
            <a:gdLst/>
            <a:ah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0">
            <a:solidFill>
              <a:srgbClr val="3465a4"/>
            </a:solidFill>
          </a:ln>
        </p:spPr>
        <p:style>
          <a:lnRef idx="0"/>
          <a:fillRef idx="0"/>
          <a:effectRef idx="0"/>
          <a:fontRef idx="minor"/>
        </p:style>
      </p:sp>
      <p:graphicFrame>
        <p:nvGraphicFramePr>
          <p:cNvPr id="473" name=""/>
          <p:cNvGraphicFramePr/>
          <p:nvPr/>
        </p:nvGraphicFramePr>
        <p:xfrm>
          <a:off x="6115680" y="1401480"/>
          <a:ext cx="5504760" cy="4198680"/>
        </p:xfrm>
        <a:graphic>
          <a:graphicData uri="http://schemas.openxmlformats.org/drawingml/2006/table">
            <a:tbl>
              <a:tblPr/>
              <a:tblGrid>
                <a:gridCol w="1098360"/>
                <a:gridCol w="1098360"/>
                <a:gridCol w="1098360"/>
                <a:gridCol w="1098360"/>
                <a:gridCol w="1111680"/>
              </a:tblGrid>
              <a:tr h="349920">
                <a:tc>
                  <a:txBody>
                    <a:bodyPr lIns="90000" rIns="90000" anchor="ctr">
                      <a:noAutofit/>
                    </a:bodyPr>
                    <a:p>
                      <a:pPr algn="ctr">
                        <a:lnSpc>
                          <a:spcPct val="100000"/>
                        </a:lnSpc>
                        <a:buNone/>
                      </a:pPr>
                      <a:r>
                        <a:rPr b="1" lang="en-GB" sz="1800" spc="-1" strike="noStrike">
                          <a:latin typeface="Arial"/>
                        </a:rPr>
                        <a:t>DDC</a:t>
                      </a:r>
                      <a:endParaRPr b="0" lang="en-GB" sz="18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1" lang="en-GB" sz="1800" spc="-1" strike="noStrike">
                          <a:latin typeface="Arial"/>
                        </a:rPr>
                        <a:t>Fs(MHz)</a:t>
                      </a:r>
                      <a:endParaRPr b="0" lang="en-GB" sz="18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1" lang="en-GB" sz="1800" spc="-1" strike="noStrike">
                          <a:latin typeface="Arial"/>
                        </a:rPr>
                        <a:t>x1 Gbits/s</a:t>
                      </a:r>
                      <a:endParaRPr b="0" lang="en-GB" sz="18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1" lang="en-GB" sz="1800" spc="-1" strike="noStrike">
                          <a:latin typeface="Arial"/>
                        </a:rPr>
                        <a:t>x2 Gbits/s</a:t>
                      </a:r>
                      <a:endParaRPr b="0" lang="en-GB" sz="18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90000" rIns="90000" anchor="ctr">
                      <a:noAutofit/>
                    </a:bodyPr>
                    <a:p>
                      <a:pPr algn="ctr">
                        <a:lnSpc>
                          <a:spcPct val="100000"/>
                        </a:lnSpc>
                        <a:buNone/>
                      </a:pPr>
                      <a:r>
                        <a:rPr b="1" lang="en-GB" sz="1800" spc="-1" strike="noStrike">
                          <a:latin typeface="Arial"/>
                        </a:rPr>
                        <a:t>x4 Gbits/s</a:t>
                      </a:r>
                      <a:endParaRPr b="0" lang="en-GB" sz="1800" spc="-1" strike="noStrike">
                        <a:latin typeface="Arial"/>
                      </a:endParaRPr>
                    </a:p>
                  </a:txBody>
                  <a:tcPr anchor="ct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349920">
                <a:tc>
                  <a:txBody>
                    <a:bodyPr lIns="90000" rIns="90000" anchor="t">
                      <a:noAutofit/>
                    </a:bodyPr>
                    <a:p>
                      <a:pPr algn="ctr">
                        <a:lnSpc>
                          <a:spcPct val="100000"/>
                        </a:lnSpc>
                        <a:buNone/>
                      </a:pPr>
                      <a:r>
                        <a:rPr b="0" lang="en-GB" sz="1800" spc="-1" strike="noStrike">
                          <a:latin typeface="Arial"/>
                        </a:rPr>
                        <a:t>1</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4915.2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sngStrike">
                          <a:latin typeface="Arial"/>
                        </a:rPr>
                        <a:t>146.48</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sngStrike">
                          <a:latin typeface="Arial"/>
                        </a:rPr>
                        <a:t>292.97</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sngStrike">
                          <a:latin typeface="Arial"/>
                        </a:rPr>
                        <a:t>585.94</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49920">
                <a:tc>
                  <a:txBody>
                    <a:bodyPr lIns="90000" rIns="90000" anchor="t">
                      <a:noAutofit/>
                    </a:bodyPr>
                    <a:p>
                      <a:pPr algn="ctr">
                        <a:lnSpc>
                          <a:spcPct val="100000"/>
                        </a:lnSpc>
                        <a:buNone/>
                      </a:pPr>
                      <a:r>
                        <a:rPr b="0" lang="en-GB" sz="1800" spc="-1" strike="noStrike">
                          <a:latin typeface="Arial"/>
                        </a:rPr>
                        <a:t>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2457.6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78.64</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sngStrike">
                          <a:latin typeface="Arial"/>
                        </a:rPr>
                        <a:t>157.29</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sngStrike">
                          <a:latin typeface="Arial"/>
                        </a:rPr>
                        <a:t>314.57</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49920">
                <a:tc>
                  <a:txBody>
                    <a:bodyPr lIns="90000" rIns="90000" anchor="t">
                      <a:noAutofit/>
                    </a:bodyPr>
                    <a:p>
                      <a:pPr algn="ctr">
                        <a:lnSpc>
                          <a:spcPct val="100000"/>
                        </a:lnSpc>
                        <a:buNone/>
                      </a:pPr>
                      <a:r>
                        <a:rPr b="0" i="1" lang="en-GB" sz="1800" spc="-1" strike="noStrike">
                          <a:latin typeface="Arial"/>
                        </a:rPr>
                        <a:t>4</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1228.8</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39.32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78.64</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sngStrike">
                          <a:latin typeface="Arial"/>
                        </a:rPr>
                        <a:t>157.29</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49920">
                <a:tc>
                  <a:txBody>
                    <a:bodyPr lIns="90000" rIns="90000" anchor="t">
                      <a:noAutofit/>
                    </a:bodyPr>
                    <a:p>
                      <a:pPr algn="ctr">
                        <a:lnSpc>
                          <a:spcPct val="100000"/>
                        </a:lnSpc>
                        <a:buNone/>
                      </a:pPr>
                      <a:r>
                        <a:rPr b="0" lang="en-GB" sz="1800" spc="-1" strike="noStrike">
                          <a:latin typeface="Arial"/>
                        </a:rPr>
                        <a:t>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819.2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26.21</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52.43</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sngStrike">
                          <a:latin typeface="Arial"/>
                        </a:rPr>
                        <a:t>104.86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49920">
                <a:tc>
                  <a:txBody>
                    <a:bodyPr lIns="90000" rIns="90000" anchor="t">
                      <a:noAutofit/>
                    </a:bodyPr>
                    <a:p>
                      <a:pPr algn="ctr">
                        <a:lnSpc>
                          <a:spcPct val="100000"/>
                        </a:lnSpc>
                        <a:buNone/>
                      </a:pPr>
                      <a:r>
                        <a:rPr b="0" lang="en-GB" sz="1800" spc="-1" strike="noStrike">
                          <a:latin typeface="Arial"/>
                        </a:rPr>
                        <a:t>8</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614.4</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19.66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39.32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78.64</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49920">
                <a:tc>
                  <a:txBody>
                    <a:bodyPr lIns="90000" rIns="90000" anchor="t">
                      <a:noAutofit/>
                    </a:bodyPr>
                    <a:p>
                      <a:pPr algn="ctr">
                        <a:lnSpc>
                          <a:spcPct val="100000"/>
                        </a:lnSpc>
                        <a:buNone/>
                      </a:pPr>
                      <a:r>
                        <a:rPr b="0" lang="en-GB" sz="1800" spc="-1" strike="noStrike">
                          <a:latin typeface="Arial"/>
                        </a:rPr>
                        <a:t>10</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491.52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15.73</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31.46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62.91</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49920">
                <a:tc>
                  <a:txBody>
                    <a:bodyPr lIns="90000" rIns="90000" anchor="t">
                      <a:noAutofit/>
                    </a:bodyPr>
                    <a:p>
                      <a:pPr algn="ctr">
                        <a:lnSpc>
                          <a:spcPct val="100000"/>
                        </a:lnSpc>
                        <a:buNone/>
                      </a:pPr>
                      <a:r>
                        <a:rPr b="0" lang="en-GB" sz="1800" spc="-1" strike="noStrike">
                          <a:latin typeface="Arial"/>
                        </a:rPr>
                        <a:t>12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409.6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13.11</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26.21</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52.43</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49920">
                <a:tc>
                  <a:txBody>
                    <a:bodyPr lIns="90000" rIns="90000" anchor="t">
                      <a:noAutofit/>
                    </a:bodyPr>
                    <a:p>
                      <a:pPr algn="ctr">
                        <a:lnSpc>
                          <a:spcPct val="100000"/>
                        </a:lnSpc>
                        <a:buNone/>
                      </a:pPr>
                      <a:r>
                        <a:rPr b="0" lang="en-GB" sz="1800" spc="-1" strike="noStrike">
                          <a:latin typeface="Arial"/>
                        </a:rPr>
                        <a:t>16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307.2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9.83</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19.66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39.32</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49920">
                <a:tc>
                  <a:txBody>
                    <a:bodyPr lIns="90000" rIns="90000" anchor="t">
                      <a:noAutofit/>
                    </a:bodyPr>
                    <a:p>
                      <a:pPr algn="ctr">
                        <a:lnSpc>
                          <a:spcPct val="100000"/>
                        </a:lnSpc>
                        <a:buNone/>
                      </a:pPr>
                      <a:r>
                        <a:rPr b="0" lang="en-GB" sz="1800" spc="-1" strike="noStrike">
                          <a:latin typeface="Arial"/>
                        </a:rPr>
                        <a:t>20</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245.76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7.86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15.73</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31.46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349920">
                <a:tc>
                  <a:txBody>
                    <a:bodyPr lIns="90000" rIns="90000" anchor="t">
                      <a:noAutofit/>
                    </a:bodyPr>
                    <a:p>
                      <a:pPr algn="ctr">
                        <a:lnSpc>
                          <a:spcPct val="100000"/>
                        </a:lnSpc>
                        <a:buNone/>
                      </a:pPr>
                      <a:r>
                        <a:rPr b="0" lang="en-GB" sz="1800" spc="-1" strike="noStrike">
                          <a:latin typeface="Arial"/>
                        </a:rPr>
                        <a:t>24</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204.8</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6.55</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13.11</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90000" rIns="90000" anchor="t">
                      <a:noAutofit/>
                    </a:bodyPr>
                    <a:p>
                      <a:pPr algn="r">
                        <a:lnSpc>
                          <a:spcPct val="100000"/>
                        </a:lnSpc>
                        <a:buNone/>
                      </a:pPr>
                      <a:r>
                        <a:rPr b="0" lang="en-GB" sz="1800" spc="-1" strike="noStrike">
                          <a:latin typeface="Arial"/>
                        </a:rPr>
                        <a:t>26.21</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349920">
                <a:tc>
                  <a:txBody>
                    <a:bodyPr lIns="90000" rIns="90000" anchor="t">
                      <a:noAutofit/>
                    </a:bodyPr>
                    <a:p>
                      <a:pPr algn="ctr">
                        <a:lnSpc>
                          <a:spcPct val="100000"/>
                        </a:lnSpc>
                        <a:buNone/>
                      </a:pPr>
                      <a:r>
                        <a:rPr b="0" lang="en-GB" sz="1800" spc="-1" strike="noStrike">
                          <a:latin typeface="Arial"/>
                        </a:rPr>
                        <a:t>40</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122.88</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3.93</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7.86</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lIns="90000" rIns="90000" anchor="t">
                      <a:noAutofit/>
                    </a:bodyPr>
                    <a:p>
                      <a:pPr algn="r">
                        <a:lnSpc>
                          <a:spcPct val="100000"/>
                        </a:lnSpc>
                        <a:buNone/>
                      </a:pPr>
                      <a:r>
                        <a:rPr b="0" lang="en-GB" sz="1800" spc="-1" strike="noStrike">
                          <a:latin typeface="Arial"/>
                        </a:rPr>
                        <a:t>15.73</a:t>
                      </a:r>
                      <a:endParaRPr b="0" lang="en-GB" sz="1800" spc="-1" strike="noStrike">
                        <a:latin typeface="Arial"/>
                      </a:endParaRPr>
                    </a:p>
                  </a:txBody>
                  <a:tcPr anchor="t"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4" name="PlaceHolder 1"/>
          <p:cNvSpPr>
            <a:spLocks noGrp="1"/>
          </p:cNvSpPr>
          <p:nvPr>
            <p:ph/>
          </p:nvPr>
        </p:nvSpPr>
        <p:spPr>
          <a:xfrm>
            <a:off x="828000" y="3852000"/>
            <a:ext cx="4990320" cy="451800"/>
          </a:xfrm>
          <a:prstGeom prst="rect">
            <a:avLst/>
          </a:prstGeom>
          <a:noFill/>
          <a:ln w="0">
            <a:noFill/>
          </a:ln>
        </p:spPr>
        <p:txBody>
          <a:bodyPr lIns="90000" rIns="90000" tIns="45000" bIns="45000" anchor="t">
            <a:normAutofit/>
          </a:bodyPr>
          <a:p>
            <a:pPr>
              <a:lnSpc>
                <a:spcPct val="100000"/>
              </a:lnSpc>
              <a:spcBef>
                <a:spcPts val="360"/>
              </a:spcBef>
              <a:buNone/>
              <a:tabLst>
                <a:tab algn="l" pos="0"/>
              </a:tabLst>
            </a:pPr>
            <a:r>
              <a:rPr b="0" lang="en-GB" sz="1800" spc="-1" strike="noStrike">
                <a:solidFill>
                  <a:srgbClr val="ffffff"/>
                </a:solidFill>
                <a:latin typeface="Aptos"/>
                <a:ea typeface="Aptos"/>
              </a:rPr>
              <a:t>github.com/strath-sdr/rfsoc_qsfp_offload</a:t>
            </a:r>
            <a:endParaRPr b="0" lang="en-GB" sz="1800" spc="-1" strike="noStrike">
              <a:latin typeface="Arial"/>
            </a:endParaRPr>
          </a:p>
        </p:txBody>
      </p:sp>
      <p:sp>
        <p:nvSpPr>
          <p:cNvPr id="475" name="Oval 10_1"/>
          <p:cNvSpPr/>
          <p:nvPr/>
        </p:nvSpPr>
        <p:spPr>
          <a:xfrm>
            <a:off x="534960" y="3893760"/>
            <a:ext cx="315720" cy="315720"/>
          </a:xfrm>
          <a:prstGeom prst="ellipse">
            <a:avLst/>
          </a:prstGeom>
          <a:solidFill>
            <a:srgbClr val="808080"/>
          </a:solidFill>
          <a:ln w="6480">
            <a:noFill/>
          </a:ln>
        </p:spPr>
        <p:style>
          <a:lnRef idx="0"/>
          <a:fillRef idx="0"/>
          <a:effectRef idx="0"/>
          <a:fontRef idx="minor"/>
        </p:style>
      </p:sp>
      <p:sp>
        <p:nvSpPr>
          <p:cNvPr id="476" name="Picture 11_1"/>
          <p:cNvSpPr/>
          <p:nvPr/>
        </p:nvSpPr>
        <p:spPr>
          <a:xfrm>
            <a:off x="572760" y="3922560"/>
            <a:ext cx="240120" cy="243360"/>
          </a:xfrm>
          <a:prstGeom prst="ellipse">
            <a:avLst/>
          </a:prstGeom>
          <a:blipFill rotWithShape="0">
            <a:blip r:embed="rId1"/>
            <a:srcRect/>
            <a:stretch/>
          </a:blip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38</TotalTime>
  <Application>LibreOffice/7.3.7.2$Linux_X86_64 LibreOffice_project/30$Build-2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2026-09-18T12:49:42Z</dcterms:created>
  <dc:creator>Walnut Exporter</dc:creator>
  <dc:description/>
  <dc:language>en-GB</dc:language>
  <cp:lastModifiedBy/>
  <dcterms:modified xsi:type="dcterms:W3CDTF">2026-09-22T18:53:32Z</dcterms:modified>
  <cp:revision>3</cp:revision>
  <dc:subject/>
  <dc:title>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Converted Presentation</vt:lpwstr>
  </property>
</Properties>
</file>