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4D4F07-6EAA-4FF0-B54F-3665E4CAEFAD}" v="3" dt="2026-09-20T23:19:34.9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5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5B0B9-6467-4618-6DFB-45E2565A75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52CF9A-1978-162A-12B4-DCE9D9002A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ABAAA5-14BB-26B6-8B79-EC60D96F199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EEB3CC7-1E27-4C41-8209-4AA0A8BE60D4}" type="datetimeFigureOut">
              <a:t>9/20/2026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E3EC10-D89E-824E-AF73-1E82168AC6A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234C06-D3E2-BD0B-2EC4-59E74A1673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E458626-A5CB-4A0B-BC1D-9D8170131BF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0722E-BC50-3006-145A-7D492CD87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23CB8-2024-8707-E524-1839FA6A8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1AB4E2-35B6-4A14-A885-1F4A5FC1344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EEB3CC7-1E27-4C41-8209-4AA0A8BE60D4}" type="datetimeFigureOut">
              <a:t>9/20/2026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B0448-1A5F-3F70-047E-A7C6CFE8D38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D2760-7EF2-407E-E79B-549E1562F1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E458626-A5CB-4A0B-BC1D-9D8170131BF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08745-0A0B-E4E3-C857-45558A7EF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buNone/>
              <a:defRPr sz="60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647873-485B-37C9-68F9-D6D9D37D9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818D23-FF79-619D-0978-6CCEB23E8CC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EEB3CC7-1E27-4C41-8209-4AA0A8BE60D4}" type="datetimeFigureOut">
              <a:t>9/20/2026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CC0A9-031A-A376-5B93-B7E4072F03B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376922-C2AA-5C7D-0C31-0DD9379D50B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E458626-A5CB-4A0B-BC1D-9D8170131BF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42F3E-BD64-28B6-5C19-C86C7CC90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22F87-E81D-C327-4657-B564F4983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B2089D-13E0-403E-DB7D-A49819BAE29A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C6E2FA-457F-D601-3929-6A8CF069153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EEB3CC7-1E27-4C41-8209-4AA0A8BE60D4}" type="datetimeFigureOut">
              <a:t>9/20/2026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F5773C-757E-62F6-C460-C2F5AFF13A5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049217-2F90-B37D-9103-3965C4BC3C6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E458626-A5CB-4A0B-BC1D-9D8170131BF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98F7E-F3B1-631F-00D2-64442119C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88FDFB-E4F6-9C03-9730-2DF18EDFCA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4A0A9-84D0-058E-52F4-230E3F10BB6C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604DD2-D408-8253-06D5-F682E4D12BA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964159-A743-11D8-086D-79CB9FC007FC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CB1EC4-942A-B029-88D7-F177A93007B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EEB3CC7-1E27-4C41-8209-4AA0A8BE60D4}" type="datetimeFigureOut">
              <a:t>9/20/2026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507A31-9624-AEF5-1190-E7071C0FDA7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108F31-DEB7-F605-6EF1-981078F39E9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E458626-A5CB-4A0B-BC1D-9D8170131BF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6AA90-4CD7-F5A1-B38C-5C575864B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8E5A97-E0DF-CBF2-89E9-BF6BCDCD9DC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EEB3CC7-1E27-4C41-8209-4AA0A8BE60D4}" type="datetimeFigureOut">
              <a:t>9/20/2026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25AE3D-181A-87D8-427B-041A34F2A96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3F46A6-AC40-A82F-5E80-630FD782C6A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E458626-A5CB-4A0B-BC1D-9D8170131BF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DA3EC7-B316-6EA7-B1F6-D210B5A783E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EEB3CC7-1E27-4C41-8209-4AA0A8BE60D4}" type="datetimeFigureOut">
              <a:t>9/20/2026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FEE6B1-D6C7-CAC8-820E-3E4B92E1332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3D31E4-53F0-CD35-B6C3-0027456E4D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E458626-A5CB-4A0B-BC1D-9D8170131BF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6B1A0-7526-40FD-0F0F-9D2D853B9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5559A-1DC1-29BC-4737-4CAB56517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5A23FF-8C6B-979D-09BD-ABD417E5EE6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10C2A7-73D3-3A8E-290F-AFD6DEFD395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EEB3CC7-1E27-4C41-8209-4AA0A8BE60D4}" type="datetimeFigureOut">
              <a:t>9/20/2026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2093EA-C435-3468-08FC-4EFA672F79E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74C522-C699-205D-A629-7DDA26DAEE3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E458626-A5CB-4A0B-BC1D-9D8170131BF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BDC39-E72E-ABC2-CA0F-74C5AAFCF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0D37A7-8BFC-2D7A-FDAE-7B03F76973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77FC28-2232-0BDB-8E24-F5DD5B785B5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7C7FEF-6E91-7EE4-BEC6-A41725A4B32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EEB3CC7-1E27-4C41-8209-4AA0A8BE60D4}" type="datetimeFigureOut">
              <a:t>9/20/2026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B92C72-2F4F-9B8F-D2BC-8FCE32859C8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63382-C2F3-91E4-5342-33E4FF52D4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E458626-A5CB-4A0B-BC1D-9D8170131BF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D1DF5-7A72-C2F1-0E81-F5AD80E4F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FC7DB5-773D-292A-0901-35F9A334AE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299F78-38B6-5D07-0B2A-311154794B8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EEB3CC7-1E27-4C41-8209-4AA0A8BE60D4}" type="datetimeFigureOut">
              <a:t>9/20/2026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C4A25-E133-33E6-7F9C-A4A81C6528A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D1F15-F335-52AE-E539-6191F60872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E458626-A5CB-4A0B-BC1D-9D8170131BF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715EFE-3F5F-B3F3-43B0-04BF03953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EB08AD-DF08-B6FE-9B04-938BA7C79B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A2E877-FD61-6105-F018-088F2629CD4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EEB3CC7-1E27-4C41-8209-4AA0A8BE60D4}" type="datetimeFigureOut">
              <a:t>9/20/2026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87D96-57A8-6817-27FD-464265D3436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FAD5C-A1ED-944D-56C8-005073D86D2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E458626-A5CB-4A0B-BC1D-9D8170131BF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30F5A5-E132-92C6-AA3C-643E05FDD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F71D20-DB1A-B560-BE3C-FE5DCFBC9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A03109-6B07-41C3-022E-44F6358AAC91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EB3CC7-1E27-4C41-8209-4AA0A8BE60D4}" type="datetimeFigureOut">
              <a:t>9/20/2026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E8207-A60C-F99B-1C64-65C7B72F6710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B5A70-E324-ED7A-236D-BD7A30ED8CB7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458626-A5CB-4A0B-BC1D-9D8170131BF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EA382-3CC3-2910-2BD9-34BE5E4539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7803"/>
            <a:ext cx="9144000" cy="2387600"/>
          </a:xfrm>
        </p:spPr>
        <p:txBody>
          <a:bodyPr/>
          <a:lstStyle/>
          <a:p>
            <a:r>
              <a:rPr lang="en-US" dirty="0"/>
              <a:t>Cross-SDR Assessment for Spectrum Sensing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4E4F2A-8AFA-DA6E-72F6-E6BF9022AC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62316"/>
            <a:ext cx="9144000" cy="1655762"/>
          </a:xfrm>
        </p:spPr>
        <p:txBody>
          <a:bodyPr/>
          <a:lstStyle/>
          <a:p>
            <a:r>
              <a:rPr lang="en-US" i="1" dirty="0"/>
              <a:t>Parker Trzebunia, Wahab Khwaja, Ali </a:t>
            </a:r>
            <a:r>
              <a:rPr lang="en-US" i="1" dirty="0" err="1"/>
              <a:t>Gurbuz</a:t>
            </a:r>
            <a:endParaRPr lang="en-US" i="1" dirty="0"/>
          </a:p>
        </p:txBody>
      </p:sp>
      <p:pic>
        <p:nvPicPr>
          <p:cNvPr id="5" name="Picture 4" descr="A red sign with white text&#10;&#10;AI-generated content may be incorrect.">
            <a:extLst>
              <a:ext uri="{FF2B5EF4-FFF2-40B4-BE49-F238E27FC236}">
                <a16:creationId xmlns:a16="http://schemas.microsoft.com/office/drawing/2014/main" id="{5DD5B95F-65DB-0136-505C-41E22BA652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77" y="167054"/>
            <a:ext cx="2142161" cy="10314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9E8AC9A-064B-6763-665E-25111EBBD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7716" y="167054"/>
            <a:ext cx="1593607" cy="1143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194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otivation">
            <a:extLst>
              <a:ext uri="{FF2B5EF4-FFF2-40B4-BE49-F238E27FC236}">
                <a16:creationId xmlns:a16="http://schemas.microsoft.com/office/drawing/2014/main" id="{A9382B03-F59A-4632-AEA5-984A8DFD3749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1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Motivation</a:t>
            </a:r>
          </a:p>
        </p:txBody>
      </p:sp>
      <p:sp>
        <p:nvSpPr>
          <p:cNvPr id="2" name="02">
            <a:extLst>
              <a:ext uri="{FF2B5EF4-FFF2-40B4-BE49-F238E27FC236}">
                <a16:creationId xmlns:a16="http://schemas.microsoft.com/office/drawing/2014/main" id="{287E78FF-DF6A-4AD2-A037-DCAB05CC5E97}"/>
              </a:ext>
            </a:extLst>
          </p:cNvPr>
          <p:cNvSpPr>
            <a:spLocks noGrp="1"/>
          </p:cNvSpPr>
          <p:nvPr/>
        </p:nvSpPr>
        <p:spPr>
          <a:xfrm>
            <a:off x="11201400" y="6419850"/>
            <a:ext cx="381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275" b="0">
                <a:solidFill>
                  <a:srgbClr val="5D6269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3" name="Spectrum sensing and detection">
            <a:extLst>
              <a:ext uri="{FF2B5EF4-FFF2-40B4-BE49-F238E27FC236}">
                <a16:creationId xmlns:a16="http://schemas.microsoft.com/office/drawing/2014/main" id="{095B0717-D0FC-469C-8DB5-44071A381C94}"/>
              </a:ext>
            </a:extLst>
          </p:cNvPr>
          <p:cNvSpPr>
            <a:spLocks noGrp="1"/>
          </p:cNvSpPr>
          <p:nvPr/>
        </p:nvSpPr>
        <p:spPr>
          <a:xfrm>
            <a:off x="609600" y="1695450"/>
            <a:ext cx="5143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CC0000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CC0000"/>
                </a:solidFill>
                <a:latin typeface="Calibri"/>
                <a:ea typeface="Calibri"/>
                <a:cs typeface="Calibri"/>
              </a:rPr>
              <a:t>Spectrum sensing and detection</a:t>
            </a:r>
          </a:p>
        </p:txBody>
      </p:sp>
      <p:sp>
        <p:nvSpPr>
          <p:cNvPr id="4" name="Reliable, cost-effective sensing supports wireless comm">
            <a:extLst>
              <a:ext uri="{FF2B5EF4-FFF2-40B4-BE49-F238E27FC236}">
                <a16:creationId xmlns:a16="http://schemas.microsoft.com/office/drawing/2014/main" id="{4145DA72-7C7D-48B9-99AC-FB35891EC7EE}"/>
              </a:ext>
            </a:extLst>
          </p:cNvPr>
          <p:cNvSpPr>
            <a:spLocks noGrp="1"/>
          </p:cNvSpPr>
          <p:nvPr/>
        </p:nvSpPr>
        <p:spPr>
          <a:xfrm>
            <a:off x="609600" y="2228850"/>
            <a:ext cx="4857750" cy="1371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250" b="0" dirty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Reliable, cost-effective sensing supports wireless communication and other applications.</a:t>
            </a:r>
          </a:p>
        </p:txBody>
      </p:sp>
      <p:sp>
        <p:nvSpPr>
          <p:cNvPr id="5" name="Dynamic spectrum access&#10;Passive UAV detection">
            <a:extLst>
              <a:ext uri="{FF2B5EF4-FFF2-40B4-BE49-F238E27FC236}">
                <a16:creationId xmlns:a16="http://schemas.microsoft.com/office/drawing/2014/main" id="{5F2B9BC4-B5CB-495A-BEA0-1CBBD260B05D}"/>
              </a:ext>
            </a:extLst>
          </p:cNvPr>
          <p:cNvSpPr>
            <a:spLocks noGrp="1"/>
          </p:cNvSpPr>
          <p:nvPr/>
        </p:nvSpPr>
        <p:spPr>
          <a:xfrm>
            <a:off x="609600" y="4038600"/>
            <a:ext cx="485775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lang="en-US" sz="2250" b="0" dirty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- </a:t>
            </a:r>
            <a:r>
              <a:rPr sz="2250" b="0" dirty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Dynamic spectrum access</a:t>
            </a:r>
          </a:p>
          <a:p>
            <a:pPr algn="l">
              <a:defRPr sz="2250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lang="en-US" sz="2250" b="0" dirty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- </a:t>
            </a:r>
            <a:r>
              <a:rPr sz="2250" b="0" dirty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Passive UAV detection</a:t>
            </a:r>
          </a:p>
        </p:txBody>
      </p:sp>
      <p:sp>
        <p:nvSpPr>
          <p:cNvPr id="6" name="RF data for intelligent systems">
            <a:extLst>
              <a:ext uri="{FF2B5EF4-FFF2-40B4-BE49-F238E27FC236}">
                <a16:creationId xmlns:a16="http://schemas.microsoft.com/office/drawing/2014/main" id="{F0E8D806-0CD3-452C-A338-A1842738D6F6}"/>
              </a:ext>
            </a:extLst>
          </p:cNvPr>
          <p:cNvSpPr>
            <a:spLocks noGrp="1"/>
          </p:cNvSpPr>
          <p:nvPr/>
        </p:nvSpPr>
        <p:spPr>
          <a:xfrm>
            <a:off x="6477000" y="1695450"/>
            <a:ext cx="51054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CC0000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CC0000"/>
                </a:solidFill>
                <a:latin typeface="Calibri"/>
                <a:ea typeface="Calibri"/>
                <a:cs typeface="Calibri"/>
              </a:rPr>
              <a:t>RF data for intelligent systems</a:t>
            </a:r>
          </a:p>
        </p:txBody>
      </p:sp>
      <p:sp>
        <p:nvSpPr>
          <p:cNvPr id="7" name="Demand for RF training data continues to grow.">
            <a:extLst>
              <a:ext uri="{FF2B5EF4-FFF2-40B4-BE49-F238E27FC236}">
                <a16:creationId xmlns:a16="http://schemas.microsoft.com/office/drawing/2014/main" id="{62375310-98FA-4FB9-BD1C-C080E35B388B}"/>
              </a:ext>
            </a:extLst>
          </p:cNvPr>
          <p:cNvSpPr>
            <a:spLocks noGrp="1"/>
          </p:cNvSpPr>
          <p:nvPr/>
        </p:nvSpPr>
        <p:spPr>
          <a:xfrm>
            <a:off x="6477000" y="2228850"/>
            <a:ext cx="4895850" cy="1371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Demand for RF training data continues to grow.</a:t>
            </a:r>
          </a:p>
        </p:txBody>
      </p:sp>
      <p:sp>
        <p:nvSpPr>
          <p:cNvPr id="8" name="Modulation recognition&#10;Cognitive radio&#10;Enhanced radar">
            <a:extLst>
              <a:ext uri="{FF2B5EF4-FFF2-40B4-BE49-F238E27FC236}">
                <a16:creationId xmlns:a16="http://schemas.microsoft.com/office/drawing/2014/main" id="{26092D58-47FC-402C-84E9-D622EE3B7ACA}"/>
              </a:ext>
            </a:extLst>
          </p:cNvPr>
          <p:cNvSpPr>
            <a:spLocks noGrp="1"/>
          </p:cNvSpPr>
          <p:nvPr/>
        </p:nvSpPr>
        <p:spPr>
          <a:xfrm>
            <a:off x="6477000" y="4038600"/>
            <a:ext cx="4895850" cy="1524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lang="en-US" sz="2250" b="0" dirty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- </a:t>
            </a:r>
            <a:r>
              <a:rPr sz="2250" b="0" dirty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Modulation recognition</a:t>
            </a:r>
          </a:p>
          <a:p>
            <a:pPr algn="l">
              <a:defRPr sz="2250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lang="en-US" sz="2250" b="0" dirty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- </a:t>
            </a:r>
            <a:r>
              <a:rPr sz="2250" b="0" dirty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Cognitive radio</a:t>
            </a:r>
          </a:p>
          <a:p>
            <a:pPr algn="l">
              <a:defRPr sz="2250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lang="en-US" sz="2250" b="0" dirty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- </a:t>
            </a:r>
            <a:r>
              <a:rPr sz="2250" b="0" dirty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Enhanced radar</a:t>
            </a:r>
          </a:p>
        </p:txBody>
      </p:sp>
    </p:spTree>
    <p:extLst>
      <p:ext uri="{BB962C8B-B14F-4D97-AF65-F5344CB8AC3E}">
        <p14:creationId xmlns:p14="http://schemas.microsoft.com/office/powerpoint/2010/main" val="3741762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blem formulation">
            <a:extLst>
              <a:ext uri="{FF2B5EF4-FFF2-40B4-BE49-F238E27FC236}">
                <a16:creationId xmlns:a16="http://schemas.microsoft.com/office/drawing/2014/main" id="{ADC1FBFB-19C6-4E22-A468-0D35D2CA2502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1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Problem formulation</a:t>
            </a:r>
          </a:p>
        </p:txBody>
      </p:sp>
      <p:sp>
        <p:nvSpPr>
          <p:cNvPr id="2" name="03">
            <a:extLst>
              <a:ext uri="{FF2B5EF4-FFF2-40B4-BE49-F238E27FC236}">
                <a16:creationId xmlns:a16="http://schemas.microsoft.com/office/drawing/2014/main" id="{146F5814-4457-4D9C-A1D8-E785A18D7516}"/>
              </a:ext>
            </a:extLst>
          </p:cNvPr>
          <p:cNvSpPr>
            <a:spLocks noGrp="1"/>
          </p:cNvSpPr>
          <p:nvPr/>
        </p:nvSpPr>
        <p:spPr>
          <a:xfrm>
            <a:off x="11201400" y="6419850"/>
            <a:ext cx="381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275" b="0">
                <a:solidFill>
                  <a:srgbClr val="5D6269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3" name="Five commercial software-defined radios">
            <a:extLst>
              <a:ext uri="{FF2B5EF4-FFF2-40B4-BE49-F238E27FC236}">
                <a16:creationId xmlns:a16="http://schemas.microsoft.com/office/drawing/2014/main" id="{891C4BF8-6856-44F2-9BF5-01F20F0BC1E7}"/>
              </a:ext>
            </a:extLst>
          </p:cNvPr>
          <p:cNvSpPr>
            <a:spLocks noGrp="1"/>
          </p:cNvSpPr>
          <p:nvPr/>
        </p:nvSpPr>
        <p:spPr>
          <a:xfrm>
            <a:off x="609600" y="1628775"/>
            <a:ext cx="10477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CC0000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CC0000"/>
                </a:solidFill>
                <a:latin typeface="Calibri"/>
                <a:ea typeface="Calibri"/>
                <a:cs typeface="Calibri"/>
              </a:rPr>
              <a:t>Five commercial software-defined radios</a:t>
            </a:r>
          </a:p>
        </p:txBody>
      </p:sp>
      <p:sp>
        <p:nvSpPr>
          <p:cNvPr id="4" name="Different datasheet specifications require different pa">
            <a:extLst>
              <a:ext uri="{FF2B5EF4-FFF2-40B4-BE49-F238E27FC236}">
                <a16:creationId xmlns:a16="http://schemas.microsoft.com/office/drawing/2014/main" id="{FFE418D5-38D6-4566-A6E9-C82C70D6A3D4}"/>
              </a:ext>
            </a:extLst>
          </p:cNvPr>
          <p:cNvSpPr>
            <a:spLocks noGrp="1"/>
          </p:cNvSpPr>
          <p:nvPr/>
        </p:nvSpPr>
        <p:spPr>
          <a:xfrm>
            <a:off x="609600" y="2085975"/>
            <a:ext cx="104775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Different datasheet specifications require different parameter profiles.</a:t>
            </a:r>
          </a:p>
        </p:txBody>
      </p:sp>
      <p:sp>
        <p:nvSpPr>
          <p:cNvPr id="5" name="Comparison within each profile">
            <a:extLst>
              <a:ext uri="{FF2B5EF4-FFF2-40B4-BE49-F238E27FC236}">
                <a16:creationId xmlns:a16="http://schemas.microsoft.com/office/drawing/2014/main" id="{77CC769E-91EF-4346-9E2F-E2A005663808}"/>
              </a:ext>
            </a:extLst>
          </p:cNvPr>
          <p:cNvSpPr>
            <a:spLocks noGrp="1"/>
          </p:cNvSpPr>
          <p:nvPr/>
        </p:nvSpPr>
        <p:spPr>
          <a:xfrm>
            <a:off x="609600" y="3267075"/>
            <a:ext cx="10477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CC0000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CC0000"/>
                </a:solidFill>
                <a:latin typeface="Calibri"/>
                <a:ea typeface="Calibri"/>
                <a:cs typeface="Calibri"/>
              </a:rPr>
              <a:t>Comparison within each profile</a:t>
            </a:r>
          </a:p>
        </p:txBody>
      </p:sp>
      <p:sp>
        <p:nvSpPr>
          <p:cNvPr id="6" name="Live-band detections, scan time, and false detections">
            <a:extLst>
              <a:ext uri="{FF2B5EF4-FFF2-40B4-BE49-F238E27FC236}">
                <a16:creationId xmlns:a16="http://schemas.microsoft.com/office/drawing/2014/main" id="{02A2970F-2EF5-4518-8F07-D9C208FCEEDF}"/>
              </a:ext>
            </a:extLst>
          </p:cNvPr>
          <p:cNvSpPr>
            <a:spLocks noGrp="1"/>
          </p:cNvSpPr>
          <p:nvPr/>
        </p:nvSpPr>
        <p:spPr>
          <a:xfrm>
            <a:off x="609600" y="3714750"/>
            <a:ext cx="10620375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475" b="0" dirty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Live-band detections, scan time, and false</a:t>
            </a:r>
            <a:r>
              <a:rPr lang="en-US" sz="2475" b="0" dirty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-</a:t>
            </a:r>
            <a:r>
              <a:rPr sz="2475" b="0" dirty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detections</a:t>
            </a:r>
          </a:p>
        </p:txBody>
      </p:sp>
      <p:sp>
        <p:nvSpPr>
          <p:cNvPr id="7" name="Profiles vary sampling rate and frequency band. Receive">
            <a:extLst>
              <a:ext uri="{FF2B5EF4-FFF2-40B4-BE49-F238E27FC236}">
                <a16:creationId xmlns:a16="http://schemas.microsoft.com/office/drawing/2014/main" id="{D6FA52B1-0538-4ACC-8C10-5C44ABBF2794}"/>
              </a:ext>
            </a:extLst>
          </p:cNvPr>
          <p:cNvSpPr>
            <a:spLocks noGrp="1"/>
          </p:cNvSpPr>
          <p:nvPr/>
        </p:nvSpPr>
        <p:spPr>
          <a:xfrm>
            <a:off x="609600" y="5124450"/>
            <a:ext cx="102870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175" b="0" dirty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Profiles vary sampling rate and frequency band. Receiver front-end configurations remain fixed.</a:t>
            </a:r>
          </a:p>
        </p:txBody>
      </p:sp>
    </p:spTree>
    <p:extLst>
      <p:ext uri="{BB962C8B-B14F-4D97-AF65-F5344CB8AC3E}">
        <p14:creationId xmlns:p14="http://schemas.microsoft.com/office/powerpoint/2010/main" val="1890465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938" y="2057400"/>
            <a:ext cx="3190875" cy="3190875"/>
          </a:xfrm>
          <a:prstGeom prst="rect">
            <a:avLst/>
          </a:prstGeom>
        </p:spPr>
      </p:pic>
      <p:pic>
        <p:nvPicPr>
          <p:cNvPr id="22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0" y="2057400"/>
            <a:ext cx="3190875" cy="3190875"/>
          </a:xfrm>
          <a:prstGeom prst="rect">
            <a:avLst/>
          </a:prstGeom>
        </p:spPr>
      </p:pic>
      <p:sp>
        <p:nvSpPr>
          <p:cNvPr id="14" name="Hardware: small-scale SDRs">
            <a:extLst>
              <a:ext uri="{FF2B5EF4-FFF2-40B4-BE49-F238E27FC236}">
                <a16:creationId xmlns:a16="http://schemas.microsoft.com/office/drawing/2014/main" id="{1DAFFCA9-0BD7-4FAE-9B5A-3BAF121DCD74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1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Hardware: small-scale SDRs</a:t>
            </a:r>
          </a:p>
        </p:txBody>
      </p:sp>
      <p:sp>
        <p:nvSpPr>
          <p:cNvPr id="15" name="04">
            <a:extLst>
              <a:ext uri="{FF2B5EF4-FFF2-40B4-BE49-F238E27FC236}">
                <a16:creationId xmlns:a16="http://schemas.microsoft.com/office/drawing/2014/main" id="{61B1D6A7-390E-4676-8ECB-AB0B56E84F4A}"/>
              </a:ext>
            </a:extLst>
          </p:cNvPr>
          <p:cNvSpPr>
            <a:spLocks noGrp="1"/>
          </p:cNvSpPr>
          <p:nvPr/>
        </p:nvSpPr>
        <p:spPr>
          <a:xfrm>
            <a:off x="11201400" y="6419850"/>
            <a:ext cx="381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275" b="0">
                <a:solidFill>
                  <a:srgbClr val="5D6269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16" name="Maximum stable sampling rate: 2.4 MS/s">
            <a:extLst>
              <a:ext uri="{FF2B5EF4-FFF2-40B4-BE49-F238E27FC236}">
                <a16:creationId xmlns:a16="http://schemas.microsoft.com/office/drawing/2014/main" id="{71AB9651-8AFA-4E1B-9D2B-E48879C584C7}"/>
              </a:ext>
            </a:extLst>
          </p:cNvPr>
          <p:cNvSpPr>
            <a:spLocks noGrp="1"/>
          </p:cNvSpPr>
          <p:nvPr/>
        </p:nvSpPr>
        <p:spPr>
          <a:xfrm>
            <a:off x="609600" y="1362075"/>
            <a:ext cx="104775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Maximum stable sampling rate: 2.4 MS/s</a:t>
            </a:r>
          </a:p>
        </p:txBody>
      </p:sp>
      <p:sp>
        <p:nvSpPr>
          <p:cNvPr id="17" name="Nooelec NESDR SMArt XTR">
            <a:extLst>
              <a:ext uri="{FF2B5EF4-FFF2-40B4-BE49-F238E27FC236}">
                <a16:creationId xmlns:a16="http://schemas.microsoft.com/office/drawing/2014/main" id="{F453B387-3CE7-40B3-AD11-93F6DEC63EB1}"/>
              </a:ext>
            </a:extLst>
          </p:cNvPr>
          <p:cNvSpPr>
            <a:spLocks noGrp="1"/>
          </p:cNvSpPr>
          <p:nvPr/>
        </p:nvSpPr>
        <p:spPr>
          <a:xfrm>
            <a:off x="800100" y="525780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175" b="1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175" b="1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Nooelec NESDR SMArt XTR</a:t>
            </a:r>
          </a:p>
        </p:txBody>
      </p:sp>
      <p:sp>
        <p:nvSpPr>
          <p:cNvPr id="18" name="RTL-SDR Blog V3">
            <a:extLst>
              <a:ext uri="{FF2B5EF4-FFF2-40B4-BE49-F238E27FC236}">
                <a16:creationId xmlns:a16="http://schemas.microsoft.com/office/drawing/2014/main" id="{D4229B72-DDA6-47F3-9BDC-10B8E75579C3}"/>
              </a:ext>
            </a:extLst>
          </p:cNvPr>
          <p:cNvSpPr>
            <a:spLocks noGrp="1"/>
          </p:cNvSpPr>
          <p:nvPr/>
        </p:nvSpPr>
        <p:spPr>
          <a:xfrm>
            <a:off x="6238875" y="525780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175" b="1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175" b="1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RTL-SDR Blog V3</a:t>
            </a:r>
          </a:p>
        </p:txBody>
      </p:sp>
      <p:sp>
        <p:nvSpPr>
          <p:cNvPr id="19" name="Tuning range to ~2300 MHz">
            <a:extLst>
              <a:ext uri="{FF2B5EF4-FFF2-40B4-BE49-F238E27FC236}">
                <a16:creationId xmlns:a16="http://schemas.microsoft.com/office/drawing/2014/main" id="{5BA9692B-EC9A-4E0F-88AF-B867CC673AEC}"/>
              </a:ext>
            </a:extLst>
          </p:cNvPr>
          <p:cNvSpPr>
            <a:spLocks noGrp="1"/>
          </p:cNvSpPr>
          <p:nvPr/>
        </p:nvSpPr>
        <p:spPr>
          <a:xfrm>
            <a:off x="800100" y="5743575"/>
            <a:ext cx="5238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875" b="0">
                <a:solidFill>
                  <a:srgbClr val="5D6269"/>
                </a:solidFill>
                <a:latin typeface="Calibri"/>
                <a:ea typeface="Calibri"/>
                <a:cs typeface="Calibri"/>
              </a:defRPr>
            </a:pPr>
            <a:r>
              <a:rPr sz="1875" b="0" dirty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Tuning range to </a:t>
            </a:r>
            <a:r>
              <a:rPr lang="en-US" sz="1875" dirty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55-2300</a:t>
            </a:r>
            <a:r>
              <a:rPr sz="1875" b="0" dirty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 MHz</a:t>
            </a:r>
          </a:p>
        </p:txBody>
      </p:sp>
      <p:sp>
        <p:nvSpPr>
          <p:cNvPr id="20" name="Tuning range to ~1700 MHz">
            <a:extLst>
              <a:ext uri="{FF2B5EF4-FFF2-40B4-BE49-F238E27FC236}">
                <a16:creationId xmlns:a16="http://schemas.microsoft.com/office/drawing/2014/main" id="{F49C59F1-6A98-46AD-A25A-49CC8AAA7E25}"/>
              </a:ext>
            </a:extLst>
          </p:cNvPr>
          <p:cNvSpPr>
            <a:spLocks noGrp="1"/>
          </p:cNvSpPr>
          <p:nvPr/>
        </p:nvSpPr>
        <p:spPr>
          <a:xfrm>
            <a:off x="6238875" y="5743575"/>
            <a:ext cx="5238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875" b="0">
                <a:solidFill>
                  <a:srgbClr val="5D6269"/>
                </a:solidFill>
                <a:latin typeface="Calibri"/>
                <a:ea typeface="Calibri"/>
                <a:cs typeface="Calibri"/>
              </a:defRPr>
            </a:pPr>
            <a:r>
              <a:rPr sz="1875" b="0" dirty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Tuning range to </a:t>
            </a:r>
            <a:r>
              <a:rPr lang="en-US" sz="1875" b="0" dirty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0.5-1766</a:t>
            </a:r>
            <a:r>
              <a:rPr sz="1875" b="0" dirty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 MHz</a:t>
            </a:r>
          </a:p>
        </p:txBody>
      </p:sp>
    </p:spTree>
    <p:extLst>
      <p:ext uri="{BB962C8B-B14F-4D97-AF65-F5344CB8AC3E}">
        <p14:creationId xmlns:p14="http://schemas.microsoft.com/office/powerpoint/2010/main" val="275406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5775" y="1638300"/>
            <a:ext cx="3581400" cy="3581400"/>
          </a:xfrm>
          <a:prstGeom prst="rect">
            <a:avLst/>
          </a:prstGeom>
        </p:spPr>
      </p:pic>
      <p:pic>
        <p:nvPicPr>
          <p:cNvPr id="31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7374" y="2447925"/>
            <a:ext cx="2985001" cy="2314542"/>
          </a:xfrm>
          <a:prstGeom prst="rect">
            <a:avLst/>
          </a:prstGeom>
        </p:spPr>
      </p:pic>
      <p:pic>
        <p:nvPicPr>
          <p:cNvPr id="32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2649342"/>
            <a:ext cx="3295650" cy="2073667"/>
          </a:xfrm>
          <a:prstGeom prst="rect">
            <a:avLst/>
          </a:prstGeom>
        </p:spPr>
      </p:pic>
      <p:sp>
        <p:nvSpPr>
          <p:cNvPr id="21" name="Hardware: wideband SDRs">
            <a:extLst>
              <a:ext uri="{FF2B5EF4-FFF2-40B4-BE49-F238E27FC236}">
                <a16:creationId xmlns:a16="http://schemas.microsoft.com/office/drawing/2014/main" id="{30F74869-E5A0-4540-90FC-8BB16C3BD5B5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1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Hardware: wideband SDRs</a:t>
            </a:r>
          </a:p>
        </p:txBody>
      </p:sp>
      <p:sp>
        <p:nvSpPr>
          <p:cNvPr id="22" name="05">
            <a:extLst>
              <a:ext uri="{FF2B5EF4-FFF2-40B4-BE49-F238E27FC236}">
                <a16:creationId xmlns:a16="http://schemas.microsoft.com/office/drawing/2014/main" id="{F662F12F-9FA1-4FBD-91EF-A42C13EDD1B2}"/>
              </a:ext>
            </a:extLst>
          </p:cNvPr>
          <p:cNvSpPr>
            <a:spLocks noGrp="1"/>
          </p:cNvSpPr>
          <p:nvPr/>
        </p:nvSpPr>
        <p:spPr>
          <a:xfrm>
            <a:off x="11201400" y="6419850"/>
            <a:ext cx="381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275" b="0">
                <a:solidFill>
                  <a:srgbClr val="5D6269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05</a:t>
            </a:r>
          </a:p>
        </p:txBody>
      </p:sp>
      <p:sp>
        <p:nvSpPr>
          <p:cNvPr id="23" name="Tuning range up to 6 GHz">
            <a:extLst>
              <a:ext uri="{FF2B5EF4-FFF2-40B4-BE49-F238E27FC236}">
                <a16:creationId xmlns:a16="http://schemas.microsoft.com/office/drawing/2014/main" id="{FB97CF07-9670-4F87-BB48-71E4E47E981A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104775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Tuning range up to 6 GHz</a:t>
            </a:r>
          </a:p>
        </p:txBody>
      </p:sp>
      <p:sp>
        <p:nvSpPr>
          <p:cNvPr id="24" name="GSG HackRF One">
            <a:extLst>
              <a:ext uri="{FF2B5EF4-FFF2-40B4-BE49-F238E27FC236}">
                <a16:creationId xmlns:a16="http://schemas.microsoft.com/office/drawing/2014/main" id="{A29A0F88-7DC9-4C90-8FFE-0311A4B7269D}"/>
              </a:ext>
            </a:extLst>
          </p:cNvPr>
          <p:cNvSpPr>
            <a:spLocks noGrp="1"/>
          </p:cNvSpPr>
          <p:nvPr/>
        </p:nvSpPr>
        <p:spPr>
          <a:xfrm>
            <a:off x="609600" y="5362575"/>
            <a:ext cx="32956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950" b="1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GSG HackRF One</a:t>
            </a:r>
          </a:p>
        </p:txBody>
      </p:sp>
      <p:sp>
        <p:nvSpPr>
          <p:cNvPr id="25" name="Max. 20 MS/s">
            <a:extLst>
              <a:ext uri="{FF2B5EF4-FFF2-40B4-BE49-F238E27FC236}">
                <a16:creationId xmlns:a16="http://schemas.microsoft.com/office/drawing/2014/main" id="{C1807A06-2D56-406F-A4DD-493184318438}"/>
              </a:ext>
            </a:extLst>
          </p:cNvPr>
          <p:cNvSpPr>
            <a:spLocks noGrp="1"/>
          </p:cNvSpPr>
          <p:nvPr/>
        </p:nvSpPr>
        <p:spPr>
          <a:xfrm>
            <a:off x="609600" y="5934075"/>
            <a:ext cx="32956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875" b="0">
                <a:solidFill>
                  <a:srgbClr val="5D6269"/>
                </a:solidFill>
                <a:latin typeface="Calibri"/>
                <a:ea typeface="Calibri"/>
                <a:cs typeface="Calibri"/>
              </a:defRPr>
            </a:pPr>
            <a:r>
              <a:rPr sz="1875" b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Max. 20 MS/s</a:t>
            </a:r>
          </a:p>
        </p:txBody>
      </p:sp>
      <p:sp>
        <p:nvSpPr>
          <p:cNvPr id="26" name="Ettus USRP B205mini">
            <a:extLst>
              <a:ext uri="{FF2B5EF4-FFF2-40B4-BE49-F238E27FC236}">
                <a16:creationId xmlns:a16="http://schemas.microsoft.com/office/drawing/2014/main" id="{83936FCA-07AC-498D-9663-B3F435DB847D}"/>
              </a:ext>
            </a:extLst>
          </p:cNvPr>
          <p:cNvSpPr>
            <a:spLocks noGrp="1"/>
          </p:cNvSpPr>
          <p:nvPr/>
        </p:nvSpPr>
        <p:spPr>
          <a:xfrm>
            <a:off x="4429125" y="5362575"/>
            <a:ext cx="32956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950" b="1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Ettus USRP B205mini</a:t>
            </a:r>
          </a:p>
        </p:txBody>
      </p:sp>
      <p:sp>
        <p:nvSpPr>
          <p:cNvPr id="27" name="Max. 61.44 MS/s">
            <a:extLst>
              <a:ext uri="{FF2B5EF4-FFF2-40B4-BE49-F238E27FC236}">
                <a16:creationId xmlns:a16="http://schemas.microsoft.com/office/drawing/2014/main" id="{E8078546-B509-4EA0-9A5B-286F78EB6AC6}"/>
              </a:ext>
            </a:extLst>
          </p:cNvPr>
          <p:cNvSpPr>
            <a:spLocks noGrp="1"/>
          </p:cNvSpPr>
          <p:nvPr/>
        </p:nvSpPr>
        <p:spPr>
          <a:xfrm>
            <a:off x="4429125" y="5934075"/>
            <a:ext cx="32956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875" b="0">
                <a:solidFill>
                  <a:srgbClr val="5D6269"/>
                </a:solidFill>
                <a:latin typeface="Calibri"/>
                <a:ea typeface="Calibri"/>
                <a:cs typeface="Calibri"/>
              </a:defRPr>
            </a:pPr>
            <a:r>
              <a:rPr sz="1875" b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Max. 61.44 MS/s</a:t>
            </a:r>
          </a:p>
        </p:txBody>
      </p:sp>
      <p:sp>
        <p:nvSpPr>
          <p:cNvPr id="28" name="Nuand bladeRF 2.0 Micro xA9">
            <a:extLst>
              <a:ext uri="{FF2B5EF4-FFF2-40B4-BE49-F238E27FC236}">
                <a16:creationId xmlns:a16="http://schemas.microsoft.com/office/drawing/2014/main" id="{7B415F8C-F108-419C-A5B3-BCF1B050AAA7}"/>
              </a:ext>
            </a:extLst>
          </p:cNvPr>
          <p:cNvSpPr>
            <a:spLocks noGrp="1"/>
          </p:cNvSpPr>
          <p:nvPr/>
        </p:nvSpPr>
        <p:spPr>
          <a:xfrm>
            <a:off x="8248650" y="5362575"/>
            <a:ext cx="32956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950" b="1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Nuand bladeRF 2.0 Micro xA9</a:t>
            </a:r>
          </a:p>
        </p:txBody>
      </p:sp>
      <p:sp>
        <p:nvSpPr>
          <p:cNvPr id="29" name="Max. 61.44 MS/s">
            <a:extLst>
              <a:ext uri="{FF2B5EF4-FFF2-40B4-BE49-F238E27FC236}">
                <a16:creationId xmlns:a16="http://schemas.microsoft.com/office/drawing/2014/main" id="{0D4302B6-B8E2-423B-A135-358A57E37CF4}"/>
              </a:ext>
            </a:extLst>
          </p:cNvPr>
          <p:cNvSpPr>
            <a:spLocks noGrp="1"/>
          </p:cNvSpPr>
          <p:nvPr/>
        </p:nvSpPr>
        <p:spPr>
          <a:xfrm>
            <a:off x="8248650" y="5934075"/>
            <a:ext cx="32956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875" b="0">
                <a:solidFill>
                  <a:srgbClr val="5D6269"/>
                </a:solidFill>
                <a:latin typeface="Calibri"/>
                <a:ea typeface="Calibri"/>
                <a:cs typeface="Calibri"/>
              </a:defRPr>
            </a:pPr>
            <a:r>
              <a:rPr sz="1875" b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Max. 61.44 MS/s</a:t>
            </a:r>
          </a:p>
        </p:txBody>
      </p:sp>
    </p:spTree>
    <p:extLst>
      <p:ext uri="{BB962C8B-B14F-4D97-AF65-F5344CB8AC3E}">
        <p14:creationId xmlns:p14="http://schemas.microsoft.com/office/powerpoint/2010/main" val="2098308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file selection">
            <a:extLst>
              <a:ext uri="{FF2B5EF4-FFF2-40B4-BE49-F238E27FC236}">
                <a16:creationId xmlns:a16="http://schemas.microsoft.com/office/drawing/2014/main" id="{066C2958-2E4A-4432-930F-D83B95B3D94C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1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Profile selection</a:t>
            </a:r>
          </a:p>
        </p:txBody>
      </p:sp>
      <p:sp>
        <p:nvSpPr>
          <p:cNvPr id="2" name="06">
            <a:extLst>
              <a:ext uri="{FF2B5EF4-FFF2-40B4-BE49-F238E27FC236}">
                <a16:creationId xmlns:a16="http://schemas.microsoft.com/office/drawing/2014/main" id="{9C6BC86C-7846-4C04-9629-FD3A6D8458D2}"/>
              </a:ext>
            </a:extLst>
          </p:cNvPr>
          <p:cNvSpPr>
            <a:spLocks noGrp="1"/>
          </p:cNvSpPr>
          <p:nvPr/>
        </p:nvSpPr>
        <p:spPr>
          <a:xfrm>
            <a:off x="11201400" y="6419850"/>
            <a:ext cx="381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275" b="0">
                <a:solidFill>
                  <a:srgbClr val="5D6269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06</a:t>
            </a:r>
          </a:p>
        </p:txBody>
      </p:sp>
      <p:sp>
        <p:nvSpPr>
          <p:cNvPr id="3" name="RTL-SDR V3 and SMArt XTR">
            <a:extLst>
              <a:ext uri="{FF2B5EF4-FFF2-40B4-BE49-F238E27FC236}">
                <a16:creationId xmlns:a16="http://schemas.microsoft.com/office/drawing/2014/main" id="{6F0DFD31-4626-4621-ACA6-530ED9B45894}"/>
              </a:ext>
            </a:extLst>
          </p:cNvPr>
          <p:cNvSpPr>
            <a:spLocks noGrp="1"/>
          </p:cNvSpPr>
          <p:nvPr/>
        </p:nvSpPr>
        <p:spPr>
          <a:xfrm>
            <a:off x="609600" y="1552575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CC0000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CC0000"/>
                </a:solidFill>
                <a:latin typeface="Calibri"/>
                <a:ea typeface="Calibri"/>
                <a:cs typeface="Calibri"/>
              </a:rPr>
              <a:t>RTL-SDR V3 and SMArt XTR</a:t>
            </a:r>
          </a:p>
        </p:txBody>
      </p:sp>
      <p:sp>
        <p:nvSpPr>
          <p:cNvPr id="4" name="Limited frequency range and maximum sampling rate">
            <a:extLst>
              <a:ext uri="{FF2B5EF4-FFF2-40B4-BE49-F238E27FC236}">
                <a16:creationId xmlns:a16="http://schemas.microsoft.com/office/drawing/2014/main" id="{CD062D2E-2BB2-4486-A117-30A73F5C642E}"/>
              </a:ext>
            </a:extLst>
          </p:cNvPr>
          <p:cNvSpPr>
            <a:spLocks noGrp="1"/>
          </p:cNvSpPr>
          <p:nvPr/>
        </p:nvSpPr>
        <p:spPr>
          <a:xfrm>
            <a:off x="4333875" y="1552575"/>
            <a:ext cx="7077075" cy="971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Limited frequency range and maximum sampling rate</a:t>
            </a:r>
          </a:p>
        </p:txBody>
      </p:sp>
      <p:sp>
        <p:nvSpPr>
          <p:cNvPr id="5" name="HackRF One and bladeRF xA9">
            <a:extLst>
              <a:ext uri="{FF2B5EF4-FFF2-40B4-BE49-F238E27FC236}">
                <a16:creationId xmlns:a16="http://schemas.microsoft.com/office/drawing/2014/main" id="{97796466-A5DB-44E0-93D0-04DA59EB314A}"/>
              </a:ext>
            </a:extLst>
          </p:cNvPr>
          <p:cNvSpPr>
            <a:spLocks noGrp="1"/>
          </p:cNvSpPr>
          <p:nvPr/>
        </p:nvSpPr>
        <p:spPr>
          <a:xfrm>
            <a:off x="609600" y="2990850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CC0000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CC0000"/>
                </a:solidFill>
                <a:latin typeface="Calibri"/>
                <a:ea typeface="Calibri"/>
                <a:cs typeface="Calibri"/>
              </a:rPr>
              <a:t>HackRF One and bladeRF xA9</a:t>
            </a:r>
          </a:p>
        </p:txBody>
      </p:sp>
      <p:sp>
        <p:nvSpPr>
          <p:cNvPr id="6" name="Lower sampling rates pose challenges due to analog-to-d">
            <a:extLst>
              <a:ext uri="{FF2B5EF4-FFF2-40B4-BE49-F238E27FC236}">
                <a16:creationId xmlns:a16="http://schemas.microsoft.com/office/drawing/2014/main" id="{5652756B-45F7-4D98-BE18-5BB302408AB4}"/>
              </a:ext>
            </a:extLst>
          </p:cNvPr>
          <p:cNvSpPr>
            <a:spLocks noGrp="1"/>
          </p:cNvSpPr>
          <p:nvPr/>
        </p:nvSpPr>
        <p:spPr>
          <a:xfrm>
            <a:off x="4333875" y="2952750"/>
            <a:ext cx="7077075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Lower sampling rates pose challenges due to analog-to-digital converter and bandpass filter limitations.</a:t>
            </a:r>
          </a:p>
        </p:txBody>
      </p:sp>
      <p:sp>
        <p:nvSpPr>
          <p:cNvPr id="7" name="B205mini">
            <a:extLst>
              <a:ext uri="{FF2B5EF4-FFF2-40B4-BE49-F238E27FC236}">
                <a16:creationId xmlns:a16="http://schemas.microsoft.com/office/drawing/2014/main" id="{C456E93F-2524-4B19-8A95-5AF57A679A73}"/>
              </a:ext>
            </a:extLst>
          </p:cNvPr>
          <p:cNvSpPr>
            <a:spLocks noGrp="1"/>
          </p:cNvSpPr>
          <p:nvPr/>
        </p:nvSpPr>
        <p:spPr>
          <a:xfrm>
            <a:off x="609600" y="4838700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CC0000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CC0000"/>
                </a:solidFill>
                <a:latin typeface="Calibri"/>
                <a:ea typeface="Calibri"/>
                <a:cs typeface="Calibri"/>
              </a:rPr>
              <a:t>B205mini</a:t>
            </a:r>
          </a:p>
        </p:txBody>
      </p:sp>
      <p:sp>
        <p:nvSpPr>
          <p:cNvPr id="8" name="Shared reference for the other four SDRs, with low and ">
            <a:extLst>
              <a:ext uri="{FF2B5EF4-FFF2-40B4-BE49-F238E27FC236}">
                <a16:creationId xmlns:a16="http://schemas.microsoft.com/office/drawing/2014/main" id="{5EA06A56-9667-494E-A742-EC5BA62B0463}"/>
              </a:ext>
            </a:extLst>
          </p:cNvPr>
          <p:cNvSpPr>
            <a:spLocks noGrp="1"/>
          </p:cNvSpPr>
          <p:nvPr/>
        </p:nvSpPr>
        <p:spPr>
          <a:xfrm>
            <a:off x="4333875" y="4781550"/>
            <a:ext cx="7077075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Shared reference for the other four SDRs, with low and high sampling rates and a wide frequency range</a:t>
            </a:r>
          </a:p>
        </p:txBody>
      </p:sp>
    </p:spTree>
    <p:extLst>
      <p:ext uri="{BB962C8B-B14F-4D97-AF65-F5344CB8AC3E}">
        <p14:creationId xmlns:p14="http://schemas.microsoft.com/office/powerpoint/2010/main" val="1083259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3"/>
          <p:cNvGraphicFramePr/>
          <p:nvPr/>
        </p:nvGraphicFramePr>
        <p:xfrm>
          <a:off x="609600" y="1733550"/>
          <a:ext cx="10972800" cy="44958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1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7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1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9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Center-frequency</a:t>
                      </a:r>
                    </a:p>
                    <a:p>
                      <a:pPr algn="l">
                        <a:buNone/>
                      </a:pPr>
                      <a:r>
                        <a:rPr sz="1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range</a:t>
                      </a:r>
                    </a:p>
                  </a:txBody>
                  <a:tcPr anchor="ctr">
                    <a:solidFill>
                      <a:srgbClr val="2427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Sampling</a:t>
                      </a:r>
                    </a:p>
                    <a:p>
                      <a:pPr algn="ctr">
                        <a:buNone/>
                      </a:pPr>
                      <a:r>
                        <a:rPr sz="1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rate</a:t>
                      </a:r>
                    </a:p>
                  </a:txBody>
                  <a:tcPr anchor="ctr">
                    <a:solidFill>
                      <a:srgbClr val="2427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Subband</a:t>
                      </a:r>
                    </a:p>
                    <a:p>
                      <a:pPr algn="ctr">
                        <a:buNone/>
                      </a:pPr>
                      <a:r>
                        <a:rPr sz="1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bandwidth</a:t>
                      </a:r>
                    </a:p>
                  </a:txBody>
                  <a:tcPr anchor="ctr">
                    <a:solidFill>
                      <a:srgbClr val="2427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Participating SDRs</a:t>
                      </a:r>
                    </a:p>
                  </a:txBody>
                  <a:tcPr anchor="ctr">
                    <a:solidFill>
                      <a:srgbClr val="2427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73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2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902—928 MHz</a:t>
                      </a:r>
                    </a:p>
                  </a:txBody>
                  <a:tcPr anchor="ctr">
                    <a:solidFill>
                      <a:srgbClr val="F2F3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202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2.4 MS/s</a:t>
                      </a:r>
                    </a:p>
                  </a:txBody>
                  <a:tcPr anchor="ctr">
                    <a:solidFill>
                      <a:srgbClr val="F2F3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202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2 MHz</a:t>
                      </a:r>
                    </a:p>
                  </a:txBody>
                  <a:tcPr anchor="ctr">
                    <a:solidFill>
                      <a:srgbClr val="F2F3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202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B205mini</a:t>
                      </a:r>
                    </a:p>
                    <a:p>
                      <a:pPr algn="ctr">
                        <a:buNone/>
                      </a:pPr>
                      <a:r>
                        <a:rPr sz="202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RTL-SDR V3</a:t>
                      </a:r>
                    </a:p>
                    <a:p>
                      <a:pPr algn="ctr">
                        <a:buNone/>
                      </a:pPr>
                      <a:r>
                        <a:rPr sz="202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SMArt XTR</a:t>
                      </a:r>
                    </a:p>
                  </a:txBody>
                  <a:tcPr anchor="ctr">
                    <a:solidFill>
                      <a:srgbClr val="F2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73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2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902—928 MHz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202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10 MS/s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202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5 MHz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202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B205mini</a:t>
                      </a:r>
                    </a:p>
                    <a:p>
                      <a:pPr algn="ctr">
                        <a:buNone/>
                      </a:pPr>
                      <a:r>
                        <a:rPr sz="202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HackRF One</a:t>
                      </a:r>
                    </a:p>
                    <a:p>
                      <a:pPr algn="ctr">
                        <a:buNone/>
                      </a:pPr>
                      <a:r>
                        <a:rPr sz="202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bladeRF xA9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73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202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2402—2480 MHz</a:t>
                      </a:r>
                    </a:p>
                  </a:txBody>
                  <a:tcPr anchor="ctr">
                    <a:solidFill>
                      <a:srgbClr val="F2F3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202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10 MS/s</a:t>
                      </a:r>
                    </a:p>
                  </a:txBody>
                  <a:tcPr anchor="ctr">
                    <a:solidFill>
                      <a:srgbClr val="F2F3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202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5 MHz</a:t>
                      </a:r>
                    </a:p>
                  </a:txBody>
                  <a:tcPr anchor="ctr">
                    <a:solidFill>
                      <a:srgbClr val="F2F3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202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B205mini</a:t>
                      </a:r>
                    </a:p>
                    <a:p>
                      <a:pPr algn="ctr">
                        <a:buNone/>
                      </a:pPr>
                      <a:r>
                        <a:rPr sz="202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HackRF One</a:t>
                      </a:r>
                    </a:p>
                    <a:p>
                      <a:pPr algn="ctr">
                        <a:buNone/>
                      </a:pPr>
                      <a:r>
                        <a:rPr sz="202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bladeRF xA9</a:t>
                      </a:r>
                    </a:p>
                  </a:txBody>
                  <a:tcPr anchor="ctr">
                    <a:solidFill>
                      <a:srgbClr val="F2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Measurement profiles">
            <a:extLst>
              <a:ext uri="{FF2B5EF4-FFF2-40B4-BE49-F238E27FC236}">
                <a16:creationId xmlns:a16="http://schemas.microsoft.com/office/drawing/2014/main" id="{9FE27D71-D772-4AB3-91B8-4564927216EE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1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Measurement profiles</a:t>
            </a:r>
          </a:p>
        </p:txBody>
      </p:sp>
      <p:sp>
        <p:nvSpPr>
          <p:cNvPr id="5" name="07">
            <a:extLst>
              <a:ext uri="{FF2B5EF4-FFF2-40B4-BE49-F238E27FC236}">
                <a16:creationId xmlns:a16="http://schemas.microsoft.com/office/drawing/2014/main" id="{DF85BDE6-A205-4B18-BE3B-98837C283F4E}"/>
              </a:ext>
            </a:extLst>
          </p:cNvPr>
          <p:cNvSpPr>
            <a:spLocks noGrp="1"/>
          </p:cNvSpPr>
          <p:nvPr/>
        </p:nvSpPr>
        <p:spPr>
          <a:xfrm>
            <a:off x="11201400" y="6419850"/>
            <a:ext cx="381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275" b="0">
                <a:solidFill>
                  <a:srgbClr val="5D6269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4125874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nsing &amp; detection framework">
            <a:extLst>
              <a:ext uri="{FF2B5EF4-FFF2-40B4-BE49-F238E27FC236}">
                <a16:creationId xmlns:a16="http://schemas.microsoft.com/office/drawing/2014/main" id="{2EA1A3CA-4606-41ED-9C01-6F1D0AE084D9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1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Sensing &amp; detection framework</a:t>
            </a:r>
          </a:p>
        </p:txBody>
      </p:sp>
      <p:sp>
        <p:nvSpPr>
          <p:cNvPr id="2" name="08">
            <a:extLst>
              <a:ext uri="{FF2B5EF4-FFF2-40B4-BE49-F238E27FC236}">
                <a16:creationId xmlns:a16="http://schemas.microsoft.com/office/drawing/2014/main" id="{6111DB9F-941B-4ECE-ADBE-8EB2EE105C43}"/>
              </a:ext>
            </a:extLst>
          </p:cNvPr>
          <p:cNvSpPr>
            <a:spLocks noGrp="1"/>
          </p:cNvSpPr>
          <p:nvPr/>
        </p:nvSpPr>
        <p:spPr>
          <a:xfrm>
            <a:off x="11201400" y="6419850"/>
            <a:ext cx="381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275" b="0">
                <a:solidFill>
                  <a:srgbClr val="5D6269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08</a:t>
            </a:r>
          </a:p>
        </p:txBody>
      </p:sp>
      <p:sp>
        <p:nvSpPr>
          <p:cNvPr id="3" name="Wideband sensing through sequential scanning of subband">
            <a:extLst>
              <a:ext uri="{FF2B5EF4-FFF2-40B4-BE49-F238E27FC236}">
                <a16:creationId xmlns:a16="http://schemas.microsoft.com/office/drawing/2014/main" id="{46C74389-BEF8-4FC6-A2D7-641A542A0CEB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57275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Wideband sensing through sequential scanning of subbands</a:t>
            </a:r>
          </a:p>
        </p:txBody>
      </p:sp>
      <p:sp>
        <p:nvSpPr>
          <p:cNvPr id="4" name="Processing chain">
            <a:extLst>
              <a:ext uri="{FF2B5EF4-FFF2-40B4-BE49-F238E27FC236}">
                <a16:creationId xmlns:a16="http://schemas.microsoft.com/office/drawing/2014/main" id="{12F00F51-5763-4A7C-B336-C99A5BC0DED3}"/>
              </a:ext>
            </a:extLst>
          </p:cNvPr>
          <p:cNvSpPr>
            <a:spLocks noGrp="1"/>
          </p:cNvSpPr>
          <p:nvPr/>
        </p:nvSpPr>
        <p:spPr>
          <a:xfrm>
            <a:off x="609600" y="2333625"/>
            <a:ext cx="3429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CC0000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CC0000"/>
                </a:solidFill>
                <a:latin typeface="Calibri"/>
                <a:ea typeface="Calibri"/>
                <a:cs typeface="Calibri"/>
              </a:rPr>
              <a:t>Processing chain</a:t>
            </a:r>
          </a:p>
        </p:txBody>
      </p:sp>
      <p:sp>
        <p:nvSpPr>
          <p:cNvPr id="5" name="Windowing, FFT, frequency response normalization,&#10;energ">
            <a:extLst>
              <a:ext uri="{FF2B5EF4-FFF2-40B4-BE49-F238E27FC236}">
                <a16:creationId xmlns:a16="http://schemas.microsoft.com/office/drawing/2014/main" id="{E961FC37-0D77-4EFC-BFBF-A82A836CF7A7}"/>
              </a:ext>
            </a:extLst>
          </p:cNvPr>
          <p:cNvSpPr>
            <a:spLocks noGrp="1"/>
          </p:cNvSpPr>
          <p:nvPr/>
        </p:nvSpPr>
        <p:spPr>
          <a:xfrm>
            <a:off x="609600" y="2819400"/>
            <a:ext cx="1076325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Windowing, FFT, frequency response normalization,</a:t>
            </a:r>
          </a:p>
          <a:p>
            <a:pPr algn="l">
              <a:defRPr sz="2325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energy detection, and subband stitching</a:t>
            </a:r>
          </a:p>
        </p:txBody>
      </p:sp>
      <p:sp>
        <p:nvSpPr>
          <p:cNvPr id="6" name="Detector settings">
            <a:extLst>
              <a:ext uri="{FF2B5EF4-FFF2-40B4-BE49-F238E27FC236}">
                <a16:creationId xmlns:a16="http://schemas.microsoft.com/office/drawing/2014/main" id="{A0A86B22-9F33-4E8E-9EF8-0C5D48072BE0}"/>
              </a:ext>
            </a:extLst>
          </p:cNvPr>
          <p:cNvSpPr>
            <a:spLocks noGrp="1"/>
          </p:cNvSpPr>
          <p:nvPr/>
        </p:nvSpPr>
        <p:spPr>
          <a:xfrm>
            <a:off x="609600" y="4381500"/>
            <a:ext cx="4476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CC0000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CC0000"/>
                </a:solidFill>
                <a:latin typeface="Calibri"/>
                <a:ea typeface="Calibri"/>
                <a:cs typeface="Calibri"/>
              </a:rPr>
              <a:t>Detector settings</a:t>
            </a:r>
          </a:p>
        </p:txBody>
      </p:sp>
      <p:sp>
        <p:nvSpPr>
          <p:cNvPr id="7" name="N = 1024     Pf = 10⁻⁵">
            <a:extLst>
              <a:ext uri="{FF2B5EF4-FFF2-40B4-BE49-F238E27FC236}">
                <a16:creationId xmlns:a16="http://schemas.microsoft.com/office/drawing/2014/main" id="{83D90702-6BEB-4D66-91E4-3F5FF47EB23C}"/>
              </a:ext>
            </a:extLst>
          </p:cNvPr>
          <p:cNvSpPr>
            <a:spLocks noGrp="1"/>
          </p:cNvSpPr>
          <p:nvPr/>
        </p:nvSpPr>
        <p:spPr>
          <a:xfrm>
            <a:off x="609600" y="4848225"/>
            <a:ext cx="4762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550" b="0" dirty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N = 1024     </a:t>
            </a:r>
            <a:r>
              <a:rPr sz="2550" b="0" dirty="0" err="1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Pf</a:t>
            </a:r>
            <a:r>
              <a:rPr sz="2550" b="0" dirty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 = 10⁻⁵</a:t>
            </a:r>
          </a:p>
        </p:txBody>
      </p:sp>
      <p:sp>
        <p:nvSpPr>
          <p:cNvPr id="8" name="Settling after retune">
            <a:extLst>
              <a:ext uri="{FF2B5EF4-FFF2-40B4-BE49-F238E27FC236}">
                <a16:creationId xmlns:a16="http://schemas.microsoft.com/office/drawing/2014/main" id="{C340309A-F7F5-401F-B19E-835D802B8A2D}"/>
              </a:ext>
            </a:extLst>
          </p:cNvPr>
          <p:cNvSpPr>
            <a:spLocks noGrp="1"/>
          </p:cNvSpPr>
          <p:nvPr/>
        </p:nvSpPr>
        <p:spPr>
          <a:xfrm>
            <a:off x="6429375" y="4381500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CC0000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CC0000"/>
                </a:solidFill>
                <a:latin typeface="Calibri"/>
                <a:ea typeface="Calibri"/>
                <a:cs typeface="Calibri"/>
              </a:rPr>
              <a:t>Settling after retune</a:t>
            </a:r>
          </a:p>
        </p:txBody>
      </p:sp>
      <p:sp>
        <p:nvSpPr>
          <p:cNvPr id="9" name="0–30 ms across the five receivers">
            <a:extLst>
              <a:ext uri="{FF2B5EF4-FFF2-40B4-BE49-F238E27FC236}">
                <a16:creationId xmlns:a16="http://schemas.microsoft.com/office/drawing/2014/main" id="{4325F491-0EE8-4B5F-9B8E-4958D294DD3F}"/>
              </a:ext>
            </a:extLst>
          </p:cNvPr>
          <p:cNvSpPr>
            <a:spLocks noGrp="1"/>
          </p:cNvSpPr>
          <p:nvPr/>
        </p:nvSpPr>
        <p:spPr>
          <a:xfrm>
            <a:off x="6429375" y="4848225"/>
            <a:ext cx="49149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lang="en-US" sz="2325" b="0" dirty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325" b="0" dirty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0–30 </a:t>
            </a:r>
            <a:r>
              <a:rPr sz="2325" b="0" dirty="0" err="1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ms</a:t>
            </a:r>
            <a:r>
              <a:rPr sz="2325" b="0" dirty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325" dirty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between</a:t>
            </a:r>
            <a:r>
              <a:rPr sz="2325" b="0" dirty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 the five receivers</a:t>
            </a:r>
          </a:p>
        </p:txBody>
      </p:sp>
    </p:spTree>
    <p:extLst>
      <p:ext uri="{BB962C8B-B14F-4D97-AF65-F5344CB8AC3E}">
        <p14:creationId xmlns:p14="http://schemas.microsoft.com/office/powerpoint/2010/main" val="2248395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054DF6-8E73-393D-18C6-B0B1B889B0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2" y="1748088"/>
            <a:ext cx="11163298" cy="4295275"/>
          </a:xfrm>
          <a:prstGeom prst="rect">
            <a:avLst/>
          </a:prstGeom>
        </p:spPr>
      </p:pic>
      <p:sp>
        <p:nvSpPr>
          <p:cNvPr id="4" name="Scanning &amp; processing workflow">
            <a:extLst>
              <a:ext uri="{FF2B5EF4-FFF2-40B4-BE49-F238E27FC236}">
                <a16:creationId xmlns:a16="http://schemas.microsoft.com/office/drawing/2014/main" id="{95A158E3-F450-478D-A555-886002F455E2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1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Scanning &amp; processing workflow</a:t>
            </a:r>
          </a:p>
        </p:txBody>
      </p:sp>
      <p:sp>
        <p:nvSpPr>
          <p:cNvPr id="5" name="09">
            <a:extLst>
              <a:ext uri="{FF2B5EF4-FFF2-40B4-BE49-F238E27FC236}">
                <a16:creationId xmlns:a16="http://schemas.microsoft.com/office/drawing/2014/main" id="{FC189A42-3320-4153-940C-B271C38414CE}"/>
              </a:ext>
            </a:extLst>
          </p:cNvPr>
          <p:cNvSpPr>
            <a:spLocks noGrp="1"/>
          </p:cNvSpPr>
          <p:nvPr/>
        </p:nvSpPr>
        <p:spPr>
          <a:xfrm>
            <a:off x="11201400" y="6419850"/>
            <a:ext cx="381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275" b="0">
                <a:solidFill>
                  <a:srgbClr val="5D6269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2307059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etection performance">
            <a:extLst>
              <a:ext uri="{FF2B5EF4-FFF2-40B4-BE49-F238E27FC236}">
                <a16:creationId xmlns:a16="http://schemas.microsoft.com/office/drawing/2014/main" id="{0193419D-3F0B-44CF-BE24-49939460465A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1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Detection performance</a:t>
            </a:r>
          </a:p>
        </p:txBody>
      </p:sp>
      <p:sp>
        <p:nvSpPr>
          <p:cNvPr id="2" name="10">
            <a:extLst>
              <a:ext uri="{FF2B5EF4-FFF2-40B4-BE49-F238E27FC236}">
                <a16:creationId xmlns:a16="http://schemas.microsoft.com/office/drawing/2014/main" id="{BF4D5028-C92D-4C0A-8F92-510A9388B26C}"/>
              </a:ext>
            </a:extLst>
          </p:cNvPr>
          <p:cNvSpPr>
            <a:spLocks noGrp="1"/>
          </p:cNvSpPr>
          <p:nvPr/>
        </p:nvSpPr>
        <p:spPr>
          <a:xfrm>
            <a:off x="11201400" y="6419850"/>
            <a:ext cx="381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275" b="0">
                <a:solidFill>
                  <a:srgbClr val="5D6269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10</a:t>
            </a:r>
          </a:p>
        </p:txBody>
      </p:sp>
      <p:sp>
        <p:nvSpPr>
          <p:cNvPr id="3" name="Live-band observations">
            <a:extLst>
              <a:ext uri="{FF2B5EF4-FFF2-40B4-BE49-F238E27FC236}">
                <a16:creationId xmlns:a16="http://schemas.microsoft.com/office/drawing/2014/main" id="{ACA0EB49-7397-4A30-9DB0-C15F59564151}"/>
              </a:ext>
            </a:extLst>
          </p:cNvPr>
          <p:cNvSpPr>
            <a:spLocks noGrp="1"/>
          </p:cNvSpPr>
          <p:nvPr/>
        </p:nvSpPr>
        <p:spPr>
          <a:xfrm>
            <a:off x="609600" y="1562100"/>
            <a:ext cx="10477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CC0000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CC0000"/>
                </a:solidFill>
                <a:latin typeface="Calibri"/>
                <a:ea typeface="Calibri"/>
                <a:cs typeface="Calibri"/>
              </a:rPr>
              <a:t>Live-band observations</a:t>
            </a:r>
          </a:p>
        </p:txBody>
      </p:sp>
      <p:sp>
        <p:nvSpPr>
          <p:cNvPr id="4" name="Across the trials, all SDRs detect nearly 100% of signa">
            <a:extLst>
              <a:ext uri="{FF2B5EF4-FFF2-40B4-BE49-F238E27FC236}">
                <a16:creationId xmlns:a16="http://schemas.microsoft.com/office/drawing/2014/main" id="{47BF6A26-6628-4367-AE5F-BF5E72C13FAB}"/>
              </a:ext>
            </a:extLst>
          </p:cNvPr>
          <p:cNvSpPr>
            <a:spLocks noGrp="1"/>
          </p:cNvSpPr>
          <p:nvPr/>
        </p:nvSpPr>
        <p:spPr>
          <a:xfrm>
            <a:off x="609600" y="2066925"/>
            <a:ext cx="10715625" cy="1466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775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Across the trials, all SDRs detect nearly 100% of signals that can be visually distinguished from the noise floor.</a:t>
            </a:r>
          </a:p>
        </p:txBody>
      </p:sp>
      <p:sp>
        <p:nvSpPr>
          <p:cNvPr id="5" name="Evaluation limits">
            <a:extLst>
              <a:ext uri="{FF2B5EF4-FFF2-40B4-BE49-F238E27FC236}">
                <a16:creationId xmlns:a16="http://schemas.microsoft.com/office/drawing/2014/main" id="{E92648B7-435E-4D05-B77C-50EA8C5F57F7}"/>
              </a:ext>
            </a:extLst>
          </p:cNvPr>
          <p:cNvSpPr>
            <a:spLocks noGrp="1"/>
          </p:cNvSpPr>
          <p:nvPr/>
        </p:nvSpPr>
        <p:spPr>
          <a:xfrm>
            <a:off x="609600" y="4314825"/>
            <a:ext cx="10477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CC0000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CC0000"/>
                </a:solidFill>
                <a:latin typeface="Calibri"/>
                <a:ea typeface="Calibri"/>
                <a:cs typeface="Calibri"/>
              </a:rPr>
              <a:t>Evaluation limits</a:t>
            </a:r>
          </a:p>
        </p:txBody>
      </p:sp>
      <p:sp>
        <p:nvSpPr>
          <p:cNvPr id="6" name="No overall detection rule is yet implemented.&#10;Detection">
            <a:extLst>
              <a:ext uri="{FF2B5EF4-FFF2-40B4-BE49-F238E27FC236}">
                <a16:creationId xmlns:a16="http://schemas.microsoft.com/office/drawing/2014/main" id="{E86F932B-3E73-41BD-87C7-BC9FC6316176}"/>
              </a:ext>
            </a:extLst>
          </p:cNvPr>
          <p:cNvSpPr>
            <a:spLocks noGrp="1"/>
          </p:cNvSpPr>
          <p:nvPr/>
        </p:nvSpPr>
        <p:spPr>
          <a:xfrm>
            <a:off x="609600" y="4819650"/>
            <a:ext cx="10668000" cy="1123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250" b="0" dirty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No overall detection rule is yet implemented.</a:t>
            </a:r>
          </a:p>
          <a:p>
            <a:pPr algn="l">
              <a:defRPr sz="2250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250" b="0" dirty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Detection probability is not numerically evaluated.</a:t>
            </a:r>
          </a:p>
        </p:txBody>
      </p:sp>
    </p:spTree>
    <p:extLst>
      <p:ext uri="{BB962C8B-B14F-4D97-AF65-F5344CB8AC3E}">
        <p14:creationId xmlns:p14="http://schemas.microsoft.com/office/powerpoint/2010/main" val="1440813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Content Placeholder 1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39142" y="1619250"/>
            <a:ext cx="8913715" cy="4638675"/>
          </a:xfrm>
          <a:prstGeom prst="rect">
            <a:avLst/>
          </a:prstGeom>
        </p:spPr>
      </p:pic>
      <p:sp>
        <p:nvSpPr>
          <p:cNvPr id="16" name="Detection in the 915 MHz ISM band">
            <a:extLst>
              <a:ext uri="{FF2B5EF4-FFF2-40B4-BE49-F238E27FC236}">
                <a16:creationId xmlns:a16="http://schemas.microsoft.com/office/drawing/2014/main" id="{8143C653-7796-4462-A856-0454E8EA8FA5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1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Detection in the 915 MHz ISM band</a:t>
            </a:r>
          </a:p>
        </p:txBody>
      </p:sp>
      <p:sp>
        <p:nvSpPr>
          <p:cNvPr id="17" name="11">
            <a:extLst>
              <a:ext uri="{FF2B5EF4-FFF2-40B4-BE49-F238E27FC236}">
                <a16:creationId xmlns:a16="http://schemas.microsoft.com/office/drawing/2014/main" id="{DD2CA3BE-EC02-4A86-BFC3-9D80D310AEFB}"/>
              </a:ext>
            </a:extLst>
          </p:cNvPr>
          <p:cNvSpPr>
            <a:spLocks noGrp="1"/>
          </p:cNvSpPr>
          <p:nvPr/>
        </p:nvSpPr>
        <p:spPr>
          <a:xfrm>
            <a:off x="11201400" y="6419850"/>
            <a:ext cx="381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275" b="0">
                <a:solidFill>
                  <a:srgbClr val="5D6269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11</a:t>
            </a:r>
          </a:p>
        </p:txBody>
      </p:sp>
      <p:sp>
        <p:nvSpPr>
          <p:cNvPr id="18" name="RTL-SDR V3 at 2.4 MS/s">
            <a:extLst>
              <a:ext uri="{FF2B5EF4-FFF2-40B4-BE49-F238E27FC236}">
                <a16:creationId xmlns:a16="http://schemas.microsoft.com/office/drawing/2014/main" id="{61608BEE-E8AE-4932-8048-75903F332423}"/>
              </a:ext>
            </a:extLst>
          </p:cNvPr>
          <p:cNvSpPr>
            <a:spLocks noGrp="1"/>
          </p:cNvSpPr>
          <p:nvPr/>
        </p:nvSpPr>
        <p:spPr>
          <a:xfrm>
            <a:off x="609600" y="1085850"/>
            <a:ext cx="10953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>
                <a:solidFill>
                  <a:srgbClr val="5D6269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RTL-SDR V3 at 2.4 MS/s</a:t>
            </a:r>
          </a:p>
        </p:txBody>
      </p:sp>
    </p:spTree>
    <p:extLst>
      <p:ext uri="{BB962C8B-B14F-4D97-AF65-F5344CB8AC3E}">
        <p14:creationId xmlns:p14="http://schemas.microsoft.com/office/powerpoint/2010/main" val="4106551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Content Placeholder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13974" y="1619250"/>
            <a:ext cx="8964051" cy="4638675"/>
          </a:xfrm>
          <a:prstGeom prst="rect">
            <a:avLst/>
          </a:prstGeom>
        </p:spPr>
      </p:pic>
      <p:sp>
        <p:nvSpPr>
          <p:cNvPr id="16" name="Detection near the noise floor">
            <a:extLst>
              <a:ext uri="{FF2B5EF4-FFF2-40B4-BE49-F238E27FC236}">
                <a16:creationId xmlns:a16="http://schemas.microsoft.com/office/drawing/2014/main" id="{E9E3E9E5-CE46-44AB-ADCA-E2C200ED43E4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1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Detection near the noise floor</a:t>
            </a:r>
          </a:p>
        </p:txBody>
      </p:sp>
      <p:sp>
        <p:nvSpPr>
          <p:cNvPr id="17" name="12">
            <a:extLst>
              <a:ext uri="{FF2B5EF4-FFF2-40B4-BE49-F238E27FC236}">
                <a16:creationId xmlns:a16="http://schemas.microsoft.com/office/drawing/2014/main" id="{953E8FFA-076A-4362-9F8B-5299DB73FF9F}"/>
              </a:ext>
            </a:extLst>
          </p:cNvPr>
          <p:cNvSpPr>
            <a:spLocks noGrp="1"/>
          </p:cNvSpPr>
          <p:nvPr/>
        </p:nvSpPr>
        <p:spPr>
          <a:xfrm>
            <a:off x="11201400" y="6419850"/>
            <a:ext cx="381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275" b="0">
                <a:solidFill>
                  <a:srgbClr val="5D6269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12</a:t>
            </a:r>
          </a:p>
        </p:txBody>
      </p:sp>
      <p:sp>
        <p:nvSpPr>
          <p:cNvPr id="18" name="Robust to low-power spurs just 3 dB above baseline">
            <a:extLst>
              <a:ext uri="{FF2B5EF4-FFF2-40B4-BE49-F238E27FC236}">
                <a16:creationId xmlns:a16="http://schemas.microsoft.com/office/drawing/2014/main" id="{7692268C-6555-4BF2-9A53-3BB0A764AE11}"/>
              </a:ext>
            </a:extLst>
          </p:cNvPr>
          <p:cNvSpPr>
            <a:spLocks noGrp="1"/>
          </p:cNvSpPr>
          <p:nvPr/>
        </p:nvSpPr>
        <p:spPr>
          <a:xfrm>
            <a:off x="609600" y="1085850"/>
            <a:ext cx="10953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>
                <a:solidFill>
                  <a:srgbClr val="5D6269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Robust to low-power spurs just 3 dB above baseline</a:t>
            </a:r>
          </a:p>
        </p:txBody>
      </p:sp>
    </p:spTree>
    <p:extLst>
      <p:ext uri="{BB962C8B-B14F-4D97-AF65-F5344CB8AC3E}">
        <p14:creationId xmlns:p14="http://schemas.microsoft.com/office/powerpoint/2010/main" val="2182459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04920" y="1619250"/>
            <a:ext cx="8982161" cy="4638675"/>
          </a:xfrm>
          <a:prstGeom prst="rect">
            <a:avLst/>
          </a:prstGeom>
        </p:spPr>
      </p:pic>
      <p:sp>
        <p:nvSpPr>
          <p:cNvPr id="10" name="Detection in the 2.4 GHz Bluetooth band">
            <a:extLst>
              <a:ext uri="{FF2B5EF4-FFF2-40B4-BE49-F238E27FC236}">
                <a16:creationId xmlns:a16="http://schemas.microsoft.com/office/drawing/2014/main" id="{7B46C47F-815A-4695-920A-AE549F2FCBB5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1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Detection in the 2.4 GHz Bluetooth band</a:t>
            </a:r>
          </a:p>
        </p:txBody>
      </p:sp>
      <p:sp>
        <p:nvSpPr>
          <p:cNvPr id="11" name="13">
            <a:extLst>
              <a:ext uri="{FF2B5EF4-FFF2-40B4-BE49-F238E27FC236}">
                <a16:creationId xmlns:a16="http://schemas.microsoft.com/office/drawing/2014/main" id="{E9EC9007-4409-412A-8E23-1E853398BB58}"/>
              </a:ext>
            </a:extLst>
          </p:cNvPr>
          <p:cNvSpPr>
            <a:spLocks noGrp="1"/>
          </p:cNvSpPr>
          <p:nvPr/>
        </p:nvSpPr>
        <p:spPr>
          <a:xfrm>
            <a:off x="11201400" y="6419850"/>
            <a:ext cx="381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275" b="0">
                <a:solidFill>
                  <a:srgbClr val="5D6269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13</a:t>
            </a:r>
          </a:p>
        </p:txBody>
      </p:sp>
      <p:sp>
        <p:nvSpPr>
          <p:cNvPr id="12" name="bladeRF xA9 at 10 MS/s">
            <a:extLst>
              <a:ext uri="{FF2B5EF4-FFF2-40B4-BE49-F238E27FC236}">
                <a16:creationId xmlns:a16="http://schemas.microsoft.com/office/drawing/2014/main" id="{F9D7E999-AA13-4C85-9457-9529C3D0EB0B}"/>
              </a:ext>
            </a:extLst>
          </p:cNvPr>
          <p:cNvSpPr>
            <a:spLocks noGrp="1"/>
          </p:cNvSpPr>
          <p:nvPr/>
        </p:nvSpPr>
        <p:spPr>
          <a:xfrm>
            <a:off x="609600" y="1085850"/>
            <a:ext cx="10953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>
                <a:solidFill>
                  <a:srgbClr val="5D6269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bladeRF xA9 at 10 MS/s</a:t>
            </a:r>
          </a:p>
        </p:txBody>
      </p:sp>
    </p:spTree>
    <p:extLst>
      <p:ext uri="{BB962C8B-B14F-4D97-AF65-F5344CB8AC3E}">
        <p14:creationId xmlns:p14="http://schemas.microsoft.com/office/powerpoint/2010/main" val="1095733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36702" y="1895475"/>
            <a:ext cx="8518596" cy="4381500"/>
          </a:xfrm>
          <a:prstGeom prst="rect">
            <a:avLst/>
          </a:prstGeom>
        </p:spPr>
      </p:pic>
      <p:sp>
        <p:nvSpPr>
          <p:cNvPr id="10" name="Receiver artifacts">
            <a:extLst>
              <a:ext uri="{FF2B5EF4-FFF2-40B4-BE49-F238E27FC236}">
                <a16:creationId xmlns:a16="http://schemas.microsoft.com/office/drawing/2014/main" id="{490F9CD2-8364-48DF-90AE-0425E22B5116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1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Receiver artifacts</a:t>
            </a:r>
          </a:p>
        </p:txBody>
      </p:sp>
      <p:sp>
        <p:nvSpPr>
          <p:cNvPr id="11" name="14">
            <a:extLst>
              <a:ext uri="{FF2B5EF4-FFF2-40B4-BE49-F238E27FC236}">
                <a16:creationId xmlns:a16="http://schemas.microsoft.com/office/drawing/2014/main" id="{7848CDC2-ABF9-4BEC-949E-F07A1150CA09}"/>
              </a:ext>
            </a:extLst>
          </p:cNvPr>
          <p:cNvSpPr>
            <a:spLocks noGrp="1"/>
          </p:cNvSpPr>
          <p:nvPr/>
        </p:nvSpPr>
        <p:spPr>
          <a:xfrm>
            <a:off x="11201400" y="6419850"/>
            <a:ext cx="381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275" b="0">
                <a:solidFill>
                  <a:srgbClr val="5D6269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14</a:t>
            </a:r>
          </a:p>
        </p:txBody>
      </p:sp>
      <p:sp>
        <p:nvSpPr>
          <p:cNvPr id="12" name="HackRF One and SMArt XTR show stochastic artifacts. A f">
            <a:extLst>
              <a:ext uri="{FF2B5EF4-FFF2-40B4-BE49-F238E27FC236}">
                <a16:creationId xmlns:a16="http://schemas.microsoft.com/office/drawing/2014/main" id="{551ADC52-B26A-4DDD-9AB8-098AFAEE3367}"/>
              </a:ext>
            </a:extLst>
          </p:cNvPr>
          <p:cNvSpPr>
            <a:spLocks noGrp="1"/>
          </p:cNvSpPr>
          <p:nvPr/>
        </p:nvSpPr>
        <p:spPr>
          <a:xfrm>
            <a:off x="609600" y="1171575"/>
            <a:ext cx="1097280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1875" b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HackRF One and SMArt XTR show stochastic artifacts. A few frequencies consistently trigger false detections, attributed to the local oscillator and other device harmonics.</a:t>
            </a:r>
          </a:p>
        </p:txBody>
      </p:sp>
    </p:spTree>
    <p:extLst>
      <p:ext uri="{BB962C8B-B14F-4D97-AF65-F5344CB8AC3E}">
        <p14:creationId xmlns:p14="http://schemas.microsoft.com/office/powerpoint/2010/main" val="1670336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6"/>
          <p:cNvGraphicFramePr/>
          <p:nvPr>
            <p:extLst>
              <p:ext uri="{D42A27DB-BD31-4B8C-83A1-F6EECF244321}">
                <p14:modId xmlns:p14="http://schemas.microsoft.com/office/powerpoint/2010/main" val="2936333005"/>
              </p:ext>
            </p:extLst>
          </p:nvPr>
        </p:nvGraphicFramePr>
        <p:xfrm>
          <a:off x="609600" y="1257300"/>
          <a:ext cx="10972800" cy="471487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85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8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02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725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Receiver</a:t>
                      </a:r>
                    </a:p>
                  </a:txBody>
                  <a:tcPr anchor="ctr">
                    <a:solidFill>
                      <a:srgbClr val="2427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725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Frequency range</a:t>
                      </a:r>
                    </a:p>
                  </a:txBody>
                  <a:tcPr anchor="ctr">
                    <a:solidFill>
                      <a:srgbClr val="2427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725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Sampling</a:t>
                      </a:r>
                    </a:p>
                    <a:p>
                      <a:pPr algn="ctr">
                        <a:buNone/>
                      </a:pPr>
                      <a:r>
                        <a:rPr sz="1725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rate</a:t>
                      </a:r>
                    </a:p>
                  </a:txBody>
                  <a:tcPr anchor="ctr">
                    <a:solidFill>
                      <a:srgbClr val="2427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725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Total time</a:t>
                      </a:r>
                    </a:p>
                    <a:p>
                      <a:pPr algn="ctr">
                        <a:buNone/>
                      </a:pPr>
                      <a:r>
                        <a:rPr sz="1725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(s)</a:t>
                      </a:r>
                    </a:p>
                  </a:txBody>
                  <a:tcPr anchor="ctr">
                    <a:solidFill>
                      <a:srgbClr val="2427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725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Scan time</a:t>
                      </a:r>
                    </a:p>
                    <a:p>
                      <a:pPr algn="ctr">
                        <a:buNone/>
                      </a:pPr>
                      <a:r>
                        <a:rPr sz="1725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(ms)</a:t>
                      </a:r>
                    </a:p>
                  </a:txBody>
                  <a:tcPr anchor="ctr">
                    <a:solidFill>
                      <a:srgbClr val="2427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725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Detection time</a:t>
                      </a:r>
                    </a:p>
                    <a:p>
                      <a:pPr algn="ctr">
                        <a:buNone/>
                      </a:pPr>
                      <a:r>
                        <a:rPr sz="1725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(ms)</a:t>
                      </a:r>
                    </a:p>
                  </a:txBody>
                  <a:tcPr anchor="ctr">
                    <a:solidFill>
                      <a:srgbClr val="2427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RTL-SDR V3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902—928 MHz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2.4 MS/s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0.707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45.3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8.3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SMArt XTR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902—928 MHz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2.4 MS/s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1.091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72.7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8.2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B205mini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902—928 MHz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2.4 MS/s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1.038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73.5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11.9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HackRF One</a:t>
                      </a:r>
                    </a:p>
                  </a:txBody>
                  <a:tcPr anchor="ctr">
                    <a:solidFill>
                      <a:srgbClr val="E6E8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902—928 MHz</a:t>
                      </a:r>
                    </a:p>
                  </a:txBody>
                  <a:tcPr anchor="ctr">
                    <a:solidFill>
                      <a:srgbClr val="E6E8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10 MS/s</a:t>
                      </a:r>
                    </a:p>
                  </a:txBody>
                  <a:tcPr anchor="ctr">
                    <a:solidFill>
                      <a:srgbClr val="E6E8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0.480</a:t>
                      </a:r>
                    </a:p>
                  </a:txBody>
                  <a:tcPr anchor="ctr">
                    <a:solidFill>
                      <a:srgbClr val="E6E8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77.5</a:t>
                      </a:r>
                    </a:p>
                  </a:txBody>
                  <a:tcPr anchor="ctr">
                    <a:solidFill>
                      <a:srgbClr val="E6E8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16.3</a:t>
                      </a:r>
                    </a:p>
                  </a:txBody>
                  <a:tcPr anchor="ctr">
                    <a:solidFill>
                      <a:srgbClr val="E6E8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bladeRF xA9</a:t>
                      </a:r>
                    </a:p>
                  </a:txBody>
                  <a:tcPr anchor="ctr">
                    <a:solidFill>
                      <a:srgbClr val="E6E8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902—928 MHz</a:t>
                      </a:r>
                    </a:p>
                  </a:txBody>
                  <a:tcPr anchor="ctr">
                    <a:solidFill>
                      <a:srgbClr val="E6E8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10 MS/s</a:t>
                      </a:r>
                    </a:p>
                  </a:txBody>
                  <a:tcPr anchor="ctr">
                    <a:solidFill>
                      <a:srgbClr val="E6E8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0.522</a:t>
                      </a:r>
                    </a:p>
                  </a:txBody>
                  <a:tcPr anchor="ctr">
                    <a:solidFill>
                      <a:srgbClr val="E6E8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82.7</a:t>
                      </a:r>
                    </a:p>
                  </a:txBody>
                  <a:tcPr anchor="ctr">
                    <a:solidFill>
                      <a:srgbClr val="E6E8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16.9</a:t>
                      </a:r>
                    </a:p>
                  </a:txBody>
                  <a:tcPr anchor="ctr">
                    <a:solidFill>
                      <a:srgbClr val="E6E8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B205mini</a:t>
                      </a:r>
                    </a:p>
                  </a:txBody>
                  <a:tcPr anchor="ctr">
                    <a:solidFill>
                      <a:srgbClr val="E6E8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902—928 MHz</a:t>
                      </a:r>
                    </a:p>
                  </a:txBody>
                  <a:tcPr anchor="ctr">
                    <a:solidFill>
                      <a:srgbClr val="E6E8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10 MS/s</a:t>
                      </a:r>
                    </a:p>
                  </a:txBody>
                  <a:tcPr anchor="ctr">
                    <a:solidFill>
                      <a:srgbClr val="E6E8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0.931</a:t>
                      </a:r>
                    </a:p>
                  </a:txBody>
                  <a:tcPr anchor="ctr">
                    <a:solidFill>
                      <a:srgbClr val="E6E8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 dirty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15</a:t>
                      </a:r>
                      <a:r>
                        <a:rPr lang="en-US" sz="1800" b="0" dirty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3.9</a:t>
                      </a:r>
                      <a:endParaRPr sz="1800" b="0" dirty="0">
                        <a:solidFill>
                          <a:srgbClr val="24272B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E6E8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17.1</a:t>
                      </a:r>
                    </a:p>
                  </a:txBody>
                  <a:tcPr anchor="ctr">
                    <a:solidFill>
                      <a:srgbClr val="E6E8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HackRF One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2402—2480 MHz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10 MS/s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1.344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83.0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16.5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bladeRF xA9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2402—2480 MHz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10 MS/s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1.570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96.5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17.2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B205mini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2402—2480 MHz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10 MS/s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2.223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 dirty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138</a:t>
                      </a:r>
                      <a:r>
                        <a:rPr lang="en-US" sz="1800" b="0" dirty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.4</a:t>
                      </a:r>
                      <a:endParaRPr sz="1800" b="0" dirty="0">
                        <a:solidFill>
                          <a:srgbClr val="24272B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0" dirty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18.3</a:t>
                      </a:r>
                    </a:p>
                  </a:txBody>
                  <a:tcPr anchor="ctr">
                    <a:solidFill>
                      <a:srgbClr val="F4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Timing analysis">
            <a:extLst>
              <a:ext uri="{FF2B5EF4-FFF2-40B4-BE49-F238E27FC236}">
                <a16:creationId xmlns:a16="http://schemas.microsoft.com/office/drawing/2014/main" id="{44A7CC76-B90C-45D3-B109-35DC6C28850E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1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Timing analysis</a:t>
            </a:r>
          </a:p>
        </p:txBody>
      </p:sp>
      <p:sp>
        <p:nvSpPr>
          <p:cNvPr id="5" name="15">
            <a:extLst>
              <a:ext uri="{FF2B5EF4-FFF2-40B4-BE49-F238E27FC236}">
                <a16:creationId xmlns:a16="http://schemas.microsoft.com/office/drawing/2014/main" id="{7FCA8D6C-2E74-4145-8973-4C18282A3AF4}"/>
              </a:ext>
            </a:extLst>
          </p:cNvPr>
          <p:cNvSpPr>
            <a:spLocks noGrp="1"/>
          </p:cNvSpPr>
          <p:nvPr/>
        </p:nvSpPr>
        <p:spPr>
          <a:xfrm>
            <a:off x="11201400" y="6419850"/>
            <a:ext cx="381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275" b="0">
                <a:solidFill>
                  <a:srgbClr val="5D6269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265142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3"/>
          <p:cNvGraphicFramePr/>
          <p:nvPr>
            <p:extLst>
              <p:ext uri="{D42A27DB-BD31-4B8C-83A1-F6EECF244321}">
                <p14:modId xmlns:p14="http://schemas.microsoft.com/office/powerpoint/2010/main" val="4180248522"/>
              </p:ext>
            </p:extLst>
          </p:nvPr>
        </p:nvGraphicFramePr>
        <p:xfrm>
          <a:off x="609600" y="2114550"/>
          <a:ext cx="10972800" cy="37338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05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6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76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76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485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Receiver</a:t>
                      </a:r>
                    </a:p>
                  </a:txBody>
                  <a:tcPr anchor="ctr">
                    <a:solidFill>
                      <a:srgbClr val="2427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Sampling rate</a:t>
                      </a:r>
                    </a:p>
                  </a:txBody>
                  <a:tcPr anchor="ctr">
                    <a:solidFill>
                      <a:srgbClr val="2427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Expected false</a:t>
                      </a:r>
                    </a:p>
                    <a:p>
                      <a:pPr algn="ctr"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detections</a:t>
                      </a:r>
                    </a:p>
                  </a:txBody>
                  <a:tcPr anchor="ctr">
                    <a:solidFill>
                      <a:srgbClr val="2427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False detections</a:t>
                      </a:r>
                      <a:endParaRPr i="1"/>
                    </a:p>
                    <a:p>
                      <a:pPr algn="ctr"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30 ms</a:t>
                      </a:r>
                      <a:endParaRPr i="1"/>
                    </a:p>
                  </a:txBody>
                  <a:tcPr anchor="ctr">
                    <a:solidFill>
                      <a:srgbClr val="2427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False detections</a:t>
                      </a:r>
                      <a:endParaRPr i="1"/>
                    </a:p>
                    <a:p>
                      <a:pPr algn="ctr">
                        <a:buNone/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10 ms</a:t>
                      </a:r>
                      <a:endParaRPr i="1"/>
                    </a:p>
                  </a:txBody>
                  <a:tcPr anchor="ctr">
                    <a:solidFill>
                      <a:srgbClr val="2427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7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RTL-SDR V3</a:t>
                      </a:r>
                    </a:p>
                  </a:txBody>
                  <a:tcPr anchor="ctr">
                    <a:solidFill>
                      <a:srgbClr val="F2F3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7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2.4 MS/s</a:t>
                      </a:r>
                    </a:p>
                  </a:txBody>
                  <a:tcPr anchor="ctr">
                    <a:solidFill>
                      <a:srgbClr val="F2F3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7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0.00852</a:t>
                      </a:r>
                    </a:p>
                  </a:txBody>
                  <a:tcPr anchor="ctr">
                    <a:solidFill>
                      <a:srgbClr val="F2F3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7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0.0143</a:t>
                      </a:r>
                    </a:p>
                  </a:txBody>
                  <a:tcPr anchor="ctr">
                    <a:solidFill>
                      <a:srgbClr val="F2F3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7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0.0143</a:t>
                      </a:r>
                    </a:p>
                  </a:txBody>
                  <a:tcPr anchor="ctr">
                    <a:solidFill>
                      <a:srgbClr val="F2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7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SMArt XTR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7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2.4 MS/s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7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0.00852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75" b="0" dirty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6.75</a:t>
                      </a:r>
                      <a:r>
                        <a:rPr lang="en-US" sz="1875" b="0" dirty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86</a:t>
                      </a:r>
                      <a:endParaRPr sz="1875" b="0" dirty="0">
                        <a:solidFill>
                          <a:srgbClr val="24272B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75" b="0" dirty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2.33</a:t>
                      </a:r>
                      <a:r>
                        <a:rPr lang="en-US" sz="1875" b="0" dirty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29</a:t>
                      </a:r>
                      <a:endParaRPr sz="1875" b="0" dirty="0">
                        <a:solidFill>
                          <a:srgbClr val="24272B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7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B205mini</a:t>
                      </a:r>
                    </a:p>
                  </a:txBody>
                  <a:tcPr anchor="ctr">
                    <a:solidFill>
                      <a:srgbClr val="F2F3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7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2.4 MS/s</a:t>
                      </a:r>
                    </a:p>
                  </a:txBody>
                  <a:tcPr anchor="ctr">
                    <a:solidFill>
                      <a:srgbClr val="F2F3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7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0.00852</a:t>
                      </a:r>
                    </a:p>
                  </a:txBody>
                  <a:tcPr anchor="ctr">
                    <a:solidFill>
                      <a:srgbClr val="F2F3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7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0.0743</a:t>
                      </a:r>
                    </a:p>
                  </a:txBody>
                  <a:tcPr anchor="ctr">
                    <a:solidFill>
                      <a:srgbClr val="F2F3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7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0.0143</a:t>
                      </a:r>
                    </a:p>
                  </a:txBody>
                  <a:tcPr anchor="ctr">
                    <a:solidFill>
                      <a:srgbClr val="F2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7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B205mini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7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10 MS/s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7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0.00512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7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0.0100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7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0.0100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7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HackRF One</a:t>
                      </a:r>
                    </a:p>
                  </a:txBody>
                  <a:tcPr anchor="ctr">
                    <a:solidFill>
                      <a:srgbClr val="F2F3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87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10 MS/s</a:t>
                      </a:r>
                    </a:p>
                  </a:txBody>
                  <a:tcPr anchor="ctr">
                    <a:solidFill>
                      <a:srgbClr val="F2F3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7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0.00512</a:t>
                      </a:r>
                    </a:p>
                  </a:txBody>
                  <a:tcPr anchor="ctr">
                    <a:solidFill>
                      <a:srgbClr val="F2F3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75" b="0" dirty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1.900</a:t>
                      </a:r>
                      <a:r>
                        <a:rPr lang="en-US" sz="1875" b="0" dirty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endParaRPr sz="1875" b="0" dirty="0">
                        <a:solidFill>
                          <a:srgbClr val="24272B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2F3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75" b="0" dirty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2.310</a:t>
                      </a:r>
                      <a:r>
                        <a:rPr lang="en-US" sz="1875" b="0" dirty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  <a:endParaRPr sz="1875" b="0" dirty="0">
                        <a:solidFill>
                          <a:srgbClr val="24272B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2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87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bladeRF xA9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87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10 MS/s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7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0.00512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75" b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0.0133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875" b="0" dirty="0">
                          <a:solidFill>
                            <a:srgbClr val="24272B"/>
                          </a:solidFill>
                          <a:latin typeface="Calibri"/>
                          <a:ea typeface="Calibri"/>
                          <a:cs typeface="Calibri"/>
                        </a:rPr>
                        <a:t>0.0233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False detections">
            <a:extLst>
              <a:ext uri="{FF2B5EF4-FFF2-40B4-BE49-F238E27FC236}">
                <a16:creationId xmlns:a16="http://schemas.microsoft.com/office/drawing/2014/main" id="{DBC2CF23-B816-49CF-AEB6-75CFD57DD3E8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1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False detections</a:t>
            </a:r>
          </a:p>
        </p:txBody>
      </p:sp>
      <p:sp>
        <p:nvSpPr>
          <p:cNvPr id="6" name="16">
            <a:extLst>
              <a:ext uri="{FF2B5EF4-FFF2-40B4-BE49-F238E27FC236}">
                <a16:creationId xmlns:a16="http://schemas.microsoft.com/office/drawing/2014/main" id="{A6512CB7-254C-4F86-B9DB-247877DD4E54}"/>
              </a:ext>
            </a:extLst>
          </p:cNvPr>
          <p:cNvSpPr>
            <a:spLocks noGrp="1"/>
          </p:cNvSpPr>
          <p:nvPr/>
        </p:nvSpPr>
        <p:spPr>
          <a:xfrm>
            <a:off x="11201400" y="6419850"/>
            <a:ext cx="381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275" b="0">
                <a:solidFill>
                  <a:srgbClr val="5D6269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16</a:t>
            </a:r>
          </a:p>
        </p:txBody>
      </p:sp>
      <p:sp>
        <p:nvSpPr>
          <p:cNvPr id="7" name="Mean number of false detections per subband at 30 ms an">
            <a:extLst>
              <a:ext uri="{FF2B5EF4-FFF2-40B4-BE49-F238E27FC236}">
                <a16:creationId xmlns:a16="http://schemas.microsoft.com/office/drawing/2014/main" id="{CC0A22C8-C3F4-44E7-AE87-6D2456B9CDD4}"/>
              </a:ext>
            </a:extLst>
          </p:cNvPr>
          <p:cNvSpPr>
            <a:spLocks noGrp="1"/>
          </p:cNvSpPr>
          <p:nvPr/>
        </p:nvSpPr>
        <p:spPr>
          <a:xfrm>
            <a:off x="609600" y="1247775"/>
            <a:ext cx="10858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Mean number of false detections per subband at 30 ms and 10 ms dwell times</a:t>
            </a:r>
          </a:p>
        </p:txBody>
      </p:sp>
      <p:sp>
        <p:nvSpPr>
          <p:cNvPr id="8" name="The 2.4 GHz band was excluded because high-power signal">
            <a:extLst>
              <a:ext uri="{FF2B5EF4-FFF2-40B4-BE49-F238E27FC236}">
                <a16:creationId xmlns:a16="http://schemas.microsoft.com/office/drawing/2014/main" id="{FCF20F2B-C90A-4ABC-A800-A1790456EE01}"/>
              </a:ext>
            </a:extLst>
          </p:cNvPr>
          <p:cNvSpPr>
            <a:spLocks noGrp="1"/>
          </p:cNvSpPr>
          <p:nvPr/>
        </p:nvSpPr>
        <p:spPr>
          <a:xfrm>
            <a:off x="609600" y="6105525"/>
            <a:ext cx="10668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0">
                <a:solidFill>
                  <a:srgbClr val="5D6269"/>
                </a:solidFill>
                <a:latin typeface="Calibri"/>
                <a:ea typeface="Calibri"/>
                <a:cs typeface="Calibri"/>
              </a:defRPr>
            </a:pPr>
            <a:r>
              <a:rPr sz="1725" b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The 2.4 GHz band was excluded because high-power signals leaked through the terminating cap.</a:t>
            </a:r>
          </a:p>
        </p:txBody>
      </p:sp>
    </p:spTree>
    <p:extLst>
      <p:ext uri="{BB962C8B-B14F-4D97-AF65-F5344CB8AC3E}">
        <p14:creationId xmlns:p14="http://schemas.microsoft.com/office/powerpoint/2010/main" val="40238289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preview">
            <a:extLst>
              <a:ext uri="{FF2B5EF4-FFF2-40B4-BE49-F238E27FC236}">
                <a16:creationId xmlns:a16="http://schemas.microsoft.com/office/drawing/2014/main" id="{B9BC7246-3F0F-F8F8-0CA4-B9863427F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7086" y="1107440"/>
            <a:ext cx="7751965" cy="5067301"/>
          </a:xfrm>
          <a:prstGeom prst="rect">
            <a:avLst/>
          </a:prstGeom>
        </p:spPr>
      </p:pic>
      <p:sp>
        <p:nvSpPr>
          <p:cNvPr id="10" name="False detections by subband">
            <a:extLst>
              <a:ext uri="{FF2B5EF4-FFF2-40B4-BE49-F238E27FC236}">
                <a16:creationId xmlns:a16="http://schemas.microsoft.com/office/drawing/2014/main" id="{A1B93D51-C4F5-4C79-B930-6F6753053039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1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False detections by subband</a:t>
            </a:r>
          </a:p>
        </p:txBody>
      </p:sp>
      <p:sp>
        <p:nvSpPr>
          <p:cNvPr id="11" name="17">
            <a:extLst>
              <a:ext uri="{FF2B5EF4-FFF2-40B4-BE49-F238E27FC236}">
                <a16:creationId xmlns:a16="http://schemas.microsoft.com/office/drawing/2014/main" id="{6BA8EF4E-B5C6-4076-B55E-1BA4BA90A274}"/>
              </a:ext>
            </a:extLst>
          </p:cNvPr>
          <p:cNvSpPr>
            <a:spLocks noGrp="1"/>
          </p:cNvSpPr>
          <p:nvPr/>
        </p:nvSpPr>
        <p:spPr>
          <a:xfrm>
            <a:off x="11201400" y="6419850"/>
            <a:ext cx="381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275" b="0">
                <a:solidFill>
                  <a:srgbClr val="5D6269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981246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dditional observations">
            <a:extLst>
              <a:ext uri="{FF2B5EF4-FFF2-40B4-BE49-F238E27FC236}">
                <a16:creationId xmlns:a16="http://schemas.microsoft.com/office/drawing/2014/main" id="{1F5E0CF6-BDE7-4EEF-BCAD-A7398D9274C7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1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Additional observations</a:t>
            </a:r>
          </a:p>
        </p:txBody>
      </p:sp>
      <p:sp>
        <p:nvSpPr>
          <p:cNvPr id="2" name="18">
            <a:extLst>
              <a:ext uri="{FF2B5EF4-FFF2-40B4-BE49-F238E27FC236}">
                <a16:creationId xmlns:a16="http://schemas.microsoft.com/office/drawing/2014/main" id="{80435A6E-0433-4F95-AD42-015FA4BCC02E}"/>
              </a:ext>
            </a:extLst>
          </p:cNvPr>
          <p:cNvSpPr>
            <a:spLocks noGrp="1"/>
          </p:cNvSpPr>
          <p:nvPr/>
        </p:nvSpPr>
        <p:spPr>
          <a:xfrm>
            <a:off x="11201400" y="6419850"/>
            <a:ext cx="381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275" b="0">
                <a:solidFill>
                  <a:srgbClr val="5D6269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18</a:t>
            </a:r>
          </a:p>
        </p:txBody>
      </p:sp>
      <p:sp>
        <p:nvSpPr>
          <p:cNvPr id="3" name="RTL-SDR V3">
            <a:extLst>
              <a:ext uri="{FF2B5EF4-FFF2-40B4-BE49-F238E27FC236}">
                <a16:creationId xmlns:a16="http://schemas.microsoft.com/office/drawing/2014/main" id="{F000EA27-D812-454B-85E1-7360BF3E7B2D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27432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CC0000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CC0000"/>
                </a:solidFill>
                <a:latin typeface="Calibri"/>
                <a:ea typeface="Calibri"/>
                <a:cs typeface="Calibri"/>
              </a:rPr>
              <a:t>RTL-SDR V3</a:t>
            </a:r>
          </a:p>
        </p:txBody>
      </p:sp>
      <p:sp>
        <p:nvSpPr>
          <p:cNvPr id="4" name="Only receiver accurate with a 0 ms settling interval">
            <a:extLst>
              <a:ext uri="{FF2B5EF4-FFF2-40B4-BE49-F238E27FC236}">
                <a16:creationId xmlns:a16="http://schemas.microsoft.com/office/drawing/2014/main" id="{21A99963-E763-4D4F-B31C-4ABFD3CDDE50}"/>
              </a:ext>
            </a:extLst>
          </p:cNvPr>
          <p:cNvSpPr>
            <a:spLocks noGrp="1"/>
          </p:cNvSpPr>
          <p:nvPr/>
        </p:nvSpPr>
        <p:spPr>
          <a:xfrm>
            <a:off x="3695700" y="1514475"/>
            <a:ext cx="771525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Only receiver accurate with a 0 ms settling interval</a:t>
            </a:r>
          </a:p>
        </p:txBody>
      </p:sp>
      <p:sp>
        <p:nvSpPr>
          <p:cNvPr id="5" name="HackRF One">
            <a:extLst>
              <a:ext uri="{FF2B5EF4-FFF2-40B4-BE49-F238E27FC236}">
                <a16:creationId xmlns:a16="http://schemas.microsoft.com/office/drawing/2014/main" id="{DC742E1D-C05C-4251-817A-F2B144DC6434}"/>
              </a:ext>
            </a:extLst>
          </p:cNvPr>
          <p:cNvSpPr>
            <a:spLocks noGrp="1"/>
          </p:cNvSpPr>
          <p:nvPr/>
        </p:nvSpPr>
        <p:spPr>
          <a:xfrm>
            <a:off x="609600" y="2590800"/>
            <a:ext cx="27432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CC0000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CC0000"/>
                </a:solidFill>
                <a:latin typeface="Calibri"/>
                <a:ea typeface="Calibri"/>
                <a:cs typeface="Calibri"/>
              </a:rPr>
              <a:t>HackRF One</a:t>
            </a:r>
          </a:p>
        </p:txBody>
      </p:sp>
      <p:sp>
        <p:nvSpPr>
          <p:cNvPr id="6" name="Additional settling time observed only for the first su">
            <a:extLst>
              <a:ext uri="{FF2B5EF4-FFF2-40B4-BE49-F238E27FC236}">
                <a16:creationId xmlns:a16="http://schemas.microsoft.com/office/drawing/2014/main" id="{BB7331C3-C6EC-4809-A31E-7134BB8CF173}"/>
              </a:ext>
            </a:extLst>
          </p:cNvPr>
          <p:cNvSpPr>
            <a:spLocks noGrp="1"/>
          </p:cNvSpPr>
          <p:nvPr/>
        </p:nvSpPr>
        <p:spPr>
          <a:xfrm>
            <a:off x="3695700" y="2590800"/>
            <a:ext cx="771525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Additional settling time observed only for the first subband after startup</a:t>
            </a:r>
          </a:p>
        </p:txBody>
      </p:sp>
      <p:sp>
        <p:nvSpPr>
          <p:cNvPr id="7" name="NESDR SMArt XTR">
            <a:extLst>
              <a:ext uri="{FF2B5EF4-FFF2-40B4-BE49-F238E27FC236}">
                <a16:creationId xmlns:a16="http://schemas.microsoft.com/office/drawing/2014/main" id="{D7AFED39-0E5F-4CF9-9A1B-96D742DD8E53}"/>
              </a:ext>
            </a:extLst>
          </p:cNvPr>
          <p:cNvSpPr>
            <a:spLocks noGrp="1"/>
          </p:cNvSpPr>
          <p:nvPr/>
        </p:nvSpPr>
        <p:spPr>
          <a:xfrm>
            <a:off x="609600" y="3714750"/>
            <a:ext cx="27432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CC0000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CC0000"/>
                </a:solidFill>
                <a:latin typeface="Calibri"/>
                <a:ea typeface="Calibri"/>
                <a:cs typeface="Calibri"/>
              </a:rPr>
              <a:t>NESDR SMArt XTR</a:t>
            </a:r>
          </a:p>
        </p:txBody>
      </p:sp>
      <p:sp>
        <p:nvSpPr>
          <p:cNvPr id="8" name="Far less stable for detection, with many spurious tones">
            <a:extLst>
              <a:ext uri="{FF2B5EF4-FFF2-40B4-BE49-F238E27FC236}">
                <a16:creationId xmlns:a16="http://schemas.microsoft.com/office/drawing/2014/main" id="{AF630187-7649-45C4-8E98-C7A12A667A02}"/>
              </a:ext>
            </a:extLst>
          </p:cNvPr>
          <p:cNvSpPr>
            <a:spLocks noGrp="1"/>
          </p:cNvSpPr>
          <p:nvPr/>
        </p:nvSpPr>
        <p:spPr>
          <a:xfrm>
            <a:off x="3695700" y="3714750"/>
            <a:ext cx="7715250" cy="1295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Far less stable for detection, with many spurious tones and harmonics, despite sharing the RTL2832U demodulator with RTL-SDR V3</a:t>
            </a:r>
          </a:p>
        </p:txBody>
      </p:sp>
      <p:sp>
        <p:nvSpPr>
          <p:cNvPr id="9" name="bladeRF">
            <a:extLst>
              <a:ext uri="{FF2B5EF4-FFF2-40B4-BE49-F238E27FC236}">
                <a16:creationId xmlns:a16="http://schemas.microsoft.com/office/drawing/2014/main" id="{C81DF462-36E6-4DB3-BFA7-503F3B44A4D2}"/>
              </a:ext>
            </a:extLst>
          </p:cNvPr>
          <p:cNvSpPr>
            <a:spLocks noGrp="1"/>
          </p:cNvSpPr>
          <p:nvPr/>
        </p:nvSpPr>
        <p:spPr>
          <a:xfrm>
            <a:off x="609600" y="5238750"/>
            <a:ext cx="27432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CC0000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CC0000"/>
                </a:solidFill>
                <a:latin typeface="Calibri"/>
                <a:ea typeface="Calibri"/>
                <a:cs typeface="Calibri"/>
              </a:rPr>
              <a:t>bladeRF</a:t>
            </a:r>
          </a:p>
        </p:txBody>
      </p:sp>
      <p:sp>
        <p:nvSpPr>
          <p:cNvPr id="10" name="Relatively weak passband filtering prompted aggressive ">
            <a:extLst>
              <a:ext uri="{FF2B5EF4-FFF2-40B4-BE49-F238E27FC236}">
                <a16:creationId xmlns:a16="http://schemas.microsoft.com/office/drawing/2014/main" id="{3B5C047B-827A-4992-A935-9A603977590C}"/>
              </a:ext>
            </a:extLst>
          </p:cNvPr>
          <p:cNvSpPr>
            <a:spLocks noGrp="1"/>
          </p:cNvSpPr>
          <p:nvPr/>
        </p:nvSpPr>
        <p:spPr>
          <a:xfrm>
            <a:off x="3695700" y="5238750"/>
            <a:ext cx="771525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Relatively weak passband filtering prompted aggressive oversampling: 10 MS/s for 5 MHz windows</a:t>
            </a:r>
          </a:p>
        </p:txBody>
      </p:sp>
    </p:spTree>
    <p:extLst>
      <p:ext uri="{BB962C8B-B14F-4D97-AF65-F5344CB8AC3E}">
        <p14:creationId xmlns:p14="http://schemas.microsoft.com/office/powerpoint/2010/main" val="8657230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cluding remarks">
            <a:extLst>
              <a:ext uri="{FF2B5EF4-FFF2-40B4-BE49-F238E27FC236}">
                <a16:creationId xmlns:a16="http://schemas.microsoft.com/office/drawing/2014/main" id="{D6A0517E-4642-48C7-9FE8-A8A77A4A90BF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1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Concluding remarks</a:t>
            </a:r>
          </a:p>
        </p:txBody>
      </p:sp>
      <p:sp>
        <p:nvSpPr>
          <p:cNvPr id="2" name="19">
            <a:extLst>
              <a:ext uri="{FF2B5EF4-FFF2-40B4-BE49-F238E27FC236}">
                <a16:creationId xmlns:a16="http://schemas.microsoft.com/office/drawing/2014/main" id="{6850D61F-22EC-4630-92BB-749BD2FDFFB5}"/>
              </a:ext>
            </a:extLst>
          </p:cNvPr>
          <p:cNvSpPr>
            <a:spLocks noGrp="1"/>
          </p:cNvSpPr>
          <p:nvPr/>
        </p:nvSpPr>
        <p:spPr>
          <a:xfrm>
            <a:off x="11201400" y="6419850"/>
            <a:ext cx="381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275" b="0">
                <a:solidFill>
                  <a:srgbClr val="5D6269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19</a:t>
            </a:r>
          </a:p>
        </p:txBody>
      </p:sp>
      <p:sp>
        <p:nvSpPr>
          <p:cNvPr id="3" name="All five SDRs support simultaneous sensing and detectio">
            <a:extLst>
              <a:ext uri="{FF2B5EF4-FFF2-40B4-BE49-F238E27FC236}">
                <a16:creationId xmlns:a16="http://schemas.microsoft.com/office/drawing/2014/main" id="{1303995F-2116-4F2E-B9C7-62AC28880592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10810875" cy="1304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625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All five SDRs support simultaneous sensing and detection at resolutions as low as 10 ms with the tested sampling configurations.</a:t>
            </a:r>
          </a:p>
        </p:txBody>
      </p:sp>
      <p:sp>
        <p:nvSpPr>
          <p:cNvPr id="4" name="B205mini, RTL-SDR, and bladeRF">
            <a:extLst>
              <a:ext uri="{FF2B5EF4-FFF2-40B4-BE49-F238E27FC236}">
                <a16:creationId xmlns:a16="http://schemas.microsoft.com/office/drawing/2014/main" id="{889B1B2E-D9A7-4327-849E-4CCC425B9DE4}"/>
              </a:ext>
            </a:extLst>
          </p:cNvPr>
          <p:cNvSpPr>
            <a:spLocks noGrp="1"/>
          </p:cNvSpPr>
          <p:nvPr/>
        </p:nvSpPr>
        <p:spPr>
          <a:xfrm>
            <a:off x="609600" y="3238500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CC0000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CC0000"/>
                </a:solidFill>
                <a:latin typeface="Calibri"/>
                <a:ea typeface="Calibri"/>
                <a:cs typeface="Calibri"/>
              </a:rPr>
              <a:t>B205mini, RTL-SDR, and bladeRF</a:t>
            </a:r>
          </a:p>
        </p:txBody>
      </p:sp>
      <p:sp>
        <p:nvSpPr>
          <p:cNvPr id="5" name="Consistent baselines and clean scans">
            <a:extLst>
              <a:ext uri="{FF2B5EF4-FFF2-40B4-BE49-F238E27FC236}">
                <a16:creationId xmlns:a16="http://schemas.microsoft.com/office/drawing/2014/main" id="{EF7EDE1A-34F4-4DD4-97D2-6132D874C4D7}"/>
              </a:ext>
            </a:extLst>
          </p:cNvPr>
          <p:cNvSpPr>
            <a:spLocks noGrp="1"/>
          </p:cNvSpPr>
          <p:nvPr/>
        </p:nvSpPr>
        <p:spPr>
          <a:xfrm>
            <a:off x="5734050" y="3238500"/>
            <a:ext cx="5791200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Consistent baselines and clean scans</a:t>
            </a:r>
          </a:p>
        </p:txBody>
      </p:sp>
      <p:sp>
        <p:nvSpPr>
          <p:cNvPr id="6" name="HackRF">
            <a:extLst>
              <a:ext uri="{FF2B5EF4-FFF2-40B4-BE49-F238E27FC236}">
                <a16:creationId xmlns:a16="http://schemas.microsoft.com/office/drawing/2014/main" id="{F312D264-BCA1-4CB0-9E30-A369F651C5C7}"/>
              </a:ext>
            </a:extLst>
          </p:cNvPr>
          <p:cNvSpPr>
            <a:spLocks noGrp="1"/>
          </p:cNvSpPr>
          <p:nvPr/>
        </p:nvSpPr>
        <p:spPr>
          <a:xfrm>
            <a:off x="609600" y="4286250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CC0000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CC0000"/>
                </a:solidFill>
                <a:latin typeface="Calibri"/>
                <a:ea typeface="Calibri"/>
                <a:cs typeface="Calibri"/>
              </a:rPr>
              <a:t>HackRF</a:t>
            </a:r>
          </a:p>
        </p:txBody>
      </p:sp>
      <p:sp>
        <p:nvSpPr>
          <p:cNvPr id="7" name="Fastest scans of its bands, but robust detection requir">
            <a:extLst>
              <a:ext uri="{FF2B5EF4-FFF2-40B4-BE49-F238E27FC236}">
                <a16:creationId xmlns:a16="http://schemas.microsoft.com/office/drawing/2014/main" id="{7032B5A5-0F51-4772-B372-48AC27A6896F}"/>
              </a:ext>
            </a:extLst>
          </p:cNvPr>
          <p:cNvSpPr>
            <a:spLocks noGrp="1"/>
          </p:cNvSpPr>
          <p:nvPr/>
        </p:nvSpPr>
        <p:spPr>
          <a:xfrm>
            <a:off x="5734050" y="4286250"/>
            <a:ext cx="57912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Fastest scans of its bands, but robust detection requires correction for device artifacts</a:t>
            </a:r>
          </a:p>
        </p:txBody>
      </p:sp>
      <p:sp>
        <p:nvSpPr>
          <p:cNvPr id="8" name="SMArt XTR">
            <a:extLst>
              <a:ext uri="{FF2B5EF4-FFF2-40B4-BE49-F238E27FC236}">
                <a16:creationId xmlns:a16="http://schemas.microsoft.com/office/drawing/2014/main" id="{D0BBD89F-6416-4B92-9A95-5025E04E6EC7}"/>
              </a:ext>
            </a:extLst>
          </p:cNvPr>
          <p:cNvSpPr>
            <a:spLocks noGrp="1"/>
          </p:cNvSpPr>
          <p:nvPr/>
        </p:nvSpPr>
        <p:spPr>
          <a:xfrm>
            <a:off x="609600" y="5629275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CC0000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CC0000"/>
                </a:solidFill>
                <a:latin typeface="Calibri"/>
                <a:ea typeface="Calibri"/>
                <a:cs typeface="Calibri"/>
              </a:rPr>
              <a:t>SMArt XTR</a:t>
            </a:r>
          </a:p>
        </p:txBody>
      </p:sp>
      <p:sp>
        <p:nvSpPr>
          <p:cNvPr id="9" name="Greater instability from a highly stochastic receiver r">
            <a:extLst>
              <a:ext uri="{FF2B5EF4-FFF2-40B4-BE49-F238E27FC236}">
                <a16:creationId xmlns:a16="http://schemas.microsoft.com/office/drawing/2014/main" id="{6C8E13F6-3158-467B-BC55-627AFC078494}"/>
              </a:ext>
            </a:extLst>
          </p:cNvPr>
          <p:cNvSpPr>
            <a:spLocks noGrp="1"/>
          </p:cNvSpPr>
          <p:nvPr/>
        </p:nvSpPr>
        <p:spPr>
          <a:xfrm>
            <a:off x="5734050" y="5629275"/>
            <a:ext cx="57912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Greater instability from a highly stochastic receiver response</a:t>
            </a:r>
          </a:p>
        </p:txBody>
      </p:sp>
    </p:spTree>
    <p:extLst>
      <p:ext uri="{BB962C8B-B14F-4D97-AF65-F5344CB8AC3E}">
        <p14:creationId xmlns:p14="http://schemas.microsoft.com/office/powerpoint/2010/main" val="16260642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urther work">
            <a:extLst>
              <a:ext uri="{FF2B5EF4-FFF2-40B4-BE49-F238E27FC236}">
                <a16:creationId xmlns:a16="http://schemas.microsoft.com/office/drawing/2014/main" id="{1F0A3F3E-B861-4FA3-A182-37FF19D57410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1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Further work</a:t>
            </a:r>
          </a:p>
        </p:txBody>
      </p:sp>
      <p:sp>
        <p:nvSpPr>
          <p:cNvPr id="2" name="20">
            <a:extLst>
              <a:ext uri="{FF2B5EF4-FFF2-40B4-BE49-F238E27FC236}">
                <a16:creationId xmlns:a16="http://schemas.microsoft.com/office/drawing/2014/main" id="{A4A7D3D7-96F7-4938-8C09-438E9F3DBB43}"/>
              </a:ext>
            </a:extLst>
          </p:cNvPr>
          <p:cNvSpPr>
            <a:spLocks noGrp="1"/>
          </p:cNvSpPr>
          <p:nvPr/>
        </p:nvSpPr>
        <p:spPr>
          <a:xfrm>
            <a:off x="11201400" y="6419850"/>
            <a:ext cx="381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275" b="0">
                <a:solidFill>
                  <a:srgbClr val="5D6269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5D6269"/>
                </a:solidFill>
                <a:latin typeface="Calibri"/>
                <a:ea typeface="Calibri"/>
                <a:cs typeface="Calibri"/>
              </a:rPr>
              <a:t>20</a:t>
            </a:r>
          </a:p>
        </p:txBody>
      </p:sp>
      <p:sp>
        <p:nvSpPr>
          <p:cNvPr id="3" name="A robust overall detection rule for each subband">
            <a:extLst>
              <a:ext uri="{FF2B5EF4-FFF2-40B4-BE49-F238E27FC236}">
                <a16:creationId xmlns:a16="http://schemas.microsoft.com/office/drawing/2014/main" id="{FABC27FB-83A8-4779-853C-693C4C4152B3}"/>
              </a:ext>
            </a:extLst>
          </p:cNvPr>
          <p:cNvSpPr>
            <a:spLocks noGrp="1"/>
          </p:cNvSpPr>
          <p:nvPr/>
        </p:nvSpPr>
        <p:spPr>
          <a:xfrm>
            <a:off x="609600" y="1600200"/>
            <a:ext cx="1047750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150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3150" b="0" dirty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A robust overall detection rule for each </a:t>
            </a:r>
            <a:r>
              <a:rPr sz="3150" b="0" dirty="0" err="1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subband</a:t>
            </a:r>
            <a:endParaRPr sz="3150" b="0" dirty="0">
              <a:solidFill>
                <a:srgbClr val="24272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01">
            <a:extLst>
              <a:ext uri="{FF2B5EF4-FFF2-40B4-BE49-F238E27FC236}">
                <a16:creationId xmlns:a16="http://schemas.microsoft.com/office/drawing/2014/main" id="{ACC9DAAB-946F-4437-A020-B38E93A36433}"/>
              </a:ext>
            </a:extLst>
          </p:cNvPr>
          <p:cNvSpPr>
            <a:spLocks noGrp="1"/>
          </p:cNvSpPr>
          <p:nvPr/>
        </p:nvSpPr>
        <p:spPr>
          <a:xfrm>
            <a:off x="609600" y="3190875"/>
            <a:ext cx="61912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700" b="1">
                <a:solidFill>
                  <a:srgbClr val="CC0000"/>
                </a:solidFill>
                <a:latin typeface="Calibri"/>
                <a:ea typeface="Calibri"/>
                <a:cs typeface="Calibri"/>
              </a:defRPr>
            </a:pPr>
            <a:r>
              <a:rPr sz="2700" b="1">
                <a:solidFill>
                  <a:srgbClr val="CC0000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5" name="Group adjacent detected bins into one signal">
            <a:extLst>
              <a:ext uri="{FF2B5EF4-FFF2-40B4-BE49-F238E27FC236}">
                <a16:creationId xmlns:a16="http://schemas.microsoft.com/office/drawing/2014/main" id="{BD8E52E4-722D-4C38-93FF-99DEB3362DFC}"/>
              </a:ext>
            </a:extLst>
          </p:cNvPr>
          <p:cNvSpPr>
            <a:spLocks noGrp="1"/>
          </p:cNvSpPr>
          <p:nvPr/>
        </p:nvSpPr>
        <p:spPr>
          <a:xfrm>
            <a:off x="1562100" y="3209925"/>
            <a:ext cx="97345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Group adjacent detected bins into one signal</a:t>
            </a:r>
          </a:p>
        </p:txBody>
      </p:sp>
      <p:sp>
        <p:nvSpPr>
          <p:cNvPr id="6" name="02">
            <a:extLst>
              <a:ext uri="{FF2B5EF4-FFF2-40B4-BE49-F238E27FC236}">
                <a16:creationId xmlns:a16="http://schemas.microsoft.com/office/drawing/2014/main" id="{FCF7ABF2-47CF-4FA0-A477-34A4D13CE89E}"/>
              </a:ext>
            </a:extLst>
          </p:cNvPr>
          <p:cNvSpPr>
            <a:spLocks noGrp="1"/>
          </p:cNvSpPr>
          <p:nvPr/>
        </p:nvSpPr>
        <p:spPr>
          <a:xfrm>
            <a:off x="609600" y="4200525"/>
            <a:ext cx="61912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700" b="1">
                <a:solidFill>
                  <a:srgbClr val="CC0000"/>
                </a:solidFill>
                <a:latin typeface="Calibri"/>
                <a:ea typeface="Calibri"/>
                <a:cs typeface="Calibri"/>
              </a:defRPr>
            </a:pPr>
            <a:r>
              <a:rPr sz="2700" b="1">
                <a:solidFill>
                  <a:srgbClr val="CC0000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7" name="Separate narrowband tones from random false detections">
            <a:extLst>
              <a:ext uri="{FF2B5EF4-FFF2-40B4-BE49-F238E27FC236}">
                <a16:creationId xmlns:a16="http://schemas.microsoft.com/office/drawing/2014/main" id="{56D45CED-8E45-43F4-8B9F-F2F11336E105}"/>
              </a:ext>
            </a:extLst>
          </p:cNvPr>
          <p:cNvSpPr>
            <a:spLocks noGrp="1"/>
          </p:cNvSpPr>
          <p:nvPr/>
        </p:nvSpPr>
        <p:spPr>
          <a:xfrm>
            <a:off x="1562100" y="4219575"/>
            <a:ext cx="97345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Separate narrowband tones from random false detections</a:t>
            </a:r>
          </a:p>
        </p:txBody>
      </p:sp>
      <p:sp>
        <p:nvSpPr>
          <p:cNvPr id="8" name="03">
            <a:extLst>
              <a:ext uri="{FF2B5EF4-FFF2-40B4-BE49-F238E27FC236}">
                <a16:creationId xmlns:a16="http://schemas.microsoft.com/office/drawing/2014/main" id="{7436E7B7-5071-4254-BF6E-F5EF19A02DB6}"/>
              </a:ext>
            </a:extLst>
          </p:cNvPr>
          <p:cNvSpPr>
            <a:spLocks noGrp="1"/>
          </p:cNvSpPr>
          <p:nvPr/>
        </p:nvSpPr>
        <p:spPr>
          <a:xfrm>
            <a:off x="609600" y="5210175"/>
            <a:ext cx="61912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700" b="1">
                <a:solidFill>
                  <a:srgbClr val="CC0000"/>
                </a:solidFill>
                <a:latin typeface="Calibri"/>
                <a:ea typeface="Calibri"/>
                <a:cs typeface="Calibri"/>
              </a:defRPr>
            </a:pPr>
            <a:r>
              <a:rPr sz="2700" b="1">
                <a:solidFill>
                  <a:srgbClr val="CC0000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9" name="Recognize low-SNR signals with sparsely detected bins">
            <a:extLst>
              <a:ext uri="{FF2B5EF4-FFF2-40B4-BE49-F238E27FC236}">
                <a16:creationId xmlns:a16="http://schemas.microsoft.com/office/drawing/2014/main" id="{ACFBCC1A-F1A0-4967-B7FC-6D0039D2F5E5}"/>
              </a:ext>
            </a:extLst>
          </p:cNvPr>
          <p:cNvSpPr>
            <a:spLocks noGrp="1"/>
          </p:cNvSpPr>
          <p:nvPr/>
        </p:nvSpPr>
        <p:spPr>
          <a:xfrm>
            <a:off x="1562100" y="5229225"/>
            <a:ext cx="97345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24272B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4272B"/>
                </a:solidFill>
                <a:latin typeface="Calibri"/>
                <a:ea typeface="Calibri"/>
                <a:cs typeface="Calibri"/>
              </a:rPr>
              <a:t>Recognize low-SNR signals with sparsely detected bins</a:t>
            </a:r>
          </a:p>
        </p:txBody>
      </p:sp>
    </p:spTree>
    <p:extLst>
      <p:ext uri="{BB962C8B-B14F-4D97-AF65-F5344CB8AC3E}">
        <p14:creationId xmlns:p14="http://schemas.microsoft.com/office/powerpoint/2010/main" val="1591939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842</Words>
  <Application>Microsoft Office PowerPoint</Application>
  <DocSecurity>0</DocSecurity>
  <PresentationFormat>Widescreen</PresentationFormat>
  <Paragraphs>240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Office Theme</vt:lpstr>
      <vt:lpstr>Cross-SDR Assessment for Spectrum Sensing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Parker Trzebunia</cp:lastModifiedBy>
  <cp:revision>2</cp:revision>
  <dcterms:created xsi:type="dcterms:W3CDTF">2026-09-20T23:10:50Z</dcterms:created>
  <dcterms:modified xsi:type="dcterms:W3CDTF">2026-09-20T23:33:53Z</dcterms:modified>
</cp:coreProperties>
</file>