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17.xml" ContentType="application/vnd.openxmlformats-officedocument.presentationml.sl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4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0079365" cy="5669642" type="custom"/>
  <p:notesSz cx="6858000" cy="9144000"/>
  <p:defaultTextStyle>
    <a:defPPr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 /><Relationship Id="rId23" Type="http://schemas.openxmlformats.org/officeDocument/2006/relationships/tableStyles" Target="tableStyles.xml" /><Relationship Id="rId2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5" accent4="accent4" accent5="accent5" accent6="accent6" hlink="hlink" folHlink="folHlink"/>
  <p:notesStyle/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7554042" name=""/>
          <p:cNvSpPr txBox="1"/>
          <p:nvPr>
            <p:ph type="body" idx="4294967295"/>
          </p:nvPr>
        </p:nvSpPr>
        <p:spPr bwMode="auto">
          <a:xfrm>
            <a:off x="777191" y="4776899"/>
            <a:ext cx="6216808" cy="4524914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9929722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4287297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2924789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5681784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2166483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7216348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0075027" name=""/>
          <p:cNvSpPr txBox="1"/>
          <p:nvPr>
            <p:ph type="body" idx="4294967295"/>
          </p:nvPr>
        </p:nvSpPr>
        <p:spPr bwMode="auto">
          <a:xfrm>
            <a:off x="777188" y="4776896"/>
            <a:ext cx="6216805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9798348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6757971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3396057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5726281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1167783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4381094" name=""/>
          <p:cNvSpPr txBox="1"/>
          <p:nvPr>
            <p:ph type="body" idx="4294967295"/>
          </p:nvPr>
        </p:nvSpPr>
        <p:spPr bwMode="auto">
          <a:xfrm>
            <a:off x="777191" y="4776899"/>
            <a:ext cx="6216808" cy="4524914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304017" name=""/>
          <p:cNvSpPr txBox="1"/>
          <p:nvPr>
            <p:ph type="body" idx="4294967295"/>
          </p:nvPr>
        </p:nvSpPr>
        <p:spPr bwMode="auto">
          <a:xfrm>
            <a:off x="777188" y="4776896"/>
            <a:ext cx="6216805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0266538" name=""/>
          <p:cNvSpPr txBox="1"/>
          <p:nvPr>
            <p:ph type="body" idx="4294967295"/>
          </p:nvPr>
        </p:nvSpPr>
        <p:spPr bwMode="auto">
          <a:xfrm>
            <a:off x="777189" y="4776897"/>
            <a:ext cx="6216806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4803008" name=""/>
          <p:cNvSpPr txBox="1"/>
          <p:nvPr>
            <p:ph type="body" idx="4294967295"/>
          </p:nvPr>
        </p:nvSpPr>
        <p:spPr bwMode="auto">
          <a:xfrm>
            <a:off x="777188" y="4776896"/>
            <a:ext cx="6216805" cy="4524912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__Defau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6354548" name="place_holder"/>
          <p:cNvSpPr txBox="1"/>
          <p:nvPr>
            <p:ph type="title" idx="4294967295"/>
          </p:nvPr>
        </p:nvSpPr>
        <p:spPr bwMode="auto">
          <a:xfrm>
            <a:off x="740833" y="627440"/>
            <a:ext cx="8607057" cy="1262440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18096731" name="place_holder"/>
          <p:cNvSpPr txBox="1"/>
          <p:nvPr>
            <p:ph type="body" idx="4294967295"/>
          </p:nvPr>
        </p:nvSpPr>
        <p:spPr bwMode="auto">
          <a:xfrm>
            <a:off x="740833" y="2101547"/>
            <a:ext cx="8607057" cy="4762500"/>
          </a:xfr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noFill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8876814" name="place_holder"/>
          <p:cNvSpPr txBox="1"/>
          <p:nvPr>
            <p:ph type="title" idx="4294967295"/>
          </p:nvPr>
        </p:nvSpPr>
        <p:spPr bwMode="auto">
          <a:xfrm>
            <a:off x="740833" y="627440"/>
            <a:ext cx="8607057" cy="126244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endParaRPr/>
          </a:p>
        </p:txBody>
      </p:sp>
      <p:sp>
        <p:nvSpPr>
          <p:cNvPr id="1623610410" name="place_holder"/>
          <p:cNvSpPr txBox="1"/>
          <p:nvPr>
            <p:ph type="body" idx="4294967295"/>
          </p:nvPr>
        </p:nvSpPr>
        <p:spPr bwMode="auto">
          <a:xfrm>
            <a:off x="740833" y="2101547"/>
            <a:ext cx="8607057" cy="4762500"/>
          </a:xfrm>
          <a:prstGeom prst="rect">
            <a:avLst/>
          </a:prstGeom>
          <a:noFill/>
          <a:ln>
            <a:noFill/>
          </a:ln>
          <a:effectLst/>
        </p:spPr>
        <p:txBody>
          <a:bodyPr anchor="t"/>
          <a:lstStyle/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7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4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5.jpg"/><Relationship Id="rId6" Type="http://schemas.openxmlformats.org/officeDocument/2006/relationships/image" Target="../media/image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8.jpg"/><Relationship Id="rId6" Type="http://schemas.openxmlformats.org/officeDocument/2006/relationships/image" Target="../media/image7.png"/><Relationship Id="rId7" Type="http://schemas.openxmlformats.org/officeDocument/2006/relationships/image" Target="../media/image1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github.com/ultralytics/yolo11" TargetMode="Externa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mathworks.com/help/signal/ug/automated-labeling-of-time-frequency-regions-for-ai-based-spectrum-sensing-applications.html" TargetMode="External"/><Relationship Id="rId4" Type="http://schemas.openxmlformats.org/officeDocument/2006/relationships/hyperlink" Target="https://www.ettus.com/wp-content/uploads/2024/10/NI-Ettus-X310.jpeg" TargetMode="External"/><Relationship Id="rId5" Type="http://schemas.openxmlformats.org/officeDocument/2006/relationships/image" Target="../media/image18.jpg"/><Relationship Id="rId6" Type="http://schemas.openxmlformats.org/officeDocument/2006/relationships/image" Target="../media/image8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8785" name=""/>
          <p:cNvSpPr txBox="1"/>
          <p:nvPr/>
        </p:nvSpPr>
        <p:spPr bwMode="auto">
          <a:xfrm flipH="0" flipV="0">
            <a:off x="1438" y="-45903"/>
            <a:ext cx="10079364" cy="500710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txBody>
          <a:bodyPr lIns="89991" tIns="44995" rIns="89991" bIns="44995" anchor="ctr"/>
          <a:lstStyle/>
          <a:p>
            <a:pPr>
              <a:defRPr/>
            </a:pPr>
            <a:endParaRPr/>
          </a:p>
        </p:txBody>
      </p:sp>
      <p:sp>
        <p:nvSpPr>
          <p:cNvPr id="1939628446" name=""/>
          <p:cNvSpPr txBox="1"/>
          <p:nvPr>
            <p:ph type="title" idx="4294967295"/>
          </p:nvPr>
        </p:nvSpPr>
        <p:spPr bwMode="auto">
          <a:xfrm flipH="0" flipV="0">
            <a:off x="204310" y="905870"/>
            <a:ext cx="9624974" cy="1493879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en-US" sz="36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Detect, Extract, Recognize</a:t>
            </a:r>
            <a:br>
              <a:rPr lang="en-US" sz="36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</a:br>
            <a:r>
              <a:rPr lang="en-US" sz="2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Wideband RF Signal Detection and Modulation</a:t>
            </a:r>
            <a:r>
              <a:rPr lang="en-US" sz="2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Recognition with Over-the-Air Validation</a:t>
            </a:r>
            <a:endParaRPr sz="3600" b="1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41706268" name=""/>
          <p:cNvSpPr txBox="1"/>
          <p:nvPr/>
        </p:nvSpPr>
        <p:spPr bwMode="auto">
          <a:xfrm flipH="0" flipV="0">
            <a:off x="204309" y="3172808"/>
            <a:ext cx="9624973" cy="1788393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 anchor="ctr"/>
          <a:lstStyle/>
          <a:p>
            <a:pPr marL="0" marR="0" indent="0" algn="l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defRPr/>
            </a:pPr>
            <a:r>
              <a:rPr sz="1600" b="1" u="none">
                <a:solidFill>
                  <a:schemeClr val="bg1"/>
                </a:solidFill>
                <a:latin typeface="Arial"/>
                <a:cs typeface="Arial"/>
              </a:rPr>
              <a:t>Sultan </a:t>
            </a:r>
            <a:r>
              <a:rPr lang="en-US" sz="16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Mohammad </a:t>
            </a:r>
            <a:r>
              <a:rPr sz="1600" b="1" u="none">
                <a:solidFill>
                  <a:schemeClr val="bg1"/>
                </a:solidFill>
                <a:latin typeface="Arial"/>
                <a:cs typeface="Arial"/>
              </a:rPr>
              <a:t>Manjur, Wahab Ali Gulzar Khawaja, Cemr</a:t>
            </a:r>
            <a:r>
              <a:rPr sz="1600" b="1" u="none">
                <a:solidFill>
                  <a:schemeClr val="bg1"/>
                </a:solidFill>
                <a:latin typeface="Arial"/>
                <a:cs typeface="Arial"/>
              </a:rPr>
              <a:t>e </a:t>
            </a:r>
            <a:r>
              <a:rPr sz="1600" b="1" u="none">
                <a:solidFill>
                  <a:schemeClr val="bg1"/>
                </a:solidFill>
                <a:latin typeface="Arial"/>
                <a:cs typeface="Arial"/>
              </a:rPr>
              <a:t>Ome</a:t>
            </a:r>
            <a:r>
              <a:rPr sz="1600" b="1" u="none">
                <a:solidFill>
                  <a:schemeClr val="bg1"/>
                </a:solidFill>
                <a:latin typeface="Arial"/>
                <a:cs typeface="Arial"/>
              </a:rPr>
              <a:t>r </a:t>
            </a:r>
            <a:r>
              <a:rPr sz="1600" b="1" u="none">
                <a:solidFill>
                  <a:schemeClr val="bg1"/>
                </a:solidFill>
                <a:latin typeface="Arial"/>
                <a:cs typeface="Arial"/>
              </a:rPr>
              <a:t>Ayna, Ali Cafer Gurbuz</a:t>
            </a:r>
            <a:endParaRPr sz="800">
              <a:solidFill>
                <a:schemeClr val="bg1"/>
              </a:solidFill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282"/>
              </a:spcAft>
              <a:defRPr/>
            </a:pP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IMPRESS Lab, Department of Electrical &amp; Computer Engineering</a:t>
            </a:r>
            <a:endParaRPr sz="1200" u="none">
              <a:solidFill>
                <a:schemeClr val="bg1"/>
              </a:solidFill>
              <a:latin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defRPr/>
            </a:pP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North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Carolina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State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Universi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ty</a:t>
            </a:r>
            <a:endParaRPr sz="800">
              <a:solidFill>
                <a:schemeClr val="bg1"/>
              </a:solidFill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defRPr/>
            </a:pP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Koch Hall,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890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Oval Dr,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Raleigh,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NC 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27606</a:t>
            </a:r>
            <a:endParaRPr sz="800">
              <a:solidFill>
                <a:schemeClr val="bg1"/>
              </a:solidFill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defRPr/>
            </a:pP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{</a:t>
            </a:r>
            <a:r>
              <a:rPr sz="1200" u="none">
                <a:solidFill>
                  <a:schemeClr val="bg1"/>
                </a:solidFill>
                <a:latin typeface="Arial"/>
                <a:ea typeface="Arial"/>
                <a:cs typeface="Arial"/>
              </a:rPr>
              <a:t>smanjur,</a:t>
            </a:r>
            <a:r>
              <a:rPr sz="1200" b="0" i="0" u="none">
                <a:solidFill>
                  <a:schemeClr val="bg1"/>
                </a:solidFill>
                <a:latin typeface="Arial"/>
                <a:ea typeface="Arial"/>
                <a:cs typeface="Arial"/>
              </a:rPr>
              <a:t>wkhawaj</a:t>
            </a:r>
            <a:r>
              <a:rPr sz="1200" u="none">
                <a:solidFill>
                  <a:schemeClr val="bg1"/>
                </a:solidFill>
                <a:latin typeface="Arial"/>
                <a:ea typeface="Arial"/>
                <a:cs typeface="Arial"/>
              </a:rPr>
              <a:t>,cayna,acgurbuz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}@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ncsu.ed</a:t>
            </a:r>
            <a:r>
              <a:rPr sz="1200" u="none">
                <a:solidFill>
                  <a:schemeClr val="bg1"/>
                </a:solidFill>
                <a:latin typeface="Arial"/>
                <a:cs typeface="Arial"/>
              </a:rPr>
              <a:t>u</a:t>
            </a:r>
            <a:endParaRPr sz="800">
              <a:solidFill>
                <a:schemeClr val="bg1"/>
              </a:solidFill>
            </a:endParaRPr>
          </a:p>
        </p:txBody>
      </p:sp>
      <p:pic>
        <p:nvPicPr>
          <p:cNvPr id="1702048967" name=""/>
          <p:cNvPicPr/>
          <p:nvPr/>
        </p:nvPicPr>
        <p:blipFill rotWithShape="0">
          <a:blip r:embed="rId3">
            <a:alphaModFix amt="100000"/>
          </a:blip>
          <a:stretch/>
        </p:blipFill>
        <p:spPr bwMode="auto">
          <a:xfrm>
            <a:off x="3102643" y="-45903"/>
            <a:ext cx="3876955" cy="609801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450505996" name=""/>
          <p:cNvCxnSpPr/>
          <p:nvPr/>
        </p:nvCxnSpPr>
        <p:spPr bwMode="auto">
          <a:xfrm flipH="0" flipV="0">
            <a:off x="204310" y="3179379"/>
            <a:ext cx="9623534" cy="0"/>
          </a:xfrm>
          <a:prstGeom prst="line">
            <a:avLst/>
          </a:prstGeom>
          <a:ln w="508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7298637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46653" y="5050296"/>
            <a:ext cx="1275050" cy="562042"/>
          </a:xfrm>
          <a:prstGeom prst="rect">
            <a:avLst/>
          </a:prstGeom>
        </p:spPr>
      </p:pic>
      <p:pic>
        <p:nvPicPr>
          <p:cNvPr id="1786442296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8947602" y="5019862"/>
            <a:ext cx="1053290" cy="592474"/>
          </a:xfrm>
          <a:prstGeom prst="rect">
            <a:avLst/>
          </a:prstGeom>
        </p:spPr>
      </p:pic>
      <p:sp>
        <p:nvSpPr>
          <p:cNvPr id="134073419" name=""/>
          <p:cNvSpPr txBox="1"/>
          <p:nvPr/>
        </p:nvSpPr>
        <p:spPr bwMode="auto">
          <a:xfrm rot="0" flipH="0" flipV="0">
            <a:off x="6534805" y="4400827"/>
            <a:ext cx="3468968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sz="800" b="1">
                <a:solidFill>
                  <a:schemeClr val="bg1"/>
                </a:solidFill>
              </a:rPr>
              <a:t>This work was supported by the National Science Founda</a:t>
            </a:r>
            <a:r>
              <a:rPr sz="800" b="1">
                <a:solidFill>
                  <a:schemeClr val="bg1"/>
                </a:solidFill>
              </a:rPr>
              <a:t>tion under Grant No. 2534621 and by the Laboratory for</a:t>
            </a:r>
            <a:r>
              <a:rPr sz="800" b="1">
                <a:solidFill>
                  <a:schemeClr val="bg1"/>
                </a:solidFill>
              </a:rPr>
              <a:t> </a:t>
            </a:r>
            <a:r>
              <a:rPr sz="800" b="1">
                <a:solidFill>
                  <a:schemeClr val="bg1"/>
                </a:solidFill>
              </a:rPr>
              <a:t>Analytic Sciences.</a:t>
            </a:r>
            <a:endParaRPr sz="8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5668335" name=""/>
          <p:cNvSpPr txBox="1"/>
          <p:nvPr/>
        </p:nvSpPr>
        <p:spPr bwMode="auto">
          <a:xfrm>
            <a:off x="82138" y="75593"/>
            <a:ext cx="3663847" cy="456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2400" b="1" strike="noStrike">
                <a:solidFill>
                  <a:schemeClr val="tx1"/>
                </a:solidFill>
                <a:latin typeface="Arial"/>
                <a:cs typeface="Arial"/>
              </a:rPr>
              <a:t>Presentation Flow</a:t>
            </a:r>
            <a:endParaRPr sz="2400">
              <a:solidFill>
                <a:schemeClr val="tx1"/>
              </a:solidFill>
            </a:endParaRPr>
          </a:p>
        </p:txBody>
      </p:sp>
      <p:pic>
        <p:nvPicPr>
          <p:cNvPr id="182959097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4" y="5050296"/>
            <a:ext cx="1275050" cy="562042"/>
          </a:xfrm>
          <a:prstGeom prst="rect">
            <a:avLst/>
          </a:prstGeom>
        </p:spPr>
      </p:pic>
      <p:pic>
        <p:nvPicPr>
          <p:cNvPr id="400627788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3" y="5019863"/>
            <a:ext cx="1053290" cy="592476"/>
          </a:xfrm>
          <a:prstGeom prst="rect">
            <a:avLst/>
          </a:prstGeom>
        </p:spPr>
      </p:pic>
      <p:sp>
        <p:nvSpPr>
          <p:cNvPr id="1094609380" name=""/>
          <p:cNvSpPr/>
          <p:nvPr/>
        </p:nvSpPr>
        <p:spPr bwMode="auto">
          <a:xfrm rot="0" flipH="0" flipV="0">
            <a:off x="319802" y="2114082"/>
            <a:ext cx="1806337" cy="1836555"/>
          </a:xfrm>
          <a:prstGeom prst="flowChartAlternateProcess">
            <a:avLst/>
          </a:prstGeom>
          <a:solidFill>
            <a:srgbClr val="FAEBED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759764" name=""/>
          <p:cNvSpPr/>
          <p:nvPr/>
        </p:nvSpPr>
        <p:spPr bwMode="auto">
          <a:xfrm rot="5400000" flipH="0" flipV="0">
            <a:off x="2145969" y="2764990"/>
            <a:ext cx="756967" cy="531370"/>
          </a:xfrm>
          <a:prstGeom prst="triangle">
            <a:avLst>
              <a:gd name="adj" fmla="val 50000"/>
            </a:avLst>
          </a:prstGeom>
          <a:solidFill>
            <a:srgbClr val="FAEBED"/>
          </a:solidFill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2688919" name=""/>
          <p:cNvSpPr txBox="1"/>
          <p:nvPr/>
        </p:nvSpPr>
        <p:spPr bwMode="auto">
          <a:xfrm rot="0" flipH="0" flipV="0">
            <a:off x="320030" y="2664499"/>
            <a:ext cx="1811377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05908" indent="-305908" algn="ctr">
              <a:buAutoNum type="arabicPeriod"/>
              <a:defRPr/>
            </a:pPr>
            <a:r>
              <a:rPr sz="1600" b="1">
                <a:solidFill>
                  <a:schemeClr val="tx1"/>
                </a:solidFill>
              </a:rPr>
              <a:t>Motivation</a:t>
            </a:r>
            <a:endParaRPr sz="1600" b="1">
              <a:solidFill>
                <a:schemeClr val="tx1"/>
              </a:solidFill>
            </a:endParaRPr>
          </a:p>
        </p:txBody>
      </p:sp>
      <p:sp>
        <p:nvSpPr>
          <p:cNvPr id="703842130" name=""/>
          <p:cNvSpPr/>
          <p:nvPr/>
        </p:nvSpPr>
        <p:spPr bwMode="auto">
          <a:xfrm rot="0" flipH="0" flipV="0">
            <a:off x="2878164" y="2106892"/>
            <a:ext cx="1677491" cy="1836554"/>
          </a:xfrm>
          <a:prstGeom prst="flowChartAlternateProcess">
            <a:avLst/>
          </a:prstGeom>
          <a:solidFill>
            <a:srgbClr val="FAEBED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388387" name=""/>
          <p:cNvSpPr txBox="1"/>
          <p:nvPr/>
        </p:nvSpPr>
        <p:spPr bwMode="auto">
          <a:xfrm rot="0" flipH="0" flipV="0">
            <a:off x="2878164" y="2591232"/>
            <a:ext cx="1678211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600" b="1"/>
              <a:t>2. Method</a:t>
            </a:r>
            <a:endParaRPr sz="1600" b="1"/>
          </a:p>
        </p:txBody>
      </p:sp>
      <p:sp>
        <p:nvSpPr>
          <p:cNvPr id="1525739107" name=""/>
          <p:cNvSpPr/>
          <p:nvPr/>
        </p:nvSpPr>
        <p:spPr bwMode="auto">
          <a:xfrm rot="5400000" flipH="0" flipV="0">
            <a:off x="4584383" y="2759485"/>
            <a:ext cx="756966" cy="531369"/>
          </a:xfrm>
          <a:prstGeom prst="triangle">
            <a:avLst>
              <a:gd name="adj" fmla="val 50000"/>
            </a:avLst>
          </a:prstGeom>
          <a:solidFill>
            <a:srgbClr val="FAEBED"/>
          </a:solidFill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392673" name=""/>
          <p:cNvSpPr/>
          <p:nvPr/>
        </p:nvSpPr>
        <p:spPr bwMode="auto">
          <a:xfrm rot="0" flipH="0" flipV="0">
            <a:off x="5304272" y="2106892"/>
            <a:ext cx="1806336" cy="1836554"/>
          </a:xfrm>
          <a:prstGeom prst="flowChartAlternateProcess">
            <a:avLst/>
          </a:prstGeom>
          <a:solidFill>
            <a:srgbClr val="FAEBED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422464" name=""/>
          <p:cNvSpPr txBox="1"/>
          <p:nvPr/>
        </p:nvSpPr>
        <p:spPr bwMode="auto">
          <a:xfrm rot="0" flipH="0" flipV="0">
            <a:off x="5304272" y="2591232"/>
            <a:ext cx="1822175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600" b="1"/>
              <a:t>3. Evaluation</a:t>
            </a:r>
            <a:r>
              <a:rPr sz="1600" b="1"/>
              <a:t> </a:t>
            </a:r>
            <a:endParaRPr sz="1600" b="1"/>
          </a:p>
          <a:p>
            <a:pPr algn="ctr">
              <a:defRPr/>
            </a:pPr>
            <a:r>
              <a:rPr sz="1600" b="1"/>
              <a:t>&amp; Validation</a:t>
            </a:r>
            <a:endParaRPr sz="1600" b="1"/>
          </a:p>
        </p:txBody>
      </p:sp>
      <p:sp>
        <p:nvSpPr>
          <p:cNvPr id="59252904" name=""/>
          <p:cNvSpPr/>
          <p:nvPr/>
        </p:nvSpPr>
        <p:spPr bwMode="auto">
          <a:xfrm rot="5400000" flipH="0" flipV="0">
            <a:off x="7131995" y="2759485"/>
            <a:ext cx="756966" cy="531369"/>
          </a:xfrm>
          <a:prstGeom prst="triangle">
            <a:avLst>
              <a:gd name="adj" fmla="val 50000"/>
            </a:avLst>
          </a:prstGeom>
          <a:solidFill>
            <a:srgbClr val="FAEBED"/>
          </a:solidFill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829753" name=""/>
          <p:cNvSpPr/>
          <p:nvPr/>
        </p:nvSpPr>
        <p:spPr bwMode="auto">
          <a:xfrm rot="0" flipH="0" flipV="0">
            <a:off x="7876086" y="2060804"/>
            <a:ext cx="1806336" cy="1836554"/>
          </a:xfrm>
          <a:prstGeom prst="flowChartAlternateProcess">
            <a:avLst/>
          </a:prstGeom>
          <a:solidFill>
            <a:srgbClr val="FAEBED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235353" name=""/>
          <p:cNvSpPr txBox="1"/>
          <p:nvPr/>
        </p:nvSpPr>
        <p:spPr bwMode="auto">
          <a:xfrm rot="0" flipH="0" flipV="0">
            <a:off x="7876086" y="2591232"/>
            <a:ext cx="1820374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600" b="1"/>
              <a:t>4. Conclusion</a:t>
            </a:r>
            <a:endParaRPr sz="1600" b="1"/>
          </a:p>
        </p:txBody>
      </p:sp>
      <p:pic>
        <p:nvPicPr>
          <p:cNvPr id="869836177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1124594" y="2220006"/>
            <a:ext cx="196753" cy="171089"/>
          </a:xfrm>
          <a:prstGeom prst="rect">
            <a:avLst/>
          </a:prstGeom>
        </p:spPr>
      </p:pic>
      <p:pic>
        <p:nvPicPr>
          <p:cNvPr id="1116265938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3688052" y="2220006"/>
            <a:ext cx="192682" cy="167550"/>
          </a:xfrm>
          <a:prstGeom prst="rect">
            <a:avLst/>
          </a:prstGeom>
        </p:spPr>
      </p:pic>
      <p:pic>
        <p:nvPicPr>
          <p:cNvPr id="394487358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 flipH="0" flipV="0">
            <a:off x="6136256" y="2224676"/>
            <a:ext cx="158209" cy="158209"/>
          </a:xfrm>
          <a:prstGeom prst="rect">
            <a:avLst/>
          </a:prstGeom>
        </p:spPr>
      </p:pic>
      <p:sp>
        <p:nvSpPr>
          <p:cNvPr id="771443574" name=""/>
          <p:cNvSpPr/>
          <p:nvPr/>
        </p:nvSpPr>
        <p:spPr bwMode="auto">
          <a:xfrm rot="0" flipH="0" flipV="0">
            <a:off x="8779255" y="2200415"/>
            <a:ext cx="157943" cy="105136"/>
          </a:xfrm>
          <a:prstGeom prst="doubleWave">
            <a:avLst>
              <a:gd name="adj1" fmla="val 6250"/>
              <a:gd name="adj2" fmla="val 403"/>
            </a:avLst>
          </a:prstGeom>
          <a:solidFill>
            <a:srgbClr val="FAEBED"/>
          </a:solidFill>
          <a:ln w="25400" cap="flat" cmpd="sng" algn="ctr">
            <a:solidFill>
              <a:srgbClr val="0E89C8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63316050" name=""/>
          <p:cNvCxnSpPr/>
          <p:nvPr/>
        </p:nvCxnSpPr>
        <p:spPr bwMode="auto">
          <a:xfrm flipH="0" flipV="1">
            <a:off x="8778025" y="2200415"/>
            <a:ext cx="0" cy="180451"/>
          </a:xfrm>
          <a:prstGeom prst="line">
            <a:avLst/>
          </a:prstGeom>
          <a:ln w="25400" cap="flat" cmpd="sng" algn="ctr">
            <a:solidFill>
              <a:srgbClr val="0E89C8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94993716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 flipH="0" flipV="0">
            <a:off x="3477030" y="4955645"/>
            <a:ext cx="3125302" cy="656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803292" name=""/>
          <p:cNvSpPr txBox="1"/>
          <p:nvPr/>
        </p:nvSpPr>
        <p:spPr bwMode="auto">
          <a:xfrm>
            <a:off x="107991" y="75593"/>
            <a:ext cx="3668887" cy="456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2400" b="1" strike="noStrike">
                <a:solidFill>
                  <a:schemeClr val="tx1"/>
                </a:solidFill>
                <a:latin typeface="Arial"/>
                <a:cs typeface="Arial"/>
              </a:rPr>
              <a:t>Motivation</a:t>
            </a:r>
            <a:endParaRPr sz="2400">
              <a:solidFill>
                <a:schemeClr val="tx1"/>
              </a:solidFill>
            </a:endParaRPr>
          </a:p>
        </p:txBody>
      </p:sp>
      <p:pic>
        <p:nvPicPr>
          <p:cNvPr id="1725884314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1635117576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437953226" name=""/>
          <p:cNvSpPr txBox="1"/>
          <p:nvPr/>
        </p:nvSpPr>
        <p:spPr bwMode="auto">
          <a:xfrm>
            <a:off x="107991" y="682514"/>
            <a:ext cx="9884256" cy="414418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algn="just">
              <a:defRPr/>
            </a:pP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A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utomatic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odula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tion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ecognition (AMR)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provides waveform-level characteriza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tion by identifying the modulation type or modulation fam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ily of an over-the-air (OTA) transmission.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AMR is an important compo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nent of RF spectrum sensing capability for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signal identification, receiver configura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tion, interference analysis, and downstream demodulation</a:t>
            </a:r>
            <a:r>
              <a:rPr sz="1400"/>
              <a:t>.</a:t>
            </a:r>
            <a:endParaRPr sz="1400"/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Radio Dynamic Zone (RDZ)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A dynamic spectrum-sharing environment or regime designed for flexible, automated spectrum management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03229509" name=""/>
          <p:cNvPicPr>
            <a:picLocks noChangeAspect="1"/>
          </p:cNvPicPr>
          <p:nvPr/>
        </p:nvPicPr>
        <p:blipFill rotWithShape="1">
          <a:blip r:embed="rId5"/>
          <a:srcRect l="6787" t="0" r="6909" b="7248"/>
          <a:stretch/>
        </p:blipFill>
        <p:spPr bwMode="auto">
          <a:xfrm flipH="0" flipV="0">
            <a:off x="1828704" y="1942806"/>
            <a:ext cx="6421950" cy="2070513"/>
          </a:xfrm>
          <a:prstGeom prst="rect">
            <a:avLst/>
          </a:prstGeom>
        </p:spPr>
      </p:pic>
      <p:pic>
        <p:nvPicPr>
          <p:cNvPr id="1741223666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741008655" name=""/>
          <p:cNvSpPr txBox="1"/>
          <p:nvPr/>
        </p:nvSpPr>
        <p:spPr bwMode="auto">
          <a:xfrm flipH="0" flipV="0">
            <a:off x="9525812" y="75593"/>
            <a:ext cx="477601" cy="36466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 strike="noStrike"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50178052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1763260964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1582485820" name=""/>
          <p:cNvSpPr/>
          <p:nvPr/>
        </p:nvSpPr>
        <p:spPr bwMode="auto">
          <a:xfrm rot="0" flipH="0" flipV="0">
            <a:off x="498265" y="860321"/>
            <a:ext cx="4328541" cy="3764229"/>
          </a:xfrm>
          <a:prstGeom prst="flowChartAlternateProcess">
            <a:avLst/>
          </a:prstGeom>
          <a:solidFill>
            <a:srgbClr val="FAF5F7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726490" name=""/>
          <p:cNvSpPr txBox="1"/>
          <p:nvPr/>
        </p:nvSpPr>
        <p:spPr bwMode="auto">
          <a:xfrm rot="0" flipH="0" flipV="0">
            <a:off x="629638" y="1428750"/>
            <a:ext cx="4087037" cy="28959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16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Problem</a:t>
            </a:r>
            <a:endParaRPr sz="1400"/>
          </a:p>
          <a:p>
            <a:pPr algn="just">
              <a:defRPr/>
            </a:pPr>
            <a:endParaRPr sz="1400"/>
          </a:p>
          <a:p>
            <a:pPr marL="195763" indent="-195763" algn="just">
              <a:buFont typeface="Arial"/>
              <a:buChar char="•"/>
              <a:defRPr/>
            </a:pPr>
            <a:r>
              <a:rPr sz="1400"/>
              <a:t>Effective spectrum use re</a:t>
            </a:r>
            <a:r>
              <a:rPr sz="1400"/>
              <a:t>quires sensing systems </a:t>
            </a:r>
            <a:r>
              <a:rPr sz="1400"/>
              <a:t>to determine the present </a:t>
            </a:r>
            <a:r>
              <a:rPr sz="1400"/>
              <a:t>signal’s type, along with its </a:t>
            </a:r>
            <a:r>
              <a:rPr sz="1400"/>
              <a:t>time, band, and frequency. </a:t>
            </a:r>
            <a:endParaRPr sz="1400"/>
          </a:p>
          <a:p>
            <a:pPr algn="just">
              <a:defRPr/>
            </a:pPr>
            <a:endParaRPr sz="1400"/>
          </a:p>
          <a:p>
            <a:pPr marL="195763" indent="-195763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AMR frame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works assume that the signal of interest has already been</a:t>
            </a:r>
            <a:r>
              <a:rPr sz="1400"/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detected and isolated.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400"/>
          </a:p>
          <a:p>
            <a:pPr marL="195763" indent="-195763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Spectrum sharing is prone to detec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tion and isolation errors, which can degrade downstream raw-I/Q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classification accuracy.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279018" name=""/>
          <p:cNvSpPr/>
          <p:nvPr/>
        </p:nvSpPr>
        <p:spPr bwMode="auto">
          <a:xfrm rot="0" flipH="0" flipV="0">
            <a:off x="5240952" y="860321"/>
            <a:ext cx="4328541" cy="3764229"/>
          </a:xfrm>
          <a:prstGeom prst="flowChartAlternateProcess">
            <a:avLst/>
          </a:prstGeom>
          <a:solidFill>
            <a:srgbClr val="F9FAF7"/>
          </a:solidFill>
          <a:ln w="25400" cap="flat" cmpd="sng" algn="ctr">
            <a:solidFill>
              <a:srgbClr val="B8E6BA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83502155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548238" y="1107159"/>
            <a:ext cx="228600" cy="228600"/>
          </a:xfrm>
          <a:prstGeom prst="rect">
            <a:avLst/>
          </a:prstGeom>
        </p:spPr>
      </p:pic>
      <p:pic>
        <p:nvPicPr>
          <p:cNvPr id="1957745080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7290924" y="1107159"/>
            <a:ext cx="228600" cy="228600"/>
          </a:xfrm>
          <a:prstGeom prst="rect">
            <a:avLst/>
          </a:prstGeom>
        </p:spPr>
      </p:pic>
      <p:sp>
        <p:nvSpPr>
          <p:cNvPr id="916293965" name=""/>
          <p:cNvSpPr txBox="1"/>
          <p:nvPr/>
        </p:nvSpPr>
        <p:spPr bwMode="auto">
          <a:xfrm rot="0" flipH="0" flipV="0">
            <a:off x="5421068" y="1428748"/>
            <a:ext cx="4007981" cy="2682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600" b="1"/>
              <a:t>Solution</a:t>
            </a:r>
            <a:endParaRPr sz="1400"/>
          </a:p>
          <a:p>
            <a:pPr algn="just">
              <a:defRPr/>
            </a:pPr>
            <a:r>
              <a:rPr sz="1400"/>
              <a:t>	</a:t>
            </a:r>
            <a:endParaRPr sz="1400"/>
          </a:p>
          <a:p>
            <a:pPr marL="239821" indent="-239821" algn="just">
              <a:buFont typeface="Arial"/>
              <a:buChar char="•"/>
              <a:defRPr/>
            </a:pPr>
            <a:r>
              <a:rPr sz="1400"/>
              <a:t>Integrated wideband sensing</a:t>
            </a:r>
            <a:r>
              <a:rPr sz="1400"/>
              <a:t> </a:t>
            </a:r>
            <a:r>
              <a:rPr sz="1400"/>
              <a:t>pipeline for RF activity detection, signal extraction, and </a:t>
            </a:r>
            <a:r>
              <a:rPr sz="1400"/>
              <a:t>modulation recognition</a:t>
            </a:r>
            <a:r>
              <a:rPr/>
              <a:t>.</a:t>
            </a:r>
            <a:endParaRPr sz="1400"/>
          </a:p>
          <a:p>
            <a:pPr algn="just">
              <a:defRPr/>
            </a:pPr>
            <a:endParaRPr sz="1400"/>
          </a:p>
          <a:p>
            <a:pPr marL="239821" indent="-239821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class agnostic detection model</a:t>
            </a:r>
            <a:r>
              <a:rPr sz="1400"/>
              <a:t> to estimate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temporal and spectral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boundaries.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endParaRPr sz="1400"/>
          </a:p>
          <a:p>
            <a:pPr marL="239821" indent="-239821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lightweight one-dimensional classifier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that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learns modulation-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dependent characteristics directly from I/Q sam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ples.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2597976" name=""/>
          <p:cNvSpPr txBox="1"/>
          <p:nvPr/>
        </p:nvSpPr>
        <p:spPr bwMode="auto">
          <a:xfrm>
            <a:off x="107991" y="75593"/>
            <a:ext cx="3669247" cy="456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2400" b="1" strike="noStrike">
                <a:solidFill>
                  <a:schemeClr val="tx1"/>
                </a:solidFill>
                <a:latin typeface="Arial"/>
                <a:cs typeface="Arial"/>
              </a:rPr>
              <a:t>Motivation</a:t>
            </a:r>
            <a:endParaRPr sz="2400">
              <a:solidFill>
                <a:schemeClr val="tx1"/>
              </a:solidFill>
            </a:endParaRPr>
          </a:p>
        </p:txBody>
      </p:sp>
      <p:pic>
        <p:nvPicPr>
          <p:cNvPr id="1799338841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1164442361" name=""/>
          <p:cNvSpPr txBox="1"/>
          <p:nvPr/>
        </p:nvSpPr>
        <p:spPr bwMode="auto">
          <a:xfrm flipH="0" flipV="0">
            <a:off x="9525811" y="75593"/>
            <a:ext cx="478320" cy="36466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 strike="noStrike"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12878670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461246810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478634676" name=""/>
          <p:cNvSpPr/>
          <p:nvPr/>
        </p:nvSpPr>
        <p:spPr bwMode="auto">
          <a:xfrm rot="0" flipH="0" flipV="0">
            <a:off x="525004" y="1722437"/>
            <a:ext cx="2206307" cy="2181707"/>
          </a:xfrm>
          <a:prstGeom prst="flowChartAlternateProcess">
            <a:avLst/>
          </a:prstGeom>
          <a:solidFill>
            <a:srgbClr val="EDF2FA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048085" name=""/>
          <p:cNvSpPr/>
          <p:nvPr/>
        </p:nvSpPr>
        <p:spPr bwMode="auto">
          <a:xfrm rot="5400000" flipH="0" flipV="0">
            <a:off x="2959355" y="2718497"/>
            <a:ext cx="756966" cy="531369"/>
          </a:xfrm>
          <a:prstGeom prst="triangle">
            <a:avLst>
              <a:gd name="adj" fmla="val 50000"/>
            </a:avLst>
          </a:prstGeom>
          <a:solidFill>
            <a:srgbClr val="EDF2FA"/>
          </a:solidFill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77031328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1522410" y="1873304"/>
            <a:ext cx="212934" cy="243355"/>
          </a:xfrm>
          <a:prstGeom prst="rect">
            <a:avLst/>
          </a:prstGeom>
        </p:spPr>
      </p:pic>
      <p:sp>
        <p:nvSpPr>
          <p:cNvPr id="967276002" name=""/>
          <p:cNvSpPr/>
          <p:nvPr/>
        </p:nvSpPr>
        <p:spPr bwMode="auto">
          <a:xfrm flipH="0" flipV="0">
            <a:off x="525004" y="2181279"/>
            <a:ext cx="2208107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RF Activity Detection</a:t>
            </a:r>
            <a:endParaRPr sz="1400" b="1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71515416" name=""/>
          <p:cNvSpPr/>
          <p:nvPr/>
        </p:nvSpPr>
        <p:spPr bwMode="auto">
          <a:xfrm flipH="0" flipV="0">
            <a:off x="525004" y="2730279"/>
            <a:ext cx="2208107" cy="100620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lang="en-US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Single-class</a:t>
            </a:r>
            <a:r>
              <a:rPr sz="12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YOLOv11  detector on STFT spectrogram images for detecting signal time-frequency bounding boxes.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63567454" name=""/>
          <p:cNvSpPr/>
          <p:nvPr/>
        </p:nvSpPr>
        <p:spPr bwMode="auto">
          <a:xfrm rot="0" flipH="0" flipV="0">
            <a:off x="3829340" y="1753159"/>
            <a:ext cx="2206306" cy="2181706"/>
          </a:xfrm>
          <a:prstGeom prst="flowChartAlternateProcess">
            <a:avLst/>
          </a:prstGeom>
          <a:solidFill>
            <a:srgbClr val="EDF2FA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4755562" name=""/>
          <p:cNvSpPr/>
          <p:nvPr/>
        </p:nvSpPr>
        <p:spPr bwMode="auto">
          <a:xfrm flipH="0" flipV="0">
            <a:off x="3829340" y="2212000"/>
            <a:ext cx="2210626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I/Q Signal Extraction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24112172" name=""/>
          <p:cNvSpPr/>
          <p:nvPr/>
        </p:nvSpPr>
        <p:spPr bwMode="auto">
          <a:xfrm flipH="0" flipV="0">
            <a:off x="3829340" y="2761000"/>
            <a:ext cx="2209546" cy="82332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2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Cropping, frequency translation to baseband, and zero-phase Butterworth filtering.</a:t>
            </a:r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486798224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4849356" y="1888407"/>
            <a:ext cx="228251" cy="228251"/>
          </a:xfrm>
          <a:prstGeom prst="rect">
            <a:avLst/>
          </a:prstGeom>
        </p:spPr>
      </p:pic>
      <p:sp>
        <p:nvSpPr>
          <p:cNvPr id="608991237" name=""/>
          <p:cNvSpPr/>
          <p:nvPr/>
        </p:nvSpPr>
        <p:spPr bwMode="auto">
          <a:xfrm rot="5400000" flipH="0" flipV="0">
            <a:off x="6272457" y="2718497"/>
            <a:ext cx="756966" cy="531369"/>
          </a:xfrm>
          <a:prstGeom prst="triangle">
            <a:avLst>
              <a:gd name="adj" fmla="val 50000"/>
            </a:avLst>
          </a:prstGeom>
          <a:solidFill>
            <a:srgbClr val="EDF2FA"/>
          </a:solidFill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087680" name=""/>
          <p:cNvSpPr/>
          <p:nvPr/>
        </p:nvSpPr>
        <p:spPr bwMode="auto">
          <a:xfrm rot="0" flipH="0" flipV="0">
            <a:off x="7142443" y="1722437"/>
            <a:ext cx="2206306" cy="2181706"/>
          </a:xfrm>
          <a:prstGeom prst="flowChartAlternateProcess">
            <a:avLst/>
          </a:prstGeom>
          <a:solidFill>
            <a:srgbClr val="EDF2FA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576172" name=""/>
          <p:cNvSpPr/>
          <p:nvPr/>
        </p:nvSpPr>
        <p:spPr bwMode="auto">
          <a:xfrm flipH="0" flipV="0">
            <a:off x="7142443" y="2181278"/>
            <a:ext cx="2223945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Modulation Recognition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83817241" name=""/>
          <p:cNvSpPr/>
          <p:nvPr/>
        </p:nvSpPr>
        <p:spPr bwMode="auto">
          <a:xfrm flipH="0" flipV="0">
            <a:off x="7142443" y="2730278"/>
            <a:ext cx="2222865" cy="82332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2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Lightweight 1D attention model (XCiT) with 57 complex I/Q waveform classes working in real time.</a:t>
            </a:r>
            <a:endParaRPr b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377861940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 flipH="0" flipV="0">
            <a:off x="8131674" y="1873304"/>
            <a:ext cx="232524" cy="232524"/>
          </a:xfrm>
          <a:prstGeom prst="rect">
            <a:avLst/>
          </a:prstGeom>
        </p:spPr>
      </p:pic>
      <p:sp>
        <p:nvSpPr>
          <p:cNvPr id="1907958245" name=""/>
          <p:cNvSpPr txBox="1"/>
          <p:nvPr/>
        </p:nvSpPr>
        <p:spPr bwMode="auto">
          <a:xfrm>
            <a:off x="107991" y="682515"/>
            <a:ext cx="9864456" cy="33418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lang="en-US" sz="16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System Pipeline</a:t>
            </a:r>
            <a:endParaRPr lang="en-US" sz="1400" b="1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1154693" name=""/>
          <p:cNvSpPr txBox="1"/>
          <p:nvPr/>
        </p:nvSpPr>
        <p:spPr bwMode="auto">
          <a:xfrm>
            <a:off x="107991" y="75593"/>
            <a:ext cx="3671407" cy="456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2400" b="1" strike="noStrike">
                <a:solidFill>
                  <a:schemeClr val="tx1"/>
                </a:solidFill>
                <a:latin typeface="Arial"/>
                <a:cs typeface="Arial"/>
              </a:rPr>
              <a:t>Method</a:t>
            </a:r>
            <a:endParaRPr sz="2400">
              <a:solidFill>
                <a:schemeClr val="tx1"/>
              </a:solidFill>
            </a:endParaRPr>
          </a:p>
        </p:txBody>
      </p:sp>
      <p:pic>
        <p:nvPicPr>
          <p:cNvPr id="1705529693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218169865" name=""/>
          <p:cNvSpPr txBox="1"/>
          <p:nvPr/>
        </p:nvSpPr>
        <p:spPr bwMode="auto">
          <a:xfrm flipH="0" flipV="0">
            <a:off x="9525811" y="75593"/>
            <a:ext cx="478320" cy="36466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 strike="noStrike"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2479900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1429573665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1878936775" name=""/>
          <p:cNvSpPr txBox="1"/>
          <p:nvPr/>
        </p:nvSpPr>
        <p:spPr bwMode="auto">
          <a:xfrm flipH="0" flipV="0">
            <a:off x="107991" y="682514"/>
            <a:ext cx="4963367" cy="374794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Detection &amp; Baseband Isolation</a:t>
            </a:r>
            <a:endParaRPr lang="en-US" sz="1600" b="1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61850" indent="-261850" algn="just">
              <a:buFont typeface="Arial"/>
              <a:buChar char="•"/>
              <a:defRPr/>
            </a:pP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Bounding box dimensions yield center frequency, occupied bandwidth, and duration estimates.</a:t>
            </a:r>
            <a:endParaRPr sz="1400" b="0" i="0" u="none">
              <a:solidFill>
                <a:schemeClr val="tx1"/>
              </a:solidFill>
              <a:latin typeface="Arial"/>
              <a:cs typeface="Arial"/>
            </a:endParaRPr>
          </a:p>
          <a:p>
            <a:pPr marL="261850" indent="-261850" algn="just">
              <a:buFont typeface="Arial"/>
              <a:buChar char="•"/>
              <a:defRPr/>
            </a:pPr>
            <a:endParaRPr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61850" indent="-261850" algn="just">
              <a:buFont typeface="Arial"/>
              <a:buChar char="•"/>
              <a:defRPr/>
            </a:pP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Extracted complex I/Q is frequency shifted and filtered with a Butterworth filter to suppress out-of-band noise.</a:t>
            </a:r>
            <a:endParaRPr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61849" indent="-261849" algn="just">
              <a:buFont typeface="Arial"/>
              <a:buChar char="•"/>
              <a:defRPr/>
            </a:pPr>
            <a:endParaRPr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61849" indent="-261849" algn="just">
              <a:buFont typeface="Arial"/>
              <a:buChar char="•"/>
              <a:defRPr/>
            </a:pPr>
            <a:endParaRPr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de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tection dataset is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wideband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TorchSig observations across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0–30 dB SNR,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containing 250,000 training samples, with</a:t>
            </a:r>
            <a:r>
              <a:rPr b="0"/>
              <a:t>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10,000 samples each for validation and testing.</a:t>
            </a:r>
            <a:endParaRPr lang="en-US"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endParaRPr lang="en-US"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sz="1400" b="0" i="0" u="none">
              <a:solidFill>
                <a:schemeClr val="tx1"/>
              </a:solidFill>
              <a:latin typeface="Arial"/>
              <a:cs typeface="Arial"/>
            </a:endParaRPr>
          </a:p>
          <a:p>
            <a:pPr marL="261850" indent="-261850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Single-class</a:t>
            </a:r>
            <a:r>
              <a:rPr lang="en-US" sz="1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YOLOv11 </a:t>
            </a: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achieves </a:t>
            </a:r>
            <a:r>
              <a:rPr sz="14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99.2% mAP@0.5</a:t>
            </a: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200" b="0" i="0" u="none">
              <a:solidFill>
                <a:srgbClr val="475569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992259959" name=""/>
          <p:cNvSpPr txBox="1"/>
          <p:nvPr/>
        </p:nvSpPr>
        <p:spPr bwMode="auto">
          <a:xfrm>
            <a:off x="107991" y="75593"/>
            <a:ext cx="3671407" cy="456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2400" b="1" strike="noStrike">
                <a:solidFill>
                  <a:schemeClr val="tx1"/>
                </a:solidFill>
                <a:latin typeface="Arial"/>
                <a:cs typeface="Arial"/>
              </a:rPr>
              <a:t>Method</a:t>
            </a:r>
            <a:endParaRPr sz="2400">
              <a:solidFill>
                <a:schemeClr val="tx1"/>
              </a:solidFill>
            </a:endParaRPr>
          </a:p>
        </p:txBody>
      </p:sp>
      <p:pic>
        <p:nvPicPr>
          <p:cNvPr id="519771927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1779291098" name=""/>
          <p:cNvSpPr txBox="1"/>
          <p:nvPr/>
        </p:nvSpPr>
        <p:spPr bwMode="auto">
          <a:xfrm flipH="0" flipV="0">
            <a:off x="9525811" y="75593"/>
            <a:ext cx="478320" cy="36466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 strike="noStrike">
                <a:solidFill>
                  <a:schemeClr val="tx1"/>
                </a:solidFill>
                <a:latin typeface="Arial"/>
                <a:cs typeface="Arial"/>
              </a:rPr>
              <a:t>4</a:t>
            </a:r>
            <a:endParaRPr sz="1800">
              <a:solidFill>
                <a:schemeClr val="tx1"/>
              </a:solidFill>
            </a:endParaRPr>
          </a:p>
        </p:txBody>
      </p:sp>
      <p:pic>
        <p:nvPicPr>
          <p:cNvPr id="277239269" name=""/>
          <p:cNvPicPr>
            <a:picLocks noChangeAspect="1"/>
          </p:cNvPicPr>
          <p:nvPr/>
        </p:nvPicPr>
        <p:blipFill rotWithShape="1">
          <a:blip r:embed="rId6"/>
          <a:srcRect l="0" t="0" r="50000" b="0"/>
          <a:stretch/>
        </p:blipFill>
        <p:spPr bwMode="auto">
          <a:xfrm flipH="0" flipV="0">
            <a:off x="5418537" y="1212833"/>
            <a:ext cx="1918207" cy="1780176"/>
          </a:xfrm>
          <a:prstGeom prst="rect">
            <a:avLst/>
          </a:prstGeom>
        </p:spPr>
      </p:pic>
      <p:pic>
        <p:nvPicPr>
          <p:cNvPr id="456507039" name=""/>
          <p:cNvPicPr>
            <a:picLocks noChangeAspect="1"/>
          </p:cNvPicPr>
          <p:nvPr/>
        </p:nvPicPr>
        <p:blipFill rotWithShape="1">
          <a:blip r:embed="rId6"/>
          <a:srcRect l="55991" t="0" r="-5991" b="0"/>
          <a:stretch/>
        </p:blipFill>
        <p:spPr bwMode="auto">
          <a:xfrm flipH="0" flipV="0">
            <a:off x="8309720" y="1373388"/>
            <a:ext cx="1537968" cy="1427299"/>
          </a:xfrm>
          <a:prstGeom prst="rect">
            <a:avLst/>
          </a:prstGeom>
        </p:spPr>
      </p:pic>
      <p:sp>
        <p:nvSpPr>
          <p:cNvPr id="1501434908" name=""/>
          <p:cNvSpPr/>
          <p:nvPr/>
        </p:nvSpPr>
        <p:spPr bwMode="auto">
          <a:xfrm rot="5400000" flipH="0" flipV="0">
            <a:off x="7545160" y="1940577"/>
            <a:ext cx="509229" cy="324689"/>
          </a:xfrm>
          <a:prstGeom prst="triangle">
            <a:avLst>
              <a:gd name="adj" fmla="val 50000"/>
            </a:avLst>
          </a:prstGeom>
          <a:solidFill>
            <a:srgbClr val="EBFBE6"/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834728" name=""/>
          <p:cNvSpPr txBox="1"/>
          <p:nvPr/>
        </p:nvSpPr>
        <p:spPr bwMode="auto">
          <a:xfrm rot="0" flipH="0" flipV="0">
            <a:off x="5428521" y="3239353"/>
            <a:ext cx="3930738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/>
              <a:t> Sample I/Q signal extraction from a wideband</a:t>
            </a:r>
            <a:r>
              <a:rPr/>
              <a:t> </a:t>
            </a:r>
            <a:r>
              <a:rPr/>
              <a:t>observation using the detected time-frequency regions.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3357139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54791757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205981423" name=""/>
          <p:cNvSpPr txBox="1"/>
          <p:nvPr/>
        </p:nvSpPr>
        <p:spPr bwMode="auto">
          <a:xfrm flipH="0" flipV="0">
            <a:off x="107991" y="682512"/>
            <a:ext cx="9769453" cy="4174665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 algn="just">
              <a:defRPr/>
            </a:pPr>
            <a:r>
              <a:rPr sz="16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1D Cross-Covariance Attention Network</a:t>
            </a:r>
            <a:endParaRPr sz="1600">
              <a:latin typeface="Arial"/>
              <a:cs typeface="Arial"/>
            </a:endParaRPr>
          </a:p>
          <a:p>
            <a:pPr algn="just"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	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Cross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ovariance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mage </a:t>
            </a:r>
            <a:r>
              <a:rPr lang="en-US" sz="1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ransformer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(</a:t>
            </a:r>
            <a:r>
              <a:rPr lang="en-US" sz="1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XCiT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) is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 lightweight one-dimensional attention-based architecture</a:t>
            </a:r>
            <a:r>
              <a:rPr sz="1400">
                <a:latin typeface="Arial"/>
                <a:ea typeface="Arial"/>
                <a:cs typeface="Arial"/>
              </a:rPr>
              <a:t>, chosen as the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fine-grained modulation recognition model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following the RF adaptation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 </a:t>
            </a: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9820" indent="-239820" algn="just">
              <a:buFont typeface="Arial"/>
              <a:buChar char="•"/>
              <a:defRPr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9820" indent="-239820" algn="just">
              <a:buFont typeface="Arial"/>
              <a:buChar char="•"/>
              <a:defRPr/>
            </a:pP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Cross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-</a:t>
            </a: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C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ovariance </a:t>
            </a: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ttention (</a:t>
            </a:r>
            <a:r>
              <a:rPr sz="1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XCA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)</a:t>
            </a:r>
            <a:r>
              <a:rPr sz="140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operates across feature channels rather than tokens, where the interactions are based on the cross-covariance matrix between keys and queries.</a:t>
            </a: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1D Convolutional embeddings (kernel 8, stride 4) convert 4,096 complex I/Q samples into a 192-dim sequence.</a:t>
            </a:r>
            <a:endParaRPr sz="14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0" indent="-239820" algn="just">
              <a:buFont typeface="Arial"/>
              <a:buChar char="•"/>
              <a:defRPr/>
            </a:pPr>
            <a:endParaRPr sz="14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0" indent="-239820" algn="just">
              <a:buFont typeface="Arial"/>
              <a:buChar char="•"/>
              <a:defRPr/>
            </a:pPr>
            <a:endParaRPr sz="14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0" indent="-239820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resulting sequence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 processed by 12 XCA blocks with four attention</a:t>
            </a:r>
            <a:r>
              <a:rPr/>
              <a:t>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heads.</a:t>
            </a: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Cross-covariance attention is applied across feature channels, combined with depthwise 1D Convolutional local patch interactions.</a:t>
            </a:r>
            <a:endParaRPr sz="14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Modulation training dataset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consists of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4096 complex I/Q samples generated at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 MHz sampling rate. I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n total ~50M TorchSig realizations generated online with impairments such as Rayleigh fading, phase noise, clock drift, and I/Q imbalance.</a:t>
            </a:r>
            <a:endParaRPr sz="14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3004948" name=""/>
          <p:cNvSpPr txBox="1"/>
          <p:nvPr/>
        </p:nvSpPr>
        <p:spPr bwMode="auto">
          <a:xfrm>
            <a:off x="107991" y="75593"/>
            <a:ext cx="3671407" cy="456108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2400" b="1" strike="noStrike">
                <a:solidFill>
                  <a:schemeClr val="tx1"/>
                </a:solidFill>
                <a:latin typeface="Arial"/>
                <a:cs typeface="Arial"/>
              </a:rPr>
              <a:t>Method</a:t>
            </a:r>
            <a:endParaRPr sz="2400">
              <a:solidFill>
                <a:schemeClr val="tx1"/>
              </a:solidFill>
            </a:endParaRPr>
          </a:p>
        </p:txBody>
      </p:sp>
      <p:pic>
        <p:nvPicPr>
          <p:cNvPr id="1933260757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931773282" name=""/>
          <p:cNvSpPr txBox="1"/>
          <p:nvPr/>
        </p:nvSpPr>
        <p:spPr bwMode="auto">
          <a:xfrm flipH="0" flipV="0">
            <a:off x="9525811" y="75593"/>
            <a:ext cx="478320" cy="36466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 strike="noStrike">
                <a:solidFill>
                  <a:schemeClr val="tx1"/>
                </a:solidFill>
                <a:latin typeface="Arial"/>
                <a:cs typeface="Arial"/>
              </a:rPr>
              <a:t>5</a:t>
            </a:r>
            <a:endParaRPr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33999127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2" y="5050297"/>
            <a:ext cx="1275049" cy="562041"/>
          </a:xfrm>
          <a:prstGeom prst="rect">
            <a:avLst/>
          </a:prstGeom>
        </p:spPr>
      </p:pic>
      <p:pic>
        <p:nvPicPr>
          <p:cNvPr id="557284502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89" cy="592473"/>
          </a:xfrm>
          <a:prstGeom prst="rect">
            <a:avLst/>
          </a:prstGeom>
        </p:spPr>
      </p:pic>
      <p:sp>
        <p:nvSpPr>
          <p:cNvPr id="1465726726" name=""/>
          <p:cNvSpPr txBox="1"/>
          <p:nvPr/>
        </p:nvSpPr>
        <p:spPr bwMode="auto">
          <a:xfrm flipH="0" flipV="0">
            <a:off x="107991" y="682509"/>
            <a:ext cx="5496461" cy="3290743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2" rIns="89991" bIns="44992">
            <a:spAutoFit/>
          </a:bodyPr>
          <a:lstStyle/>
          <a:p>
            <a:pPr>
              <a:defRPr/>
            </a:pPr>
            <a:r>
              <a:rPr sz="14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Wideband STFT Detection Performance</a:t>
            </a:r>
            <a:endParaRPr sz="1400" b="1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Multi-class and single-class YOLOv11 models were trained and tested separately on the 10000 samples across 0-30 dB range.</a:t>
            </a:r>
            <a:endParaRPr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0" indent="-239820">
              <a:buFont typeface="Arial"/>
              <a:buChar char="•"/>
              <a:defRPr/>
            </a:pPr>
            <a:endParaRPr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0" indent="-239820">
              <a:buFont typeface="Arial"/>
              <a:buChar char="•"/>
              <a:defRPr/>
            </a:pPr>
            <a:endParaRPr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0" indent="-239820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Multi-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class detector produces low-confidence predictions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and fails to detect multiple signal instances, </a:t>
            </a:r>
            <a:endParaRPr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endParaRPr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endParaRPr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single-class detector identifies a larger number of the same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signals with higher confidence.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Single-class</a:t>
            </a:r>
            <a:r>
              <a:rPr lang="en-US" sz="1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YOLOv11 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achieves </a:t>
            </a:r>
            <a:r>
              <a:rPr lang="en-US" sz="1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99.2% mAP@0.5</a:t>
            </a:r>
            <a:r>
              <a:rPr lang="en-US" sz="1400" b="0" i="0" u="none" strike="noStrike" cap="none" spc="0">
                <a:solidFill>
                  <a:srgbClr val="475569"/>
                </a:solidFill>
                <a:latin typeface="Liberation Sans"/>
                <a:ea typeface="Liberation Sans"/>
                <a:cs typeface="Liberation Sans"/>
              </a:rPr>
              <a:t>, compared to 58.8% mAP@0.5 for multi-class model.</a:t>
            </a:r>
            <a:endParaRPr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400" b="0" i="0" u="none">
              <a:solidFill>
                <a:srgbClr val="475569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902788468" name=""/>
          <p:cNvSpPr txBox="1"/>
          <p:nvPr/>
        </p:nvSpPr>
        <p:spPr bwMode="auto">
          <a:xfrm>
            <a:off x="107991" y="75592"/>
            <a:ext cx="3671406" cy="456108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>
              <a:defRPr/>
            </a:pPr>
            <a:r>
              <a:rPr sz="2400" b="1" strike="noStrike">
                <a:solidFill>
                  <a:schemeClr val="tx1"/>
                </a:solidFill>
                <a:latin typeface="Arial"/>
                <a:cs typeface="Arial"/>
              </a:rPr>
              <a:t>Method</a:t>
            </a:r>
            <a:endParaRPr sz="2400">
              <a:solidFill>
                <a:schemeClr val="tx1"/>
              </a:solidFill>
            </a:endParaRPr>
          </a:p>
        </p:txBody>
      </p:sp>
      <p:pic>
        <p:nvPicPr>
          <p:cNvPr id="432066141" name=""/>
          <p:cNvPicPr>
            <a:picLocks noChangeAspect="1"/>
          </p:cNvPicPr>
          <p:nvPr/>
        </p:nvPicPr>
        <p:blipFill rotWithShape="1">
          <a:blip r:embed="rId5"/>
          <a:srcRect l="58649" t="5355" r="0" b="46940"/>
          <a:stretch/>
        </p:blipFill>
        <p:spPr bwMode="auto">
          <a:xfrm flipH="0" flipV="0">
            <a:off x="7755700" y="2663967"/>
            <a:ext cx="1887174" cy="1916579"/>
          </a:xfrm>
          <a:prstGeom prst="rect">
            <a:avLst/>
          </a:prstGeom>
        </p:spPr>
      </p:pic>
      <p:pic>
        <p:nvPicPr>
          <p:cNvPr id="232910544" name=""/>
          <p:cNvPicPr>
            <a:picLocks noChangeAspect="1"/>
          </p:cNvPicPr>
          <p:nvPr/>
        </p:nvPicPr>
        <p:blipFill rotWithShape="1">
          <a:blip r:embed="rId5"/>
          <a:srcRect l="58649" t="52931" r="0" b="-637"/>
          <a:stretch/>
        </p:blipFill>
        <p:spPr bwMode="auto">
          <a:xfrm flipH="0" flipV="0">
            <a:off x="5691246" y="2680278"/>
            <a:ext cx="1871113" cy="1900269"/>
          </a:xfrm>
          <a:prstGeom prst="rect">
            <a:avLst/>
          </a:prstGeom>
        </p:spPr>
      </p:pic>
      <p:pic>
        <p:nvPicPr>
          <p:cNvPr id="638626339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3477028" y="4955645"/>
            <a:ext cx="3125300" cy="656691"/>
          </a:xfrm>
          <a:prstGeom prst="rect">
            <a:avLst/>
          </a:prstGeom>
        </p:spPr>
      </p:pic>
      <p:sp>
        <p:nvSpPr>
          <p:cNvPr id="286205641" name=""/>
          <p:cNvSpPr txBox="1"/>
          <p:nvPr/>
        </p:nvSpPr>
        <p:spPr bwMode="auto">
          <a:xfrm flipH="0" flipV="0">
            <a:off x="9525809" y="75590"/>
            <a:ext cx="479038" cy="364665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>
              <a:defRPr/>
            </a:pPr>
            <a:r>
              <a:rPr sz="1800" b="1" strike="noStrike">
                <a:solidFill>
                  <a:schemeClr val="tx1"/>
                </a:solidFill>
                <a:latin typeface="Arial"/>
                <a:cs typeface="Arial"/>
              </a:rPr>
              <a:t>6</a:t>
            </a:r>
            <a:endParaRPr sz="1800">
              <a:solidFill>
                <a:schemeClr val="tx1"/>
              </a:solidFill>
            </a:endParaRPr>
          </a:p>
        </p:txBody>
      </p:sp>
      <p:sp>
        <p:nvSpPr>
          <p:cNvPr id="362647975" name=""/>
          <p:cNvSpPr txBox="1"/>
          <p:nvPr/>
        </p:nvSpPr>
        <p:spPr bwMode="auto">
          <a:xfrm rot="0" flipH="0" flipV="0">
            <a:off x="5695929" y="438313"/>
            <a:ext cx="1867150" cy="244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/>
              <a:t>SNR: 15 dB</a:t>
            </a:r>
            <a:endParaRPr/>
          </a:p>
        </p:txBody>
      </p:sp>
      <p:sp>
        <p:nvSpPr>
          <p:cNvPr id="1365053697" name=""/>
          <p:cNvSpPr txBox="1"/>
          <p:nvPr/>
        </p:nvSpPr>
        <p:spPr bwMode="auto">
          <a:xfrm rot="0" flipH="0" flipV="0">
            <a:off x="7707143" y="412015"/>
            <a:ext cx="1920390" cy="244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/>
              <a:t>SNR: 5 dB</a:t>
            </a:r>
            <a:endParaRPr/>
          </a:p>
        </p:txBody>
      </p:sp>
      <p:sp>
        <p:nvSpPr>
          <p:cNvPr id="1233062560" name=""/>
          <p:cNvSpPr txBox="1"/>
          <p:nvPr/>
        </p:nvSpPr>
        <p:spPr bwMode="auto">
          <a:xfrm rot="0" flipH="0" flipV="0">
            <a:off x="5691246" y="4589345"/>
            <a:ext cx="3937006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/>
              <a:t>Sample RF signal detection results with </a:t>
            </a:r>
            <a:r>
              <a:rPr/>
              <a:t>multi-class (top) and single-class (bottom) YOLOv11 detector</a:t>
            </a:r>
            <a:endParaRPr/>
          </a:p>
        </p:txBody>
      </p:sp>
      <p:pic>
        <p:nvPicPr>
          <p:cNvPr id="1053895646" name=""/>
          <p:cNvPicPr>
            <a:picLocks noChangeAspect="1"/>
          </p:cNvPicPr>
          <p:nvPr/>
        </p:nvPicPr>
        <p:blipFill rotWithShape="1">
          <a:blip r:embed="rId5"/>
          <a:srcRect l="17274" t="53280" r="41374" b="-884"/>
          <a:stretch/>
        </p:blipFill>
        <p:spPr bwMode="auto">
          <a:xfrm flipH="0" flipV="0">
            <a:off x="5695929" y="727101"/>
            <a:ext cx="1871112" cy="1896241"/>
          </a:xfrm>
          <a:prstGeom prst="rect">
            <a:avLst/>
          </a:prstGeom>
        </p:spPr>
      </p:pic>
      <p:pic>
        <p:nvPicPr>
          <p:cNvPr id="196364970" name=""/>
          <p:cNvPicPr>
            <a:picLocks noChangeAspect="1"/>
          </p:cNvPicPr>
          <p:nvPr/>
        </p:nvPicPr>
        <p:blipFill rotWithShape="1">
          <a:blip r:embed="rId5"/>
          <a:srcRect l="17044" t="6130" r="41604" b="47405"/>
          <a:stretch/>
        </p:blipFill>
        <p:spPr bwMode="auto">
          <a:xfrm flipH="0" flipV="0">
            <a:off x="7755700" y="725087"/>
            <a:ext cx="1871112" cy="18507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2966727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1385159805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195600960" name=""/>
          <p:cNvSpPr txBox="1"/>
          <p:nvPr/>
        </p:nvSpPr>
        <p:spPr bwMode="auto">
          <a:xfrm flipH="0" flipV="0">
            <a:off x="107991" y="682513"/>
            <a:ext cx="6248190" cy="417466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Simulated Data Classification Results</a:t>
            </a:r>
            <a:endParaRPr sz="1600" b="1" i="0" u="none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0" i="0" u="none">
              <a:solidFill>
                <a:srgbClr val="0F172A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total of 57 modulation and waveform classes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were grouped into 8 families: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ASK, Analog, Chirp, FSK, OFDM, PAM, PSK, and QAM.</a:t>
            </a:r>
            <a:endParaRPr sz="1400"/>
          </a:p>
          <a:p>
            <a:pPr>
              <a:defRPr/>
            </a:pP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400"/>
          </a:p>
          <a:p>
            <a:pPr marL="239821" indent="-239821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The modulation-recognition stage was evaluated indepen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dently using the fixed test set of 114,000 unseen signals</a:t>
            </a:r>
            <a:r>
              <a:rPr sz="1400" b="0"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spanning the 57 waveform classes</a:t>
            </a:r>
            <a:r>
              <a:rPr sz="1400"/>
              <a:t>.</a:t>
            </a:r>
            <a:endParaRPr sz="1400"/>
          </a:p>
          <a:p>
            <a:pPr algn="just">
              <a:defRPr/>
            </a:pPr>
            <a:endParaRPr sz="1400" b="0" i="0" u="none" strike="noStrike" cap="none" spc="0">
              <a:solidFill>
                <a:srgbClr val="0F172A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sz="1400" b="0" i="0" u="none" strike="noStrike" cap="none" spc="0">
              <a:solidFill>
                <a:srgbClr val="0F172A"/>
              </a:solidFill>
              <a:latin typeface="Arial"/>
              <a:cs typeface="Arial"/>
            </a:endParaRPr>
          </a:p>
          <a:p>
            <a:pPr marL="195764" indent="-195764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overall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57-class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top-1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fine-grained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ac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curacy across the 0–30 dB SNR range is 62.1%, and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family-level accuracy of approximately 92.0%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95764" indent="-195764" algn="just">
              <a:buFont typeface="Arial"/>
              <a:buChar char="•"/>
              <a:defRPr/>
            </a:pP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95764" indent="-195764" algn="just">
              <a:buFont typeface="Arial"/>
              <a:buChar char="•"/>
              <a:defRPr/>
            </a:pP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95764" indent="-195764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Strong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discrimination for families such as FSK and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chirp-based waveforms, while relatively greater confusion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remains for some analog and PAM signals.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95764" indent="-195764">
              <a:buFont typeface="Arial"/>
              <a:buChar char="•"/>
              <a:defRPr/>
            </a:pPr>
            <a:endParaRPr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66104833" name=""/>
          <p:cNvSpPr txBox="1"/>
          <p:nvPr/>
        </p:nvSpPr>
        <p:spPr bwMode="auto">
          <a:xfrm flipH="0" flipV="0">
            <a:off x="107991" y="75593"/>
            <a:ext cx="4172211" cy="456108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Evaluation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&amp; Validation</a:t>
            </a:r>
            <a:endParaRPr sz="2400" b="1"/>
          </a:p>
        </p:txBody>
      </p:sp>
      <p:pic>
        <p:nvPicPr>
          <p:cNvPr id="1041795881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2084277031" name=""/>
          <p:cNvSpPr txBox="1"/>
          <p:nvPr/>
        </p:nvSpPr>
        <p:spPr bwMode="auto">
          <a:xfrm flipH="0" flipV="0">
            <a:off x="9525809" y="75590"/>
            <a:ext cx="481557" cy="36466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>
                <a:solidFill>
                  <a:schemeClr val="tx1"/>
                </a:solidFill>
              </a:rPr>
              <a:t>7</a:t>
            </a:r>
            <a:endParaRPr sz="1800">
              <a:solidFill>
                <a:schemeClr val="tx1"/>
              </a:solidFill>
            </a:endParaRPr>
          </a:p>
        </p:txBody>
      </p:sp>
      <p:pic>
        <p:nvPicPr>
          <p:cNvPr id="1366650614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6379857" y="425747"/>
            <a:ext cx="3438165" cy="2033762"/>
          </a:xfrm>
          <a:prstGeom prst="rect">
            <a:avLst/>
          </a:prstGeom>
        </p:spPr>
      </p:pic>
      <p:sp>
        <p:nvSpPr>
          <p:cNvPr id="1191755459" name=""/>
          <p:cNvSpPr txBox="1"/>
          <p:nvPr/>
        </p:nvSpPr>
        <p:spPr bwMode="auto">
          <a:xfrm rot="0" flipH="0" flipV="0">
            <a:off x="6379857" y="2459511"/>
            <a:ext cx="3500413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Modulation classification accuracy across SNR levels </a:t>
            </a: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and without additional channel and impairments.</a:t>
            </a:r>
            <a:endParaRPr lang="en-US" sz="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92423280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 flipH="0" flipV="0">
            <a:off x="6682903" y="2862510"/>
            <a:ext cx="2265419" cy="1904924"/>
          </a:xfrm>
          <a:prstGeom prst="rect">
            <a:avLst/>
          </a:prstGeom>
        </p:spPr>
      </p:pic>
      <p:sp>
        <p:nvSpPr>
          <p:cNvPr id="182761075" name=""/>
          <p:cNvSpPr txBox="1"/>
          <p:nvPr/>
        </p:nvSpPr>
        <p:spPr bwMode="auto">
          <a:xfrm rot="0" flipH="0" flipV="0">
            <a:off x="6602330" y="4826431"/>
            <a:ext cx="2352469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Modulation classification</a:t>
            </a:r>
            <a:r>
              <a:rPr lang="en-US" sz="8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accuracy</a:t>
            </a: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confusion matrix</a:t>
            </a: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across the eight modulation families</a:t>
            </a:r>
            <a:endParaRPr lang="en-US" sz="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50998680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1535624946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209438232" name=""/>
          <p:cNvSpPr txBox="1"/>
          <p:nvPr/>
        </p:nvSpPr>
        <p:spPr bwMode="auto">
          <a:xfrm>
            <a:off x="95037" y="682514"/>
            <a:ext cx="9905854" cy="33418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Over-the-Air Evaluation</a:t>
            </a:r>
            <a:r>
              <a:rPr sz="1600" b="1">
                <a:latin typeface="Arial"/>
                <a:cs typeface="Arial"/>
              </a:rPr>
              <a:t> Setup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955203013" name=""/>
          <p:cNvSpPr txBox="1"/>
          <p:nvPr/>
        </p:nvSpPr>
        <p:spPr bwMode="auto">
          <a:xfrm flipH="0" flipV="0">
            <a:off x="107991" y="75593"/>
            <a:ext cx="4172212" cy="456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Evaluation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&amp; Validation</a:t>
            </a:r>
            <a:endParaRPr sz="2400" b="1"/>
          </a:p>
        </p:txBody>
      </p:sp>
      <p:pic>
        <p:nvPicPr>
          <p:cNvPr id="1039338763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731309" y="1169104"/>
            <a:ext cx="3314146" cy="1640890"/>
          </a:xfrm>
          <a:prstGeom prst="rect">
            <a:avLst/>
          </a:prstGeom>
        </p:spPr>
      </p:pic>
      <p:pic>
        <p:nvPicPr>
          <p:cNvPr id="680661512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899334527" name=""/>
          <p:cNvSpPr txBox="1"/>
          <p:nvPr/>
        </p:nvSpPr>
        <p:spPr bwMode="auto">
          <a:xfrm flipH="0" flipV="0">
            <a:off x="9525809" y="75590"/>
            <a:ext cx="479758" cy="36466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 strike="noStrike">
                <a:solidFill>
                  <a:schemeClr val="tx1"/>
                </a:solidFill>
                <a:latin typeface="Arial"/>
                <a:cs typeface="Arial"/>
              </a:rPr>
              <a:t>8</a:t>
            </a:r>
            <a:endParaRPr sz="1800">
              <a:solidFill>
                <a:schemeClr val="tx1"/>
              </a:solidFill>
            </a:endParaRPr>
          </a:p>
        </p:txBody>
      </p:sp>
      <p:sp>
        <p:nvSpPr>
          <p:cNvPr id="1413926677" name=""/>
          <p:cNvSpPr txBox="1"/>
          <p:nvPr/>
        </p:nvSpPr>
        <p:spPr bwMode="auto">
          <a:xfrm flipH="0" flipV="0">
            <a:off x="4935273" y="531701"/>
            <a:ext cx="5029837" cy="3930825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 algn="just"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The AMR pipeline was further evaluated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RF signals physically transmitted and received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through the SDR-based OTA setup.</a:t>
            </a:r>
            <a:endParaRPr sz="1400" b="0" i="0" u="none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0" i="0" u="none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sz="14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Hardware</a:t>
            </a:r>
            <a:r>
              <a:rPr sz="1400" b="0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: 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Ettus USRP X310 SDR</a:t>
            </a:r>
            <a:r>
              <a:rPr sz="1400" b="0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. </a:t>
            </a:r>
            <a:endParaRPr sz="1400" b="0" i="0" u="none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0" i="0" u="none" strike="noStrike" cap="none" spc="0">
              <a:solidFill>
                <a:srgbClr val="0F172A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Both</a:t>
            </a:r>
            <a:r>
              <a:rPr sz="1400" b="0"/>
              <a:t> 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TX and RX operated at a carrier frequency of 3.2 GHz and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a sampling rate of 1 MS/s. </a:t>
            </a:r>
            <a:endParaRPr sz="1400" b="0" i="0" u="none" strike="noStrike" cap="none" spc="0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0" i="0" u="none" strike="noStrike" cap="none" spc="0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An external Rubidium fre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quency standard provided a 10 MHz reference and pulse-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per-second signal to maintain frequency and tim</a:t>
            </a:r>
            <a:r>
              <a:rPr lang="en-US" sz="1400" b="0" i="0" u="none" strike="noStrike" cap="none" spc="0">
                <a:solidFill>
                  <a:srgbClr val="0F172A"/>
                </a:solidFill>
                <a:latin typeface="Arial"/>
                <a:ea typeface="Arial"/>
                <a:cs typeface="Arial"/>
              </a:rPr>
              <a:t>ing coherence.</a:t>
            </a:r>
            <a:endParaRPr sz="1400" b="0"/>
          </a:p>
          <a:p>
            <a:pPr>
              <a:defRPr/>
            </a:pPr>
            <a:endParaRPr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Double ridge horn antennas were used placed on a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horizontal platform at a distance of 0.5 m apart.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9820" indent="-239820">
              <a:buFont typeface="Arial"/>
              <a:buChar char="•"/>
              <a:defRPr/>
            </a:pPr>
            <a:endParaRPr sz="1400" b="0" i="0" u="none" strike="noStrike" cap="none" spc="0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 marL="239820" indent="-239820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operating SNR was controlled by transmit and receive gains.</a:t>
            </a:r>
            <a:endParaRPr sz="1400" b="0" i="0" u="none" strike="noStrike" cap="none" spc="0">
              <a:solidFill>
                <a:srgbClr val="0F172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27419574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 flipH="0" flipV="0">
            <a:off x="165537" y="2809995"/>
            <a:ext cx="4205862" cy="16375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48460494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3142706" y="531702"/>
            <a:ext cx="5804895" cy="4279277"/>
          </a:xfrm>
          <a:prstGeom prst="rect">
            <a:avLst/>
          </a:prstGeom>
        </p:spPr>
      </p:pic>
      <p:pic>
        <p:nvPicPr>
          <p:cNvPr id="887717923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309442449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1890281476" name=""/>
          <p:cNvSpPr txBox="1"/>
          <p:nvPr/>
        </p:nvSpPr>
        <p:spPr bwMode="auto">
          <a:xfrm>
            <a:off x="107991" y="682515"/>
            <a:ext cx="9912694" cy="33418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GNU Radio Flowgraph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1598607948" name=""/>
          <p:cNvSpPr txBox="1"/>
          <p:nvPr/>
        </p:nvSpPr>
        <p:spPr bwMode="auto">
          <a:xfrm flipH="0" flipV="0">
            <a:off x="107991" y="75593"/>
            <a:ext cx="4172211" cy="456108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Evaluation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&amp; Validation</a:t>
            </a:r>
            <a:endParaRPr sz="2400" b="1"/>
          </a:p>
        </p:txBody>
      </p:sp>
      <p:pic>
        <p:nvPicPr>
          <p:cNvPr id="743297679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362960089" name=""/>
          <p:cNvSpPr txBox="1"/>
          <p:nvPr/>
        </p:nvSpPr>
        <p:spPr bwMode="auto">
          <a:xfrm flipH="0" flipV="0">
            <a:off x="9525809" y="75590"/>
            <a:ext cx="480838" cy="36466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>
                <a:solidFill>
                  <a:schemeClr val="tx1"/>
                </a:solidFill>
              </a:rPr>
              <a:t>9</a:t>
            </a:r>
            <a:endParaRPr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5397829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1948208285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393531061" name=""/>
          <p:cNvSpPr txBox="1"/>
          <p:nvPr/>
        </p:nvSpPr>
        <p:spPr bwMode="auto">
          <a:xfrm flipH="0" flipV="0">
            <a:off x="107991" y="75593"/>
            <a:ext cx="4172211" cy="456108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Evaluation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&amp; Validation</a:t>
            </a:r>
            <a:endParaRPr sz="2400" b="1"/>
          </a:p>
        </p:txBody>
      </p:sp>
      <p:pic>
        <p:nvPicPr>
          <p:cNvPr id="701171048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1476476664" name=""/>
          <p:cNvSpPr txBox="1"/>
          <p:nvPr/>
        </p:nvSpPr>
        <p:spPr bwMode="auto">
          <a:xfrm flipH="0" flipV="0">
            <a:off x="9525810" y="75592"/>
            <a:ext cx="482279" cy="36466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>
                <a:solidFill>
                  <a:schemeClr val="tx1"/>
                </a:solidFill>
              </a:rPr>
              <a:t>10</a:t>
            </a:r>
            <a:endParaRPr sz="1800" b="1">
              <a:solidFill>
                <a:schemeClr val="tx1"/>
              </a:solidFill>
            </a:endParaRPr>
          </a:p>
        </p:txBody>
      </p:sp>
      <p:sp>
        <p:nvSpPr>
          <p:cNvPr id="198150223" name=""/>
          <p:cNvSpPr txBox="1"/>
          <p:nvPr/>
        </p:nvSpPr>
        <p:spPr bwMode="auto">
          <a:xfrm flipH="0" flipV="0">
            <a:off x="107991" y="682514"/>
            <a:ext cx="5878048" cy="219346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600" b="1" i="0" u="none">
                <a:solidFill>
                  <a:srgbClr val="0F172A"/>
                </a:solidFill>
                <a:latin typeface="Arial"/>
                <a:ea typeface="Arial"/>
                <a:cs typeface="Arial"/>
              </a:rPr>
              <a:t>Over-the-Air Evaluation</a:t>
            </a:r>
            <a:endParaRPr sz="1600" b="1" i="0" u="none">
              <a:solidFill>
                <a:srgbClr val="0F172A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0" i="0" u="none">
              <a:solidFill>
                <a:srgbClr val="0F172A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	The OTA evaluation in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cludes 48 digital modulation classes at measured SNR lev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els of 2, 10, 15, 25, and 30 dB. 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239821" indent="-239821" algn="just">
              <a:buFont typeface="Arial"/>
              <a:buChar char="•"/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Fine-grained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classification accuracy increases from 23.7% at 2 dB to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65.2% at 25 dB, while the corresponding family-level accu</a:t>
            </a:r>
            <a:r>
              <a:rPr lang="en-US"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racy increases from 75.0% to 98.0%.</a:t>
            </a:r>
            <a:endParaRPr lang="en-US" sz="14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 marL="195763" indent="-195763" algn="just">
              <a:buFont typeface="Arial"/>
              <a:buChar char="•"/>
              <a:defRPr/>
            </a:pPr>
            <a:endParaRPr lang="en-US"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966452476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6228190" y="852235"/>
            <a:ext cx="3297620" cy="2179783"/>
          </a:xfrm>
          <a:prstGeom prst="rect">
            <a:avLst/>
          </a:prstGeom>
        </p:spPr>
      </p:pic>
      <p:sp>
        <p:nvSpPr>
          <p:cNvPr id="185881087" name=""/>
          <p:cNvSpPr txBox="1"/>
          <p:nvPr/>
        </p:nvSpPr>
        <p:spPr bwMode="auto">
          <a:xfrm rot="0" flipH="0" flipV="0">
            <a:off x="6184868" y="2996392"/>
            <a:ext cx="3533173" cy="2137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Fine-grained and family-level top-1 accuracy across SNR range.</a:t>
            </a:r>
            <a:endParaRPr lang="en-US" sz="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925727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6653" y="5050297"/>
            <a:ext cx="1275050" cy="562042"/>
          </a:xfrm>
          <a:prstGeom prst="rect">
            <a:avLst/>
          </a:prstGeom>
        </p:spPr>
      </p:pic>
      <p:pic>
        <p:nvPicPr>
          <p:cNvPr id="2135756805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8947602" y="5019863"/>
            <a:ext cx="1053290" cy="592474"/>
          </a:xfrm>
          <a:prstGeom prst="rect">
            <a:avLst/>
          </a:prstGeom>
        </p:spPr>
      </p:pic>
      <p:sp>
        <p:nvSpPr>
          <p:cNvPr id="890632233" name=""/>
          <p:cNvSpPr txBox="1"/>
          <p:nvPr/>
        </p:nvSpPr>
        <p:spPr bwMode="auto">
          <a:xfrm flipH="0" flipV="0">
            <a:off x="107991" y="75593"/>
            <a:ext cx="4175811" cy="456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Conclusion</a:t>
            </a:r>
            <a:endParaRPr sz="2400" b="1"/>
          </a:p>
        </p:txBody>
      </p:sp>
      <p:pic>
        <p:nvPicPr>
          <p:cNvPr id="1128309357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3477029" y="4955645"/>
            <a:ext cx="3125301" cy="656692"/>
          </a:xfrm>
          <a:prstGeom prst="rect">
            <a:avLst/>
          </a:prstGeom>
        </p:spPr>
      </p:pic>
      <p:sp>
        <p:nvSpPr>
          <p:cNvPr id="810287457" name=""/>
          <p:cNvSpPr txBox="1"/>
          <p:nvPr/>
        </p:nvSpPr>
        <p:spPr bwMode="auto">
          <a:xfrm flipH="0" flipV="0">
            <a:off x="9525810" y="75592"/>
            <a:ext cx="482999" cy="36466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>
              <a:defRPr/>
            </a:pPr>
            <a:r>
              <a:rPr sz="1800" b="1">
                <a:solidFill>
                  <a:schemeClr val="tx1"/>
                </a:solidFill>
              </a:rPr>
              <a:t>11</a:t>
            </a:r>
            <a:endParaRPr sz="1800" b="1">
              <a:solidFill>
                <a:schemeClr val="tx1"/>
              </a:solidFill>
            </a:endParaRPr>
          </a:p>
        </p:txBody>
      </p:sp>
      <p:sp>
        <p:nvSpPr>
          <p:cNvPr id="1844556301" name=""/>
          <p:cNvSpPr txBox="1"/>
          <p:nvPr/>
        </p:nvSpPr>
        <p:spPr bwMode="auto">
          <a:xfrm>
            <a:off x="107991" y="682515"/>
            <a:ext cx="9934294" cy="1218109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algn="ctr">
              <a:defRPr/>
            </a:pPr>
            <a:r>
              <a:rPr lang="en-US" sz="1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Real-Time Wideband RF Sensing</a:t>
            </a:r>
            <a:endParaRPr lang="en-US" sz="16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en-US" sz="16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sz="14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A validated unified pipeline connecting time-frequency signal localization with efficient signal detection and modulation classification for real-world spectrum processing.</a:t>
            </a:r>
            <a:endParaRPr sz="1400">
              <a:solidFill>
                <a:schemeClr val="tx1"/>
              </a:solidFill>
              <a:latin typeface="Arial"/>
              <a:cs typeface="Arial"/>
            </a:endParaRPr>
          </a:p>
          <a:p>
            <a:pPr algn="l">
              <a:defRPr/>
            </a:pPr>
            <a:endParaRPr sz="1400" b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01223105" name=""/>
          <p:cNvSpPr/>
          <p:nvPr/>
        </p:nvSpPr>
        <p:spPr bwMode="auto">
          <a:xfrm rot="0" flipH="0" flipV="0">
            <a:off x="525003" y="1938913"/>
            <a:ext cx="2749018" cy="2181706"/>
          </a:xfrm>
          <a:prstGeom prst="flowChartAlternateProcess">
            <a:avLst/>
          </a:prstGeom>
          <a:solidFill>
            <a:srgbClr val="EDF2FA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7137691" name=""/>
          <p:cNvSpPr/>
          <p:nvPr/>
        </p:nvSpPr>
        <p:spPr bwMode="auto">
          <a:xfrm rot="0" flipH="0" flipV="0">
            <a:off x="3688390" y="1938913"/>
            <a:ext cx="2749017" cy="2181706"/>
          </a:xfrm>
          <a:prstGeom prst="flowChartAlternateProcess">
            <a:avLst/>
          </a:prstGeom>
          <a:solidFill>
            <a:srgbClr val="EDF2FA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567380" name=""/>
          <p:cNvSpPr/>
          <p:nvPr/>
        </p:nvSpPr>
        <p:spPr bwMode="auto">
          <a:xfrm rot="0" flipH="0" flipV="0">
            <a:off x="7017934" y="1938913"/>
            <a:ext cx="2749017" cy="2181706"/>
          </a:xfrm>
          <a:prstGeom prst="flowChartAlternateProcess">
            <a:avLst/>
          </a:prstGeom>
          <a:solidFill>
            <a:srgbClr val="EDF2FA"/>
          </a:solidFill>
          <a:ln w="254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5968041" name=""/>
          <p:cNvSpPr/>
          <p:nvPr/>
        </p:nvSpPr>
        <p:spPr bwMode="auto">
          <a:xfrm flipH="0" flipV="0">
            <a:off x="525003" y="2333858"/>
            <a:ext cx="2758378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Unified Pipeline</a:t>
            </a:r>
            <a:endParaRPr sz="1400" b="1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4204172" name=""/>
          <p:cNvSpPr/>
          <p:nvPr/>
        </p:nvSpPr>
        <p:spPr bwMode="auto">
          <a:xfrm flipH="0" flipV="0">
            <a:off x="3695770" y="2333858"/>
            <a:ext cx="2765937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Robust OTA Reception</a:t>
            </a:r>
            <a:endParaRPr sz="1400" b="1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47001736" name=""/>
          <p:cNvSpPr/>
          <p:nvPr/>
        </p:nvSpPr>
        <p:spPr bwMode="auto">
          <a:xfrm flipH="0" flipV="0">
            <a:off x="7017934" y="2333858"/>
            <a:ext cx="2775297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Future Work</a:t>
            </a:r>
            <a:endParaRPr sz="1400" b="1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00750748" name=""/>
          <p:cNvSpPr txBox="1"/>
          <p:nvPr/>
        </p:nvSpPr>
        <p:spPr bwMode="auto">
          <a:xfrm rot="0" flipH="0" flipV="0">
            <a:off x="7017934" y="2702509"/>
            <a:ext cx="2768817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200"/>
              <a:t>Evaluating the AMR pipeline</a:t>
            </a:r>
            <a:r>
              <a:rPr sz="1200"/>
              <a:t> on outdoor environments </a:t>
            </a:r>
            <a:r>
              <a:rPr sz="1200"/>
              <a:t>with independent radios, longer links, and un</a:t>
            </a:r>
            <a:r>
              <a:rPr sz="1200"/>
              <a:t>der more diverse channel, interference, and hardware con</a:t>
            </a:r>
            <a:r>
              <a:rPr sz="1200"/>
              <a:t>ditions.</a:t>
            </a:r>
            <a:endParaRPr sz="1200"/>
          </a:p>
        </p:txBody>
      </p:sp>
      <p:pic>
        <p:nvPicPr>
          <p:cNvPr id="2087349119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326143" y="2117847"/>
            <a:ext cx="152399" cy="152399"/>
          </a:xfrm>
          <a:prstGeom prst="rect">
            <a:avLst/>
          </a:prstGeom>
        </p:spPr>
      </p:pic>
      <p:pic>
        <p:nvPicPr>
          <p:cNvPr id="889678654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4973007" y="2117847"/>
            <a:ext cx="133349" cy="152399"/>
          </a:xfrm>
          <a:prstGeom prst="rect">
            <a:avLst/>
          </a:prstGeom>
        </p:spPr>
      </p:pic>
      <p:sp>
        <p:nvSpPr>
          <p:cNvPr id="1534653741" name=""/>
          <p:cNvSpPr txBox="1"/>
          <p:nvPr/>
        </p:nvSpPr>
        <p:spPr bwMode="auto">
          <a:xfrm rot="0" flipH="0" flipV="0">
            <a:off x="3695770" y="2727959"/>
            <a:ext cx="2750997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200"/>
              <a:t>Detection stage reliably iden</a:t>
            </a:r>
            <a:r>
              <a:rPr sz="1200"/>
              <a:t>tifies signal regions over a broad SNR range, the</a:t>
            </a:r>
            <a:endParaRPr sz="1200"/>
          </a:p>
          <a:p>
            <a:pPr algn="ctr">
              <a:defRPr/>
            </a:pPr>
            <a:r>
              <a:rPr sz="1200"/>
              <a:t>AMR model provides strong discrimina</a:t>
            </a:r>
            <a:r>
              <a:rPr sz="1200"/>
              <a:t>tion at the broader modulation-family level.</a:t>
            </a:r>
            <a:endParaRPr sz="1200"/>
          </a:p>
        </p:txBody>
      </p:sp>
      <p:pic>
        <p:nvPicPr>
          <p:cNvPr id="1349894649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1837518" y="2117847"/>
            <a:ext cx="133349" cy="152399"/>
          </a:xfrm>
          <a:prstGeom prst="rect">
            <a:avLst/>
          </a:prstGeom>
        </p:spPr>
      </p:pic>
      <p:sp>
        <p:nvSpPr>
          <p:cNvPr id="921869281" name=""/>
          <p:cNvSpPr txBox="1"/>
          <p:nvPr/>
        </p:nvSpPr>
        <p:spPr bwMode="auto">
          <a:xfrm rot="0" flipH="0" flipV="0">
            <a:off x="522664" y="2727959"/>
            <a:ext cx="2761437" cy="10062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200"/>
              <a:t>Eliminates unrealistic pre-isolation assumptions for signal AMR. </a:t>
            </a:r>
            <a:r>
              <a:rPr lang="en-US"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high</a:t>
            </a:r>
            <a:r>
              <a:rPr lang="en-US"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family-level performance suggests a hierarchi</a:t>
            </a:r>
            <a:r>
              <a:rPr lang="en-US"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cal recognition strategy may be beneficial.</a:t>
            </a:r>
            <a:endParaRPr lang="en-US" sz="12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7728928" name=""/>
          <p:cNvSpPr txBox="1"/>
          <p:nvPr/>
        </p:nvSpPr>
        <p:spPr bwMode="auto">
          <a:xfrm flipH="0" flipV="0">
            <a:off x="1438" y="-45902"/>
            <a:ext cx="10079364" cy="5726344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txBody>
          <a:bodyPr lIns="89991" tIns="44995" rIns="89991" bIns="44995" anchor="ctr"/>
          <a:lstStyle/>
          <a:p>
            <a:pPr>
              <a:defRPr/>
            </a:pPr>
            <a:endParaRPr/>
          </a:p>
        </p:txBody>
      </p:sp>
      <p:cxnSp>
        <p:nvCxnSpPr>
          <p:cNvPr id="555619624" name=""/>
          <p:cNvCxnSpPr/>
          <p:nvPr/>
        </p:nvCxnSpPr>
        <p:spPr bwMode="auto">
          <a:xfrm flipH="0" flipV="0">
            <a:off x="204309" y="4961205"/>
            <a:ext cx="9623532" cy="0"/>
          </a:xfrm>
          <a:prstGeom prst="line">
            <a:avLst/>
          </a:prstGeom>
          <a:ln w="5080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3577828" name=""/>
          <p:cNvSpPr txBox="1"/>
          <p:nvPr/>
        </p:nvSpPr>
        <p:spPr bwMode="auto">
          <a:xfrm flipH="0" flipV="0">
            <a:off x="503967" y="901438"/>
            <a:ext cx="9086907" cy="155484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4800" b="1" u="none" strike="noStrike" spc="0">
                <a:solidFill>
                  <a:schemeClr val="bg1"/>
                </a:solidFill>
                <a:latin typeface="Arial"/>
                <a:cs typeface="Arial"/>
              </a:rPr>
              <a:t>Thank you for listening!</a:t>
            </a:r>
            <a:endParaRPr sz="4800" b="1" u="none" strike="noStrike" spc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en-US" sz="4800" b="1" u="none" strike="noStrike" spc="0">
                <a:solidFill>
                  <a:schemeClr val="bg1"/>
                </a:solidFill>
                <a:latin typeface="Arial"/>
                <a:cs typeface="Arial"/>
              </a:rPr>
              <a:t>Questions?</a:t>
            </a:r>
            <a:endParaRPr sz="4800" b="1">
              <a:solidFill>
                <a:schemeClr val="bg1"/>
              </a:solidFill>
            </a:endParaRPr>
          </a:p>
        </p:txBody>
      </p:sp>
      <p:pic>
        <p:nvPicPr>
          <p:cNvPr id="288773451" name=""/>
          <p:cNvPicPr/>
          <p:nvPr/>
        </p:nvPicPr>
        <p:blipFill rotWithShape="0">
          <a:blip r:embed="rId3">
            <a:alphaModFix amt="100000"/>
          </a:blip>
          <a:stretch/>
        </p:blipFill>
        <p:spPr bwMode="auto">
          <a:xfrm>
            <a:off x="3102643" y="5043281"/>
            <a:ext cx="3876954" cy="609800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8193672" name=""/>
          <p:cNvSpPr txBox="1"/>
          <p:nvPr/>
        </p:nvSpPr>
        <p:spPr bwMode="auto">
          <a:xfrm flipH="0" flipV="0">
            <a:off x="131370" y="682515"/>
            <a:ext cx="9866636" cy="1705406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 lvl="0">
              <a:spcAft>
                <a:spcPts val="716"/>
              </a:spcAft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Johner, Glen, and Qiu, Jing. “Ultralytics YOLO v11”</a:t>
            </a:r>
            <a:r>
              <a:rPr sz="1000"/>
              <a:t>, URL: </a:t>
            </a:r>
            <a:r>
              <a:rPr lang="en-US" sz="1000" b="0" i="0" u="sng" strike="noStrike" cap="none" spc="0">
                <a:latin typeface="Arial"/>
                <a:ea typeface="Arial"/>
                <a:cs typeface="Arial"/>
                <a:hlinkClick r:id="rId3" tooltip=""/>
              </a:rPr>
              <a:t>https://github.com/ultralytics/yolo11</a:t>
            </a:r>
            <a:r>
              <a:rPr sz="1000"/>
              <a:t>, </a:t>
            </a:r>
            <a:endParaRPr sz="1000"/>
          </a:p>
          <a:p>
            <a:pPr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Boegner, Luke, Gulati, Manbir, Vanhoy, Garrett, Val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lance, Phillip, Comar, Bradley, Kokalj-Filipovic, Silvija,</a:t>
            </a:r>
            <a:r>
              <a:rPr/>
              <a:t> 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Lennon, Craig, and Miller, Robert D. “Large scale radio</a:t>
            </a:r>
            <a:r>
              <a:rPr sz="1000"/>
              <a:t> 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frequency signal classification”, 2022a. URL: https: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//arxiv.org/abs/2207.09918</a:t>
            </a:r>
            <a:endParaRPr lang="en-US"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Boegner, Luke, Vanhoy, Garrett, Vallance, Phillip, Gu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lati, Manbir, Feitzinger, Dresden, Comar, Bradley, and</a:t>
            </a:r>
            <a:r>
              <a:rPr sz="1000"/>
              <a:t> 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Miller, Robert D. “Large scale radio frequency wideband</a:t>
            </a:r>
            <a:endParaRPr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signal detection recognition”, 2022b. URL: https: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//arxiv.org/abs/2211.10335</a:t>
            </a:r>
            <a:r>
              <a:rPr sz="1000"/>
              <a:t> </a:t>
            </a:r>
            <a:endParaRPr sz="1000"/>
          </a:p>
          <a:p>
            <a:pPr>
              <a:defRPr/>
            </a:pPr>
            <a:endParaRPr sz="1000"/>
          </a:p>
          <a:p>
            <a:pPr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Ali, Alaaeldin, Touvron, Hugo, Caron, Mathilde, Bo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janowski, Piotr, Douze, Matthijs, Joulin, Armand,</a:t>
            </a:r>
            <a:r>
              <a:rPr/>
              <a:t> 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Laptev, Ivan, Neverova, Natalia, Synnaeve, Gabriel, Ver-</a:t>
            </a:r>
            <a:endParaRPr lang="en-US"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beek, Jakob, et al. “Xcit: Cross-covariance image trans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formers”, Advances in neural information processing sys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tems, 34:20014–20027, 2021.</a:t>
            </a:r>
            <a:endParaRPr lang="en-US"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endParaRPr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50431501" name=""/>
          <p:cNvSpPr txBox="1"/>
          <p:nvPr/>
        </p:nvSpPr>
        <p:spPr bwMode="auto">
          <a:xfrm flipH="0" flipV="0">
            <a:off x="107991" y="75592"/>
            <a:ext cx="4180491" cy="45610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Bibliography</a:t>
            </a:r>
            <a:endParaRPr sz="2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1046830" name=""/>
          <p:cNvSpPr txBox="1"/>
          <p:nvPr/>
        </p:nvSpPr>
        <p:spPr bwMode="auto">
          <a:xfrm flipH="0" flipV="0">
            <a:off x="1778812" y="682515"/>
            <a:ext cx="8179957" cy="486335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4" rIns="89991" bIns="44994">
            <a:spAutoFit/>
          </a:bodyPr>
          <a:lstStyle/>
          <a:p>
            <a:pPr lvl="0">
              <a:spcAft>
                <a:spcPts val="717"/>
              </a:spcAft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Source: </a:t>
            </a:r>
            <a:r>
              <a:rPr sz="10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Automated Labeling of Time-Frequency Regions for AI-Based Spectrum Sensing Applications</a:t>
            </a: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MATLAB.</a:t>
            </a:r>
            <a:endParaRPr sz="1000">
              <a:latin typeface="Arial"/>
              <a:cs typeface="Arial"/>
            </a:endParaRPr>
          </a:p>
          <a:p>
            <a:pPr lvl="0">
              <a:spcAft>
                <a:spcPts val="717"/>
              </a:spcAft>
              <a:defRPr/>
            </a:pPr>
            <a:r>
              <a:rPr lang="en-US" sz="1000" b="0" i="0" u="sng" strike="noStrike" cap="none" spc="0">
                <a:latin typeface="Arial"/>
                <a:ea typeface="Arial"/>
                <a:cs typeface="Arial"/>
                <a:hlinkClick r:id="rId3" tooltip=""/>
              </a:rPr>
              <a:t>https://www.mathworks.com/help/signal/ug/automated-labeling-of-time-frequency-regions-for-ai-based-spectrum-sensing-applications.html</a:t>
            </a:r>
            <a:r>
              <a:rPr sz="1000">
                <a:latin typeface="Arial"/>
                <a:ea typeface="Arial"/>
                <a:cs typeface="Arial"/>
              </a:rPr>
              <a:t> </a:t>
            </a:r>
            <a:endParaRPr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59845905" name=""/>
          <p:cNvSpPr txBox="1"/>
          <p:nvPr/>
        </p:nvSpPr>
        <p:spPr bwMode="auto">
          <a:xfrm flipH="0" flipV="0">
            <a:off x="1843443" y="1406413"/>
            <a:ext cx="8169328" cy="48620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 lvl="0">
              <a:spcAft>
                <a:spcPts val="717"/>
              </a:spcAft>
              <a:defRPr/>
            </a:pPr>
            <a:r>
              <a:rPr lang="en-US" sz="1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Source: USRP X310, Ettus Research.</a:t>
            </a:r>
            <a:endParaRPr sz="1000">
              <a:latin typeface="Arial"/>
              <a:cs typeface="Arial"/>
            </a:endParaRPr>
          </a:p>
          <a:p>
            <a:pPr lvl="0">
              <a:spcAft>
                <a:spcPts val="717"/>
              </a:spcAft>
              <a:defRPr/>
            </a:pPr>
            <a:r>
              <a:rPr lang="en-US" sz="1000" b="0" i="0" u="sng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https://www.ettus.com/wp-content/uploads/2024/10/NI-Ettus-X310.jpeg</a:t>
            </a:r>
            <a:r>
              <a:rPr sz="1000" b="0" i="0" u="none" strike="noStrike" cap="none" spc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sz="10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626976447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162882" y="1406414"/>
            <a:ext cx="1343666" cy="665272"/>
          </a:xfrm>
          <a:prstGeom prst="rect">
            <a:avLst/>
          </a:prstGeom>
        </p:spPr>
      </p:pic>
      <p:pic>
        <p:nvPicPr>
          <p:cNvPr id="1270535590" name=""/>
          <p:cNvPicPr>
            <a:picLocks noChangeAspect="1"/>
          </p:cNvPicPr>
          <p:nvPr/>
        </p:nvPicPr>
        <p:blipFill rotWithShape="1">
          <a:blip r:embed="rId6"/>
          <a:srcRect l="6787" t="0" r="6909" b="7248"/>
          <a:stretch/>
        </p:blipFill>
        <p:spPr bwMode="auto">
          <a:xfrm flipH="0" flipV="0">
            <a:off x="46653" y="682515"/>
            <a:ext cx="1657691" cy="534459"/>
          </a:xfrm>
          <a:prstGeom prst="rect">
            <a:avLst/>
          </a:prstGeom>
        </p:spPr>
      </p:pic>
      <p:sp>
        <p:nvSpPr>
          <p:cNvPr id="198315070" name=""/>
          <p:cNvSpPr txBox="1"/>
          <p:nvPr/>
        </p:nvSpPr>
        <p:spPr bwMode="auto">
          <a:xfrm flipH="0" flipV="0">
            <a:off x="107991" y="75592"/>
            <a:ext cx="4182291" cy="456107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3" rIns="89991" bIns="44993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Figure References</a:t>
            </a:r>
            <a:endParaRPr sz="2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pag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7024951" name=""/>
          <p:cNvSpPr txBox="1"/>
          <p:nvPr/>
        </p:nvSpPr>
        <p:spPr bwMode="auto">
          <a:xfrm flipH="0" flipV="0">
            <a:off x="107991" y="75590"/>
            <a:ext cx="4186971" cy="456105"/>
          </a:xfrm>
          <a:prstGeom prst="rect">
            <a:avLst/>
          </a:prstGeom>
          <a:noFill/>
          <a:ln>
            <a:noFill/>
          </a:ln>
          <a:effectLst/>
        </p:spPr>
        <p:txBody>
          <a:bodyPr lIns="89991" tIns="44992" rIns="89991" bIns="44992">
            <a:spAutoFit/>
          </a:bodyPr>
          <a:lstStyle/>
          <a:p>
            <a:pPr algn="just">
              <a:defRPr/>
            </a:pPr>
            <a:r>
              <a:rPr lang="en-US" sz="2400" b="1" i="0" u="none" strike="noStrike" cap="none" spc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Extra Figures</a:t>
            </a:r>
            <a:endParaRPr sz="2400" b="1"/>
          </a:p>
        </p:txBody>
      </p:sp>
      <p:pic>
        <p:nvPicPr>
          <p:cNvPr id="1917265852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107990" y="722189"/>
            <a:ext cx="5870134" cy="2965482"/>
          </a:xfrm>
          <a:prstGeom prst="rect">
            <a:avLst/>
          </a:prstGeom>
        </p:spPr>
      </p:pic>
      <p:sp>
        <p:nvSpPr>
          <p:cNvPr id="2008426267" name=""/>
          <p:cNvSpPr txBox="1"/>
          <p:nvPr/>
        </p:nvSpPr>
        <p:spPr bwMode="auto">
          <a:xfrm rot="0" flipH="0" flipV="0">
            <a:off x="107991" y="3687672"/>
            <a:ext cx="5870854" cy="2137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Precision-Recall Curve of single-class and multi-class YOLOv11 models</a:t>
            </a:r>
            <a:endParaRPr lang="en-US" sz="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921036372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6488779" y="804880"/>
            <a:ext cx="3380489" cy="3050611"/>
          </a:xfrm>
          <a:prstGeom prst="rect">
            <a:avLst/>
          </a:prstGeom>
        </p:spPr>
      </p:pic>
      <p:sp>
        <p:nvSpPr>
          <p:cNvPr id="1093227813" name=""/>
          <p:cNvSpPr txBox="1"/>
          <p:nvPr/>
        </p:nvSpPr>
        <p:spPr bwMode="auto">
          <a:xfrm rot="0" flipH="0" flipV="0">
            <a:off x="6431689" y="3911146"/>
            <a:ext cx="3581919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Confusion matrix showing modulation fine-grain classification</a:t>
            </a:r>
            <a:r>
              <a:rPr/>
              <a:t> </a:t>
            </a:r>
            <a:r>
              <a:rPr lang="en-US" sz="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accuracy across the 57-modulations</a:t>
            </a:r>
            <a:endParaRPr lang="en-US" sz="800" b="0" i="0" u="none" strike="noStrike" cap="none" spc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__Default">
  <a:themeElements>
    <a:clrScheme name="__Defaul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__Default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__Default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120000"/>
                <a:sat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miter lim="800000"/>
        </a:ln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User Theme: 2">
  <a:themeElements>
    <a:clrScheme name="User Theme: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ser Theme: 2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User Theme: 2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120000"/>
                <a:sat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miter lim="800000"/>
        </a:ln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ONLYOFFICE/9.4.0.129</Application>
  <PresentationFormat>On-screen Show (4:3)</PresentationFormat>
  <Paragraphs>0</Paragraphs>
  <Slides>17</Slides>
  <Notes>17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11</cp:revision>
  <dcterms:modified xsi:type="dcterms:W3CDTF">2026-09-23T16:42:08Z</dcterms:modified>
</cp:coreProperties>
</file>