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2" r:id="rId3"/>
    <p:sldMasterId id="214748369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6858000" cx="12192000"/>
  <p:notesSz cx="6858000" cy="9144000"/>
  <p:embeddedFontLst>
    <p:embeddedFont>
      <p:font typeface="Roboto"/>
      <p:regular r:id="rId35"/>
      <p:bold r:id="rId36"/>
      <p:italic r:id="rId37"/>
      <p:boldItalic r:id="rId38"/>
    </p:embeddedFont>
    <p:embeddedFont>
      <p:font typeface="Cabin"/>
      <p:regular r:id="rId39"/>
      <p:bold r:id="rId40"/>
      <p:italic r:id="rId41"/>
      <p:boldItalic r:id="rId42"/>
    </p:embeddedFont>
    <p:embeddedFont>
      <p:font typeface="Roboto Light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abin-bold.fntdata"/><Relationship Id="rId20" Type="http://schemas.openxmlformats.org/officeDocument/2006/relationships/slide" Target="slides/slide15.xml"/><Relationship Id="rId42" Type="http://schemas.openxmlformats.org/officeDocument/2006/relationships/font" Target="fonts/Cabin-boldItalic.fntdata"/><Relationship Id="rId41" Type="http://schemas.openxmlformats.org/officeDocument/2006/relationships/font" Target="fonts/Cabin-italic.fntdata"/><Relationship Id="rId22" Type="http://schemas.openxmlformats.org/officeDocument/2006/relationships/slide" Target="slides/slide17.xml"/><Relationship Id="rId44" Type="http://schemas.openxmlformats.org/officeDocument/2006/relationships/font" Target="fonts/RobotoLight-bold.fntdata"/><Relationship Id="rId21" Type="http://schemas.openxmlformats.org/officeDocument/2006/relationships/slide" Target="slides/slide16.xml"/><Relationship Id="rId43" Type="http://schemas.openxmlformats.org/officeDocument/2006/relationships/font" Target="fonts/RobotoLight-regular.fntdata"/><Relationship Id="rId24" Type="http://schemas.openxmlformats.org/officeDocument/2006/relationships/slide" Target="slides/slide19.xml"/><Relationship Id="rId46" Type="http://schemas.openxmlformats.org/officeDocument/2006/relationships/font" Target="fonts/RobotoLight-boldItalic.fntdata"/><Relationship Id="rId23" Type="http://schemas.openxmlformats.org/officeDocument/2006/relationships/slide" Target="slides/slide18.xml"/><Relationship Id="rId45" Type="http://schemas.openxmlformats.org/officeDocument/2006/relationships/font" Target="fonts/RobotoLight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oboto-regular.fnt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Roboto-italic.fntdata"/><Relationship Id="rId14" Type="http://schemas.openxmlformats.org/officeDocument/2006/relationships/slide" Target="slides/slide9.xml"/><Relationship Id="rId36" Type="http://schemas.openxmlformats.org/officeDocument/2006/relationships/font" Target="fonts/Roboto-bold.fntdata"/><Relationship Id="rId17" Type="http://schemas.openxmlformats.org/officeDocument/2006/relationships/slide" Target="slides/slide12.xml"/><Relationship Id="rId39" Type="http://schemas.openxmlformats.org/officeDocument/2006/relationships/font" Target="fonts/Cabin-regular.fntdata"/><Relationship Id="rId16" Type="http://schemas.openxmlformats.org/officeDocument/2006/relationships/slide" Target="slides/slide11.xml"/><Relationship Id="rId38" Type="http://schemas.openxmlformats.org/officeDocument/2006/relationships/font" Target="fonts/Roboto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63" name="Google Shape;663;p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eba8cbde0b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C-gates or “Controlled” Gates are 2-qubit gates and are only actually iff control qubit is in a </a:t>
            </a:r>
            <a:r>
              <a:rPr lang="en-US"/>
              <a:t>specific state.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CNOT gate can be used to entangle/disentangle Bell State: 1/sqrt(2)[ |0&gt;_a + |1&gt;_a + |0&gt;_b → 1/sqrt(2) [ |00&gt; + |01&gt;]</a:t>
            </a:r>
            <a:endParaRPr/>
          </a:p>
        </p:txBody>
      </p:sp>
      <p:sp>
        <p:nvSpPr>
          <p:cNvPr id="756" name="Google Shape;756;geba8cbde0b_0_2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ecaf1cb9e0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ecaf1cb9e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eba8cbde0b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050">
                <a:solidFill>
                  <a:srgbClr val="202122"/>
                </a:solidFill>
                <a:highlight>
                  <a:srgbClr val="FFFFFF"/>
                </a:highlight>
              </a:rPr>
              <a:t>Rotation by pi radians about an axis of Bloch sphere: X gate: |0&gt; to |1&gt; and </a:t>
            </a:r>
            <a:r>
              <a:rPr lang="en-US" sz="1050">
                <a:solidFill>
                  <a:srgbClr val="202122"/>
                </a:solidFill>
                <a:highlight>
                  <a:srgbClr val="FFFFFF"/>
                </a:highlight>
              </a:rPr>
              <a:t>vice</a:t>
            </a:r>
            <a:r>
              <a:rPr lang="en-US" sz="1050">
                <a:solidFill>
                  <a:srgbClr val="202122"/>
                </a:solidFill>
                <a:highlight>
                  <a:srgbClr val="FFFFFF"/>
                </a:highlight>
              </a:rPr>
              <a:t> versa;Y gate: |0&gt; to i|1&gt; and |1&gt; to -i|0&gt;; Z gate: |0&gt; to |0&gt; and |1&gt; to -1|1&gt; (phase flip)</a:t>
            </a:r>
            <a:endParaRPr sz="10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202122"/>
                </a:solidFill>
                <a:highlight>
                  <a:srgbClr val="FFFFFF"/>
                </a:highlight>
              </a:rPr>
              <a:t>A</a:t>
            </a:r>
            <a:r>
              <a:rPr lang="en-US"/>
              <a:t>rea under the pulse determines exactly how much of the population we transfer from one state to the other.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The shape of the pulse can also have a huge effect on the performance of the gate.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93" name="Google Shape;793;geba8cbde0b_0_3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eba8cbde0b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Separation of the 2 states is ~100s of kHz and matches the qubit frequency</a:t>
            </a:r>
            <a:endParaRPr/>
          </a:p>
        </p:txBody>
      </p:sp>
      <p:sp>
        <p:nvSpPr>
          <p:cNvPr id="804" name="Google Shape;804;geba8cbde0b_0_3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eba8cbde0b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EOM enables microwave RF pulse to be “imprinted” on the laser beam to induce the </a:t>
            </a:r>
            <a:r>
              <a:rPr lang="en-US"/>
              <a:t>stimulated Raman transition by adding a time-dependent phase to the laser beam, resulting in a sideband a fo+fm.</a:t>
            </a:r>
            <a:endParaRPr/>
          </a:p>
        </p:txBody>
      </p:sp>
      <p:sp>
        <p:nvSpPr>
          <p:cNvPr id="813" name="Google Shape;813;geba8cbde0b_0_3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edc3414fe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frequency of AOD tone → deflection angle of laser light</a:t>
            </a:r>
            <a:endParaRPr/>
          </a:p>
        </p:txBody>
      </p:sp>
      <p:sp>
        <p:nvSpPr>
          <p:cNvPr id="821" name="Google Shape;821;gedc3414fe0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eba8cbde0b_0_10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eba8cbde0b_0_10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eba8cbde0b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37" name="Google Shape;837;geba8cbde0b_0_3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eba8cbde0b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48" name="Google Shape;848;geba8cbde0b_0_3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eba8cbde0b_0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62" name="Google Shape;862;geba8cbde0b_0_3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71" name="Google Shape;67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eba8cbde0b_0_1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69" name="Google Shape;869;geba8cbde0b_0_11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eba8cbde0b_0_10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8" name="Google Shape;878;geba8cbde0b_0_10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eba8cbde0b_0_1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RFSoC ADCs are total overkill, but hey, we get 8 of them for free, so we might as well use them.</a:t>
            </a:r>
            <a:endParaRPr/>
          </a:p>
        </p:txBody>
      </p:sp>
      <p:sp>
        <p:nvSpPr>
          <p:cNvPr id="888" name="Google Shape;888;geba8cbde0b_0_11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edc3414fe0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edc3414fe0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eba8cbde0b_0_1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05" name="Google Shape;905;geba8cbde0b_0_11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eba8cbde0b_0_10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19" name="Google Shape;919;geba8cbde0b_0_10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eba8cbde0b_0_4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eba8cbde0b_0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eba8cbde0b_0_3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eba8cbde0b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eba8cbde0b_0_4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eba8cbde0b_0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were originally using a HackRF, hence the osmocom source, but needed a better receiver, so upgraded to a USRP N210.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eba8cbde0b_0_7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67" name="Google Shape;967;geba8cbde0b_0_7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ed4d66255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79" name="Google Shape;679;ged4d662557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ed4d66255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86" name="Google Shape;686;ged4d662557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ed4d662557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96" name="Google Shape;696;ged4d662557_0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ecaf1cb9e0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Skip over alternative approaches to save time.</a:t>
            </a:r>
            <a:endParaRPr/>
          </a:p>
        </p:txBody>
      </p:sp>
      <p:sp>
        <p:nvSpPr>
          <p:cNvPr id="710" name="Google Shape;710;gecaf1cb9e0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ed4d66255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24" name="Google Shape;724;ged4d662557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eba8cbde0b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41" name="Google Shape;741;geba8cbde0b_0_2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eba8cbde0b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We’re using the off-resonant coupling to coherently rotate from -9/2 to -7/2 because we actually never want any population in the 3P1 state (which would lead to decoherence).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1Q gates actuated by 2-photon transition mediated by the off-resonant 3P1 state.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Zeeman effect: hyperfine splitting of ground state energy levels in the presence of a B field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8" name="Google Shape;748;geba8cbde0b_0_2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1">
  <p:cSld name="Title 1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4722161"/>
            <a:ext cx="12192000" cy="21358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Google Shape;10;p2"/>
          <p:cNvGrpSpPr/>
          <p:nvPr/>
        </p:nvGrpSpPr>
        <p:grpSpPr>
          <a:xfrm flipH="1">
            <a:off x="2496325" y="4498324"/>
            <a:ext cx="7871954" cy="223837"/>
            <a:chOff x="519764" y="6324786"/>
            <a:chExt cx="11141426" cy="246221"/>
          </a:xfrm>
        </p:grpSpPr>
        <p:sp>
          <p:nvSpPr>
            <p:cNvPr id="11" name="Google Shape;11;p2"/>
            <p:cNvSpPr/>
            <p:nvPr/>
          </p:nvSpPr>
          <p:spPr>
            <a:xfrm>
              <a:off x="519764" y="6324786"/>
              <a:ext cx="11141426" cy="246221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9570720" y="6324786"/>
              <a:ext cx="2090470" cy="246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A picture containing logo&#10;&#10;Description automatically generated" id="13" name="Google Shape;13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20152" y="302561"/>
            <a:ext cx="1636060" cy="4451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14;p2"/>
          <p:cNvGrpSpPr/>
          <p:nvPr/>
        </p:nvGrpSpPr>
        <p:grpSpPr>
          <a:xfrm>
            <a:off x="2220152" y="968108"/>
            <a:ext cx="7751697" cy="68580"/>
            <a:chOff x="2518793" y="1554480"/>
            <a:chExt cx="7751697" cy="68580"/>
          </a:xfrm>
        </p:grpSpPr>
        <p:sp>
          <p:nvSpPr>
            <p:cNvPr id="15" name="Google Shape;15;p2"/>
            <p:cNvSpPr/>
            <p:nvPr/>
          </p:nvSpPr>
          <p:spPr>
            <a:xfrm>
              <a:off x="2518793" y="1554480"/>
              <a:ext cx="68580" cy="68580"/>
            </a:xfrm>
            <a:prstGeom prst="ellipse">
              <a:avLst/>
            </a:pr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799313" y="1554480"/>
              <a:ext cx="68580" cy="68580"/>
            </a:xfrm>
            <a:prstGeom prst="ellipse">
              <a:avLst/>
            </a:pr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079833" y="1554480"/>
              <a:ext cx="68580" cy="68580"/>
            </a:xfrm>
            <a:prstGeom prst="ellipse">
              <a:avLst/>
            </a:pr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360353" y="1554480"/>
              <a:ext cx="68580" cy="68580"/>
            </a:xfrm>
            <a:prstGeom prst="ellipse">
              <a:avLst/>
            </a:pr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640873" y="1554480"/>
              <a:ext cx="68580" cy="68580"/>
            </a:xfrm>
            <a:prstGeom prst="ellipse">
              <a:avLst/>
            </a:pr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921393" y="1554480"/>
              <a:ext cx="68580" cy="68580"/>
            </a:xfrm>
            <a:prstGeom prst="ellipse">
              <a:avLst/>
            </a:pr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0201910" y="1554480"/>
              <a:ext cx="68580" cy="68580"/>
            </a:xfrm>
            <a:prstGeom prst="ellipse">
              <a:avLst/>
            </a:pr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2220152" y="1413878"/>
            <a:ext cx="7751697" cy="68580"/>
            <a:chOff x="2518793" y="1554480"/>
            <a:chExt cx="7751697" cy="68580"/>
          </a:xfrm>
        </p:grpSpPr>
        <p:sp>
          <p:nvSpPr>
            <p:cNvPr id="23" name="Google Shape;23;p2"/>
            <p:cNvSpPr/>
            <p:nvPr/>
          </p:nvSpPr>
          <p:spPr>
            <a:xfrm>
              <a:off x="2518793" y="1554480"/>
              <a:ext cx="68580" cy="68580"/>
            </a:xfrm>
            <a:prstGeom prst="ellipse">
              <a:avLst/>
            </a:pr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799313" y="1554480"/>
              <a:ext cx="68580" cy="68580"/>
            </a:xfrm>
            <a:prstGeom prst="ellipse">
              <a:avLst/>
            </a:pr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79833" y="1554480"/>
              <a:ext cx="68580" cy="68580"/>
            </a:xfrm>
            <a:prstGeom prst="ellipse">
              <a:avLst/>
            </a:pr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360353" y="1554480"/>
              <a:ext cx="68580" cy="68580"/>
            </a:xfrm>
            <a:prstGeom prst="ellipse">
              <a:avLst/>
            </a:pr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640873" y="1554480"/>
              <a:ext cx="68580" cy="68580"/>
            </a:xfrm>
            <a:prstGeom prst="ellipse">
              <a:avLst/>
            </a:pr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921393" y="1554480"/>
              <a:ext cx="68580" cy="68580"/>
            </a:xfrm>
            <a:prstGeom prst="ellipse">
              <a:avLst/>
            </a:pr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0201910" y="1554480"/>
              <a:ext cx="68580" cy="68580"/>
            </a:xfrm>
            <a:prstGeom prst="ellipse">
              <a:avLst/>
            </a:pr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hoto Dark 2">
  <p:cSld name="Content with Photo Dark 2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2" name="Google Shape;192;p11"/>
          <p:cNvGrpSpPr/>
          <p:nvPr/>
        </p:nvGrpSpPr>
        <p:grpSpPr>
          <a:xfrm>
            <a:off x="6455443" y="963676"/>
            <a:ext cx="5190660" cy="1132915"/>
            <a:chOff x="614359" y="952246"/>
            <a:chExt cx="5190660" cy="1132915"/>
          </a:xfrm>
        </p:grpSpPr>
        <p:sp>
          <p:nvSpPr>
            <p:cNvPr id="193" name="Google Shape;193;p11"/>
            <p:cNvSpPr/>
            <p:nvPr/>
          </p:nvSpPr>
          <p:spPr>
            <a:xfrm>
              <a:off x="614359" y="952246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1894879" y="952246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3175399" y="952246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4455919" y="952246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5736439" y="952246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614359" y="1484414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1894879" y="1484414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1"/>
            <p:cNvSpPr/>
            <p:nvPr/>
          </p:nvSpPr>
          <p:spPr>
            <a:xfrm>
              <a:off x="3175399" y="1484414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1"/>
            <p:cNvSpPr/>
            <p:nvPr/>
          </p:nvSpPr>
          <p:spPr>
            <a:xfrm>
              <a:off x="4455919" y="1484414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1"/>
            <p:cNvSpPr/>
            <p:nvPr/>
          </p:nvSpPr>
          <p:spPr>
            <a:xfrm>
              <a:off x="5736439" y="1484414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1"/>
            <p:cNvSpPr/>
            <p:nvPr/>
          </p:nvSpPr>
          <p:spPr>
            <a:xfrm>
              <a:off x="614359" y="2016581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1"/>
            <p:cNvSpPr/>
            <p:nvPr/>
          </p:nvSpPr>
          <p:spPr>
            <a:xfrm>
              <a:off x="1894879" y="2016581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1"/>
            <p:cNvSpPr/>
            <p:nvPr/>
          </p:nvSpPr>
          <p:spPr>
            <a:xfrm>
              <a:off x="3175399" y="2016581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1"/>
            <p:cNvSpPr/>
            <p:nvPr/>
          </p:nvSpPr>
          <p:spPr>
            <a:xfrm>
              <a:off x="4455919" y="2016581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1"/>
            <p:cNvSpPr/>
            <p:nvPr/>
          </p:nvSpPr>
          <p:spPr>
            <a:xfrm>
              <a:off x="5736439" y="2016581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11"/>
          <p:cNvGrpSpPr/>
          <p:nvPr/>
        </p:nvGrpSpPr>
        <p:grpSpPr>
          <a:xfrm>
            <a:off x="6455443" y="5215636"/>
            <a:ext cx="5190660" cy="1132915"/>
            <a:chOff x="614359" y="952246"/>
            <a:chExt cx="5190660" cy="1132915"/>
          </a:xfrm>
        </p:grpSpPr>
        <p:sp>
          <p:nvSpPr>
            <p:cNvPr id="209" name="Google Shape;209;p11"/>
            <p:cNvSpPr/>
            <p:nvPr/>
          </p:nvSpPr>
          <p:spPr>
            <a:xfrm>
              <a:off x="614359" y="952246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1"/>
            <p:cNvSpPr/>
            <p:nvPr/>
          </p:nvSpPr>
          <p:spPr>
            <a:xfrm>
              <a:off x="1894879" y="952246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1"/>
            <p:cNvSpPr/>
            <p:nvPr/>
          </p:nvSpPr>
          <p:spPr>
            <a:xfrm>
              <a:off x="3175399" y="952246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4455919" y="952246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5736439" y="952246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614359" y="1484414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1894879" y="1484414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3175399" y="1484414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4455919" y="1484414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5736439" y="1484414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614359" y="2016581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1894879" y="2016581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3175399" y="2016581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4455919" y="2016581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5736439" y="2016581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4" name="Google Shape;224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58587" y="298270"/>
            <a:ext cx="317032" cy="29446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1"/>
          <p:cNvSpPr/>
          <p:nvPr>
            <p:ph idx="2" type="pic"/>
          </p:nvPr>
        </p:nvSpPr>
        <p:spPr>
          <a:xfrm>
            <a:off x="622639" y="823120"/>
            <a:ext cx="5290817" cy="521017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multiple - Blue">
  <p:cSld name="Content multiple - Blue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"/>
          <p:cNvSpPr/>
          <p:nvPr>
            <p:ph idx="2" type="pic"/>
          </p:nvPr>
        </p:nvSpPr>
        <p:spPr>
          <a:xfrm>
            <a:off x="5811520" y="834432"/>
            <a:ext cx="5509022" cy="3392129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28" name="Google Shape;228;p12"/>
          <p:cNvGrpSpPr/>
          <p:nvPr/>
        </p:nvGrpSpPr>
        <p:grpSpPr>
          <a:xfrm flipH="1">
            <a:off x="519764" y="6335978"/>
            <a:ext cx="11141426" cy="223837"/>
            <a:chOff x="519764" y="6324786"/>
            <a:chExt cx="11141426" cy="246221"/>
          </a:xfrm>
        </p:grpSpPr>
        <p:sp>
          <p:nvSpPr>
            <p:cNvPr id="229" name="Google Shape;229;p12"/>
            <p:cNvSpPr/>
            <p:nvPr/>
          </p:nvSpPr>
          <p:spPr>
            <a:xfrm>
              <a:off x="519764" y="6324786"/>
              <a:ext cx="11141426" cy="24622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2"/>
            <p:cNvSpPr/>
            <p:nvPr/>
          </p:nvSpPr>
          <p:spPr>
            <a:xfrm>
              <a:off x="9570720" y="6324786"/>
              <a:ext cx="2090470" cy="24622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1" name="Google Shape;231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7631" y="298185"/>
            <a:ext cx="317032" cy="294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multiple - Coral">
  <p:cSld name="Content multiple - Coral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"/>
          <p:cNvSpPr/>
          <p:nvPr>
            <p:ph idx="2" type="pic"/>
          </p:nvPr>
        </p:nvSpPr>
        <p:spPr>
          <a:xfrm>
            <a:off x="5811520" y="834432"/>
            <a:ext cx="5509022" cy="3392129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34" name="Google Shape;234;p13"/>
          <p:cNvGrpSpPr/>
          <p:nvPr/>
        </p:nvGrpSpPr>
        <p:grpSpPr>
          <a:xfrm flipH="1">
            <a:off x="519764" y="6335978"/>
            <a:ext cx="11141426" cy="223837"/>
            <a:chOff x="519764" y="6324786"/>
            <a:chExt cx="11141426" cy="246221"/>
          </a:xfrm>
        </p:grpSpPr>
        <p:sp>
          <p:nvSpPr>
            <p:cNvPr id="235" name="Google Shape;235;p13"/>
            <p:cNvSpPr/>
            <p:nvPr/>
          </p:nvSpPr>
          <p:spPr>
            <a:xfrm>
              <a:off x="519764" y="6324786"/>
              <a:ext cx="11141426" cy="24622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9570720" y="6324786"/>
              <a:ext cx="2090470" cy="246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7" name="Google Shape;237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7631" y="298270"/>
            <a:ext cx="317032" cy="294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3 Photos">
  <p:cSld name="Content with 3 Photos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"/>
          <p:cNvSpPr/>
          <p:nvPr>
            <p:ph idx="2" type="pic"/>
          </p:nvPr>
        </p:nvSpPr>
        <p:spPr>
          <a:xfrm>
            <a:off x="5258186" y="823119"/>
            <a:ext cx="2278078" cy="1676129"/>
          </a:xfrm>
          <a:prstGeom prst="rect">
            <a:avLst/>
          </a:prstGeom>
          <a:noFill/>
          <a:ln>
            <a:noFill/>
          </a:ln>
        </p:spPr>
      </p:sp>
      <p:sp>
        <p:nvSpPr>
          <p:cNvPr id="240" name="Google Shape;240;p14"/>
          <p:cNvSpPr/>
          <p:nvPr>
            <p:ph idx="3" type="pic"/>
          </p:nvPr>
        </p:nvSpPr>
        <p:spPr>
          <a:xfrm>
            <a:off x="5258186" y="2589585"/>
            <a:ext cx="2278078" cy="1676129"/>
          </a:xfrm>
          <a:prstGeom prst="rect">
            <a:avLst/>
          </a:prstGeom>
          <a:noFill/>
          <a:ln>
            <a:noFill/>
          </a:ln>
        </p:spPr>
      </p:sp>
      <p:sp>
        <p:nvSpPr>
          <p:cNvPr id="241" name="Google Shape;241;p14"/>
          <p:cNvSpPr/>
          <p:nvPr>
            <p:ph idx="4" type="pic"/>
          </p:nvPr>
        </p:nvSpPr>
        <p:spPr>
          <a:xfrm>
            <a:off x="5258186" y="4356048"/>
            <a:ext cx="2278078" cy="1676129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42" name="Google Shape;242;p14"/>
          <p:cNvGrpSpPr/>
          <p:nvPr/>
        </p:nvGrpSpPr>
        <p:grpSpPr>
          <a:xfrm flipH="1">
            <a:off x="519764" y="6335978"/>
            <a:ext cx="11141426" cy="223837"/>
            <a:chOff x="519764" y="6324786"/>
            <a:chExt cx="11141426" cy="246221"/>
          </a:xfrm>
        </p:grpSpPr>
        <p:sp>
          <p:nvSpPr>
            <p:cNvPr id="243" name="Google Shape;243;p14"/>
            <p:cNvSpPr/>
            <p:nvPr/>
          </p:nvSpPr>
          <p:spPr>
            <a:xfrm>
              <a:off x="519764" y="6324786"/>
              <a:ext cx="11141426" cy="246221"/>
            </a:xfrm>
            <a:prstGeom prst="rect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9570720" y="6324786"/>
              <a:ext cx="2090470" cy="246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45" name="Google Shape;245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7631" y="298270"/>
            <a:ext cx="317032" cy="294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Member Intro">
  <p:cSld name="Team Member Intro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5"/>
          <p:cNvSpPr/>
          <p:nvPr>
            <p:ph idx="2" type="pic"/>
          </p:nvPr>
        </p:nvSpPr>
        <p:spPr>
          <a:xfrm>
            <a:off x="519113" y="323850"/>
            <a:ext cx="3341688" cy="598805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48" name="Google Shape;248;p15"/>
          <p:cNvGrpSpPr/>
          <p:nvPr/>
        </p:nvGrpSpPr>
        <p:grpSpPr>
          <a:xfrm flipH="1">
            <a:off x="519764" y="6313400"/>
            <a:ext cx="11141426" cy="223837"/>
            <a:chOff x="519764" y="6324786"/>
            <a:chExt cx="11141426" cy="246221"/>
          </a:xfrm>
        </p:grpSpPr>
        <p:sp>
          <p:nvSpPr>
            <p:cNvPr id="249" name="Google Shape;249;p15"/>
            <p:cNvSpPr/>
            <p:nvPr/>
          </p:nvSpPr>
          <p:spPr>
            <a:xfrm>
              <a:off x="519764" y="6324786"/>
              <a:ext cx="11141426" cy="246221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9570720" y="6324786"/>
              <a:ext cx="2090470" cy="246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1" name="Google Shape;251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58587" y="298270"/>
            <a:ext cx="317032" cy="294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Members">
  <p:cSld name="Team Members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6"/>
          <p:cNvSpPr/>
          <p:nvPr>
            <p:ph idx="2" type="pic"/>
          </p:nvPr>
        </p:nvSpPr>
        <p:spPr>
          <a:xfrm>
            <a:off x="4198683" y="1929053"/>
            <a:ext cx="2136355" cy="2157702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16"/>
          <p:cNvSpPr/>
          <p:nvPr>
            <p:ph idx="3" type="pic"/>
          </p:nvPr>
        </p:nvSpPr>
        <p:spPr>
          <a:xfrm>
            <a:off x="6807709" y="1929053"/>
            <a:ext cx="2136355" cy="2157702"/>
          </a:xfrm>
          <a:prstGeom prst="rect">
            <a:avLst/>
          </a:prstGeom>
          <a:noFill/>
          <a:ln>
            <a:noFill/>
          </a:ln>
        </p:spPr>
      </p:sp>
      <p:sp>
        <p:nvSpPr>
          <p:cNvPr id="255" name="Google Shape;255;p16"/>
          <p:cNvSpPr/>
          <p:nvPr>
            <p:ph idx="4" type="pic"/>
          </p:nvPr>
        </p:nvSpPr>
        <p:spPr>
          <a:xfrm>
            <a:off x="9411606" y="1929053"/>
            <a:ext cx="2136355" cy="2157702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56" name="Google Shape;256;p16"/>
          <p:cNvGrpSpPr/>
          <p:nvPr/>
        </p:nvGrpSpPr>
        <p:grpSpPr>
          <a:xfrm flipH="1">
            <a:off x="519764" y="6335978"/>
            <a:ext cx="11141426" cy="223837"/>
            <a:chOff x="519764" y="6324786"/>
            <a:chExt cx="11141426" cy="246221"/>
          </a:xfrm>
        </p:grpSpPr>
        <p:sp>
          <p:nvSpPr>
            <p:cNvPr id="257" name="Google Shape;257;p16"/>
            <p:cNvSpPr/>
            <p:nvPr/>
          </p:nvSpPr>
          <p:spPr>
            <a:xfrm>
              <a:off x="519764" y="6324786"/>
              <a:ext cx="11141426" cy="246221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9570720" y="6324786"/>
              <a:ext cx="2090470" cy="246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9" name="Google Shape;259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7631" y="298270"/>
            <a:ext cx="317032" cy="294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Dark" showMasterSp="0">
  <p:cSld name="Quote Dark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1E2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17"/>
          <p:cNvGrpSpPr/>
          <p:nvPr/>
        </p:nvGrpSpPr>
        <p:grpSpPr>
          <a:xfrm>
            <a:off x="2220152" y="625841"/>
            <a:ext cx="7751697" cy="68580"/>
            <a:chOff x="2518793" y="1554480"/>
            <a:chExt cx="7751697" cy="68580"/>
          </a:xfrm>
        </p:grpSpPr>
        <p:sp>
          <p:nvSpPr>
            <p:cNvPr id="263" name="Google Shape;263;p17"/>
            <p:cNvSpPr/>
            <p:nvPr/>
          </p:nvSpPr>
          <p:spPr>
            <a:xfrm>
              <a:off x="251879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7"/>
            <p:cNvSpPr/>
            <p:nvPr/>
          </p:nvSpPr>
          <p:spPr>
            <a:xfrm>
              <a:off x="379931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7"/>
            <p:cNvSpPr/>
            <p:nvPr/>
          </p:nvSpPr>
          <p:spPr>
            <a:xfrm>
              <a:off x="507983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7"/>
            <p:cNvSpPr/>
            <p:nvPr/>
          </p:nvSpPr>
          <p:spPr>
            <a:xfrm>
              <a:off x="636035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7"/>
            <p:cNvSpPr/>
            <p:nvPr/>
          </p:nvSpPr>
          <p:spPr>
            <a:xfrm>
              <a:off x="764087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7"/>
            <p:cNvSpPr/>
            <p:nvPr/>
          </p:nvSpPr>
          <p:spPr>
            <a:xfrm>
              <a:off x="892139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7"/>
            <p:cNvSpPr/>
            <p:nvPr/>
          </p:nvSpPr>
          <p:spPr>
            <a:xfrm>
              <a:off x="10201910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270;p17"/>
          <p:cNvGrpSpPr/>
          <p:nvPr/>
        </p:nvGrpSpPr>
        <p:grpSpPr>
          <a:xfrm>
            <a:off x="2220152" y="1105901"/>
            <a:ext cx="7751697" cy="68580"/>
            <a:chOff x="2518793" y="1554480"/>
            <a:chExt cx="7751697" cy="68580"/>
          </a:xfrm>
        </p:grpSpPr>
        <p:sp>
          <p:nvSpPr>
            <p:cNvPr id="271" name="Google Shape;271;p17"/>
            <p:cNvSpPr/>
            <p:nvPr/>
          </p:nvSpPr>
          <p:spPr>
            <a:xfrm>
              <a:off x="251879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17"/>
            <p:cNvSpPr/>
            <p:nvPr/>
          </p:nvSpPr>
          <p:spPr>
            <a:xfrm>
              <a:off x="379931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17"/>
            <p:cNvSpPr/>
            <p:nvPr/>
          </p:nvSpPr>
          <p:spPr>
            <a:xfrm>
              <a:off x="507983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17"/>
            <p:cNvSpPr/>
            <p:nvPr/>
          </p:nvSpPr>
          <p:spPr>
            <a:xfrm>
              <a:off x="636035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17"/>
            <p:cNvSpPr/>
            <p:nvPr/>
          </p:nvSpPr>
          <p:spPr>
            <a:xfrm>
              <a:off x="764087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17"/>
            <p:cNvSpPr/>
            <p:nvPr/>
          </p:nvSpPr>
          <p:spPr>
            <a:xfrm>
              <a:off x="892139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7"/>
            <p:cNvSpPr/>
            <p:nvPr/>
          </p:nvSpPr>
          <p:spPr>
            <a:xfrm>
              <a:off x="10201910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8" name="Google Shape;278;p17"/>
          <p:cNvGrpSpPr/>
          <p:nvPr/>
        </p:nvGrpSpPr>
        <p:grpSpPr>
          <a:xfrm>
            <a:off x="2220152" y="6272261"/>
            <a:ext cx="7751697" cy="68580"/>
            <a:chOff x="2518793" y="1554480"/>
            <a:chExt cx="7751697" cy="68580"/>
          </a:xfrm>
        </p:grpSpPr>
        <p:sp>
          <p:nvSpPr>
            <p:cNvPr id="279" name="Google Shape;279;p17"/>
            <p:cNvSpPr/>
            <p:nvPr/>
          </p:nvSpPr>
          <p:spPr>
            <a:xfrm>
              <a:off x="251879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7"/>
            <p:cNvSpPr/>
            <p:nvPr/>
          </p:nvSpPr>
          <p:spPr>
            <a:xfrm>
              <a:off x="379931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7"/>
            <p:cNvSpPr/>
            <p:nvPr/>
          </p:nvSpPr>
          <p:spPr>
            <a:xfrm>
              <a:off x="507983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7"/>
            <p:cNvSpPr/>
            <p:nvPr/>
          </p:nvSpPr>
          <p:spPr>
            <a:xfrm>
              <a:off x="636035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7"/>
            <p:cNvSpPr/>
            <p:nvPr/>
          </p:nvSpPr>
          <p:spPr>
            <a:xfrm>
              <a:off x="764087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7"/>
            <p:cNvSpPr/>
            <p:nvPr/>
          </p:nvSpPr>
          <p:spPr>
            <a:xfrm>
              <a:off x="892139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7"/>
            <p:cNvSpPr/>
            <p:nvPr/>
          </p:nvSpPr>
          <p:spPr>
            <a:xfrm>
              <a:off x="10201910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Light" showMasterSp="0">
  <p:cSld name="Quote - Light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8" name="Google Shape;288;p18"/>
          <p:cNvGrpSpPr/>
          <p:nvPr/>
        </p:nvGrpSpPr>
        <p:grpSpPr>
          <a:xfrm>
            <a:off x="2220152" y="625841"/>
            <a:ext cx="7751697" cy="68580"/>
            <a:chOff x="2518793" y="1554480"/>
            <a:chExt cx="7751697" cy="68580"/>
          </a:xfrm>
        </p:grpSpPr>
        <p:sp>
          <p:nvSpPr>
            <p:cNvPr id="289" name="Google Shape;289;p18"/>
            <p:cNvSpPr/>
            <p:nvPr/>
          </p:nvSpPr>
          <p:spPr>
            <a:xfrm>
              <a:off x="2518793" y="1554480"/>
              <a:ext cx="68580" cy="6858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8"/>
            <p:cNvSpPr/>
            <p:nvPr/>
          </p:nvSpPr>
          <p:spPr>
            <a:xfrm>
              <a:off x="3799313" y="1554480"/>
              <a:ext cx="68580" cy="6858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8"/>
            <p:cNvSpPr/>
            <p:nvPr/>
          </p:nvSpPr>
          <p:spPr>
            <a:xfrm>
              <a:off x="5079833" y="1554480"/>
              <a:ext cx="68580" cy="6858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8"/>
            <p:cNvSpPr/>
            <p:nvPr/>
          </p:nvSpPr>
          <p:spPr>
            <a:xfrm>
              <a:off x="6360353" y="1554480"/>
              <a:ext cx="68580" cy="6858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8"/>
            <p:cNvSpPr/>
            <p:nvPr/>
          </p:nvSpPr>
          <p:spPr>
            <a:xfrm>
              <a:off x="7640873" y="1554480"/>
              <a:ext cx="68580" cy="6858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8"/>
            <p:cNvSpPr/>
            <p:nvPr/>
          </p:nvSpPr>
          <p:spPr>
            <a:xfrm>
              <a:off x="8921393" y="1554480"/>
              <a:ext cx="68580" cy="6858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8"/>
            <p:cNvSpPr/>
            <p:nvPr/>
          </p:nvSpPr>
          <p:spPr>
            <a:xfrm>
              <a:off x="10201910" y="1554480"/>
              <a:ext cx="68580" cy="6858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6" name="Google Shape;296;p18"/>
          <p:cNvGrpSpPr/>
          <p:nvPr/>
        </p:nvGrpSpPr>
        <p:grpSpPr>
          <a:xfrm>
            <a:off x="2220152" y="1105901"/>
            <a:ext cx="7751697" cy="68580"/>
            <a:chOff x="2518793" y="1554480"/>
            <a:chExt cx="7751697" cy="68580"/>
          </a:xfrm>
        </p:grpSpPr>
        <p:sp>
          <p:nvSpPr>
            <p:cNvPr id="297" name="Google Shape;297;p18"/>
            <p:cNvSpPr/>
            <p:nvPr/>
          </p:nvSpPr>
          <p:spPr>
            <a:xfrm>
              <a:off x="2518793" y="1554480"/>
              <a:ext cx="68580" cy="6858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8"/>
            <p:cNvSpPr/>
            <p:nvPr/>
          </p:nvSpPr>
          <p:spPr>
            <a:xfrm>
              <a:off x="3799313" y="1554480"/>
              <a:ext cx="68580" cy="6858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8"/>
            <p:cNvSpPr/>
            <p:nvPr/>
          </p:nvSpPr>
          <p:spPr>
            <a:xfrm>
              <a:off x="5079833" y="1554480"/>
              <a:ext cx="68580" cy="6858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6360353" y="1554480"/>
              <a:ext cx="68580" cy="6858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8"/>
            <p:cNvSpPr/>
            <p:nvPr/>
          </p:nvSpPr>
          <p:spPr>
            <a:xfrm>
              <a:off x="7640873" y="1554480"/>
              <a:ext cx="68580" cy="6858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8921393" y="1554480"/>
              <a:ext cx="68580" cy="6858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8"/>
            <p:cNvSpPr/>
            <p:nvPr/>
          </p:nvSpPr>
          <p:spPr>
            <a:xfrm>
              <a:off x="10201910" y="1554480"/>
              <a:ext cx="68580" cy="6858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4" name="Google Shape;304;p18"/>
          <p:cNvGrpSpPr/>
          <p:nvPr/>
        </p:nvGrpSpPr>
        <p:grpSpPr>
          <a:xfrm>
            <a:off x="2220152" y="6272261"/>
            <a:ext cx="7751697" cy="68580"/>
            <a:chOff x="2518793" y="1554480"/>
            <a:chExt cx="7751697" cy="68580"/>
          </a:xfrm>
        </p:grpSpPr>
        <p:sp>
          <p:nvSpPr>
            <p:cNvPr id="305" name="Google Shape;305;p18"/>
            <p:cNvSpPr/>
            <p:nvPr/>
          </p:nvSpPr>
          <p:spPr>
            <a:xfrm>
              <a:off x="2518793" y="1554480"/>
              <a:ext cx="68580" cy="6858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8"/>
            <p:cNvSpPr/>
            <p:nvPr/>
          </p:nvSpPr>
          <p:spPr>
            <a:xfrm>
              <a:off x="3799313" y="1554480"/>
              <a:ext cx="68580" cy="6858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8"/>
            <p:cNvSpPr/>
            <p:nvPr/>
          </p:nvSpPr>
          <p:spPr>
            <a:xfrm>
              <a:off x="5079833" y="1554480"/>
              <a:ext cx="68580" cy="6858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8"/>
            <p:cNvSpPr/>
            <p:nvPr/>
          </p:nvSpPr>
          <p:spPr>
            <a:xfrm>
              <a:off x="6360353" y="1554480"/>
              <a:ext cx="68580" cy="6858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8"/>
            <p:cNvSpPr/>
            <p:nvPr/>
          </p:nvSpPr>
          <p:spPr>
            <a:xfrm>
              <a:off x="7640873" y="1554480"/>
              <a:ext cx="68580" cy="6858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8"/>
            <p:cNvSpPr/>
            <p:nvPr/>
          </p:nvSpPr>
          <p:spPr>
            <a:xfrm>
              <a:off x="8921393" y="1554480"/>
              <a:ext cx="68580" cy="6858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8"/>
            <p:cNvSpPr/>
            <p:nvPr/>
          </p:nvSpPr>
          <p:spPr>
            <a:xfrm>
              <a:off x="10201910" y="1554480"/>
              <a:ext cx="68580" cy="6858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Us-Dark" showMasterSp="0">
  <p:cSld name="Contact Us-Dark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9"/>
          <p:cNvSpPr/>
          <p:nvPr/>
        </p:nvSpPr>
        <p:spPr>
          <a:xfrm>
            <a:off x="0" y="0"/>
            <a:ext cx="12192000" cy="485041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9"/>
          <p:cNvSpPr/>
          <p:nvPr>
            <p:ph idx="2" type="pic"/>
          </p:nvPr>
        </p:nvSpPr>
        <p:spPr>
          <a:xfrm>
            <a:off x="0" y="4850415"/>
            <a:ext cx="12192000" cy="199248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Us-Coral" showMasterSp="0">
  <p:cSld name="Contact Us-Coral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0"/>
          <p:cNvSpPr/>
          <p:nvPr/>
        </p:nvSpPr>
        <p:spPr>
          <a:xfrm>
            <a:off x="0" y="0"/>
            <a:ext cx="12192000" cy="48504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20"/>
          <p:cNvSpPr/>
          <p:nvPr>
            <p:ph idx="2" type="pic"/>
          </p:nvPr>
        </p:nvSpPr>
        <p:spPr>
          <a:xfrm>
            <a:off x="0" y="4850415"/>
            <a:ext cx="12192000" cy="199248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2">
  <p:cSld name="Title 2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20152" y="302561"/>
            <a:ext cx="1636058" cy="4451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oogle Shape;33;p3"/>
          <p:cNvGrpSpPr/>
          <p:nvPr/>
        </p:nvGrpSpPr>
        <p:grpSpPr>
          <a:xfrm>
            <a:off x="2220152" y="1128761"/>
            <a:ext cx="7751697" cy="68580"/>
            <a:chOff x="2518793" y="1554480"/>
            <a:chExt cx="7751697" cy="68580"/>
          </a:xfrm>
        </p:grpSpPr>
        <p:sp>
          <p:nvSpPr>
            <p:cNvPr id="34" name="Google Shape;34;p3"/>
            <p:cNvSpPr/>
            <p:nvPr/>
          </p:nvSpPr>
          <p:spPr>
            <a:xfrm>
              <a:off x="251879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379931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507983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36035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764087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892139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0201910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41;p3"/>
          <p:cNvGrpSpPr/>
          <p:nvPr/>
        </p:nvGrpSpPr>
        <p:grpSpPr>
          <a:xfrm>
            <a:off x="2220152" y="1660929"/>
            <a:ext cx="7751697" cy="68580"/>
            <a:chOff x="2518793" y="1554480"/>
            <a:chExt cx="7751697" cy="68580"/>
          </a:xfrm>
        </p:grpSpPr>
        <p:sp>
          <p:nvSpPr>
            <p:cNvPr id="42" name="Google Shape;42;p3"/>
            <p:cNvSpPr/>
            <p:nvPr/>
          </p:nvSpPr>
          <p:spPr>
            <a:xfrm>
              <a:off x="251879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79931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507983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36035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64087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92139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10201910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49;p3"/>
          <p:cNvGrpSpPr/>
          <p:nvPr/>
        </p:nvGrpSpPr>
        <p:grpSpPr>
          <a:xfrm>
            <a:off x="2220152" y="2193096"/>
            <a:ext cx="7751697" cy="68580"/>
            <a:chOff x="2518793" y="1554480"/>
            <a:chExt cx="7751697" cy="68580"/>
          </a:xfrm>
        </p:grpSpPr>
        <p:sp>
          <p:nvSpPr>
            <p:cNvPr id="50" name="Google Shape;50;p3"/>
            <p:cNvSpPr/>
            <p:nvPr/>
          </p:nvSpPr>
          <p:spPr>
            <a:xfrm>
              <a:off x="251879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379931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07983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636035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764087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92139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0201910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" name="Google Shape;57;p3"/>
          <p:cNvGrpSpPr/>
          <p:nvPr/>
        </p:nvGrpSpPr>
        <p:grpSpPr>
          <a:xfrm>
            <a:off x="2220152" y="6164349"/>
            <a:ext cx="7751697" cy="68580"/>
            <a:chOff x="2518793" y="1554480"/>
            <a:chExt cx="7751697" cy="68580"/>
          </a:xfrm>
        </p:grpSpPr>
        <p:sp>
          <p:nvSpPr>
            <p:cNvPr id="58" name="Google Shape;58;p3"/>
            <p:cNvSpPr/>
            <p:nvPr/>
          </p:nvSpPr>
          <p:spPr>
            <a:xfrm>
              <a:off x="251879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379931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07983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636035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764087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8921393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0201910" y="155448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>
  <p:cSld name="Blank Slide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Blue">
  <p:cSld name="SECTION_HEADER_1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"/>
          <p:cNvSpPr/>
          <p:nvPr/>
        </p:nvSpPr>
        <p:spPr>
          <a:xfrm>
            <a:off x="0" y="0"/>
            <a:ext cx="12192000" cy="1633500"/>
          </a:xfrm>
          <a:prstGeom prst="rect">
            <a:avLst/>
          </a:prstGeom>
          <a:solidFill>
            <a:srgbClr val="1D6B8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2"/>
          <p:cNvSpPr txBox="1"/>
          <p:nvPr>
            <p:ph type="title"/>
          </p:nvPr>
        </p:nvSpPr>
        <p:spPr>
          <a:xfrm>
            <a:off x="415600" y="226200"/>
            <a:ext cx="9787500" cy="1122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22" name="Google Shape;322;p2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3" name="Google Shape;323;p22"/>
          <p:cNvSpPr txBox="1"/>
          <p:nvPr>
            <p:ph idx="1" type="body"/>
          </p:nvPr>
        </p:nvSpPr>
        <p:spPr>
          <a:xfrm>
            <a:off x="517200" y="1955167"/>
            <a:ext cx="5333100" cy="3831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>
              <a:spcBef>
                <a:spcPts val="1000"/>
              </a:spcBef>
              <a:spcAft>
                <a:spcPts val="0"/>
              </a:spcAft>
              <a:buSzPts val="1900"/>
              <a:buChar char="•"/>
              <a:defRPr sz="1900"/>
            </a:lvl1pPr>
            <a:lvl2pPr indent="-330200" lvl="1" marL="9144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2pPr>
            <a:lvl3pPr indent="-330200" lvl="2" marL="13716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3pPr>
            <a:lvl4pPr indent="-330200" lvl="3" marL="18288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324" name="Google Shape;324;p22"/>
          <p:cNvSpPr txBox="1"/>
          <p:nvPr>
            <p:ph idx="2" type="body"/>
          </p:nvPr>
        </p:nvSpPr>
        <p:spPr>
          <a:xfrm>
            <a:off x="6544800" y="1955167"/>
            <a:ext cx="5333100" cy="3831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>
              <a:spcBef>
                <a:spcPts val="1000"/>
              </a:spcBef>
              <a:spcAft>
                <a:spcPts val="0"/>
              </a:spcAft>
              <a:buSzPts val="1900"/>
              <a:buChar char="•"/>
              <a:defRPr sz="1900"/>
            </a:lvl1pPr>
            <a:lvl2pPr indent="-330200" lvl="1" marL="9144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2pPr>
            <a:lvl3pPr indent="-330200" lvl="2" marL="13716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3pPr>
            <a:lvl4pPr indent="-330200" lvl="3" marL="18288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pic>
        <p:nvPicPr>
          <p:cNvPr id="325" name="Google Shape;325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00717" y="294083"/>
            <a:ext cx="984217" cy="986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Blue 1">
  <p:cSld name="SECTION_HEADER_2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3"/>
          <p:cNvSpPr/>
          <p:nvPr/>
        </p:nvSpPr>
        <p:spPr>
          <a:xfrm>
            <a:off x="0" y="0"/>
            <a:ext cx="12192000" cy="1633500"/>
          </a:xfrm>
          <a:prstGeom prst="rect">
            <a:avLst/>
          </a:prstGeom>
          <a:solidFill>
            <a:srgbClr val="1D6B8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23"/>
          <p:cNvSpPr txBox="1"/>
          <p:nvPr>
            <p:ph type="title"/>
          </p:nvPr>
        </p:nvSpPr>
        <p:spPr>
          <a:xfrm>
            <a:off x="415600" y="226200"/>
            <a:ext cx="9787500" cy="1122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29" name="Google Shape;329;p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0" name="Google Shape;330;p23"/>
          <p:cNvSpPr txBox="1"/>
          <p:nvPr>
            <p:ph idx="1" type="body"/>
          </p:nvPr>
        </p:nvSpPr>
        <p:spPr>
          <a:xfrm>
            <a:off x="517200" y="1955167"/>
            <a:ext cx="5333100" cy="3831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>
              <a:spcBef>
                <a:spcPts val="1000"/>
              </a:spcBef>
              <a:spcAft>
                <a:spcPts val="0"/>
              </a:spcAft>
              <a:buSzPts val="1900"/>
              <a:buChar char="•"/>
              <a:defRPr sz="1900"/>
            </a:lvl1pPr>
            <a:lvl2pPr indent="-330200" lvl="1" marL="9144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2pPr>
            <a:lvl3pPr indent="-330200" lvl="2" marL="13716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3pPr>
            <a:lvl4pPr indent="-330200" lvl="3" marL="18288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331" name="Google Shape;331;p23"/>
          <p:cNvSpPr txBox="1"/>
          <p:nvPr>
            <p:ph idx="2" type="body"/>
          </p:nvPr>
        </p:nvSpPr>
        <p:spPr>
          <a:xfrm>
            <a:off x="6544800" y="1955167"/>
            <a:ext cx="5333100" cy="3831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>
              <a:spcBef>
                <a:spcPts val="1000"/>
              </a:spcBef>
              <a:spcAft>
                <a:spcPts val="0"/>
              </a:spcAft>
              <a:buSzPts val="1900"/>
              <a:buChar char="•"/>
              <a:defRPr sz="1900"/>
            </a:lvl1pPr>
            <a:lvl2pPr indent="-330200" lvl="1" marL="9144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2pPr>
            <a:lvl3pPr indent="-330200" lvl="2" marL="13716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3pPr>
            <a:lvl4pPr indent="-330200" lvl="3" marL="18288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pic>
        <p:nvPicPr>
          <p:cNvPr id="332" name="Google Shape;332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00717" y="294083"/>
            <a:ext cx="984217" cy="986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Blue 2">
  <p:cSld name="SECTION_HEADER_3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4"/>
          <p:cNvSpPr/>
          <p:nvPr/>
        </p:nvSpPr>
        <p:spPr>
          <a:xfrm>
            <a:off x="0" y="0"/>
            <a:ext cx="12192000" cy="1633500"/>
          </a:xfrm>
          <a:prstGeom prst="rect">
            <a:avLst/>
          </a:prstGeom>
          <a:solidFill>
            <a:srgbClr val="1D6B8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24"/>
          <p:cNvSpPr txBox="1"/>
          <p:nvPr>
            <p:ph type="title"/>
          </p:nvPr>
        </p:nvSpPr>
        <p:spPr>
          <a:xfrm>
            <a:off x="415600" y="226200"/>
            <a:ext cx="9787500" cy="1122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36" name="Google Shape;336;p2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7" name="Google Shape;337;p24"/>
          <p:cNvSpPr txBox="1"/>
          <p:nvPr>
            <p:ph idx="1" type="body"/>
          </p:nvPr>
        </p:nvSpPr>
        <p:spPr>
          <a:xfrm>
            <a:off x="517200" y="1955167"/>
            <a:ext cx="5333100" cy="3831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>
              <a:spcBef>
                <a:spcPts val="1000"/>
              </a:spcBef>
              <a:spcAft>
                <a:spcPts val="0"/>
              </a:spcAft>
              <a:buSzPts val="1900"/>
              <a:buChar char="•"/>
              <a:defRPr sz="1900"/>
            </a:lvl1pPr>
            <a:lvl2pPr indent="-330200" lvl="1" marL="9144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2pPr>
            <a:lvl3pPr indent="-330200" lvl="2" marL="13716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3pPr>
            <a:lvl4pPr indent="-330200" lvl="3" marL="18288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338" name="Google Shape;338;p24"/>
          <p:cNvSpPr txBox="1"/>
          <p:nvPr>
            <p:ph idx="2" type="body"/>
          </p:nvPr>
        </p:nvSpPr>
        <p:spPr>
          <a:xfrm>
            <a:off x="6544800" y="1955167"/>
            <a:ext cx="5333100" cy="3831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>
              <a:spcBef>
                <a:spcPts val="1000"/>
              </a:spcBef>
              <a:spcAft>
                <a:spcPts val="0"/>
              </a:spcAft>
              <a:buSzPts val="1900"/>
              <a:buChar char="•"/>
              <a:defRPr sz="1900"/>
            </a:lvl1pPr>
            <a:lvl2pPr indent="-330200" lvl="1" marL="9144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2pPr>
            <a:lvl3pPr indent="-330200" lvl="2" marL="13716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3pPr>
            <a:lvl4pPr indent="-330200" lvl="3" marL="18288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pic>
        <p:nvPicPr>
          <p:cNvPr id="339" name="Google Shape;3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00717" y="294083"/>
            <a:ext cx="984217" cy="986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" type="tx">
  <p:cSld name="TITLE_AND_BODY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"/>
          <p:cNvSpPr/>
          <p:nvPr/>
        </p:nvSpPr>
        <p:spPr>
          <a:xfrm flipH="1">
            <a:off x="11175300" y="-167"/>
            <a:ext cx="1016700" cy="6858000"/>
          </a:xfrm>
          <a:prstGeom prst="rect">
            <a:avLst/>
          </a:prstGeom>
          <a:solidFill>
            <a:srgbClr val="1D6B8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5"/>
          <p:cNvSpPr txBox="1"/>
          <p:nvPr>
            <p:ph type="title"/>
          </p:nvPr>
        </p:nvSpPr>
        <p:spPr>
          <a:xfrm>
            <a:off x="1025200" y="796567"/>
            <a:ext cx="96753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p25"/>
          <p:cNvSpPr txBox="1"/>
          <p:nvPr>
            <p:ph idx="1" type="body"/>
          </p:nvPr>
        </p:nvSpPr>
        <p:spPr>
          <a:xfrm>
            <a:off x="618800" y="2153233"/>
            <a:ext cx="9980100" cy="4141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44" name="Google Shape;344;p2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1900">
                <a:solidFill>
                  <a:srgbClr val="FFFFFF"/>
                </a:solidFill>
              </a:defRPr>
            </a:lvl1pPr>
            <a:lvl2pPr lvl="1" rtl="0">
              <a:buNone/>
              <a:defRPr sz="1900">
                <a:solidFill>
                  <a:srgbClr val="FFFFFF"/>
                </a:solidFill>
              </a:defRPr>
            </a:lvl2pPr>
            <a:lvl3pPr lvl="2" rtl="0">
              <a:buNone/>
              <a:defRPr sz="1900">
                <a:solidFill>
                  <a:srgbClr val="FFFFFF"/>
                </a:solidFill>
              </a:defRPr>
            </a:lvl3pPr>
            <a:lvl4pPr lvl="3" rtl="0">
              <a:buNone/>
              <a:defRPr sz="1900">
                <a:solidFill>
                  <a:srgbClr val="FFFFFF"/>
                </a:solidFill>
              </a:defRPr>
            </a:lvl4pPr>
            <a:lvl5pPr lvl="4" rtl="0">
              <a:buNone/>
              <a:defRPr sz="1900">
                <a:solidFill>
                  <a:srgbClr val="FFFFFF"/>
                </a:solidFill>
              </a:defRPr>
            </a:lvl5pPr>
            <a:lvl6pPr lvl="5" rtl="0">
              <a:buNone/>
              <a:defRPr sz="1900">
                <a:solidFill>
                  <a:srgbClr val="FFFFFF"/>
                </a:solidFill>
              </a:defRPr>
            </a:lvl6pPr>
            <a:lvl7pPr lvl="6" rtl="0">
              <a:buNone/>
              <a:defRPr sz="1900">
                <a:solidFill>
                  <a:srgbClr val="FFFFFF"/>
                </a:solidFill>
              </a:defRPr>
            </a:lvl7pPr>
            <a:lvl8pPr lvl="7" rtl="0">
              <a:buNone/>
              <a:defRPr sz="1900">
                <a:solidFill>
                  <a:srgbClr val="FFFFFF"/>
                </a:solidFill>
              </a:defRPr>
            </a:lvl8pPr>
            <a:lvl9pPr lvl="8" rtl="0">
              <a:buNone/>
              <a:defRPr sz="1900"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5" name="Google Shape;345;p25"/>
          <p:cNvSpPr/>
          <p:nvPr/>
        </p:nvSpPr>
        <p:spPr>
          <a:xfrm flipH="1">
            <a:off x="723067" y="593900"/>
            <a:ext cx="79200" cy="1197600"/>
          </a:xfrm>
          <a:prstGeom prst="rect">
            <a:avLst/>
          </a:prstGeom>
          <a:solidFill>
            <a:srgbClr val="1D6B8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6" name="Google Shape;34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0310367" y="1257633"/>
            <a:ext cx="2737266" cy="799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1">
  <p:cSld name="Title 1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7"/>
          <p:cNvSpPr/>
          <p:nvPr/>
        </p:nvSpPr>
        <p:spPr>
          <a:xfrm>
            <a:off x="0" y="4722161"/>
            <a:ext cx="12192000" cy="213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2" name="Google Shape;352;p27"/>
          <p:cNvGrpSpPr/>
          <p:nvPr/>
        </p:nvGrpSpPr>
        <p:grpSpPr>
          <a:xfrm flipH="1">
            <a:off x="2496905" y="4498388"/>
            <a:ext cx="7871399" cy="223911"/>
            <a:chOff x="519764" y="6324786"/>
            <a:chExt cx="11141400" cy="246300"/>
          </a:xfrm>
        </p:grpSpPr>
        <p:sp>
          <p:nvSpPr>
            <p:cNvPr id="353" name="Google Shape;353;p27"/>
            <p:cNvSpPr/>
            <p:nvPr/>
          </p:nvSpPr>
          <p:spPr>
            <a:xfrm>
              <a:off x="519764" y="6324786"/>
              <a:ext cx="11141400" cy="246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7"/>
            <p:cNvSpPr/>
            <p:nvPr/>
          </p:nvSpPr>
          <p:spPr>
            <a:xfrm>
              <a:off x="9570720" y="6324786"/>
              <a:ext cx="2090400" cy="246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A picture containing logo&#10;&#10;Description automatically generated" id="355" name="Google Shape;355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20152" y="302561"/>
            <a:ext cx="1636060" cy="4451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6" name="Google Shape;356;p27"/>
          <p:cNvGrpSpPr/>
          <p:nvPr/>
        </p:nvGrpSpPr>
        <p:grpSpPr>
          <a:xfrm>
            <a:off x="2220152" y="968108"/>
            <a:ext cx="7751817" cy="68700"/>
            <a:chOff x="2518793" y="1554480"/>
            <a:chExt cx="7751817" cy="68700"/>
          </a:xfrm>
        </p:grpSpPr>
        <p:sp>
          <p:nvSpPr>
            <p:cNvPr id="357" name="Google Shape;357;p27"/>
            <p:cNvSpPr/>
            <p:nvPr/>
          </p:nvSpPr>
          <p:spPr>
            <a:xfrm>
              <a:off x="2518793" y="1554480"/>
              <a:ext cx="68700" cy="68700"/>
            </a:xfrm>
            <a:prstGeom prst="ellipse">
              <a:avLst/>
            </a:pr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7"/>
            <p:cNvSpPr/>
            <p:nvPr/>
          </p:nvSpPr>
          <p:spPr>
            <a:xfrm>
              <a:off x="3799313" y="1554480"/>
              <a:ext cx="68700" cy="68700"/>
            </a:xfrm>
            <a:prstGeom prst="ellipse">
              <a:avLst/>
            </a:pr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7"/>
            <p:cNvSpPr/>
            <p:nvPr/>
          </p:nvSpPr>
          <p:spPr>
            <a:xfrm>
              <a:off x="5079833" y="1554480"/>
              <a:ext cx="68700" cy="68700"/>
            </a:xfrm>
            <a:prstGeom prst="ellipse">
              <a:avLst/>
            </a:pr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7"/>
            <p:cNvSpPr/>
            <p:nvPr/>
          </p:nvSpPr>
          <p:spPr>
            <a:xfrm>
              <a:off x="6360353" y="1554480"/>
              <a:ext cx="68700" cy="68700"/>
            </a:xfrm>
            <a:prstGeom prst="ellipse">
              <a:avLst/>
            </a:pr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7"/>
            <p:cNvSpPr/>
            <p:nvPr/>
          </p:nvSpPr>
          <p:spPr>
            <a:xfrm>
              <a:off x="7640873" y="1554480"/>
              <a:ext cx="68700" cy="68700"/>
            </a:xfrm>
            <a:prstGeom prst="ellipse">
              <a:avLst/>
            </a:pr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7"/>
            <p:cNvSpPr/>
            <p:nvPr/>
          </p:nvSpPr>
          <p:spPr>
            <a:xfrm>
              <a:off x="8921393" y="1554480"/>
              <a:ext cx="68700" cy="68700"/>
            </a:xfrm>
            <a:prstGeom prst="ellipse">
              <a:avLst/>
            </a:pr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7"/>
            <p:cNvSpPr/>
            <p:nvPr/>
          </p:nvSpPr>
          <p:spPr>
            <a:xfrm>
              <a:off x="10201910" y="1554480"/>
              <a:ext cx="68700" cy="68700"/>
            </a:xfrm>
            <a:prstGeom prst="ellipse">
              <a:avLst/>
            </a:pr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4" name="Google Shape;364;p27"/>
          <p:cNvGrpSpPr/>
          <p:nvPr/>
        </p:nvGrpSpPr>
        <p:grpSpPr>
          <a:xfrm>
            <a:off x="2220152" y="1413878"/>
            <a:ext cx="7751817" cy="68700"/>
            <a:chOff x="2518793" y="1554480"/>
            <a:chExt cx="7751817" cy="68700"/>
          </a:xfrm>
        </p:grpSpPr>
        <p:sp>
          <p:nvSpPr>
            <p:cNvPr id="365" name="Google Shape;365;p27"/>
            <p:cNvSpPr/>
            <p:nvPr/>
          </p:nvSpPr>
          <p:spPr>
            <a:xfrm>
              <a:off x="2518793" y="1554480"/>
              <a:ext cx="68700" cy="68700"/>
            </a:xfrm>
            <a:prstGeom prst="ellipse">
              <a:avLst/>
            </a:pr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7"/>
            <p:cNvSpPr/>
            <p:nvPr/>
          </p:nvSpPr>
          <p:spPr>
            <a:xfrm>
              <a:off x="3799313" y="1554480"/>
              <a:ext cx="68700" cy="68700"/>
            </a:xfrm>
            <a:prstGeom prst="ellipse">
              <a:avLst/>
            </a:pr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7"/>
            <p:cNvSpPr/>
            <p:nvPr/>
          </p:nvSpPr>
          <p:spPr>
            <a:xfrm>
              <a:off x="5079833" y="1554480"/>
              <a:ext cx="68700" cy="68700"/>
            </a:xfrm>
            <a:prstGeom prst="ellipse">
              <a:avLst/>
            </a:pr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7"/>
            <p:cNvSpPr/>
            <p:nvPr/>
          </p:nvSpPr>
          <p:spPr>
            <a:xfrm>
              <a:off x="6360353" y="1554480"/>
              <a:ext cx="68700" cy="68700"/>
            </a:xfrm>
            <a:prstGeom prst="ellipse">
              <a:avLst/>
            </a:pr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7"/>
            <p:cNvSpPr/>
            <p:nvPr/>
          </p:nvSpPr>
          <p:spPr>
            <a:xfrm>
              <a:off x="7640873" y="1554480"/>
              <a:ext cx="68700" cy="68700"/>
            </a:xfrm>
            <a:prstGeom prst="ellipse">
              <a:avLst/>
            </a:pr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7"/>
            <p:cNvSpPr/>
            <p:nvPr/>
          </p:nvSpPr>
          <p:spPr>
            <a:xfrm>
              <a:off x="8921393" y="1554480"/>
              <a:ext cx="68700" cy="68700"/>
            </a:xfrm>
            <a:prstGeom prst="ellipse">
              <a:avLst/>
            </a:pr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7"/>
            <p:cNvSpPr/>
            <p:nvPr/>
          </p:nvSpPr>
          <p:spPr>
            <a:xfrm>
              <a:off x="10201910" y="1554480"/>
              <a:ext cx="68700" cy="68700"/>
            </a:xfrm>
            <a:prstGeom prst="ellipse">
              <a:avLst/>
            </a:prstGeom>
            <a:solidFill>
              <a:schemeClr val="accent2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2">
  <p:cSld name="Title 2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8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20152" y="302561"/>
            <a:ext cx="1636058" cy="4451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5" name="Google Shape;375;p28"/>
          <p:cNvGrpSpPr/>
          <p:nvPr/>
        </p:nvGrpSpPr>
        <p:grpSpPr>
          <a:xfrm>
            <a:off x="2220152" y="1128761"/>
            <a:ext cx="7751817" cy="68700"/>
            <a:chOff x="2518793" y="1554480"/>
            <a:chExt cx="7751817" cy="68700"/>
          </a:xfrm>
        </p:grpSpPr>
        <p:sp>
          <p:nvSpPr>
            <p:cNvPr id="376" name="Google Shape;376;p28"/>
            <p:cNvSpPr/>
            <p:nvPr/>
          </p:nvSpPr>
          <p:spPr>
            <a:xfrm>
              <a:off x="251879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8"/>
            <p:cNvSpPr/>
            <p:nvPr/>
          </p:nvSpPr>
          <p:spPr>
            <a:xfrm>
              <a:off x="379931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8"/>
            <p:cNvSpPr/>
            <p:nvPr/>
          </p:nvSpPr>
          <p:spPr>
            <a:xfrm>
              <a:off x="507983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8"/>
            <p:cNvSpPr/>
            <p:nvPr/>
          </p:nvSpPr>
          <p:spPr>
            <a:xfrm>
              <a:off x="636035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8"/>
            <p:cNvSpPr/>
            <p:nvPr/>
          </p:nvSpPr>
          <p:spPr>
            <a:xfrm>
              <a:off x="764087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8"/>
            <p:cNvSpPr/>
            <p:nvPr/>
          </p:nvSpPr>
          <p:spPr>
            <a:xfrm>
              <a:off x="892139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8"/>
            <p:cNvSpPr/>
            <p:nvPr/>
          </p:nvSpPr>
          <p:spPr>
            <a:xfrm>
              <a:off x="10201910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28"/>
          <p:cNvGrpSpPr/>
          <p:nvPr/>
        </p:nvGrpSpPr>
        <p:grpSpPr>
          <a:xfrm>
            <a:off x="2220152" y="1660929"/>
            <a:ext cx="7751817" cy="68700"/>
            <a:chOff x="2518793" y="1554480"/>
            <a:chExt cx="7751817" cy="68700"/>
          </a:xfrm>
        </p:grpSpPr>
        <p:sp>
          <p:nvSpPr>
            <p:cNvPr id="384" name="Google Shape;384;p28"/>
            <p:cNvSpPr/>
            <p:nvPr/>
          </p:nvSpPr>
          <p:spPr>
            <a:xfrm>
              <a:off x="251879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8"/>
            <p:cNvSpPr/>
            <p:nvPr/>
          </p:nvSpPr>
          <p:spPr>
            <a:xfrm>
              <a:off x="379931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8"/>
            <p:cNvSpPr/>
            <p:nvPr/>
          </p:nvSpPr>
          <p:spPr>
            <a:xfrm>
              <a:off x="507983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8"/>
            <p:cNvSpPr/>
            <p:nvPr/>
          </p:nvSpPr>
          <p:spPr>
            <a:xfrm>
              <a:off x="636035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8"/>
            <p:cNvSpPr/>
            <p:nvPr/>
          </p:nvSpPr>
          <p:spPr>
            <a:xfrm>
              <a:off x="764087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8"/>
            <p:cNvSpPr/>
            <p:nvPr/>
          </p:nvSpPr>
          <p:spPr>
            <a:xfrm>
              <a:off x="892139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8"/>
            <p:cNvSpPr/>
            <p:nvPr/>
          </p:nvSpPr>
          <p:spPr>
            <a:xfrm>
              <a:off x="10201910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1" name="Google Shape;391;p28"/>
          <p:cNvGrpSpPr/>
          <p:nvPr/>
        </p:nvGrpSpPr>
        <p:grpSpPr>
          <a:xfrm>
            <a:off x="2220152" y="2193096"/>
            <a:ext cx="7751817" cy="68700"/>
            <a:chOff x="2518793" y="1554480"/>
            <a:chExt cx="7751817" cy="68700"/>
          </a:xfrm>
        </p:grpSpPr>
        <p:sp>
          <p:nvSpPr>
            <p:cNvPr id="392" name="Google Shape;392;p28"/>
            <p:cNvSpPr/>
            <p:nvPr/>
          </p:nvSpPr>
          <p:spPr>
            <a:xfrm>
              <a:off x="251879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8"/>
            <p:cNvSpPr/>
            <p:nvPr/>
          </p:nvSpPr>
          <p:spPr>
            <a:xfrm>
              <a:off x="379931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8"/>
            <p:cNvSpPr/>
            <p:nvPr/>
          </p:nvSpPr>
          <p:spPr>
            <a:xfrm>
              <a:off x="507983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8"/>
            <p:cNvSpPr/>
            <p:nvPr/>
          </p:nvSpPr>
          <p:spPr>
            <a:xfrm>
              <a:off x="636035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8"/>
            <p:cNvSpPr/>
            <p:nvPr/>
          </p:nvSpPr>
          <p:spPr>
            <a:xfrm>
              <a:off x="764087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8"/>
            <p:cNvSpPr/>
            <p:nvPr/>
          </p:nvSpPr>
          <p:spPr>
            <a:xfrm>
              <a:off x="892139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8"/>
            <p:cNvSpPr/>
            <p:nvPr/>
          </p:nvSpPr>
          <p:spPr>
            <a:xfrm>
              <a:off x="10201910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" name="Google Shape;399;p28"/>
          <p:cNvGrpSpPr/>
          <p:nvPr/>
        </p:nvGrpSpPr>
        <p:grpSpPr>
          <a:xfrm>
            <a:off x="2220152" y="6164349"/>
            <a:ext cx="7751817" cy="68700"/>
            <a:chOff x="2518793" y="1554480"/>
            <a:chExt cx="7751817" cy="68700"/>
          </a:xfrm>
        </p:grpSpPr>
        <p:sp>
          <p:nvSpPr>
            <p:cNvPr id="400" name="Google Shape;400;p28"/>
            <p:cNvSpPr/>
            <p:nvPr/>
          </p:nvSpPr>
          <p:spPr>
            <a:xfrm>
              <a:off x="251879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379931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8"/>
            <p:cNvSpPr/>
            <p:nvPr/>
          </p:nvSpPr>
          <p:spPr>
            <a:xfrm>
              <a:off x="507983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8"/>
            <p:cNvSpPr/>
            <p:nvPr/>
          </p:nvSpPr>
          <p:spPr>
            <a:xfrm>
              <a:off x="636035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8"/>
            <p:cNvSpPr/>
            <p:nvPr/>
          </p:nvSpPr>
          <p:spPr>
            <a:xfrm>
              <a:off x="764087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892139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10201910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1">
  <p:cSld name="Transition 1"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9"/>
          <p:cNvGrpSpPr/>
          <p:nvPr/>
        </p:nvGrpSpPr>
        <p:grpSpPr>
          <a:xfrm flipH="1">
            <a:off x="2483490" y="4498388"/>
            <a:ext cx="7884814" cy="223911"/>
            <a:chOff x="519764" y="6324786"/>
            <a:chExt cx="11160388" cy="246300"/>
          </a:xfrm>
        </p:grpSpPr>
        <p:sp>
          <p:nvSpPr>
            <p:cNvPr id="409" name="Google Shape;409;p29"/>
            <p:cNvSpPr/>
            <p:nvPr/>
          </p:nvSpPr>
          <p:spPr>
            <a:xfrm>
              <a:off x="519764" y="6324786"/>
              <a:ext cx="11141400" cy="24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9"/>
            <p:cNvSpPr/>
            <p:nvPr/>
          </p:nvSpPr>
          <p:spPr>
            <a:xfrm>
              <a:off x="9589752" y="6324786"/>
              <a:ext cx="2090400" cy="24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1" name="Google Shape;411;p29"/>
          <p:cNvSpPr/>
          <p:nvPr/>
        </p:nvSpPr>
        <p:spPr>
          <a:xfrm>
            <a:off x="335280" y="302561"/>
            <a:ext cx="11531700" cy="4195800"/>
          </a:xfrm>
          <a:prstGeom prst="rect">
            <a:avLst/>
          </a:prstGeom>
          <a:solidFill>
            <a:srgbClr val="EFF5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2" name="Google Shape;412;p29"/>
          <p:cNvGrpSpPr/>
          <p:nvPr/>
        </p:nvGrpSpPr>
        <p:grpSpPr>
          <a:xfrm>
            <a:off x="2690794" y="4631692"/>
            <a:ext cx="6810532" cy="68700"/>
            <a:chOff x="2220152" y="6210300"/>
            <a:chExt cx="6810532" cy="68700"/>
          </a:xfrm>
        </p:grpSpPr>
        <p:sp>
          <p:nvSpPr>
            <p:cNvPr id="413" name="Google Shape;413;p29"/>
            <p:cNvSpPr/>
            <p:nvPr/>
          </p:nvSpPr>
          <p:spPr>
            <a:xfrm>
              <a:off x="2220152" y="6210300"/>
              <a:ext cx="68700" cy="68700"/>
            </a:xfrm>
            <a:prstGeom prst="ellipse">
              <a:avLst/>
            </a:prstGeom>
            <a:solidFill>
              <a:srgbClr val="E9534D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9"/>
            <p:cNvSpPr/>
            <p:nvPr/>
          </p:nvSpPr>
          <p:spPr>
            <a:xfrm>
              <a:off x="2738754" y="6210300"/>
              <a:ext cx="68700" cy="68700"/>
            </a:xfrm>
            <a:prstGeom prst="ellipse">
              <a:avLst/>
            </a:prstGeom>
            <a:solidFill>
              <a:srgbClr val="E9534D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9"/>
            <p:cNvSpPr/>
            <p:nvPr/>
          </p:nvSpPr>
          <p:spPr>
            <a:xfrm>
              <a:off x="3257356" y="6210300"/>
              <a:ext cx="68700" cy="68700"/>
            </a:xfrm>
            <a:prstGeom prst="ellipse">
              <a:avLst/>
            </a:prstGeom>
            <a:solidFill>
              <a:srgbClr val="E9534D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9"/>
            <p:cNvSpPr/>
            <p:nvPr/>
          </p:nvSpPr>
          <p:spPr>
            <a:xfrm>
              <a:off x="3775958" y="6210300"/>
              <a:ext cx="68700" cy="68700"/>
            </a:xfrm>
            <a:prstGeom prst="ellipse">
              <a:avLst/>
            </a:prstGeom>
            <a:solidFill>
              <a:srgbClr val="E9534D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9"/>
            <p:cNvSpPr/>
            <p:nvPr/>
          </p:nvSpPr>
          <p:spPr>
            <a:xfrm>
              <a:off x="4294560" y="6210300"/>
              <a:ext cx="68700" cy="68700"/>
            </a:xfrm>
            <a:prstGeom prst="ellipse">
              <a:avLst/>
            </a:prstGeom>
            <a:solidFill>
              <a:srgbClr val="E9534D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9"/>
            <p:cNvSpPr/>
            <p:nvPr/>
          </p:nvSpPr>
          <p:spPr>
            <a:xfrm>
              <a:off x="4813162" y="6210300"/>
              <a:ext cx="68700" cy="68700"/>
            </a:xfrm>
            <a:prstGeom prst="ellipse">
              <a:avLst/>
            </a:prstGeom>
            <a:solidFill>
              <a:srgbClr val="E9534D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9"/>
            <p:cNvSpPr/>
            <p:nvPr/>
          </p:nvSpPr>
          <p:spPr>
            <a:xfrm>
              <a:off x="5331764" y="6210300"/>
              <a:ext cx="68700" cy="68700"/>
            </a:xfrm>
            <a:prstGeom prst="ellipse">
              <a:avLst/>
            </a:prstGeom>
            <a:solidFill>
              <a:srgbClr val="E9534D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9"/>
            <p:cNvSpPr/>
            <p:nvPr/>
          </p:nvSpPr>
          <p:spPr>
            <a:xfrm>
              <a:off x="5850366" y="6210300"/>
              <a:ext cx="68700" cy="68700"/>
            </a:xfrm>
            <a:prstGeom prst="ellipse">
              <a:avLst/>
            </a:prstGeom>
            <a:solidFill>
              <a:srgbClr val="E9534D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9"/>
            <p:cNvSpPr/>
            <p:nvPr/>
          </p:nvSpPr>
          <p:spPr>
            <a:xfrm>
              <a:off x="6368968" y="6210300"/>
              <a:ext cx="68700" cy="68700"/>
            </a:xfrm>
            <a:prstGeom prst="ellipse">
              <a:avLst/>
            </a:prstGeom>
            <a:solidFill>
              <a:srgbClr val="E9534D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9"/>
            <p:cNvSpPr/>
            <p:nvPr/>
          </p:nvSpPr>
          <p:spPr>
            <a:xfrm>
              <a:off x="6887570" y="6210300"/>
              <a:ext cx="68700" cy="68700"/>
            </a:xfrm>
            <a:prstGeom prst="ellipse">
              <a:avLst/>
            </a:prstGeom>
            <a:solidFill>
              <a:srgbClr val="E9534D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9"/>
            <p:cNvSpPr/>
            <p:nvPr/>
          </p:nvSpPr>
          <p:spPr>
            <a:xfrm>
              <a:off x="7406172" y="6210300"/>
              <a:ext cx="68700" cy="68700"/>
            </a:xfrm>
            <a:prstGeom prst="ellipse">
              <a:avLst/>
            </a:prstGeom>
            <a:solidFill>
              <a:srgbClr val="E9534D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9"/>
            <p:cNvSpPr/>
            <p:nvPr/>
          </p:nvSpPr>
          <p:spPr>
            <a:xfrm>
              <a:off x="7924774" y="6210300"/>
              <a:ext cx="68700" cy="68700"/>
            </a:xfrm>
            <a:prstGeom prst="ellipse">
              <a:avLst/>
            </a:prstGeom>
            <a:solidFill>
              <a:srgbClr val="E9534D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9"/>
            <p:cNvSpPr/>
            <p:nvPr/>
          </p:nvSpPr>
          <p:spPr>
            <a:xfrm>
              <a:off x="8443376" y="6210300"/>
              <a:ext cx="68700" cy="68700"/>
            </a:xfrm>
            <a:prstGeom prst="ellipse">
              <a:avLst/>
            </a:prstGeom>
            <a:solidFill>
              <a:srgbClr val="E9534D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9"/>
            <p:cNvSpPr/>
            <p:nvPr/>
          </p:nvSpPr>
          <p:spPr>
            <a:xfrm>
              <a:off x="8961984" y="6210300"/>
              <a:ext cx="68700" cy="68700"/>
            </a:xfrm>
            <a:prstGeom prst="ellipse">
              <a:avLst/>
            </a:prstGeom>
            <a:solidFill>
              <a:srgbClr val="E9534D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" name="Google Shape;427;p29"/>
          <p:cNvGrpSpPr/>
          <p:nvPr/>
        </p:nvGrpSpPr>
        <p:grpSpPr>
          <a:xfrm>
            <a:off x="2690794" y="4266104"/>
            <a:ext cx="6810532" cy="68700"/>
            <a:chOff x="2220152" y="6210300"/>
            <a:chExt cx="6810532" cy="68700"/>
          </a:xfrm>
        </p:grpSpPr>
        <p:sp>
          <p:nvSpPr>
            <p:cNvPr id="428" name="Google Shape;428;p29"/>
            <p:cNvSpPr/>
            <p:nvPr/>
          </p:nvSpPr>
          <p:spPr>
            <a:xfrm>
              <a:off x="2220152" y="6210300"/>
              <a:ext cx="68700" cy="68700"/>
            </a:xfrm>
            <a:prstGeom prst="ellipse">
              <a:avLst/>
            </a:prstGeom>
            <a:solidFill>
              <a:srgbClr val="E9534D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9"/>
            <p:cNvSpPr/>
            <p:nvPr/>
          </p:nvSpPr>
          <p:spPr>
            <a:xfrm>
              <a:off x="2738754" y="6210300"/>
              <a:ext cx="68700" cy="68700"/>
            </a:xfrm>
            <a:prstGeom prst="ellipse">
              <a:avLst/>
            </a:prstGeom>
            <a:solidFill>
              <a:srgbClr val="E9534D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9"/>
            <p:cNvSpPr/>
            <p:nvPr/>
          </p:nvSpPr>
          <p:spPr>
            <a:xfrm>
              <a:off x="3257356" y="6210300"/>
              <a:ext cx="68700" cy="68700"/>
            </a:xfrm>
            <a:prstGeom prst="ellipse">
              <a:avLst/>
            </a:prstGeom>
            <a:solidFill>
              <a:srgbClr val="E9534D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9"/>
            <p:cNvSpPr/>
            <p:nvPr/>
          </p:nvSpPr>
          <p:spPr>
            <a:xfrm>
              <a:off x="3775958" y="6210300"/>
              <a:ext cx="68700" cy="68700"/>
            </a:xfrm>
            <a:prstGeom prst="ellipse">
              <a:avLst/>
            </a:prstGeom>
            <a:solidFill>
              <a:srgbClr val="E9534D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9"/>
            <p:cNvSpPr/>
            <p:nvPr/>
          </p:nvSpPr>
          <p:spPr>
            <a:xfrm>
              <a:off x="4294560" y="6210300"/>
              <a:ext cx="68700" cy="68700"/>
            </a:xfrm>
            <a:prstGeom prst="ellipse">
              <a:avLst/>
            </a:prstGeom>
            <a:solidFill>
              <a:srgbClr val="E9534D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9"/>
            <p:cNvSpPr/>
            <p:nvPr/>
          </p:nvSpPr>
          <p:spPr>
            <a:xfrm>
              <a:off x="4813162" y="6210300"/>
              <a:ext cx="68700" cy="68700"/>
            </a:xfrm>
            <a:prstGeom prst="ellipse">
              <a:avLst/>
            </a:prstGeom>
            <a:solidFill>
              <a:srgbClr val="E9534D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9"/>
            <p:cNvSpPr/>
            <p:nvPr/>
          </p:nvSpPr>
          <p:spPr>
            <a:xfrm>
              <a:off x="5331764" y="6210300"/>
              <a:ext cx="68700" cy="68700"/>
            </a:xfrm>
            <a:prstGeom prst="ellipse">
              <a:avLst/>
            </a:prstGeom>
            <a:solidFill>
              <a:srgbClr val="E9534D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9"/>
            <p:cNvSpPr/>
            <p:nvPr/>
          </p:nvSpPr>
          <p:spPr>
            <a:xfrm>
              <a:off x="5850366" y="6210300"/>
              <a:ext cx="68700" cy="68700"/>
            </a:xfrm>
            <a:prstGeom prst="ellipse">
              <a:avLst/>
            </a:prstGeom>
            <a:solidFill>
              <a:srgbClr val="E9534D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9"/>
            <p:cNvSpPr/>
            <p:nvPr/>
          </p:nvSpPr>
          <p:spPr>
            <a:xfrm>
              <a:off x="6368968" y="6210300"/>
              <a:ext cx="68700" cy="68700"/>
            </a:xfrm>
            <a:prstGeom prst="ellipse">
              <a:avLst/>
            </a:prstGeom>
            <a:solidFill>
              <a:srgbClr val="E9534D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9"/>
            <p:cNvSpPr/>
            <p:nvPr/>
          </p:nvSpPr>
          <p:spPr>
            <a:xfrm>
              <a:off x="6887570" y="6210300"/>
              <a:ext cx="68700" cy="68700"/>
            </a:xfrm>
            <a:prstGeom prst="ellipse">
              <a:avLst/>
            </a:prstGeom>
            <a:solidFill>
              <a:srgbClr val="E9534D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9"/>
            <p:cNvSpPr/>
            <p:nvPr/>
          </p:nvSpPr>
          <p:spPr>
            <a:xfrm>
              <a:off x="7406172" y="6210300"/>
              <a:ext cx="68700" cy="68700"/>
            </a:xfrm>
            <a:prstGeom prst="ellipse">
              <a:avLst/>
            </a:prstGeom>
            <a:solidFill>
              <a:srgbClr val="E9534D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9"/>
            <p:cNvSpPr/>
            <p:nvPr/>
          </p:nvSpPr>
          <p:spPr>
            <a:xfrm>
              <a:off x="7924774" y="6210300"/>
              <a:ext cx="68700" cy="68700"/>
            </a:xfrm>
            <a:prstGeom prst="ellipse">
              <a:avLst/>
            </a:prstGeom>
            <a:solidFill>
              <a:srgbClr val="E9534D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9"/>
            <p:cNvSpPr/>
            <p:nvPr/>
          </p:nvSpPr>
          <p:spPr>
            <a:xfrm>
              <a:off x="8443376" y="6210300"/>
              <a:ext cx="68700" cy="68700"/>
            </a:xfrm>
            <a:prstGeom prst="ellipse">
              <a:avLst/>
            </a:prstGeom>
            <a:solidFill>
              <a:srgbClr val="E9534D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9"/>
            <p:cNvSpPr/>
            <p:nvPr/>
          </p:nvSpPr>
          <p:spPr>
            <a:xfrm>
              <a:off x="8961984" y="6210300"/>
              <a:ext cx="68700" cy="68700"/>
            </a:xfrm>
            <a:prstGeom prst="ellipse">
              <a:avLst/>
            </a:prstGeom>
            <a:solidFill>
              <a:srgbClr val="E9534D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A picture containing logo&#10;&#10;Description automatically generated" id="442" name="Google Shape;442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14496" y="612495"/>
            <a:ext cx="1636060" cy="445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2">
  <p:cSld name="Transition 2"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444;p30"/>
          <p:cNvGrpSpPr/>
          <p:nvPr/>
        </p:nvGrpSpPr>
        <p:grpSpPr>
          <a:xfrm flipH="1">
            <a:off x="2483490" y="4498388"/>
            <a:ext cx="7884814" cy="223911"/>
            <a:chOff x="519764" y="6324786"/>
            <a:chExt cx="11160388" cy="246300"/>
          </a:xfrm>
        </p:grpSpPr>
        <p:sp>
          <p:nvSpPr>
            <p:cNvPr id="445" name="Google Shape;445;p30"/>
            <p:cNvSpPr/>
            <p:nvPr/>
          </p:nvSpPr>
          <p:spPr>
            <a:xfrm>
              <a:off x="519764" y="6324786"/>
              <a:ext cx="11141400" cy="24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0"/>
            <p:cNvSpPr/>
            <p:nvPr/>
          </p:nvSpPr>
          <p:spPr>
            <a:xfrm>
              <a:off x="9589752" y="6324786"/>
              <a:ext cx="2090400" cy="24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7" name="Google Shape;447;p30"/>
          <p:cNvSpPr/>
          <p:nvPr/>
        </p:nvSpPr>
        <p:spPr>
          <a:xfrm>
            <a:off x="335280" y="302561"/>
            <a:ext cx="11531700" cy="419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8" name="Google Shape;448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14497" y="612495"/>
            <a:ext cx="1636058" cy="4451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9" name="Google Shape;449;p30"/>
          <p:cNvGrpSpPr/>
          <p:nvPr/>
        </p:nvGrpSpPr>
        <p:grpSpPr>
          <a:xfrm>
            <a:off x="2690794" y="4266104"/>
            <a:ext cx="6810532" cy="68700"/>
            <a:chOff x="2220152" y="6210300"/>
            <a:chExt cx="6810532" cy="68700"/>
          </a:xfrm>
        </p:grpSpPr>
        <p:sp>
          <p:nvSpPr>
            <p:cNvPr id="450" name="Google Shape;450;p30"/>
            <p:cNvSpPr/>
            <p:nvPr/>
          </p:nvSpPr>
          <p:spPr>
            <a:xfrm>
              <a:off x="2220152" y="621030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2738754" y="621030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0"/>
            <p:cNvSpPr/>
            <p:nvPr/>
          </p:nvSpPr>
          <p:spPr>
            <a:xfrm>
              <a:off x="3257356" y="621030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30"/>
            <p:cNvSpPr/>
            <p:nvPr/>
          </p:nvSpPr>
          <p:spPr>
            <a:xfrm>
              <a:off x="3775958" y="621030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4294560" y="621030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0"/>
            <p:cNvSpPr/>
            <p:nvPr/>
          </p:nvSpPr>
          <p:spPr>
            <a:xfrm>
              <a:off x="4813162" y="621030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30"/>
            <p:cNvSpPr/>
            <p:nvPr/>
          </p:nvSpPr>
          <p:spPr>
            <a:xfrm>
              <a:off x="5331764" y="621030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30"/>
            <p:cNvSpPr/>
            <p:nvPr/>
          </p:nvSpPr>
          <p:spPr>
            <a:xfrm>
              <a:off x="5850366" y="621030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30"/>
            <p:cNvSpPr/>
            <p:nvPr/>
          </p:nvSpPr>
          <p:spPr>
            <a:xfrm>
              <a:off x="6368968" y="621030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0"/>
            <p:cNvSpPr/>
            <p:nvPr/>
          </p:nvSpPr>
          <p:spPr>
            <a:xfrm>
              <a:off x="6887570" y="621030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30"/>
            <p:cNvSpPr/>
            <p:nvPr/>
          </p:nvSpPr>
          <p:spPr>
            <a:xfrm>
              <a:off x="7406172" y="621030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30"/>
            <p:cNvSpPr/>
            <p:nvPr/>
          </p:nvSpPr>
          <p:spPr>
            <a:xfrm>
              <a:off x="7924774" y="621030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0"/>
            <p:cNvSpPr/>
            <p:nvPr/>
          </p:nvSpPr>
          <p:spPr>
            <a:xfrm>
              <a:off x="8443376" y="621030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30"/>
            <p:cNvSpPr/>
            <p:nvPr/>
          </p:nvSpPr>
          <p:spPr>
            <a:xfrm>
              <a:off x="8961984" y="621030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4" name="Google Shape;464;p30"/>
          <p:cNvGrpSpPr/>
          <p:nvPr/>
        </p:nvGrpSpPr>
        <p:grpSpPr>
          <a:xfrm>
            <a:off x="2690794" y="4656069"/>
            <a:ext cx="6810532" cy="68700"/>
            <a:chOff x="2220152" y="6210300"/>
            <a:chExt cx="6810532" cy="68700"/>
          </a:xfrm>
        </p:grpSpPr>
        <p:sp>
          <p:nvSpPr>
            <p:cNvPr id="465" name="Google Shape;465;p30"/>
            <p:cNvSpPr/>
            <p:nvPr/>
          </p:nvSpPr>
          <p:spPr>
            <a:xfrm>
              <a:off x="2220152" y="6210300"/>
              <a:ext cx="68700" cy="68700"/>
            </a:xfrm>
            <a:prstGeom prst="ellipse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0"/>
            <p:cNvSpPr/>
            <p:nvPr/>
          </p:nvSpPr>
          <p:spPr>
            <a:xfrm>
              <a:off x="2738754" y="6210300"/>
              <a:ext cx="68700" cy="68700"/>
            </a:xfrm>
            <a:prstGeom prst="ellipse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0"/>
            <p:cNvSpPr/>
            <p:nvPr/>
          </p:nvSpPr>
          <p:spPr>
            <a:xfrm>
              <a:off x="3257356" y="6210300"/>
              <a:ext cx="68700" cy="68700"/>
            </a:xfrm>
            <a:prstGeom prst="ellipse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0"/>
            <p:cNvSpPr/>
            <p:nvPr/>
          </p:nvSpPr>
          <p:spPr>
            <a:xfrm>
              <a:off x="3775958" y="6210300"/>
              <a:ext cx="68700" cy="68700"/>
            </a:xfrm>
            <a:prstGeom prst="ellipse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0"/>
            <p:cNvSpPr/>
            <p:nvPr/>
          </p:nvSpPr>
          <p:spPr>
            <a:xfrm>
              <a:off x="4294560" y="6210300"/>
              <a:ext cx="68700" cy="68700"/>
            </a:xfrm>
            <a:prstGeom prst="ellipse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0"/>
            <p:cNvSpPr/>
            <p:nvPr/>
          </p:nvSpPr>
          <p:spPr>
            <a:xfrm>
              <a:off x="4813162" y="6210300"/>
              <a:ext cx="68700" cy="68700"/>
            </a:xfrm>
            <a:prstGeom prst="ellipse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0"/>
            <p:cNvSpPr/>
            <p:nvPr/>
          </p:nvSpPr>
          <p:spPr>
            <a:xfrm>
              <a:off x="5331764" y="6210300"/>
              <a:ext cx="68700" cy="68700"/>
            </a:xfrm>
            <a:prstGeom prst="ellipse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0"/>
            <p:cNvSpPr/>
            <p:nvPr/>
          </p:nvSpPr>
          <p:spPr>
            <a:xfrm>
              <a:off x="5850366" y="6210300"/>
              <a:ext cx="68700" cy="68700"/>
            </a:xfrm>
            <a:prstGeom prst="ellipse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30"/>
            <p:cNvSpPr/>
            <p:nvPr/>
          </p:nvSpPr>
          <p:spPr>
            <a:xfrm>
              <a:off x="6368968" y="6210300"/>
              <a:ext cx="68700" cy="68700"/>
            </a:xfrm>
            <a:prstGeom prst="ellipse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0"/>
            <p:cNvSpPr/>
            <p:nvPr/>
          </p:nvSpPr>
          <p:spPr>
            <a:xfrm>
              <a:off x="6887570" y="6210300"/>
              <a:ext cx="68700" cy="68700"/>
            </a:xfrm>
            <a:prstGeom prst="ellipse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0"/>
            <p:cNvSpPr/>
            <p:nvPr/>
          </p:nvSpPr>
          <p:spPr>
            <a:xfrm>
              <a:off x="7406172" y="6210300"/>
              <a:ext cx="68700" cy="68700"/>
            </a:xfrm>
            <a:prstGeom prst="ellipse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0"/>
            <p:cNvSpPr/>
            <p:nvPr/>
          </p:nvSpPr>
          <p:spPr>
            <a:xfrm>
              <a:off x="7924774" y="6210300"/>
              <a:ext cx="68700" cy="68700"/>
            </a:xfrm>
            <a:prstGeom prst="ellipse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0"/>
            <p:cNvSpPr/>
            <p:nvPr/>
          </p:nvSpPr>
          <p:spPr>
            <a:xfrm>
              <a:off x="8443376" y="6210300"/>
              <a:ext cx="68700" cy="68700"/>
            </a:xfrm>
            <a:prstGeom prst="ellipse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0"/>
            <p:cNvSpPr/>
            <p:nvPr/>
          </p:nvSpPr>
          <p:spPr>
            <a:xfrm>
              <a:off x="8961984" y="6210300"/>
              <a:ext cx="68700" cy="68700"/>
            </a:xfrm>
            <a:prstGeom prst="ellipse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hoto 1">
  <p:cSld name="Content with Photo 1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1"/>
          <p:cNvSpPr/>
          <p:nvPr>
            <p:ph idx="2" type="pic"/>
          </p:nvPr>
        </p:nvSpPr>
        <p:spPr>
          <a:xfrm>
            <a:off x="7029923" y="823911"/>
            <a:ext cx="4631400" cy="5210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81" name="Google Shape;481;p31"/>
          <p:cNvGrpSpPr/>
          <p:nvPr/>
        </p:nvGrpSpPr>
        <p:grpSpPr>
          <a:xfrm flipH="1">
            <a:off x="519790" y="6336042"/>
            <a:ext cx="11141400" cy="223911"/>
            <a:chOff x="519764" y="6324786"/>
            <a:chExt cx="11141400" cy="246300"/>
          </a:xfrm>
        </p:grpSpPr>
        <p:sp>
          <p:nvSpPr>
            <p:cNvPr id="482" name="Google Shape;482;p31"/>
            <p:cNvSpPr/>
            <p:nvPr/>
          </p:nvSpPr>
          <p:spPr>
            <a:xfrm>
              <a:off x="519764" y="6324786"/>
              <a:ext cx="11141400" cy="246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31"/>
            <p:cNvSpPr/>
            <p:nvPr/>
          </p:nvSpPr>
          <p:spPr>
            <a:xfrm>
              <a:off x="9570720" y="6324786"/>
              <a:ext cx="2090400" cy="246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con&#10;&#10;Description automatically generated" id="484" name="Google Shape;484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7539" y="298185"/>
            <a:ext cx="317217" cy="294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1">
  <p:cSld name="Transition 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4"/>
          <p:cNvGrpSpPr/>
          <p:nvPr/>
        </p:nvGrpSpPr>
        <p:grpSpPr>
          <a:xfrm flipH="1">
            <a:off x="2482878" y="4498324"/>
            <a:ext cx="7885401" cy="223837"/>
            <a:chOff x="519764" y="6324786"/>
            <a:chExt cx="11160458" cy="246221"/>
          </a:xfrm>
        </p:grpSpPr>
        <p:sp>
          <p:nvSpPr>
            <p:cNvPr id="67" name="Google Shape;67;p4"/>
            <p:cNvSpPr/>
            <p:nvPr/>
          </p:nvSpPr>
          <p:spPr>
            <a:xfrm>
              <a:off x="519764" y="6324786"/>
              <a:ext cx="11141426" cy="24622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9589752" y="6324786"/>
              <a:ext cx="2090470" cy="24622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" name="Google Shape;69;p4"/>
          <p:cNvSpPr/>
          <p:nvPr/>
        </p:nvSpPr>
        <p:spPr>
          <a:xfrm>
            <a:off x="335280" y="302561"/>
            <a:ext cx="11531600" cy="4195763"/>
          </a:xfrm>
          <a:prstGeom prst="rect">
            <a:avLst/>
          </a:prstGeom>
          <a:solidFill>
            <a:srgbClr val="EFF5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" name="Google Shape;70;p4"/>
          <p:cNvGrpSpPr/>
          <p:nvPr/>
        </p:nvGrpSpPr>
        <p:grpSpPr>
          <a:xfrm>
            <a:off x="2690794" y="4631692"/>
            <a:ext cx="6810412" cy="68580"/>
            <a:chOff x="2220152" y="6210300"/>
            <a:chExt cx="6810412" cy="68580"/>
          </a:xfrm>
        </p:grpSpPr>
        <p:sp>
          <p:nvSpPr>
            <p:cNvPr id="71" name="Google Shape;71;p4"/>
            <p:cNvSpPr/>
            <p:nvPr/>
          </p:nvSpPr>
          <p:spPr>
            <a:xfrm>
              <a:off x="2220152" y="6210300"/>
              <a:ext cx="68580" cy="68580"/>
            </a:xfrm>
            <a:prstGeom prst="ellipse">
              <a:avLst/>
            </a:prstGeom>
            <a:solidFill>
              <a:srgbClr val="E9534D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2738754" y="6210300"/>
              <a:ext cx="68580" cy="68580"/>
            </a:xfrm>
            <a:prstGeom prst="ellipse">
              <a:avLst/>
            </a:prstGeom>
            <a:solidFill>
              <a:srgbClr val="E9534D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3257356" y="6210300"/>
              <a:ext cx="68580" cy="68580"/>
            </a:xfrm>
            <a:prstGeom prst="ellipse">
              <a:avLst/>
            </a:prstGeom>
            <a:solidFill>
              <a:srgbClr val="E9534D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3775958" y="6210300"/>
              <a:ext cx="68580" cy="68580"/>
            </a:xfrm>
            <a:prstGeom prst="ellipse">
              <a:avLst/>
            </a:prstGeom>
            <a:solidFill>
              <a:srgbClr val="E9534D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4294560" y="6210300"/>
              <a:ext cx="68580" cy="68580"/>
            </a:xfrm>
            <a:prstGeom prst="ellipse">
              <a:avLst/>
            </a:prstGeom>
            <a:solidFill>
              <a:srgbClr val="E9534D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4813162" y="6210300"/>
              <a:ext cx="68580" cy="68580"/>
            </a:xfrm>
            <a:prstGeom prst="ellipse">
              <a:avLst/>
            </a:prstGeom>
            <a:solidFill>
              <a:srgbClr val="E9534D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5331764" y="6210300"/>
              <a:ext cx="68580" cy="68580"/>
            </a:xfrm>
            <a:prstGeom prst="ellipse">
              <a:avLst/>
            </a:prstGeom>
            <a:solidFill>
              <a:srgbClr val="E9534D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5850366" y="6210300"/>
              <a:ext cx="68580" cy="68580"/>
            </a:xfrm>
            <a:prstGeom prst="ellipse">
              <a:avLst/>
            </a:prstGeom>
            <a:solidFill>
              <a:srgbClr val="E9534D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6368968" y="6210300"/>
              <a:ext cx="68580" cy="68580"/>
            </a:xfrm>
            <a:prstGeom prst="ellipse">
              <a:avLst/>
            </a:prstGeom>
            <a:solidFill>
              <a:srgbClr val="E9534D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6887570" y="6210300"/>
              <a:ext cx="68580" cy="68580"/>
            </a:xfrm>
            <a:prstGeom prst="ellipse">
              <a:avLst/>
            </a:prstGeom>
            <a:solidFill>
              <a:srgbClr val="E9534D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7406172" y="6210300"/>
              <a:ext cx="68580" cy="68580"/>
            </a:xfrm>
            <a:prstGeom prst="ellipse">
              <a:avLst/>
            </a:prstGeom>
            <a:solidFill>
              <a:srgbClr val="E9534D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924774" y="6210300"/>
              <a:ext cx="68580" cy="68580"/>
            </a:xfrm>
            <a:prstGeom prst="ellipse">
              <a:avLst/>
            </a:prstGeom>
            <a:solidFill>
              <a:srgbClr val="E9534D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443376" y="6210300"/>
              <a:ext cx="68580" cy="68580"/>
            </a:xfrm>
            <a:prstGeom prst="ellipse">
              <a:avLst/>
            </a:prstGeom>
            <a:solidFill>
              <a:srgbClr val="E9534D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961984" y="6210300"/>
              <a:ext cx="68580" cy="68580"/>
            </a:xfrm>
            <a:prstGeom prst="ellipse">
              <a:avLst/>
            </a:prstGeom>
            <a:solidFill>
              <a:srgbClr val="E9534D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" name="Google Shape;85;p4"/>
          <p:cNvGrpSpPr/>
          <p:nvPr/>
        </p:nvGrpSpPr>
        <p:grpSpPr>
          <a:xfrm>
            <a:off x="2690794" y="4266104"/>
            <a:ext cx="6810412" cy="68580"/>
            <a:chOff x="2220152" y="6210300"/>
            <a:chExt cx="6810412" cy="68580"/>
          </a:xfrm>
        </p:grpSpPr>
        <p:sp>
          <p:nvSpPr>
            <p:cNvPr id="86" name="Google Shape;86;p4"/>
            <p:cNvSpPr/>
            <p:nvPr/>
          </p:nvSpPr>
          <p:spPr>
            <a:xfrm>
              <a:off x="2220152" y="6210300"/>
              <a:ext cx="68580" cy="68580"/>
            </a:xfrm>
            <a:prstGeom prst="ellipse">
              <a:avLst/>
            </a:prstGeom>
            <a:solidFill>
              <a:srgbClr val="E9534D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738754" y="6210300"/>
              <a:ext cx="68580" cy="68580"/>
            </a:xfrm>
            <a:prstGeom prst="ellipse">
              <a:avLst/>
            </a:prstGeom>
            <a:solidFill>
              <a:srgbClr val="E9534D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3257356" y="6210300"/>
              <a:ext cx="68580" cy="68580"/>
            </a:xfrm>
            <a:prstGeom prst="ellipse">
              <a:avLst/>
            </a:prstGeom>
            <a:solidFill>
              <a:srgbClr val="E9534D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3775958" y="6210300"/>
              <a:ext cx="68580" cy="68580"/>
            </a:xfrm>
            <a:prstGeom prst="ellipse">
              <a:avLst/>
            </a:prstGeom>
            <a:solidFill>
              <a:srgbClr val="E9534D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4294560" y="6210300"/>
              <a:ext cx="68580" cy="68580"/>
            </a:xfrm>
            <a:prstGeom prst="ellipse">
              <a:avLst/>
            </a:prstGeom>
            <a:solidFill>
              <a:srgbClr val="E9534D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4813162" y="6210300"/>
              <a:ext cx="68580" cy="68580"/>
            </a:xfrm>
            <a:prstGeom prst="ellipse">
              <a:avLst/>
            </a:prstGeom>
            <a:solidFill>
              <a:srgbClr val="E9534D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331764" y="6210300"/>
              <a:ext cx="68580" cy="68580"/>
            </a:xfrm>
            <a:prstGeom prst="ellipse">
              <a:avLst/>
            </a:prstGeom>
            <a:solidFill>
              <a:srgbClr val="E9534D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850366" y="6210300"/>
              <a:ext cx="68580" cy="68580"/>
            </a:xfrm>
            <a:prstGeom prst="ellipse">
              <a:avLst/>
            </a:prstGeom>
            <a:solidFill>
              <a:srgbClr val="E9534D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6368968" y="6210300"/>
              <a:ext cx="68580" cy="68580"/>
            </a:xfrm>
            <a:prstGeom prst="ellipse">
              <a:avLst/>
            </a:prstGeom>
            <a:solidFill>
              <a:srgbClr val="E9534D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6887570" y="6210300"/>
              <a:ext cx="68580" cy="68580"/>
            </a:xfrm>
            <a:prstGeom prst="ellipse">
              <a:avLst/>
            </a:prstGeom>
            <a:solidFill>
              <a:srgbClr val="E9534D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7406172" y="6210300"/>
              <a:ext cx="68580" cy="68580"/>
            </a:xfrm>
            <a:prstGeom prst="ellipse">
              <a:avLst/>
            </a:prstGeom>
            <a:solidFill>
              <a:srgbClr val="E9534D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7924774" y="6210300"/>
              <a:ext cx="68580" cy="68580"/>
            </a:xfrm>
            <a:prstGeom prst="ellipse">
              <a:avLst/>
            </a:prstGeom>
            <a:solidFill>
              <a:srgbClr val="E9534D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8443376" y="6210300"/>
              <a:ext cx="68580" cy="68580"/>
            </a:xfrm>
            <a:prstGeom prst="ellipse">
              <a:avLst/>
            </a:prstGeom>
            <a:solidFill>
              <a:srgbClr val="E9534D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961984" y="6210300"/>
              <a:ext cx="68580" cy="68580"/>
            </a:xfrm>
            <a:prstGeom prst="ellipse">
              <a:avLst/>
            </a:prstGeom>
            <a:solidFill>
              <a:srgbClr val="E9534D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A picture containing logo&#10;&#10;Description automatically generated" id="100" name="Google Shape;100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14496" y="612495"/>
            <a:ext cx="1636060" cy="445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hoto 2">
  <p:cSld name="Content with Photo 2"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2"/>
          <p:cNvSpPr/>
          <p:nvPr>
            <p:ph idx="2" type="pic"/>
          </p:nvPr>
        </p:nvSpPr>
        <p:spPr>
          <a:xfrm>
            <a:off x="622639" y="823120"/>
            <a:ext cx="5290800" cy="5210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87" name="Google Shape;487;p32"/>
          <p:cNvGrpSpPr/>
          <p:nvPr/>
        </p:nvGrpSpPr>
        <p:grpSpPr>
          <a:xfrm flipH="1">
            <a:off x="506387" y="6336042"/>
            <a:ext cx="11154803" cy="223911"/>
            <a:chOff x="519764" y="6324786"/>
            <a:chExt cx="11154803" cy="246300"/>
          </a:xfrm>
        </p:grpSpPr>
        <p:sp>
          <p:nvSpPr>
            <p:cNvPr id="488" name="Google Shape;488;p32"/>
            <p:cNvSpPr/>
            <p:nvPr/>
          </p:nvSpPr>
          <p:spPr>
            <a:xfrm>
              <a:off x="519764" y="6324786"/>
              <a:ext cx="11141400" cy="246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2"/>
            <p:cNvSpPr/>
            <p:nvPr/>
          </p:nvSpPr>
          <p:spPr>
            <a:xfrm>
              <a:off x="9584167" y="6324786"/>
              <a:ext cx="2090400" cy="246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90" name="Google Shape;490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58587" y="298270"/>
            <a:ext cx="317034" cy="29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 White">
  <p:cSld name="Text on White"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492" name="Google Shape;492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7539" y="298185"/>
            <a:ext cx="317217" cy="294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 Dark">
  <p:cSld name="Text on Dark"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4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con&#10;&#10;Description automatically generated" id="495" name="Google Shape;495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7539" y="298185"/>
            <a:ext cx="317217" cy="294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hoto Dark 1">
  <p:cSld name="Content with Photo Dark 1"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5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35"/>
          <p:cNvSpPr/>
          <p:nvPr>
            <p:ph idx="2" type="pic"/>
          </p:nvPr>
        </p:nvSpPr>
        <p:spPr>
          <a:xfrm>
            <a:off x="7029923" y="823911"/>
            <a:ext cx="4631400" cy="52101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Icon&#10;&#10;Description automatically generated" id="499" name="Google Shape;499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7539" y="298185"/>
            <a:ext cx="317217" cy="2946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0" name="Google Shape;500;p35"/>
          <p:cNvGrpSpPr/>
          <p:nvPr/>
        </p:nvGrpSpPr>
        <p:grpSpPr>
          <a:xfrm>
            <a:off x="614359" y="963676"/>
            <a:ext cx="5190780" cy="1133035"/>
            <a:chOff x="614359" y="952246"/>
            <a:chExt cx="5190780" cy="1133035"/>
          </a:xfrm>
        </p:grpSpPr>
        <p:sp>
          <p:nvSpPr>
            <p:cNvPr id="501" name="Google Shape;501;p35"/>
            <p:cNvSpPr/>
            <p:nvPr/>
          </p:nvSpPr>
          <p:spPr>
            <a:xfrm>
              <a:off x="614359" y="952246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5"/>
            <p:cNvSpPr/>
            <p:nvPr/>
          </p:nvSpPr>
          <p:spPr>
            <a:xfrm>
              <a:off x="1894879" y="952246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5"/>
            <p:cNvSpPr/>
            <p:nvPr/>
          </p:nvSpPr>
          <p:spPr>
            <a:xfrm>
              <a:off x="3175399" y="952246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5"/>
            <p:cNvSpPr/>
            <p:nvPr/>
          </p:nvSpPr>
          <p:spPr>
            <a:xfrm>
              <a:off x="4455919" y="952246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5"/>
            <p:cNvSpPr/>
            <p:nvPr/>
          </p:nvSpPr>
          <p:spPr>
            <a:xfrm>
              <a:off x="5736439" y="952246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5"/>
            <p:cNvSpPr/>
            <p:nvPr/>
          </p:nvSpPr>
          <p:spPr>
            <a:xfrm>
              <a:off x="614359" y="1484414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5"/>
            <p:cNvSpPr/>
            <p:nvPr/>
          </p:nvSpPr>
          <p:spPr>
            <a:xfrm>
              <a:off x="1894879" y="1484414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5"/>
            <p:cNvSpPr/>
            <p:nvPr/>
          </p:nvSpPr>
          <p:spPr>
            <a:xfrm>
              <a:off x="3175399" y="1484414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5"/>
            <p:cNvSpPr/>
            <p:nvPr/>
          </p:nvSpPr>
          <p:spPr>
            <a:xfrm>
              <a:off x="4455919" y="1484414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5"/>
            <p:cNvSpPr/>
            <p:nvPr/>
          </p:nvSpPr>
          <p:spPr>
            <a:xfrm>
              <a:off x="5736439" y="1484414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5"/>
            <p:cNvSpPr/>
            <p:nvPr/>
          </p:nvSpPr>
          <p:spPr>
            <a:xfrm>
              <a:off x="614359" y="2016581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5"/>
            <p:cNvSpPr/>
            <p:nvPr/>
          </p:nvSpPr>
          <p:spPr>
            <a:xfrm>
              <a:off x="1894879" y="2016581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5"/>
            <p:cNvSpPr/>
            <p:nvPr/>
          </p:nvSpPr>
          <p:spPr>
            <a:xfrm>
              <a:off x="3175399" y="2016581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5"/>
            <p:cNvSpPr/>
            <p:nvPr/>
          </p:nvSpPr>
          <p:spPr>
            <a:xfrm>
              <a:off x="4455919" y="2016581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35"/>
            <p:cNvSpPr/>
            <p:nvPr/>
          </p:nvSpPr>
          <p:spPr>
            <a:xfrm>
              <a:off x="5736439" y="2016581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6" name="Google Shape;516;p35"/>
          <p:cNvGrpSpPr/>
          <p:nvPr/>
        </p:nvGrpSpPr>
        <p:grpSpPr>
          <a:xfrm>
            <a:off x="614359" y="5215636"/>
            <a:ext cx="5190780" cy="1133035"/>
            <a:chOff x="614359" y="952246"/>
            <a:chExt cx="5190780" cy="1133035"/>
          </a:xfrm>
        </p:grpSpPr>
        <p:sp>
          <p:nvSpPr>
            <p:cNvPr id="517" name="Google Shape;517;p35"/>
            <p:cNvSpPr/>
            <p:nvPr/>
          </p:nvSpPr>
          <p:spPr>
            <a:xfrm>
              <a:off x="614359" y="952246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35"/>
            <p:cNvSpPr/>
            <p:nvPr/>
          </p:nvSpPr>
          <p:spPr>
            <a:xfrm>
              <a:off x="1894879" y="952246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35"/>
            <p:cNvSpPr/>
            <p:nvPr/>
          </p:nvSpPr>
          <p:spPr>
            <a:xfrm>
              <a:off x="3175399" y="952246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35"/>
            <p:cNvSpPr/>
            <p:nvPr/>
          </p:nvSpPr>
          <p:spPr>
            <a:xfrm>
              <a:off x="4455919" y="952246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35"/>
            <p:cNvSpPr/>
            <p:nvPr/>
          </p:nvSpPr>
          <p:spPr>
            <a:xfrm>
              <a:off x="5736439" y="952246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35"/>
            <p:cNvSpPr/>
            <p:nvPr/>
          </p:nvSpPr>
          <p:spPr>
            <a:xfrm>
              <a:off x="614359" y="1484414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35"/>
            <p:cNvSpPr/>
            <p:nvPr/>
          </p:nvSpPr>
          <p:spPr>
            <a:xfrm>
              <a:off x="1894879" y="1484414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35"/>
            <p:cNvSpPr/>
            <p:nvPr/>
          </p:nvSpPr>
          <p:spPr>
            <a:xfrm>
              <a:off x="3175399" y="1484414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5"/>
            <p:cNvSpPr/>
            <p:nvPr/>
          </p:nvSpPr>
          <p:spPr>
            <a:xfrm>
              <a:off x="4455919" y="1484414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5"/>
            <p:cNvSpPr/>
            <p:nvPr/>
          </p:nvSpPr>
          <p:spPr>
            <a:xfrm>
              <a:off x="5736439" y="1484414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5"/>
            <p:cNvSpPr/>
            <p:nvPr/>
          </p:nvSpPr>
          <p:spPr>
            <a:xfrm>
              <a:off x="614359" y="2016581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5"/>
            <p:cNvSpPr/>
            <p:nvPr/>
          </p:nvSpPr>
          <p:spPr>
            <a:xfrm>
              <a:off x="1894879" y="2016581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35"/>
            <p:cNvSpPr/>
            <p:nvPr/>
          </p:nvSpPr>
          <p:spPr>
            <a:xfrm>
              <a:off x="3175399" y="2016581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35"/>
            <p:cNvSpPr/>
            <p:nvPr/>
          </p:nvSpPr>
          <p:spPr>
            <a:xfrm>
              <a:off x="4455919" y="2016581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35"/>
            <p:cNvSpPr/>
            <p:nvPr/>
          </p:nvSpPr>
          <p:spPr>
            <a:xfrm>
              <a:off x="5736439" y="2016581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hoto Dark 2">
  <p:cSld name="Content with Photo Dark 2"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6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4" name="Google Shape;534;p36"/>
          <p:cNvGrpSpPr/>
          <p:nvPr/>
        </p:nvGrpSpPr>
        <p:grpSpPr>
          <a:xfrm>
            <a:off x="6455443" y="963676"/>
            <a:ext cx="5190780" cy="1133035"/>
            <a:chOff x="614359" y="952246"/>
            <a:chExt cx="5190780" cy="1133035"/>
          </a:xfrm>
        </p:grpSpPr>
        <p:sp>
          <p:nvSpPr>
            <p:cNvPr id="535" name="Google Shape;535;p36"/>
            <p:cNvSpPr/>
            <p:nvPr/>
          </p:nvSpPr>
          <p:spPr>
            <a:xfrm>
              <a:off x="614359" y="952246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1894879" y="952246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3175399" y="952246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4455919" y="952246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5736439" y="952246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614359" y="1484414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1894879" y="1484414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3175399" y="1484414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4455919" y="1484414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5736439" y="1484414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614359" y="2016581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1894879" y="2016581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3175399" y="2016581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4455919" y="2016581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5736439" y="2016581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0" name="Google Shape;550;p36"/>
          <p:cNvGrpSpPr/>
          <p:nvPr/>
        </p:nvGrpSpPr>
        <p:grpSpPr>
          <a:xfrm>
            <a:off x="6455443" y="5215636"/>
            <a:ext cx="5190780" cy="1133035"/>
            <a:chOff x="614359" y="952246"/>
            <a:chExt cx="5190780" cy="1133035"/>
          </a:xfrm>
        </p:grpSpPr>
        <p:sp>
          <p:nvSpPr>
            <p:cNvPr id="551" name="Google Shape;551;p36"/>
            <p:cNvSpPr/>
            <p:nvPr/>
          </p:nvSpPr>
          <p:spPr>
            <a:xfrm>
              <a:off x="614359" y="952246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1894879" y="952246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3175399" y="952246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36"/>
            <p:cNvSpPr/>
            <p:nvPr/>
          </p:nvSpPr>
          <p:spPr>
            <a:xfrm>
              <a:off x="4455919" y="952246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36"/>
            <p:cNvSpPr/>
            <p:nvPr/>
          </p:nvSpPr>
          <p:spPr>
            <a:xfrm>
              <a:off x="5736439" y="952246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614359" y="1484414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1894879" y="1484414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3175399" y="1484414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455919" y="1484414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5736439" y="1484414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614359" y="2016581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6"/>
            <p:cNvSpPr/>
            <p:nvPr/>
          </p:nvSpPr>
          <p:spPr>
            <a:xfrm>
              <a:off x="1894879" y="2016581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3175399" y="2016581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6"/>
            <p:cNvSpPr/>
            <p:nvPr/>
          </p:nvSpPr>
          <p:spPr>
            <a:xfrm>
              <a:off x="4455919" y="2016581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6"/>
            <p:cNvSpPr/>
            <p:nvPr/>
          </p:nvSpPr>
          <p:spPr>
            <a:xfrm>
              <a:off x="5736439" y="2016581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66" name="Google Shape;566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58587" y="298270"/>
            <a:ext cx="317034" cy="29447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36"/>
          <p:cNvSpPr/>
          <p:nvPr>
            <p:ph idx="2" type="pic"/>
          </p:nvPr>
        </p:nvSpPr>
        <p:spPr>
          <a:xfrm>
            <a:off x="622639" y="823120"/>
            <a:ext cx="5290800" cy="5210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multiple - Blue">
  <p:cSld name="Content multiple - Blue"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7"/>
          <p:cNvSpPr/>
          <p:nvPr>
            <p:ph idx="2" type="pic"/>
          </p:nvPr>
        </p:nvSpPr>
        <p:spPr>
          <a:xfrm>
            <a:off x="5811520" y="834432"/>
            <a:ext cx="5508900" cy="3392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70" name="Google Shape;570;p37"/>
          <p:cNvGrpSpPr/>
          <p:nvPr/>
        </p:nvGrpSpPr>
        <p:grpSpPr>
          <a:xfrm flipH="1">
            <a:off x="519790" y="6336042"/>
            <a:ext cx="11141400" cy="223911"/>
            <a:chOff x="519764" y="6324786"/>
            <a:chExt cx="11141400" cy="246300"/>
          </a:xfrm>
        </p:grpSpPr>
        <p:sp>
          <p:nvSpPr>
            <p:cNvPr id="571" name="Google Shape;571;p37"/>
            <p:cNvSpPr/>
            <p:nvPr/>
          </p:nvSpPr>
          <p:spPr>
            <a:xfrm>
              <a:off x="519764" y="6324786"/>
              <a:ext cx="11141400" cy="246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7"/>
            <p:cNvSpPr/>
            <p:nvPr/>
          </p:nvSpPr>
          <p:spPr>
            <a:xfrm>
              <a:off x="9570720" y="6324786"/>
              <a:ext cx="2090400" cy="246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73" name="Google Shape;573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7631" y="298185"/>
            <a:ext cx="317032" cy="294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multiple - Coral">
  <p:cSld name="Content multiple - Coral"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8"/>
          <p:cNvSpPr/>
          <p:nvPr>
            <p:ph idx="2" type="pic"/>
          </p:nvPr>
        </p:nvSpPr>
        <p:spPr>
          <a:xfrm>
            <a:off x="5811520" y="834432"/>
            <a:ext cx="5508900" cy="3392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76" name="Google Shape;576;p38"/>
          <p:cNvGrpSpPr/>
          <p:nvPr/>
        </p:nvGrpSpPr>
        <p:grpSpPr>
          <a:xfrm flipH="1">
            <a:off x="519790" y="6336042"/>
            <a:ext cx="11141400" cy="223911"/>
            <a:chOff x="519764" y="6324786"/>
            <a:chExt cx="11141400" cy="246300"/>
          </a:xfrm>
        </p:grpSpPr>
        <p:sp>
          <p:nvSpPr>
            <p:cNvPr id="577" name="Google Shape;577;p38"/>
            <p:cNvSpPr/>
            <p:nvPr/>
          </p:nvSpPr>
          <p:spPr>
            <a:xfrm>
              <a:off x="519764" y="6324786"/>
              <a:ext cx="11141400" cy="246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38"/>
            <p:cNvSpPr/>
            <p:nvPr/>
          </p:nvSpPr>
          <p:spPr>
            <a:xfrm>
              <a:off x="9570720" y="6324786"/>
              <a:ext cx="2090400" cy="246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79" name="Google Shape;579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7631" y="298270"/>
            <a:ext cx="317034" cy="29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3 Photos">
  <p:cSld name="Content with 3 Photos"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39"/>
          <p:cNvSpPr/>
          <p:nvPr>
            <p:ph idx="2" type="pic"/>
          </p:nvPr>
        </p:nvSpPr>
        <p:spPr>
          <a:xfrm>
            <a:off x="5258186" y="823119"/>
            <a:ext cx="2278200" cy="1676100"/>
          </a:xfrm>
          <a:prstGeom prst="rect">
            <a:avLst/>
          </a:prstGeom>
          <a:noFill/>
          <a:ln>
            <a:noFill/>
          </a:ln>
        </p:spPr>
      </p:sp>
      <p:sp>
        <p:nvSpPr>
          <p:cNvPr id="582" name="Google Shape;582;p39"/>
          <p:cNvSpPr/>
          <p:nvPr>
            <p:ph idx="3" type="pic"/>
          </p:nvPr>
        </p:nvSpPr>
        <p:spPr>
          <a:xfrm>
            <a:off x="5258186" y="2589585"/>
            <a:ext cx="2278200" cy="1676100"/>
          </a:xfrm>
          <a:prstGeom prst="rect">
            <a:avLst/>
          </a:prstGeom>
          <a:noFill/>
          <a:ln>
            <a:noFill/>
          </a:ln>
        </p:spPr>
      </p:sp>
      <p:sp>
        <p:nvSpPr>
          <p:cNvPr id="583" name="Google Shape;583;p39"/>
          <p:cNvSpPr/>
          <p:nvPr>
            <p:ph idx="4" type="pic"/>
          </p:nvPr>
        </p:nvSpPr>
        <p:spPr>
          <a:xfrm>
            <a:off x="5258186" y="4356048"/>
            <a:ext cx="2278200" cy="1676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84" name="Google Shape;584;p39"/>
          <p:cNvGrpSpPr/>
          <p:nvPr/>
        </p:nvGrpSpPr>
        <p:grpSpPr>
          <a:xfrm flipH="1">
            <a:off x="519790" y="6336042"/>
            <a:ext cx="11141400" cy="223911"/>
            <a:chOff x="519764" y="6324786"/>
            <a:chExt cx="11141400" cy="246300"/>
          </a:xfrm>
        </p:grpSpPr>
        <p:sp>
          <p:nvSpPr>
            <p:cNvPr id="585" name="Google Shape;585;p39"/>
            <p:cNvSpPr/>
            <p:nvPr/>
          </p:nvSpPr>
          <p:spPr>
            <a:xfrm>
              <a:off x="519764" y="6324786"/>
              <a:ext cx="11141400" cy="246300"/>
            </a:xfrm>
            <a:prstGeom prst="rect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9"/>
            <p:cNvSpPr/>
            <p:nvPr/>
          </p:nvSpPr>
          <p:spPr>
            <a:xfrm>
              <a:off x="9570720" y="6324786"/>
              <a:ext cx="2090400" cy="246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87" name="Google Shape;587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7631" y="298270"/>
            <a:ext cx="317034" cy="29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Member Intro">
  <p:cSld name="Team Member Intro"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0"/>
          <p:cNvSpPr/>
          <p:nvPr>
            <p:ph idx="2" type="pic"/>
          </p:nvPr>
        </p:nvSpPr>
        <p:spPr>
          <a:xfrm>
            <a:off x="519113" y="323850"/>
            <a:ext cx="3341700" cy="5988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90" name="Google Shape;590;p40"/>
          <p:cNvGrpSpPr/>
          <p:nvPr/>
        </p:nvGrpSpPr>
        <p:grpSpPr>
          <a:xfrm flipH="1">
            <a:off x="519790" y="6313464"/>
            <a:ext cx="11141400" cy="223911"/>
            <a:chOff x="519764" y="6324786"/>
            <a:chExt cx="11141400" cy="246300"/>
          </a:xfrm>
        </p:grpSpPr>
        <p:sp>
          <p:nvSpPr>
            <p:cNvPr id="591" name="Google Shape;591;p40"/>
            <p:cNvSpPr/>
            <p:nvPr/>
          </p:nvSpPr>
          <p:spPr>
            <a:xfrm>
              <a:off x="519764" y="6324786"/>
              <a:ext cx="11141400" cy="246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9570720" y="6324786"/>
              <a:ext cx="2090400" cy="246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93" name="Google Shape;593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58587" y="298270"/>
            <a:ext cx="317034" cy="29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Members">
  <p:cSld name="Team Members"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1"/>
          <p:cNvSpPr/>
          <p:nvPr>
            <p:ph idx="2" type="pic"/>
          </p:nvPr>
        </p:nvSpPr>
        <p:spPr>
          <a:xfrm>
            <a:off x="4198683" y="1929053"/>
            <a:ext cx="2136300" cy="2157600"/>
          </a:xfrm>
          <a:prstGeom prst="rect">
            <a:avLst/>
          </a:prstGeom>
          <a:noFill/>
          <a:ln>
            <a:noFill/>
          </a:ln>
        </p:spPr>
      </p:sp>
      <p:sp>
        <p:nvSpPr>
          <p:cNvPr id="596" name="Google Shape;596;p41"/>
          <p:cNvSpPr/>
          <p:nvPr>
            <p:ph idx="3" type="pic"/>
          </p:nvPr>
        </p:nvSpPr>
        <p:spPr>
          <a:xfrm>
            <a:off x="6807709" y="1929053"/>
            <a:ext cx="2136300" cy="2157600"/>
          </a:xfrm>
          <a:prstGeom prst="rect">
            <a:avLst/>
          </a:prstGeom>
          <a:noFill/>
          <a:ln>
            <a:noFill/>
          </a:ln>
        </p:spPr>
      </p:sp>
      <p:sp>
        <p:nvSpPr>
          <p:cNvPr id="597" name="Google Shape;597;p41"/>
          <p:cNvSpPr/>
          <p:nvPr>
            <p:ph idx="4" type="pic"/>
          </p:nvPr>
        </p:nvSpPr>
        <p:spPr>
          <a:xfrm>
            <a:off x="9411606" y="1929053"/>
            <a:ext cx="2136300" cy="2157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98" name="Google Shape;598;p41"/>
          <p:cNvGrpSpPr/>
          <p:nvPr/>
        </p:nvGrpSpPr>
        <p:grpSpPr>
          <a:xfrm flipH="1">
            <a:off x="519790" y="6336042"/>
            <a:ext cx="11141400" cy="223911"/>
            <a:chOff x="519764" y="6324786"/>
            <a:chExt cx="11141400" cy="246300"/>
          </a:xfrm>
        </p:grpSpPr>
        <p:sp>
          <p:nvSpPr>
            <p:cNvPr id="599" name="Google Shape;599;p41"/>
            <p:cNvSpPr/>
            <p:nvPr/>
          </p:nvSpPr>
          <p:spPr>
            <a:xfrm>
              <a:off x="519764" y="6324786"/>
              <a:ext cx="11141400" cy="246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41"/>
            <p:cNvSpPr/>
            <p:nvPr/>
          </p:nvSpPr>
          <p:spPr>
            <a:xfrm>
              <a:off x="9570720" y="6324786"/>
              <a:ext cx="2090400" cy="246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1" name="Google Shape;601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7631" y="298270"/>
            <a:ext cx="317034" cy="29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2">
  <p:cSld name="Transition 2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5"/>
          <p:cNvGrpSpPr/>
          <p:nvPr/>
        </p:nvGrpSpPr>
        <p:grpSpPr>
          <a:xfrm flipH="1">
            <a:off x="2482878" y="4498324"/>
            <a:ext cx="7885401" cy="223837"/>
            <a:chOff x="519764" y="6324786"/>
            <a:chExt cx="11160458" cy="246221"/>
          </a:xfrm>
        </p:grpSpPr>
        <p:sp>
          <p:nvSpPr>
            <p:cNvPr id="103" name="Google Shape;103;p5"/>
            <p:cNvSpPr/>
            <p:nvPr/>
          </p:nvSpPr>
          <p:spPr>
            <a:xfrm>
              <a:off x="519764" y="6324786"/>
              <a:ext cx="11141426" cy="24622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589752" y="6324786"/>
              <a:ext cx="2090470" cy="24622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" name="Google Shape;105;p5"/>
          <p:cNvSpPr/>
          <p:nvPr/>
        </p:nvSpPr>
        <p:spPr>
          <a:xfrm>
            <a:off x="335280" y="302561"/>
            <a:ext cx="11531600" cy="419576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14497" y="612495"/>
            <a:ext cx="1636058" cy="4451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p5"/>
          <p:cNvGrpSpPr/>
          <p:nvPr/>
        </p:nvGrpSpPr>
        <p:grpSpPr>
          <a:xfrm>
            <a:off x="2690794" y="4266104"/>
            <a:ext cx="6810412" cy="68580"/>
            <a:chOff x="2220152" y="6210300"/>
            <a:chExt cx="6810412" cy="68580"/>
          </a:xfrm>
        </p:grpSpPr>
        <p:sp>
          <p:nvSpPr>
            <p:cNvPr id="108" name="Google Shape;108;p5"/>
            <p:cNvSpPr/>
            <p:nvPr/>
          </p:nvSpPr>
          <p:spPr>
            <a:xfrm>
              <a:off x="2220152" y="621030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2738754" y="621030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257356" y="621030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3775958" y="621030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294560" y="621030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813162" y="621030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331764" y="621030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5850366" y="621030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68968" y="621030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6887570" y="621030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7406172" y="621030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7924774" y="621030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8443376" y="621030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8961984" y="6210300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2" name="Google Shape;122;p5"/>
          <p:cNvGrpSpPr/>
          <p:nvPr/>
        </p:nvGrpSpPr>
        <p:grpSpPr>
          <a:xfrm>
            <a:off x="2690794" y="4656069"/>
            <a:ext cx="6810412" cy="68580"/>
            <a:chOff x="2220152" y="6210300"/>
            <a:chExt cx="6810412" cy="68580"/>
          </a:xfrm>
        </p:grpSpPr>
        <p:sp>
          <p:nvSpPr>
            <p:cNvPr id="123" name="Google Shape;123;p5"/>
            <p:cNvSpPr/>
            <p:nvPr/>
          </p:nvSpPr>
          <p:spPr>
            <a:xfrm>
              <a:off x="2220152" y="6210300"/>
              <a:ext cx="68580" cy="68580"/>
            </a:xfrm>
            <a:prstGeom prst="ellipse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38754" y="6210300"/>
              <a:ext cx="68580" cy="68580"/>
            </a:xfrm>
            <a:prstGeom prst="ellipse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257356" y="6210300"/>
              <a:ext cx="68580" cy="68580"/>
            </a:xfrm>
            <a:prstGeom prst="ellipse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775958" y="6210300"/>
              <a:ext cx="68580" cy="68580"/>
            </a:xfrm>
            <a:prstGeom prst="ellipse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4294560" y="6210300"/>
              <a:ext cx="68580" cy="68580"/>
            </a:xfrm>
            <a:prstGeom prst="ellipse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4813162" y="6210300"/>
              <a:ext cx="68580" cy="68580"/>
            </a:xfrm>
            <a:prstGeom prst="ellipse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5331764" y="6210300"/>
              <a:ext cx="68580" cy="68580"/>
            </a:xfrm>
            <a:prstGeom prst="ellipse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5850366" y="6210300"/>
              <a:ext cx="68580" cy="68580"/>
            </a:xfrm>
            <a:prstGeom prst="ellipse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368968" y="6210300"/>
              <a:ext cx="68580" cy="68580"/>
            </a:xfrm>
            <a:prstGeom prst="ellipse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887570" y="6210300"/>
              <a:ext cx="68580" cy="68580"/>
            </a:xfrm>
            <a:prstGeom prst="ellipse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7406172" y="6210300"/>
              <a:ext cx="68580" cy="68580"/>
            </a:xfrm>
            <a:prstGeom prst="ellipse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7924774" y="6210300"/>
              <a:ext cx="68580" cy="68580"/>
            </a:xfrm>
            <a:prstGeom prst="ellipse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8443376" y="6210300"/>
              <a:ext cx="68580" cy="68580"/>
            </a:xfrm>
            <a:prstGeom prst="ellipse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8961984" y="6210300"/>
              <a:ext cx="68580" cy="68580"/>
            </a:xfrm>
            <a:prstGeom prst="ellipse">
              <a:avLst/>
            </a:prstGeom>
            <a:solidFill>
              <a:srgbClr val="EF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Dark" showMasterSp="0">
  <p:cSld name="Quote Dark"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1E2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4" name="Google Shape;604;p42"/>
          <p:cNvGrpSpPr/>
          <p:nvPr/>
        </p:nvGrpSpPr>
        <p:grpSpPr>
          <a:xfrm>
            <a:off x="2220152" y="625841"/>
            <a:ext cx="7751817" cy="68700"/>
            <a:chOff x="2518793" y="1554480"/>
            <a:chExt cx="7751817" cy="68700"/>
          </a:xfrm>
        </p:grpSpPr>
        <p:sp>
          <p:nvSpPr>
            <p:cNvPr id="605" name="Google Shape;605;p42"/>
            <p:cNvSpPr/>
            <p:nvPr/>
          </p:nvSpPr>
          <p:spPr>
            <a:xfrm>
              <a:off x="251879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42"/>
            <p:cNvSpPr/>
            <p:nvPr/>
          </p:nvSpPr>
          <p:spPr>
            <a:xfrm>
              <a:off x="379931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42"/>
            <p:cNvSpPr/>
            <p:nvPr/>
          </p:nvSpPr>
          <p:spPr>
            <a:xfrm>
              <a:off x="507983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42"/>
            <p:cNvSpPr/>
            <p:nvPr/>
          </p:nvSpPr>
          <p:spPr>
            <a:xfrm>
              <a:off x="636035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42"/>
            <p:cNvSpPr/>
            <p:nvPr/>
          </p:nvSpPr>
          <p:spPr>
            <a:xfrm>
              <a:off x="764087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42"/>
            <p:cNvSpPr/>
            <p:nvPr/>
          </p:nvSpPr>
          <p:spPr>
            <a:xfrm>
              <a:off x="892139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42"/>
            <p:cNvSpPr/>
            <p:nvPr/>
          </p:nvSpPr>
          <p:spPr>
            <a:xfrm>
              <a:off x="10201910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2" name="Google Shape;612;p42"/>
          <p:cNvGrpSpPr/>
          <p:nvPr/>
        </p:nvGrpSpPr>
        <p:grpSpPr>
          <a:xfrm>
            <a:off x="2220152" y="1105901"/>
            <a:ext cx="7751817" cy="68700"/>
            <a:chOff x="2518793" y="1554480"/>
            <a:chExt cx="7751817" cy="68700"/>
          </a:xfrm>
        </p:grpSpPr>
        <p:sp>
          <p:nvSpPr>
            <p:cNvPr id="613" name="Google Shape;613;p42"/>
            <p:cNvSpPr/>
            <p:nvPr/>
          </p:nvSpPr>
          <p:spPr>
            <a:xfrm>
              <a:off x="251879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42"/>
            <p:cNvSpPr/>
            <p:nvPr/>
          </p:nvSpPr>
          <p:spPr>
            <a:xfrm>
              <a:off x="379931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42"/>
            <p:cNvSpPr/>
            <p:nvPr/>
          </p:nvSpPr>
          <p:spPr>
            <a:xfrm>
              <a:off x="507983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42"/>
            <p:cNvSpPr/>
            <p:nvPr/>
          </p:nvSpPr>
          <p:spPr>
            <a:xfrm>
              <a:off x="636035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42"/>
            <p:cNvSpPr/>
            <p:nvPr/>
          </p:nvSpPr>
          <p:spPr>
            <a:xfrm>
              <a:off x="764087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42"/>
            <p:cNvSpPr/>
            <p:nvPr/>
          </p:nvSpPr>
          <p:spPr>
            <a:xfrm>
              <a:off x="892139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>
              <a:off x="10201910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0" name="Google Shape;620;p42"/>
          <p:cNvGrpSpPr/>
          <p:nvPr/>
        </p:nvGrpSpPr>
        <p:grpSpPr>
          <a:xfrm>
            <a:off x="2220152" y="6272261"/>
            <a:ext cx="7751817" cy="68700"/>
            <a:chOff x="2518793" y="1554480"/>
            <a:chExt cx="7751817" cy="68700"/>
          </a:xfrm>
        </p:grpSpPr>
        <p:sp>
          <p:nvSpPr>
            <p:cNvPr id="621" name="Google Shape;621;p42"/>
            <p:cNvSpPr/>
            <p:nvPr/>
          </p:nvSpPr>
          <p:spPr>
            <a:xfrm>
              <a:off x="251879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42"/>
            <p:cNvSpPr/>
            <p:nvPr/>
          </p:nvSpPr>
          <p:spPr>
            <a:xfrm>
              <a:off x="379931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42"/>
            <p:cNvSpPr/>
            <p:nvPr/>
          </p:nvSpPr>
          <p:spPr>
            <a:xfrm>
              <a:off x="507983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42"/>
            <p:cNvSpPr/>
            <p:nvPr/>
          </p:nvSpPr>
          <p:spPr>
            <a:xfrm>
              <a:off x="636035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42"/>
            <p:cNvSpPr/>
            <p:nvPr/>
          </p:nvSpPr>
          <p:spPr>
            <a:xfrm>
              <a:off x="764087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42"/>
            <p:cNvSpPr/>
            <p:nvPr/>
          </p:nvSpPr>
          <p:spPr>
            <a:xfrm>
              <a:off x="8921393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42"/>
            <p:cNvSpPr/>
            <p:nvPr/>
          </p:nvSpPr>
          <p:spPr>
            <a:xfrm>
              <a:off x="10201910" y="1554480"/>
              <a:ext cx="68700" cy="68700"/>
            </a:xfrm>
            <a:prstGeom prst="ellipse">
              <a:avLst/>
            </a:prstGeom>
            <a:solidFill>
              <a:srgbClr val="EFF5FA">
                <a:alpha val="2392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Light" showMasterSp="0">
  <p:cSld name="Quote - Light"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0" name="Google Shape;630;p43"/>
          <p:cNvGrpSpPr/>
          <p:nvPr/>
        </p:nvGrpSpPr>
        <p:grpSpPr>
          <a:xfrm>
            <a:off x="2220152" y="625841"/>
            <a:ext cx="7751817" cy="68700"/>
            <a:chOff x="2518793" y="1554480"/>
            <a:chExt cx="7751817" cy="68700"/>
          </a:xfrm>
        </p:grpSpPr>
        <p:sp>
          <p:nvSpPr>
            <p:cNvPr id="631" name="Google Shape;631;p43"/>
            <p:cNvSpPr/>
            <p:nvPr/>
          </p:nvSpPr>
          <p:spPr>
            <a:xfrm>
              <a:off x="2518793" y="1554480"/>
              <a:ext cx="68700" cy="6870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43"/>
            <p:cNvSpPr/>
            <p:nvPr/>
          </p:nvSpPr>
          <p:spPr>
            <a:xfrm>
              <a:off x="3799313" y="1554480"/>
              <a:ext cx="68700" cy="6870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43"/>
            <p:cNvSpPr/>
            <p:nvPr/>
          </p:nvSpPr>
          <p:spPr>
            <a:xfrm>
              <a:off x="5079833" y="1554480"/>
              <a:ext cx="68700" cy="6870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43"/>
            <p:cNvSpPr/>
            <p:nvPr/>
          </p:nvSpPr>
          <p:spPr>
            <a:xfrm>
              <a:off x="6360353" y="1554480"/>
              <a:ext cx="68700" cy="6870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43"/>
            <p:cNvSpPr/>
            <p:nvPr/>
          </p:nvSpPr>
          <p:spPr>
            <a:xfrm>
              <a:off x="7640873" y="1554480"/>
              <a:ext cx="68700" cy="6870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43"/>
            <p:cNvSpPr/>
            <p:nvPr/>
          </p:nvSpPr>
          <p:spPr>
            <a:xfrm>
              <a:off x="8921393" y="1554480"/>
              <a:ext cx="68700" cy="6870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43"/>
            <p:cNvSpPr/>
            <p:nvPr/>
          </p:nvSpPr>
          <p:spPr>
            <a:xfrm>
              <a:off x="10201910" y="1554480"/>
              <a:ext cx="68700" cy="6870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8" name="Google Shape;638;p43"/>
          <p:cNvGrpSpPr/>
          <p:nvPr/>
        </p:nvGrpSpPr>
        <p:grpSpPr>
          <a:xfrm>
            <a:off x="2220152" y="1105901"/>
            <a:ext cx="7751817" cy="68700"/>
            <a:chOff x="2518793" y="1554480"/>
            <a:chExt cx="7751817" cy="68700"/>
          </a:xfrm>
        </p:grpSpPr>
        <p:sp>
          <p:nvSpPr>
            <p:cNvPr id="639" name="Google Shape;639;p43"/>
            <p:cNvSpPr/>
            <p:nvPr/>
          </p:nvSpPr>
          <p:spPr>
            <a:xfrm>
              <a:off x="2518793" y="1554480"/>
              <a:ext cx="68700" cy="6870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43"/>
            <p:cNvSpPr/>
            <p:nvPr/>
          </p:nvSpPr>
          <p:spPr>
            <a:xfrm>
              <a:off x="3799313" y="1554480"/>
              <a:ext cx="68700" cy="6870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43"/>
            <p:cNvSpPr/>
            <p:nvPr/>
          </p:nvSpPr>
          <p:spPr>
            <a:xfrm>
              <a:off x="5079833" y="1554480"/>
              <a:ext cx="68700" cy="6870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43"/>
            <p:cNvSpPr/>
            <p:nvPr/>
          </p:nvSpPr>
          <p:spPr>
            <a:xfrm>
              <a:off x="6360353" y="1554480"/>
              <a:ext cx="68700" cy="6870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43"/>
            <p:cNvSpPr/>
            <p:nvPr/>
          </p:nvSpPr>
          <p:spPr>
            <a:xfrm>
              <a:off x="7640873" y="1554480"/>
              <a:ext cx="68700" cy="6870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43"/>
            <p:cNvSpPr/>
            <p:nvPr/>
          </p:nvSpPr>
          <p:spPr>
            <a:xfrm>
              <a:off x="8921393" y="1554480"/>
              <a:ext cx="68700" cy="6870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43"/>
            <p:cNvSpPr/>
            <p:nvPr/>
          </p:nvSpPr>
          <p:spPr>
            <a:xfrm>
              <a:off x="10201910" y="1554480"/>
              <a:ext cx="68700" cy="6870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6" name="Google Shape;646;p43"/>
          <p:cNvGrpSpPr/>
          <p:nvPr/>
        </p:nvGrpSpPr>
        <p:grpSpPr>
          <a:xfrm>
            <a:off x="2220152" y="6272261"/>
            <a:ext cx="7751817" cy="68700"/>
            <a:chOff x="2518793" y="1554480"/>
            <a:chExt cx="7751817" cy="68700"/>
          </a:xfrm>
        </p:grpSpPr>
        <p:sp>
          <p:nvSpPr>
            <p:cNvPr id="647" name="Google Shape;647;p43"/>
            <p:cNvSpPr/>
            <p:nvPr/>
          </p:nvSpPr>
          <p:spPr>
            <a:xfrm>
              <a:off x="2518793" y="1554480"/>
              <a:ext cx="68700" cy="6870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43"/>
            <p:cNvSpPr/>
            <p:nvPr/>
          </p:nvSpPr>
          <p:spPr>
            <a:xfrm>
              <a:off x="3799313" y="1554480"/>
              <a:ext cx="68700" cy="6870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43"/>
            <p:cNvSpPr/>
            <p:nvPr/>
          </p:nvSpPr>
          <p:spPr>
            <a:xfrm>
              <a:off x="5079833" y="1554480"/>
              <a:ext cx="68700" cy="6870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43"/>
            <p:cNvSpPr/>
            <p:nvPr/>
          </p:nvSpPr>
          <p:spPr>
            <a:xfrm>
              <a:off x="6360353" y="1554480"/>
              <a:ext cx="68700" cy="6870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43"/>
            <p:cNvSpPr/>
            <p:nvPr/>
          </p:nvSpPr>
          <p:spPr>
            <a:xfrm>
              <a:off x="7640873" y="1554480"/>
              <a:ext cx="68700" cy="6870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43"/>
            <p:cNvSpPr/>
            <p:nvPr/>
          </p:nvSpPr>
          <p:spPr>
            <a:xfrm>
              <a:off x="8921393" y="1554480"/>
              <a:ext cx="68700" cy="6870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43"/>
            <p:cNvSpPr/>
            <p:nvPr/>
          </p:nvSpPr>
          <p:spPr>
            <a:xfrm>
              <a:off x="10201910" y="1554480"/>
              <a:ext cx="68700" cy="68700"/>
            </a:xfrm>
            <a:prstGeom prst="ellipse">
              <a:avLst/>
            </a:prstGeom>
            <a:solidFill>
              <a:srgbClr val="EFF5FA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Us-Dark" showMasterSp="0">
  <p:cSld name="Contact Us-Dark"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44"/>
          <p:cNvSpPr/>
          <p:nvPr/>
        </p:nvSpPr>
        <p:spPr>
          <a:xfrm>
            <a:off x="0" y="0"/>
            <a:ext cx="12192000" cy="48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44"/>
          <p:cNvSpPr/>
          <p:nvPr>
            <p:ph idx="2" type="pic"/>
          </p:nvPr>
        </p:nvSpPr>
        <p:spPr>
          <a:xfrm>
            <a:off x="0" y="4850415"/>
            <a:ext cx="12192000" cy="1992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Us-Coral" showMasterSp="0">
  <p:cSld name="Contact Us-Coral"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45"/>
          <p:cNvSpPr/>
          <p:nvPr/>
        </p:nvSpPr>
        <p:spPr>
          <a:xfrm>
            <a:off x="0" y="0"/>
            <a:ext cx="12192000" cy="485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45"/>
          <p:cNvSpPr/>
          <p:nvPr>
            <p:ph idx="2" type="pic"/>
          </p:nvPr>
        </p:nvSpPr>
        <p:spPr>
          <a:xfrm>
            <a:off x="0" y="4850415"/>
            <a:ext cx="12192000" cy="1992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>
  <p:cSld name="Blank Slide"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hoto 1">
  <p:cSld name="Content with Photo 1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"/>
          <p:cNvSpPr/>
          <p:nvPr>
            <p:ph idx="2" type="pic"/>
          </p:nvPr>
        </p:nvSpPr>
        <p:spPr>
          <a:xfrm>
            <a:off x="7029923" y="823911"/>
            <a:ext cx="4631268" cy="5210175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39" name="Google Shape;139;p6"/>
          <p:cNvGrpSpPr/>
          <p:nvPr/>
        </p:nvGrpSpPr>
        <p:grpSpPr>
          <a:xfrm flipH="1">
            <a:off x="519764" y="6335978"/>
            <a:ext cx="11141426" cy="223837"/>
            <a:chOff x="519764" y="6324786"/>
            <a:chExt cx="11141426" cy="246221"/>
          </a:xfrm>
        </p:grpSpPr>
        <p:sp>
          <p:nvSpPr>
            <p:cNvPr id="140" name="Google Shape;140;p6"/>
            <p:cNvSpPr/>
            <p:nvPr/>
          </p:nvSpPr>
          <p:spPr>
            <a:xfrm>
              <a:off x="519764" y="6324786"/>
              <a:ext cx="11141426" cy="246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9570720" y="6324786"/>
              <a:ext cx="2090470" cy="246221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con&#10;&#10;Description automatically generated" id="142" name="Google Shape;142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7539" y="298185"/>
            <a:ext cx="317216" cy="294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hoto 2">
  <p:cSld name="Content with Photo 2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/>
          <p:cNvSpPr/>
          <p:nvPr>
            <p:ph idx="2" type="pic"/>
          </p:nvPr>
        </p:nvSpPr>
        <p:spPr>
          <a:xfrm>
            <a:off x="622639" y="823120"/>
            <a:ext cx="5290817" cy="5210175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5" name="Google Shape;145;p7"/>
          <p:cNvGrpSpPr/>
          <p:nvPr/>
        </p:nvGrpSpPr>
        <p:grpSpPr>
          <a:xfrm flipH="1">
            <a:off x="506317" y="6335978"/>
            <a:ext cx="11154873" cy="223837"/>
            <a:chOff x="519764" y="6324786"/>
            <a:chExt cx="11154873" cy="246221"/>
          </a:xfrm>
        </p:grpSpPr>
        <p:sp>
          <p:nvSpPr>
            <p:cNvPr id="146" name="Google Shape;146;p7"/>
            <p:cNvSpPr/>
            <p:nvPr/>
          </p:nvSpPr>
          <p:spPr>
            <a:xfrm>
              <a:off x="519764" y="6324786"/>
              <a:ext cx="11141426" cy="246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9584167" y="6324786"/>
              <a:ext cx="2090470" cy="2462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3F5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8" name="Google Shape;148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58587" y="298270"/>
            <a:ext cx="317032" cy="294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 White">
  <p:cSld name="Text on White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150" name="Google Shape;150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7539" y="298185"/>
            <a:ext cx="317216" cy="294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 Dark">
  <p:cSld name="Text on Dark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con&#10;&#10;Description automatically generated" id="153" name="Google Shape;153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7539" y="298185"/>
            <a:ext cx="317216" cy="294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hoto Dark 1">
  <p:cSld name="Content with Photo Dark 1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0"/>
          <p:cNvSpPr/>
          <p:nvPr>
            <p:ph idx="2" type="pic"/>
          </p:nvPr>
        </p:nvSpPr>
        <p:spPr>
          <a:xfrm>
            <a:off x="7029923" y="823911"/>
            <a:ext cx="4631268" cy="5210175"/>
          </a:xfrm>
          <a:prstGeom prst="rect">
            <a:avLst/>
          </a:prstGeom>
          <a:noFill/>
          <a:ln>
            <a:noFill/>
          </a:ln>
        </p:spPr>
      </p:sp>
      <p:pic>
        <p:nvPicPr>
          <p:cNvPr descr="Icon&#10;&#10;Description automatically generated" id="157" name="Google Shape;157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7539" y="298185"/>
            <a:ext cx="317216" cy="2946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Google Shape;158;p10"/>
          <p:cNvGrpSpPr/>
          <p:nvPr/>
        </p:nvGrpSpPr>
        <p:grpSpPr>
          <a:xfrm>
            <a:off x="614359" y="963676"/>
            <a:ext cx="5190660" cy="1132915"/>
            <a:chOff x="614359" y="952246"/>
            <a:chExt cx="5190660" cy="1132915"/>
          </a:xfrm>
        </p:grpSpPr>
        <p:sp>
          <p:nvSpPr>
            <p:cNvPr id="159" name="Google Shape;159;p10"/>
            <p:cNvSpPr/>
            <p:nvPr/>
          </p:nvSpPr>
          <p:spPr>
            <a:xfrm>
              <a:off x="614359" y="952246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0"/>
            <p:cNvSpPr/>
            <p:nvPr/>
          </p:nvSpPr>
          <p:spPr>
            <a:xfrm>
              <a:off x="1894879" y="952246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>
              <a:off x="3175399" y="952246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0"/>
            <p:cNvSpPr/>
            <p:nvPr/>
          </p:nvSpPr>
          <p:spPr>
            <a:xfrm>
              <a:off x="4455919" y="952246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0"/>
            <p:cNvSpPr/>
            <p:nvPr/>
          </p:nvSpPr>
          <p:spPr>
            <a:xfrm>
              <a:off x="5736439" y="952246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0"/>
            <p:cNvSpPr/>
            <p:nvPr/>
          </p:nvSpPr>
          <p:spPr>
            <a:xfrm>
              <a:off x="614359" y="1484414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0"/>
            <p:cNvSpPr/>
            <p:nvPr/>
          </p:nvSpPr>
          <p:spPr>
            <a:xfrm>
              <a:off x="1894879" y="1484414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0"/>
            <p:cNvSpPr/>
            <p:nvPr/>
          </p:nvSpPr>
          <p:spPr>
            <a:xfrm>
              <a:off x="3175399" y="1484414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4455919" y="1484414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5736439" y="1484414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614359" y="2016581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1894879" y="2016581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0"/>
            <p:cNvSpPr/>
            <p:nvPr/>
          </p:nvSpPr>
          <p:spPr>
            <a:xfrm>
              <a:off x="3175399" y="2016581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0"/>
            <p:cNvSpPr/>
            <p:nvPr/>
          </p:nvSpPr>
          <p:spPr>
            <a:xfrm>
              <a:off x="4455919" y="2016581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5736439" y="2016581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10"/>
          <p:cNvGrpSpPr/>
          <p:nvPr/>
        </p:nvGrpSpPr>
        <p:grpSpPr>
          <a:xfrm>
            <a:off x="614359" y="5215636"/>
            <a:ext cx="5190660" cy="1132915"/>
            <a:chOff x="614359" y="952246"/>
            <a:chExt cx="5190660" cy="1132915"/>
          </a:xfrm>
        </p:grpSpPr>
        <p:sp>
          <p:nvSpPr>
            <p:cNvPr id="175" name="Google Shape;175;p10"/>
            <p:cNvSpPr/>
            <p:nvPr/>
          </p:nvSpPr>
          <p:spPr>
            <a:xfrm>
              <a:off x="614359" y="952246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1894879" y="952246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0"/>
            <p:cNvSpPr/>
            <p:nvPr/>
          </p:nvSpPr>
          <p:spPr>
            <a:xfrm>
              <a:off x="3175399" y="952246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0"/>
            <p:cNvSpPr/>
            <p:nvPr/>
          </p:nvSpPr>
          <p:spPr>
            <a:xfrm>
              <a:off x="4455919" y="952246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0"/>
            <p:cNvSpPr/>
            <p:nvPr/>
          </p:nvSpPr>
          <p:spPr>
            <a:xfrm>
              <a:off x="5736439" y="952246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0"/>
            <p:cNvSpPr/>
            <p:nvPr/>
          </p:nvSpPr>
          <p:spPr>
            <a:xfrm>
              <a:off x="614359" y="1484414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0"/>
            <p:cNvSpPr/>
            <p:nvPr/>
          </p:nvSpPr>
          <p:spPr>
            <a:xfrm>
              <a:off x="1894879" y="1484414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0"/>
            <p:cNvSpPr/>
            <p:nvPr/>
          </p:nvSpPr>
          <p:spPr>
            <a:xfrm>
              <a:off x="3175399" y="1484414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0"/>
            <p:cNvSpPr/>
            <p:nvPr/>
          </p:nvSpPr>
          <p:spPr>
            <a:xfrm>
              <a:off x="4455919" y="1484414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0"/>
            <p:cNvSpPr/>
            <p:nvPr/>
          </p:nvSpPr>
          <p:spPr>
            <a:xfrm>
              <a:off x="5736439" y="1484414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0"/>
            <p:cNvSpPr/>
            <p:nvPr/>
          </p:nvSpPr>
          <p:spPr>
            <a:xfrm>
              <a:off x="614359" y="2016581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0"/>
            <p:cNvSpPr/>
            <p:nvPr/>
          </p:nvSpPr>
          <p:spPr>
            <a:xfrm>
              <a:off x="1894879" y="2016581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0"/>
            <p:cNvSpPr/>
            <p:nvPr/>
          </p:nvSpPr>
          <p:spPr>
            <a:xfrm>
              <a:off x="3175399" y="2016581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0"/>
            <p:cNvSpPr/>
            <p:nvPr/>
          </p:nvSpPr>
          <p:spPr>
            <a:xfrm>
              <a:off x="4455919" y="2016581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0"/>
            <p:cNvSpPr/>
            <p:nvPr/>
          </p:nvSpPr>
          <p:spPr>
            <a:xfrm>
              <a:off x="5736439" y="2016581"/>
              <a:ext cx="68580" cy="68580"/>
            </a:xfrm>
            <a:prstGeom prst="ellipse">
              <a:avLst/>
            </a:prstGeom>
            <a:solidFill>
              <a:srgbClr val="EFF5FA">
                <a:alpha val="2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4.xml"/><Relationship Id="rId21" Type="http://schemas.openxmlformats.org/officeDocument/2006/relationships/theme" Target="../theme/theme1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19764" y="90987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19764" y="2383277"/>
            <a:ext cx="10515600" cy="3793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6"/>
          <p:cNvSpPr txBox="1"/>
          <p:nvPr>
            <p:ph type="title"/>
          </p:nvPr>
        </p:nvSpPr>
        <p:spPr>
          <a:xfrm>
            <a:off x="519764" y="90987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9" name="Google Shape;349;p26"/>
          <p:cNvSpPr txBox="1"/>
          <p:nvPr>
            <p:ph idx="1" type="body"/>
          </p:nvPr>
        </p:nvSpPr>
        <p:spPr>
          <a:xfrm>
            <a:off x="519764" y="2383277"/>
            <a:ext cx="10515600" cy="3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jpg"/><Relationship Id="rId4" Type="http://schemas.openxmlformats.org/officeDocument/2006/relationships/image" Target="../media/image22.jpg"/><Relationship Id="rId5" Type="http://schemas.openxmlformats.org/officeDocument/2006/relationships/image" Target="../media/image23.png"/><Relationship Id="rId6" Type="http://schemas.openxmlformats.org/officeDocument/2006/relationships/image" Target="../media/image2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gif"/><Relationship Id="rId4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png"/><Relationship Id="rId4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Relationship Id="rId4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Relationship Id="rId4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Relationship Id="rId4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Relationship Id="rId4" Type="http://schemas.openxmlformats.org/officeDocument/2006/relationships/image" Target="../media/image31.jpg"/><Relationship Id="rId5" Type="http://schemas.openxmlformats.org/officeDocument/2006/relationships/hyperlink" Target="https://itsmth.fandom.com/wiki/Hapyxelor" TargetMode="External"/><Relationship Id="rId6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png"/><Relationship Id="rId4" Type="http://schemas.openxmlformats.org/officeDocument/2006/relationships/image" Target="../media/image35.png"/><Relationship Id="rId5" Type="http://schemas.openxmlformats.org/officeDocument/2006/relationships/image" Target="../media/image45.png"/><Relationship Id="rId6" Type="http://schemas.openxmlformats.org/officeDocument/2006/relationships/image" Target="../media/image3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0.png"/><Relationship Id="rId4" Type="http://schemas.openxmlformats.org/officeDocument/2006/relationships/image" Target="../media/image48.png"/><Relationship Id="rId5" Type="http://schemas.openxmlformats.org/officeDocument/2006/relationships/image" Target="../media/image46.jpg"/><Relationship Id="rId6" Type="http://schemas.openxmlformats.org/officeDocument/2006/relationships/image" Target="../media/image52.png"/><Relationship Id="rId7" Type="http://schemas.openxmlformats.org/officeDocument/2006/relationships/image" Target="../media/image4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4.png"/><Relationship Id="rId4" Type="http://schemas.openxmlformats.org/officeDocument/2006/relationships/image" Target="../media/image62.gif"/><Relationship Id="rId9" Type="http://schemas.openxmlformats.org/officeDocument/2006/relationships/image" Target="../media/image51.png"/><Relationship Id="rId5" Type="http://schemas.openxmlformats.org/officeDocument/2006/relationships/image" Target="../media/image53.png"/><Relationship Id="rId6" Type="http://schemas.openxmlformats.org/officeDocument/2006/relationships/image" Target="../media/image57.gif"/><Relationship Id="rId7" Type="http://schemas.openxmlformats.org/officeDocument/2006/relationships/image" Target="../media/image66.gif"/><Relationship Id="rId8" Type="http://schemas.openxmlformats.org/officeDocument/2006/relationships/image" Target="../media/image6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1.png"/><Relationship Id="rId4" Type="http://schemas.openxmlformats.org/officeDocument/2006/relationships/image" Target="../media/image56.jpg"/><Relationship Id="rId5" Type="http://schemas.openxmlformats.org/officeDocument/2006/relationships/image" Target="../media/image59.png"/><Relationship Id="rId6" Type="http://schemas.openxmlformats.org/officeDocument/2006/relationships/image" Target="../media/image1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8.png"/><Relationship Id="rId4" Type="http://schemas.openxmlformats.org/officeDocument/2006/relationships/image" Target="../media/image55.png"/><Relationship Id="rId5" Type="http://schemas.openxmlformats.org/officeDocument/2006/relationships/image" Target="../media/image65.png"/><Relationship Id="rId6" Type="http://schemas.openxmlformats.org/officeDocument/2006/relationships/image" Target="../media/image6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www.atom-computing.com/careers" TargetMode="External"/><Relationship Id="rId4" Type="http://schemas.openxmlformats.org/officeDocument/2006/relationships/image" Target="../media/image69.gif"/><Relationship Id="rId5" Type="http://schemas.openxmlformats.org/officeDocument/2006/relationships/image" Target="../media/image7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2.png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4.jpg"/><Relationship Id="rId5" Type="http://schemas.openxmlformats.org/officeDocument/2006/relationships/image" Target="../media/image28.jpg"/><Relationship Id="rId6" Type="http://schemas.openxmlformats.org/officeDocument/2006/relationships/image" Target="../media/image15.jpg"/><Relationship Id="rId7" Type="http://schemas.openxmlformats.org/officeDocument/2006/relationships/image" Target="../media/image1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Relationship Id="rId6" Type="http://schemas.openxmlformats.org/officeDocument/2006/relationships/image" Target="../media/image25.png"/><Relationship Id="rId7" Type="http://schemas.openxmlformats.org/officeDocument/2006/relationships/image" Target="../media/image20.png"/><Relationship Id="rId8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47"/>
          <p:cNvSpPr txBox="1"/>
          <p:nvPr/>
        </p:nvSpPr>
        <p:spPr>
          <a:xfrm>
            <a:off x="2398051" y="2846505"/>
            <a:ext cx="7785600" cy="18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b="1" lang="en-US" sz="3200">
                <a:solidFill>
                  <a:schemeClr val="lt1"/>
                </a:solidFill>
              </a:rPr>
              <a:t>Lllama and the Lake Monster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47"/>
          <p:cNvSpPr txBox="1"/>
          <p:nvPr/>
        </p:nvSpPr>
        <p:spPr>
          <a:xfrm>
            <a:off x="2398053" y="3395125"/>
            <a:ext cx="52362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US" sz="1800">
                <a:solidFill>
                  <a:schemeClr val="accent1"/>
                </a:solidFill>
              </a:rPr>
              <a:t>SDR in Neutral Atom Quantum Computing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7" name="Google Shape;667;p47"/>
          <p:cNvCxnSpPr/>
          <p:nvPr/>
        </p:nvCxnSpPr>
        <p:spPr>
          <a:xfrm>
            <a:off x="2245841" y="2882408"/>
            <a:ext cx="0" cy="7899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68" name="Google Shape;668;p47"/>
          <p:cNvSpPr txBox="1"/>
          <p:nvPr/>
        </p:nvSpPr>
        <p:spPr>
          <a:xfrm>
            <a:off x="2299801" y="4062471"/>
            <a:ext cx="47913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 sz="1800">
                <a:solidFill>
                  <a:schemeClr val="lt1"/>
                </a:solidFill>
              </a:rPr>
              <a:t>Robin Coxe (AB1WM)</a:t>
            </a:r>
            <a:endParaRPr b="1" sz="1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rcoxe@atom-computing.com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Chief Control Systems Engineer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Atom Computing Inc.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GNU Radio Conference 2021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23 September 2021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750">
        <p:push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56"/>
          <p:cNvSpPr txBox="1"/>
          <p:nvPr/>
        </p:nvSpPr>
        <p:spPr>
          <a:xfrm>
            <a:off x="1298675" y="214700"/>
            <a:ext cx="81669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3200">
                <a:solidFill>
                  <a:schemeClr val="lt1"/>
                </a:solidFill>
              </a:rPr>
              <a:t>Two-</a:t>
            </a:r>
            <a:r>
              <a:rPr b="1" lang="en-US" sz="3200">
                <a:solidFill>
                  <a:schemeClr val="lt1"/>
                </a:solidFill>
              </a:rPr>
              <a:t>Qubit ⁸⁷Sr Gates</a:t>
            </a:r>
            <a:endParaRPr sz="3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3200">
                <a:solidFill>
                  <a:schemeClr val="lt1"/>
                </a:solidFill>
              </a:rPr>
              <a:t> 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9" name="Google Shape;759;p56"/>
          <p:cNvCxnSpPr/>
          <p:nvPr/>
        </p:nvCxnSpPr>
        <p:spPr>
          <a:xfrm>
            <a:off x="1191578" y="214707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60" name="Google Shape;76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8050" y="2988101"/>
            <a:ext cx="2026948" cy="259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26600" y="901125"/>
            <a:ext cx="2138400" cy="1835450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56"/>
          <p:cNvSpPr txBox="1"/>
          <p:nvPr/>
        </p:nvSpPr>
        <p:spPr>
          <a:xfrm>
            <a:off x="414350" y="765250"/>
            <a:ext cx="7254600" cy="44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</a:rPr>
              <a:t>Use two neighboring atoms and the Rydberg Blockade effect to create a 2-qubit gate equivalent to a CNOT or C-Phase gate (i.e., target atom can only be excited if control atom is in the ground state)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Rydberg Atom:  an atom in an excited state with a large principal quantum number resulting in a bloated electron cloud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Use a UV laser (ƛ= 317 nm) to create Rydberg states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Rydberg Blockade: if atom #1 is in a Rydberg state, atom #2 in a neighboring trap few ㎛ away is prohibited from entering the Rydberg state due to dipole forces exerted by the atom #1 on atom #2, since the UV laser is no longer resonant with the shifted energy level of atom #2.</a:t>
            </a:r>
            <a:endParaRPr sz="1600">
              <a:solidFill>
                <a:schemeClr val="lt1"/>
              </a:solidFill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763" name="Google Shape;763;p56"/>
          <p:cNvSpPr txBox="1"/>
          <p:nvPr/>
        </p:nvSpPr>
        <p:spPr>
          <a:xfrm>
            <a:off x="9836950" y="5584200"/>
            <a:ext cx="318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Rydberg Penguin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64" name="Google Shape;764;p56"/>
          <p:cNvSpPr txBox="1"/>
          <p:nvPr/>
        </p:nvSpPr>
        <p:spPr>
          <a:xfrm>
            <a:off x="9717625" y="424125"/>
            <a:ext cx="318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Rydberg Atoms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65" name="Google Shape;765;p56"/>
          <p:cNvSpPr txBox="1"/>
          <p:nvPr/>
        </p:nvSpPr>
        <p:spPr>
          <a:xfrm>
            <a:off x="6491675" y="6212100"/>
            <a:ext cx="4685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Reference</a:t>
            </a:r>
            <a:r>
              <a:rPr lang="en-US" sz="900">
                <a:solidFill>
                  <a:schemeClr val="lt1"/>
                </a:solidFill>
              </a:rPr>
              <a:t>: </a:t>
            </a:r>
            <a:r>
              <a:rPr lang="en-US" sz="900">
                <a:solidFill>
                  <a:schemeClr val="lt1"/>
                </a:solidFill>
              </a:rPr>
              <a:t>h</a:t>
            </a:r>
            <a:r>
              <a:rPr lang="en-US" sz="900">
                <a:solidFill>
                  <a:schemeClr val="lt1"/>
                </a:solidFill>
              </a:rPr>
              <a:t>ttps://cold-atoms.physics.lsa.umich.edu/projects/dipoleblockade/motivation.html</a:t>
            </a:r>
            <a:endParaRPr sz="900">
              <a:solidFill>
                <a:schemeClr val="lt1"/>
              </a:solidFill>
            </a:endParaRPr>
          </a:p>
        </p:txBody>
      </p:sp>
      <p:pic>
        <p:nvPicPr>
          <p:cNvPr id="766" name="Google Shape;766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68950" y="1790455"/>
            <a:ext cx="1529275" cy="361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51263" y="4510875"/>
            <a:ext cx="3357900" cy="2225725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56"/>
          <p:cNvSpPr txBox="1"/>
          <p:nvPr/>
        </p:nvSpPr>
        <p:spPr>
          <a:xfrm>
            <a:off x="6491675" y="5952700"/>
            <a:ext cx="144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C-PHASE Gate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750">
        <p:push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3" name="Google Shape;773;p57"/>
          <p:cNvGrpSpPr/>
          <p:nvPr/>
        </p:nvGrpSpPr>
        <p:grpSpPr>
          <a:xfrm>
            <a:off x="7004006" y="2908908"/>
            <a:ext cx="4997946" cy="3690708"/>
            <a:chOff x="1752756" y="1033033"/>
            <a:chExt cx="4997946" cy="3690708"/>
          </a:xfrm>
        </p:grpSpPr>
        <p:sp>
          <p:nvSpPr>
            <p:cNvPr id="774" name="Google Shape;774;p57"/>
            <p:cNvSpPr/>
            <p:nvPr/>
          </p:nvSpPr>
          <p:spPr>
            <a:xfrm>
              <a:off x="1752756" y="3860670"/>
              <a:ext cx="1619100" cy="391800"/>
            </a:xfrm>
            <a:prstGeom prst="roundRect">
              <a:avLst>
                <a:gd fmla="val 16667" name="adj"/>
              </a:avLst>
            </a:prstGeom>
            <a:solidFill>
              <a:srgbClr val="9900FF"/>
            </a:solidFill>
            <a:ln cap="flat" cmpd="sng" w="2857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FFFFFF"/>
                  </a:solidFill>
                </a:rPr>
                <a:t>Readout Hardware</a:t>
              </a:r>
              <a:endParaRPr b="1" sz="900">
                <a:solidFill>
                  <a:srgbClr val="FFFFFF"/>
                </a:solidFill>
              </a:endParaRPr>
            </a:p>
          </p:txBody>
        </p:sp>
        <p:sp>
          <p:nvSpPr>
            <p:cNvPr id="775" name="Google Shape;775;p57"/>
            <p:cNvSpPr/>
            <p:nvPr/>
          </p:nvSpPr>
          <p:spPr>
            <a:xfrm>
              <a:off x="3441790" y="3860670"/>
              <a:ext cx="1619100" cy="391800"/>
            </a:xfrm>
            <a:prstGeom prst="roundRect">
              <a:avLst>
                <a:gd fmla="val 16667" name="adj"/>
              </a:avLst>
            </a:prstGeom>
            <a:solidFill>
              <a:srgbClr val="9900FF"/>
            </a:solidFill>
            <a:ln cap="flat" cmpd="sng" w="2857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FFFFFF"/>
                  </a:solidFill>
                </a:rPr>
                <a:t>Laser Actuators</a:t>
              </a:r>
              <a:endParaRPr b="1" sz="900">
                <a:solidFill>
                  <a:srgbClr val="FFFFFF"/>
                </a:solidFill>
              </a:endParaRPr>
            </a:p>
          </p:txBody>
        </p:sp>
        <p:sp>
          <p:nvSpPr>
            <p:cNvPr id="776" name="Google Shape;776;p57"/>
            <p:cNvSpPr/>
            <p:nvPr/>
          </p:nvSpPr>
          <p:spPr>
            <a:xfrm>
              <a:off x="1752765" y="3389399"/>
              <a:ext cx="3309900" cy="391800"/>
            </a:xfrm>
            <a:prstGeom prst="roundRect">
              <a:avLst>
                <a:gd fmla="val 16667" name="adj"/>
              </a:avLst>
            </a:prstGeom>
            <a:solidFill>
              <a:srgbClr val="9900FF"/>
            </a:solidFill>
            <a:ln cap="flat" cmpd="sng" w="2857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FFFFFF"/>
                  </a:solidFill>
                </a:rPr>
                <a:t>Digital and Analog Sequencer</a:t>
              </a:r>
              <a:endParaRPr b="1" sz="900">
                <a:solidFill>
                  <a:srgbClr val="FFFFFF"/>
                </a:solidFill>
              </a:endParaRPr>
            </a:p>
          </p:txBody>
        </p:sp>
        <p:sp>
          <p:nvSpPr>
            <p:cNvPr id="777" name="Google Shape;777;p57"/>
            <p:cNvSpPr/>
            <p:nvPr/>
          </p:nvSpPr>
          <p:spPr>
            <a:xfrm>
              <a:off x="1752765" y="2918127"/>
              <a:ext cx="4996200" cy="391800"/>
            </a:xfrm>
            <a:prstGeom prst="roundRect">
              <a:avLst>
                <a:gd fmla="val 16667" name="adj"/>
              </a:avLst>
            </a:prstGeom>
            <a:solidFill>
              <a:srgbClr val="4A86E8"/>
            </a:solidFill>
            <a:ln cap="flat" cmpd="sng" w="2857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FFFFFF"/>
                  </a:solidFill>
                </a:rPr>
                <a:t>Job Queue</a:t>
              </a:r>
              <a:endParaRPr b="1" sz="900">
                <a:solidFill>
                  <a:srgbClr val="FFFFFF"/>
                </a:solidFill>
              </a:endParaRPr>
            </a:p>
          </p:txBody>
        </p:sp>
        <p:sp>
          <p:nvSpPr>
            <p:cNvPr id="778" name="Google Shape;778;p57"/>
            <p:cNvSpPr/>
            <p:nvPr/>
          </p:nvSpPr>
          <p:spPr>
            <a:xfrm>
              <a:off x="1752765" y="2446856"/>
              <a:ext cx="4996200" cy="391800"/>
            </a:xfrm>
            <a:prstGeom prst="roundRect">
              <a:avLst>
                <a:gd fmla="val 16667" name="adj"/>
              </a:avLst>
            </a:prstGeom>
            <a:solidFill>
              <a:srgbClr val="4A86E8"/>
            </a:solidFill>
            <a:ln cap="flat" cmpd="sng" w="2857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FFFFFF"/>
                  </a:solidFill>
                </a:rPr>
                <a:t>Sequence Pipeline Compiler</a:t>
              </a:r>
              <a:endParaRPr b="1" sz="900">
                <a:solidFill>
                  <a:srgbClr val="FFFFFF"/>
                </a:solidFill>
              </a:endParaRPr>
            </a:p>
          </p:txBody>
        </p:sp>
        <p:sp>
          <p:nvSpPr>
            <p:cNvPr id="779" name="Google Shape;779;p57"/>
            <p:cNvSpPr/>
            <p:nvPr/>
          </p:nvSpPr>
          <p:spPr>
            <a:xfrm>
              <a:off x="3697386" y="1975559"/>
              <a:ext cx="3053100" cy="391800"/>
            </a:xfrm>
            <a:prstGeom prst="roundRect">
              <a:avLst>
                <a:gd fmla="val 16667" name="adj"/>
              </a:avLst>
            </a:prstGeom>
            <a:solidFill>
              <a:srgbClr val="93C47D"/>
            </a:solidFill>
            <a:ln cap="flat" cmpd="sng" w="2857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FFFFFF"/>
                  </a:solidFill>
                </a:rPr>
                <a:t>In-house Quantum Gate DSL</a:t>
              </a:r>
              <a:endParaRPr b="1" sz="900">
                <a:solidFill>
                  <a:srgbClr val="FFFFFF"/>
                </a:solidFill>
              </a:endParaRPr>
            </a:p>
          </p:txBody>
        </p:sp>
        <p:sp>
          <p:nvSpPr>
            <p:cNvPr id="780" name="Google Shape;780;p57"/>
            <p:cNvSpPr/>
            <p:nvPr/>
          </p:nvSpPr>
          <p:spPr>
            <a:xfrm>
              <a:off x="3697386" y="1504296"/>
              <a:ext cx="1470000" cy="391800"/>
            </a:xfrm>
            <a:prstGeom prst="roundRect">
              <a:avLst>
                <a:gd fmla="val 16667" name="adj"/>
              </a:avLst>
            </a:prstGeom>
            <a:solidFill>
              <a:srgbClr val="93C47D"/>
            </a:solidFill>
            <a:ln cap="flat" cmpd="sng" w="2857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FFFFFF"/>
                  </a:solidFill>
                </a:rPr>
                <a:t>High-level Quantum Language</a:t>
              </a:r>
              <a:endParaRPr b="1" sz="900">
                <a:solidFill>
                  <a:srgbClr val="FFFFFF"/>
                </a:solidFill>
              </a:endParaRPr>
            </a:p>
          </p:txBody>
        </p:sp>
        <p:sp>
          <p:nvSpPr>
            <p:cNvPr id="781" name="Google Shape;781;p57"/>
            <p:cNvSpPr/>
            <p:nvPr/>
          </p:nvSpPr>
          <p:spPr>
            <a:xfrm>
              <a:off x="3697386" y="1033033"/>
              <a:ext cx="1470000" cy="391800"/>
            </a:xfrm>
            <a:prstGeom prst="roundRect">
              <a:avLst>
                <a:gd fmla="val 16667" name="adj"/>
              </a:avLst>
            </a:prstGeom>
            <a:solidFill>
              <a:srgbClr val="93C47D"/>
            </a:solidFill>
            <a:ln cap="flat" cmpd="sng" w="2857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FFFFFF"/>
                  </a:solidFill>
                </a:rPr>
                <a:t>Public API</a:t>
              </a:r>
              <a:endParaRPr b="1" sz="900">
                <a:solidFill>
                  <a:srgbClr val="FFFFFF"/>
                </a:solidFill>
              </a:endParaRPr>
            </a:p>
          </p:txBody>
        </p:sp>
        <p:sp>
          <p:nvSpPr>
            <p:cNvPr id="782" name="Google Shape;782;p57"/>
            <p:cNvSpPr/>
            <p:nvPr/>
          </p:nvSpPr>
          <p:spPr>
            <a:xfrm>
              <a:off x="5280702" y="1033736"/>
              <a:ext cx="1470000" cy="862200"/>
            </a:xfrm>
            <a:prstGeom prst="roundRect">
              <a:avLst>
                <a:gd fmla="val 16667" name="adj"/>
              </a:avLst>
            </a:prstGeom>
            <a:solidFill>
              <a:srgbClr val="93C47D"/>
            </a:solidFill>
            <a:ln cap="flat" cmpd="sng" w="2857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FFFFFF"/>
                  </a:solidFill>
                </a:rPr>
                <a:t>Internal Quantum Information UI</a:t>
              </a:r>
              <a:endParaRPr b="1" sz="900">
                <a:solidFill>
                  <a:srgbClr val="FFFFFF"/>
                </a:solidFill>
              </a:endParaRPr>
            </a:p>
          </p:txBody>
        </p:sp>
        <p:sp>
          <p:nvSpPr>
            <p:cNvPr id="783" name="Google Shape;783;p57"/>
            <p:cNvSpPr/>
            <p:nvPr/>
          </p:nvSpPr>
          <p:spPr>
            <a:xfrm>
              <a:off x="1752765" y="1033836"/>
              <a:ext cx="1867200" cy="1333500"/>
            </a:xfrm>
            <a:prstGeom prst="roundRect">
              <a:avLst>
                <a:gd fmla="val 16667" name="adj"/>
              </a:avLst>
            </a:prstGeom>
            <a:solidFill>
              <a:srgbClr val="93C47D"/>
            </a:solidFill>
            <a:ln cap="flat" cmpd="sng" w="2857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FFFFFF"/>
                  </a:solidFill>
                </a:rPr>
                <a:t>Lower Level Sequence Description</a:t>
              </a:r>
              <a:endParaRPr b="1" sz="900">
                <a:solidFill>
                  <a:srgbClr val="FFFFFF"/>
                </a:solidFill>
              </a:endParaRPr>
            </a:p>
          </p:txBody>
        </p:sp>
        <p:sp>
          <p:nvSpPr>
            <p:cNvPr id="784" name="Google Shape;784;p57"/>
            <p:cNvSpPr/>
            <p:nvPr/>
          </p:nvSpPr>
          <p:spPr>
            <a:xfrm>
              <a:off x="1752765" y="4331942"/>
              <a:ext cx="4996200" cy="391800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2857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828675" rotWithShape="0" algn="bl" dir="13800000" dist="209550">
                <a:srgbClr val="000000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FFFFFF"/>
                  </a:solidFill>
                </a:rPr>
                <a:t>Optically Trapped Strontium Atoms</a:t>
              </a:r>
              <a:endParaRPr b="1" sz="900">
                <a:solidFill>
                  <a:srgbClr val="FFFFFF"/>
                </a:solidFill>
              </a:endParaRPr>
            </a:p>
          </p:txBody>
        </p:sp>
        <p:sp>
          <p:nvSpPr>
            <p:cNvPr id="785" name="Google Shape;785;p57"/>
            <p:cNvSpPr/>
            <p:nvPr/>
          </p:nvSpPr>
          <p:spPr>
            <a:xfrm>
              <a:off x="5130847" y="3389399"/>
              <a:ext cx="1619100" cy="862200"/>
            </a:xfrm>
            <a:prstGeom prst="roundRect">
              <a:avLst>
                <a:gd fmla="val 16667" name="adj"/>
              </a:avLst>
            </a:prstGeom>
            <a:solidFill>
              <a:srgbClr val="9900FF"/>
            </a:solidFill>
            <a:ln cap="flat" cmpd="sng" w="2857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942975" rotWithShape="0" algn="bl" dir="14160000" dist="114300">
                <a:srgbClr val="000000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FFFFFF"/>
                  </a:solidFill>
                </a:rPr>
                <a:t>Laser Cooling &amp; Trapping</a:t>
              </a:r>
              <a:endParaRPr b="1" sz="900">
                <a:solidFill>
                  <a:srgbClr val="FFFFFF"/>
                </a:solidFill>
              </a:endParaRPr>
            </a:p>
          </p:txBody>
        </p:sp>
      </p:grpSp>
      <p:sp>
        <p:nvSpPr>
          <p:cNvPr id="786" name="Google Shape;786;p57"/>
          <p:cNvSpPr txBox="1"/>
          <p:nvPr/>
        </p:nvSpPr>
        <p:spPr>
          <a:xfrm>
            <a:off x="869473" y="794200"/>
            <a:ext cx="9663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2800">
                <a:solidFill>
                  <a:schemeClr val="lt1"/>
                </a:solidFill>
              </a:rPr>
              <a:t>Neutral Atom Quantum Computing: The Stack</a:t>
            </a:r>
            <a:endParaRPr b="1" sz="2800">
              <a:solidFill>
                <a:schemeClr val="lt1"/>
              </a:solidFill>
            </a:endParaRPr>
          </a:p>
        </p:txBody>
      </p:sp>
      <p:cxnSp>
        <p:nvCxnSpPr>
          <p:cNvPr id="787" name="Google Shape;787;p57"/>
          <p:cNvCxnSpPr/>
          <p:nvPr/>
        </p:nvCxnSpPr>
        <p:spPr>
          <a:xfrm>
            <a:off x="610278" y="751539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8" name="Google Shape;78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650" y="1512350"/>
            <a:ext cx="6052875" cy="3379275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57"/>
          <p:cNvSpPr txBox="1"/>
          <p:nvPr/>
        </p:nvSpPr>
        <p:spPr>
          <a:xfrm>
            <a:off x="2288850" y="5361825"/>
            <a:ext cx="3837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1"/>
                </a:solidFill>
              </a:rPr>
              <a:t>Control Systems Group: 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1"/>
                </a:solidFill>
              </a:rPr>
              <a:t>Basement Troglodytes of the Stack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790" name="Google Shape;790;p57"/>
          <p:cNvSpPr/>
          <p:nvPr/>
        </p:nvSpPr>
        <p:spPr>
          <a:xfrm rot="10800000">
            <a:off x="5451501" y="5506825"/>
            <a:ext cx="1439700" cy="515100"/>
          </a:xfrm>
          <a:prstGeom prst="leftArrow">
            <a:avLst>
              <a:gd fmla="val 37133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58"/>
          <p:cNvSpPr txBox="1"/>
          <p:nvPr/>
        </p:nvSpPr>
        <p:spPr>
          <a:xfrm>
            <a:off x="1362175" y="270875"/>
            <a:ext cx="9471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3200">
                <a:solidFill>
                  <a:schemeClr val="lt1"/>
                </a:solidFill>
              </a:rPr>
              <a:t>Represent Quantum Circuits as RF Pulses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6" name="Google Shape;796;p58"/>
          <p:cNvCxnSpPr/>
          <p:nvPr/>
        </p:nvCxnSpPr>
        <p:spPr>
          <a:xfrm>
            <a:off x="1223778" y="232832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97" name="Google Shape;79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5750" y="1938250"/>
            <a:ext cx="2339800" cy="233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5000" y="1658625"/>
            <a:ext cx="6111425" cy="3948250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58"/>
          <p:cNvSpPr txBox="1"/>
          <p:nvPr/>
        </p:nvSpPr>
        <p:spPr>
          <a:xfrm>
            <a:off x="9101400" y="4391375"/>
            <a:ext cx="3037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Image Credits: Prasahnt Sivarajah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0" name="Google Shape;800;p58"/>
          <p:cNvSpPr txBox="1"/>
          <p:nvPr/>
        </p:nvSpPr>
        <p:spPr>
          <a:xfrm>
            <a:off x="1696801" y="5646725"/>
            <a:ext cx="80523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Phase-Coherent Pulses at ~10 ns Timescales</a:t>
            </a:r>
            <a:endParaRPr sz="16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01" name="Google Shape;801;p58"/>
          <p:cNvSpPr txBox="1"/>
          <p:nvPr/>
        </p:nvSpPr>
        <p:spPr>
          <a:xfrm>
            <a:off x="8426600" y="15071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</a:rPr>
              <a:t>𝜋-pulse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750">
        <p:push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9"/>
          <p:cNvSpPr txBox="1"/>
          <p:nvPr/>
        </p:nvSpPr>
        <p:spPr>
          <a:xfrm>
            <a:off x="1362175" y="270875"/>
            <a:ext cx="9471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3200">
                <a:solidFill>
                  <a:schemeClr val="lt1"/>
                </a:solidFill>
              </a:rPr>
              <a:t>Use an SDR to Create a 1-Qubit Gate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07" name="Google Shape;807;p59"/>
          <p:cNvCxnSpPr/>
          <p:nvPr/>
        </p:nvCxnSpPr>
        <p:spPr>
          <a:xfrm>
            <a:off x="1223778" y="232832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08" name="Google Shape;80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450" y="1231900"/>
            <a:ext cx="10731351" cy="452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2000" y="3754425"/>
            <a:ext cx="478651" cy="4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7125" y="3998975"/>
            <a:ext cx="478651" cy="40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750">
        <p:push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60"/>
          <p:cNvSpPr txBox="1"/>
          <p:nvPr/>
        </p:nvSpPr>
        <p:spPr>
          <a:xfrm>
            <a:off x="1362175" y="270875"/>
            <a:ext cx="10422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800">
                <a:solidFill>
                  <a:schemeClr val="lt1"/>
                </a:solidFill>
              </a:rPr>
              <a:t>Actuate Stimulated Raman Transitions for 1Q gates with EOMs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6" name="Google Shape;816;p60"/>
          <p:cNvCxnSpPr/>
          <p:nvPr/>
        </p:nvCxnSpPr>
        <p:spPr>
          <a:xfrm>
            <a:off x="1223778" y="232832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17" name="Google Shape;81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651" y="1512200"/>
            <a:ext cx="9886950" cy="394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1625" y="2066375"/>
            <a:ext cx="478651" cy="40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750">
        <p:push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61"/>
          <p:cNvSpPr txBox="1"/>
          <p:nvPr/>
        </p:nvSpPr>
        <p:spPr>
          <a:xfrm>
            <a:off x="1362175" y="270875"/>
            <a:ext cx="10422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3200">
                <a:solidFill>
                  <a:schemeClr val="lt1"/>
                </a:solidFill>
              </a:rPr>
              <a:t>Selectively Address Trapped Atoms with RF Tones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4" name="Google Shape;824;p61"/>
          <p:cNvCxnSpPr/>
          <p:nvPr/>
        </p:nvCxnSpPr>
        <p:spPr>
          <a:xfrm>
            <a:off x="1223778" y="232832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5" name="Google Shape;82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325" y="1341625"/>
            <a:ext cx="11658251" cy="484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9700" y="2423575"/>
            <a:ext cx="478651" cy="40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750">
        <p:push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62"/>
          <p:cNvSpPr txBox="1"/>
          <p:nvPr/>
        </p:nvSpPr>
        <p:spPr>
          <a:xfrm>
            <a:off x="1330400" y="88775"/>
            <a:ext cx="102321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</a:rPr>
              <a:t>Enabling</a:t>
            </a:r>
            <a:r>
              <a:rPr lang="en-US" sz="3600">
                <a:solidFill>
                  <a:srgbClr val="FFFFFF"/>
                </a:solidFill>
              </a:rPr>
              <a:t> Technologies</a:t>
            </a:r>
            <a:r>
              <a:rPr lang="en-US" sz="3600">
                <a:solidFill>
                  <a:srgbClr val="FFFFFF"/>
                </a:solidFill>
              </a:rPr>
              <a:t>          </a:t>
            </a:r>
            <a:endParaRPr sz="3600">
              <a:solidFill>
                <a:srgbClr val="FFFFFF"/>
              </a:solidFill>
            </a:endParaRPr>
          </a:p>
        </p:txBody>
      </p:sp>
      <p:cxnSp>
        <p:nvCxnSpPr>
          <p:cNvPr id="832" name="Google Shape;832;p62"/>
          <p:cNvCxnSpPr/>
          <p:nvPr/>
        </p:nvCxnSpPr>
        <p:spPr>
          <a:xfrm>
            <a:off x="1223778" y="232832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33" name="Google Shape;833;p62"/>
          <p:cNvSpPr txBox="1"/>
          <p:nvPr/>
        </p:nvSpPr>
        <p:spPr>
          <a:xfrm>
            <a:off x="716075" y="1037925"/>
            <a:ext cx="10098000" cy="36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</a:rPr>
              <a:t>Software Defined Radio</a:t>
            </a:r>
            <a:r>
              <a:rPr lang="en-US" sz="1600">
                <a:solidFill>
                  <a:schemeClr val="lt1"/>
                </a:solidFill>
              </a:rPr>
              <a:t>: 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Programmable RF Pulser is essentially a wired SDR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SDRs can be used for monitoring laser frequency locks and controlling AODs and EOMs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RF DACs/ADCs, RF integrated transceivers and components, and FPGA IP 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But no cost-effective commercially available SDRs can transmit &gt;8 GHz, so we’re making our own </a:t>
            </a:r>
            <a:endParaRPr sz="1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</a:rPr>
              <a:t>Particle and Atomic, Molecular, and Optical (AMO) Physics</a:t>
            </a:r>
            <a:r>
              <a:rPr lang="en-US" sz="1600">
                <a:solidFill>
                  <a:schemeClr val="lt1"/>
                </a:solidFill>
              </a:rPr>
              <a:t>: 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Open source electronics developed for particle accelerator control using the MicroTCA standard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Commercially-available instrumentation developed by academic/national labs: e.g., CERN, DESY, NIST 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emCCD </a:t>
            </a:r>
            <a:r>
              <a:rPr lang="en-US" sz="1600">
                <a:solidFill>
                  <a:schemeClr val="lt1"/>
                </a:solidFill>
              </a:rPr>
              <a:t>cameras for imaging</a:t>
            </a:r>
            <a:endParaRPr sz="1600">
              <a:solidFill>
                <a:schemeClr val="lt1"/>
              </a:solidFill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</p:txBody>
      </p:sp>
      <p:pic>
        <p:nvPicPr>
          <p:cNvPr id="834" name="Google Shape;83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6800" y="4151125"/>
            <a:ext cx="5865025" cy="237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63"/>
          <p:cNvSpPr txBox="1"/>
          <p:nvPr/>
        </p:nvSpPr>
        <p:spPr>
          <a:xfrm>
            <a:off x="1362175" y="270875"/>
            <a:ext cx="10422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3200">
                <a:solidFill>
                  <a:schemeClr val="lt1"/>
                </a:solidFill>
              </a:rPr>
              <a:t>Address 1-Qubit Gates with 8 DAC Channels 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0" name="Google Shape;840;p63"/>
          <p:cNvCxnSpPr/>
          <p:nvPr/>
        </p:nvCxnSpPr>
        <p:spPr>
          <a:xfrm>
            <a:off x="1223778" y="232832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41" name="Google Shape;84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750" y="1223850"/>
            <a:ext cx="11887203" cy="500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2050" y="2986850"/>
            <a:ext cx="478651" cy="4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775" y="5333075"/>
            <a:ext cx="478651" cy="4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05250" y="3358350"/>
            <a:ext cx="478651" cy="4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66300" y="4800350"/>
            <a:ext cx="478651" cy="40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750">
        <p:push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64"/>
          <p:cNvSpPr txBox="1"/>
          <p:nvPr/>
        </p:nvSpPr>
        <p:spPr>
          <a:xfrm>
            <a:off x="1362175" y="270875"/>
            <a:ext cx="10422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2700">
                <a:solidFill>
                  <a:schemeClr val="lt1"/>
                </a:solidFill>
              </a:rPr>
              <a:t>Hapyxelor: Xilinx RFSoC-based Custom Waveform Generator </a:t>
            </a:r>
            <a:endParaRPr b="1" sz="27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2700">
                <a:solidFill>
                  <a:schemeClr val="lt1"/>
                </a:solidFill>
              </a:rPr>
              <a:t>(and Canadian Lake Monster)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1" name="Google Shape;851;p64"/>
          <p:cNvCxnSpPr/>
          <p:nvPr/>
        </p:nvCxnSpPr>
        <p:spPr>
          <a:xfrm>
            <a:off x="1223778" y="232832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2" name="Google Shape;85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450" y="1286275"/>
            <a:ext cx="11887201" cy="519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5525" y="1829275"/>
            <a:ext cx="972575" cy="1590450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64"/>
          <p:cNvSpPr txBox="1"/>
          <p:nvPr/>
        </p:nvSpPr>
        <p:spPr>
          <a:xfrm>
            <a:off x="281000" y="5447875"/>
            <a:ext cx="22482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900"/>
              <a:t>Monster Reference: </a:t>
            </a:r>
            <a:r>
              <a:rPr lang="en-US" sz="900" u="sng">
                <a:solidFill>
                  <a:srgbClr val="0097A7"/>
                </a:solidFill>
                <a:latin typeface="Cabin"/>
                <a:ea typeface="Cabin"/>
                <a:cs typeface="Cabin"/>
                <a:sym typeface="Cabi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https://itsmth.fandom.com/wiki/Hapyxelor</a:t>
            </a:r>
            <a:endParaRPr sz="1100"/>
          </a:p>
        </p:txBody>
      </p:sp>
      <p:pic>
        <p:nvPicPr>
          <p:cNvPr id="855" name="Google Shape;855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05325" y="3988650"/>
            <a:ext cx="478651" cy="405025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64"/>
          <p:cNvSpPr txBox="1"/>
          <p:nvPr/>
        </p:nvSpPr>
        <p:spPr>
          <a:xfrm>
            <a:off x="6536975" y="3905875"/>
            <a:ext cx="160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RF LAND</a:t>
            </a:r>
            <a:endParaRPr b="1"/>
          </a:p>
        </p:txBody>
      </p:sp>
      <p:sp>
        <p:nvSpPr>
          <p:cNvPr id="857" name="Google Shape;857;p64"/>
          <p:cNvSpPr txBox="1"/>
          <p:nvPr/>
        </p:nvSpPr>
        <p:spPr>
          <a:xfrm>
            <a:off x="10431300" y="4028138"/>
            <a:ext cx="160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LAND</a:t>
            </a:r>
            <a:endParaRPr b="1"/>
          </a:p>
        </p:txBody>
      </p:sp>
      <p:cxnSp>
        <p:nvCxnSpPr>
          <p:cNvPr id="858" name="Google Shape;858;p64"/>
          <p:cNvCxnSpPr/>
          <p:nvPr/>
        </p:nvCxnSpPr>
        <p:spPr>
          <a:xfrm>
            <a:off x="8419525" y="1473625"/>
            <a:ext cx="7500" cy="4817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59" name="Google Shape;859;p64"/>
          <p:cNvSpPr txBox="1"/>
          <p:nvPr/>
        </p:nvSpPr>
        <p:spPr>
          <a:xfrm>
            <a:off x="803225" y="1330450"/>
            <a:ext cx="203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CPU + FPGA</a:t>
            </a:r>
            <a:r>
              <a:rPr b="1" lang="en-US"/>
              <a:t> LAND</a:t>
            </a:r>
            <a:endParaRPr b="1"/>
          </a:p>
        </p:txBody>
      </p:sp>
    </p:spTree>
  </p:cSld>
  <p:clrMapOvr>
    <a:masterClrMapping/>
  </p:clrMapOvr>
  <mc:AlternateContent>
    <mc:Choice Requires="p14">
      <p:transition spd="slow" p14:dur="1750">
        <p:push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65"/>
          <p:cNvSpPr txBox="1"/>
          <p:nvPr/>
        </p:nvSpPr>
        <p:spPr>
          <a:xfrm>
            <a:off x="1362175" y="270875"/>
            <a:ext cx="10422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2700">
                <a:solidFill>
                  <a:schemeClr val="lt1"/>
                </a:solidFill>
              </a:rPr>
              <a:t>Hapyxelor FPGA and Software Architecture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5" name="Google Shape;865;p65"/>
          <p:cNvCxnSpPr/>
          <p:nvPr/>
        </p:nvCxnSpPr>
        <p:spPr>
          <a:xfrm>
            <a:off x="1223778" y="232832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66" name="Google Shape;86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300" y="1031350"/>
            <a:ext cx="11887202" cy="519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750">
        <p:push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48"/>
          <p:cNvSpPr txBox="1"/>
          <p:nvPr/>
        </p:nvSpPr>
        <p:spPr>
          <a:xfrm>
            <a:off x="869464" y="886308"/>
            <a:ext cx="4754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2800">
                <a:solidFill>
                  <a:schemeClr val="lt1"/>
                </a:solidFill>
              </a:rPr>
              <a:t>Outline</a:t>
            </a:r>
            <a:endParaRPr b="0" i="0" sz="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4" name="Google Shape;674;p48"/>
          <p:cNvCxnSpPr/>
          <p:nvPr/>
        </p:nvCxnSpPr>
        <p:spPr>
          <a:xfrm>
            <a:off x="610278" y="853689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75" name="Google Shape;675;p48"/>
          <p:cNvSpPr txBox="1"/>
          <p:nvPr/>
        </p:nvSpPr>
        <p:spPr>
          <a:xfrm>
            <a:off x="311850" y="1512075"/>
            <a:ext cx="6341700" cy="49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60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lt1"/>
                </a:solidFill>
              </a:rPr>
              <a:t>What is a Quantum Computer?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lt1"/>
                </a:solidFill>
              </a:rPr>
              <a:t>Why use Neutral Atoms for Quantum Computing?</a:t>
            </a:r>
            <a:endParaRPr sz="2100">
              <a:solidFill>
                <a:schemeClr val="lt1"/>
              </a:solidFill>
            </a:endParaRPr>
          </a:p>
          <a:p>
            <a:pPr indent="-22860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-US" sz="2100">
                <a:solidFill>
                  <a:schemeClr val="lt1"/>
                </a:solidFill>
              </a:rPr>
              <a:t>How? Lasers!  </a:t>
            </a:r>
            <a:endParaRPr sz="2100">
              <a:solidFill>
                <a:schemeClr val="lt1"/>
              </a:solidFill>
            </a:endParaRPr>
          </a:p>
          <a:p>
            <a:pPr indent="-22860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-US" sz="2100">
                <a:solidFill>
                  <a:schemeClr val="lt1"/>
                </a:solidFill>
              </a:rPr>
              <a:t>(Classical) Control System Electronics</a:t>
            </a:r>
            <a:endParaRPr sz="2100">
              <a:solidFill>
                <a:schemeClr val="lt1"/>
              </a:solidFill>
            </a:endParaRPr>
          </a:p>
          <a:p>
            <a:pPr indent="-22860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-US" sz="2100">
                <a:solidFill>
                  <a:schemeClr val="lt1"/>
                </a:solidFill>
              </a:rPr>
              <a:t>SDR and GNU Radio in Q</a:t>
            </a:r>
            <a:r>
              <a:rPr lang="en-US" sz="2100">
                <a:solidFill>
                  <a:schemeClr val="lt1"/>
                </a:solidFill>
              </a:rPr>
              <a:t>uantum</a:t>
            </a:r>
            <a:r>
              <a:rPr lang="en-US" sz="2100">
                <a:solidFill>
                  <a:schemeClr val="lt1"/>
                </a:solidFill>
              </a:rPr>
              <a:t> Computing</a:t>
            </a:r>
            <a:endParaRPr sz="2100">
              <a:solidFill>
                <a:schemeClr val="lt1"/>
              </a:solidFill>
            </a:endParaRPr>
          </a:p>
          <a:p>
            <a:pPr indent="-3619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○"/>
            </a:pPr>
            <a:r>
              <a:rPr lang="en-US" sz="2100">
                <a:solidFill>
                  <a:schemeClr val="lt1"/>
                </a:solidFill>
              </a:rPr>
              <a:t>Hapyxelor the Canadian Lake Monster (RAWR!): Custom RF Waveform Generator</a:t>
            </a:r>
            <a:endParaRPr sz="2100">
              <a:solidFill>
                <a:schemeClr val="lt1"/>
              </a:solidFill>
            </a:endParaRPr>
          </a:p>
          <a:p>
            <a:pPr indent="-3619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○"/>
            </a:pPr>
            <a:r>
              <a:rPr lang="en-US" sz="2100">
                <a:solidFill>
                  <a:schemeClr val="lt1"/>
                </a:solidFill>
              </a:rPr>
              <a:t>Lllama: GNU Radio in Action  </a:t>
            </a:r>
            <a:endParaRPr sz="2100">
              <a:solidFill>
                <a:schemeClr val="lt1"/>
              </a:solidFill>
            </a:endParaRPr>
          </a:p>
          <a:p>
            <a:pPr indent="-22860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-US" sz="2100">
                <a:solidFill>
                  <a:schemeClr val="lt1"/>
                </a:solidFill>
              </a:rPr>
              <a:t>Atom Computing: Who are we?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6" name="Google Shape;67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5725" y="1349900"/>
            <a:ext cx="5028726" cy="502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750">
        <p:push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66"/>
          <p:cNvSpPr txBox="1"/>
          <p:nvPr/>
        </p:nvSpPr>
        <p:spPr>
          <a:xfrm>
            <a:off x="1362175" y="270875"/>
            <a:ext cx="10422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2700">
                <a:solidFill>
                  <a:schemeClr val="lt1"/>
                </a:solidFill>
              </a:rPr>
              <a:t>Hapyxelor Server &amp; FPGA Gateware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2" name="Google Shape;872;p66"/>
          <p:cNvCxnSpPr/>
          <p:nvPr/>
        </p:nvCxnSpPr>
        <p:spPr>
          <a:xfrm>
            <a:off x="1223778" y="232832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73" name="Google Shape;87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00" y="884100"/>
            <a:ext cx="11741808" cy="5866824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66"/>
          <p:cNvSpPr txBox="1"/>
          <p:nvPr/>
        </p:nvSpPr>
        <p:spPr>
          <a:xfrm>
            <a:off x="5101850" y="4425000"/>
            <a:ext cx="3884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-US"/>
              <a:t>Channel Manager &lt;-&gt; DAC channel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-US"/>
              <a:t>Multiple Waveform Players can be associated </a:t>
            </a:r>
            <a:r>
              <a:rPr b="1" lang="en-US"/>
              <a:t>with</a:t>
            </a:r>
            <a:r>
              <a:rPr b="1" lang="en-US"/>
              <a:t> one Channel Manager</a:t>
            </a:r>
            <a:endParaRPr b="1"/>
          </a:p>
        </p:txBody>
      </p:sp>
      <p:sp>
        <p:nvSpPr>
          <p:cNvPr id="875" name="Google Shape;875;p66"/>
          <p:cNvSpPr txBox="1"/>
          <p:nvPr/>
        </p:nvSpPr>
        <p:spPr>
          <a:xfrm>
            <a:off x="726625" y="3942900"/>
            <a:ext cx="3366000" cy="1385400"/>
          </a:xfrm>
          <a:prstGeom prst="rect">
            <a:avLst/>
          </a:prstGeom>
          <a:solidFill>
            <a:srgbClr val="3D85C6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-US" sz="1300"/>
              <a:t>set_rfdc_nco_frequency</a:t>
            </a:r>
            <a:endParaRPr b="1"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-US" sz="1300"/>
              <a:t>software_trigger</a:t>
            </a:r>
            <a:endParaRPr b="1"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-US" sz="1300"/>
              <a:t>get_program_status</a:t>
            </a:r>
            <a:endParaRPr b="1"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-US" sz="1300"/>
              <a:t>arm</a:t>
            </a:r>
            <a:endParaRPr b="1"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-US" sz="1300"/>
              <a:t>load_programs</a:t>
            </a:r>
            <a:endParaRPr b="1"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-US" sz="1300"/>
              <a:t>...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750">
        <p:push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67"/>
          <p:cNvSpPr txBox="1"/>
          <p:nvPr/>
        </p:nvSpPr>
        <p:spPr>
          <a:xfrm>
            <a:off x="1362175" y="270875"/>
            <a:ext cx="10422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2700">
                <a:solidFill>
                  <a:schemeClr val="lt1"/>
                </a:solidFill>
              </a:rPr>
              <a:t>Hapyxelor Waveform and Digital Players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1" name="Google Shape;881;p67"/>
          <p:cNvCxnSpPr/>
          <p:nvPr/>
        </p:nvCxnSpPr>
        <p:spPr>
          <a:xfrm>
            <a:off x="1223778" y="232832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82" name="Google Shape;88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075" y="924888"/>
            <a:ext cx="7316900" cy="2654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3500" y="847823"/>
            <a:ext cx="3573175" cy="292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525" y="3690534"/>
            <a:ext cx="5213118" cy="288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33168" y="4047273"/>
            <a:ext cx="5470353" cy="2622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750">
        <p:push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68"/>
          <p:cNvSpPr txBox="1"/>
          <p:nvPr/>
        </p:nvSpPr>
        <p:spPr>
          <a:xfrm>
            <a:off x="1362175" y="270875"/>
            <a:ext cx="10422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2700">
                <a:solidFill>
                  <a:schemeClr val="lt1"/>
                </a:solidFill>
              </a:rPr>
              <a:t>Use RFSoC ADCs as inputs to digital PID controllers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1" name="Google Shape;891;p68"/>
          <p:cNvCxnSpPr/>
          <p:nvPr/>
        </p:nvCxnSpPr>
        <p:spPr>
          <a:xfrm>
            <a:off x="1223778" y="232832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92" name="Google Shape;892;p68"/>
          <p:cNvSpPr txBox="1"/>
          <p:nvPr/>
        </p:nvSpPr>
        <p:spPr>
          <a:xfrm>
            <a:off x="435100" y="1248625"/>
            <a:ext cx="5991600" cy="36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DC-couple the RFSoC ADCs to measure photodiode voltage outputs that scale with laser intensity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Digital PID implemented as an FIR or IIR filter in the FPGA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Integrator Windup is an issue for Analog PID controllers</a:t>
            </a:r>
            <a:endParaRPr sz="1600">
              <a:solidFill>
                <a:schemeClr val="lt1"/>
              </a:solidFill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</a:pPr>
            <a:r>
              <a:rPr lang="en-US" sz="1600">
                <a:solidFill>
                  <a:schemeClr val="lt1"/>
                </a:solidFill>
              </a:rPr>
              <a:t>Easy for a digital PID: reset the integrator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Amplitude Modulate the RF DAC outputs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Bandwidth of digital servos limited by the latency of ADC/FPGA/DAC path (typically 100s of KHz to a few MHz) </a:t>
            </a:r>
            <a:endParaRPr sz="1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</p:txBody>
      </p:sp>
      <p:pic>
        <p:nvPicPr>
          <p:cNvPr id="893" name="Google Shape;89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4199" y="1452562"/>
            <a:ext cx="4264125" cy="3952875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68"/>
          <p:cNvSpPr txBox="1"/>
          <p:nvPr/>
        </p:nvSpPr>
        <p:spPr>
          <a:xfrm>
            <a:off x="7197350" y="5465975"/>
            <a:ext cx="4264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</a:rPr>
              <a:t>Typical Digital PID Implementation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Reference: https://arxiv.org/pdf/1709.07188.pdf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750">
        <p:push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Google Shape;89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8700" y="720500"/>
            <a:ext cx="4387565" cy="585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2251" y="2908350"/>
            <a:ext cx="3873423" cy="2905075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69"/>
          <p:cNvSpPr txBox="1"/>
          <p:nvPr/>
        </p:nvSpPr>
        <p:spPr>
          <a:xfrm>
            <a:off x="1428425" y="160425"/>
            <a:ext cx="3729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2700">
                <a:solidFill>
                  <a:schemeClr val="lt1"/>
                </a:solidFill>
              </a:rPr>
              <a:t>The “Before” Times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69"/>
          <p:cNvSpPr txBox="1"/>
          <p:nvPr/>
        </p:nvSpPr>
        <p:spPr>
          <a:xfrm>
            <a:off x="7432250" y="2077050"/>
            <a:ext cx="4616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2700">
                <a:solidFill>
                  <a:schemeClr val="lt1"/>
                </a:solidFill>
              </a:rPr>
              <a:t>Hapyxelor Frankenboard Benchtop Prototype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70"/>
          <p:cNvSpPr txBox="1"/>
          <p:nvPr/>
        </p:nvSpPr>
        <p:spPr>
          <a:xfrm>
            <a:off x="1362175" y="270875"/>
            <a:ext cx="10422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2700">
                <a:solidFill>
                  <a:schemeClr val="lt1"/>
                </a:solidFill>
              </a:rPr>
              <a:t>Custom MicroTCA SDR Hardware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8" name="Google Shape;908;p70"/>
          <p:cNvCxnSpPr/>
          <p:nvPr/>
        </p:nvCxnSpPr>
        <p:spPr>
          <a:xfrm>
            <a:off x="1223778" y="232832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09" name="Google Shape;909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4575" y="1134787"/>
            <a:ext cx="5085349" cy="394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70"/>
          <p:cNvPicPr preferRelativeResize="0"/>
          <p:nvPr/>
        </p:nvPicPr>
        <p:blipFill rotWithShape="1">
          <a:blip r:embed="rId4">
            <a:alphaModFix/>
          </a:blip>
          <a:srcRect b="10578" l="50495" r="-580" t="26457"/>
          <a:stretch/>
        </p:blipFill>
        <p:spPr>
          <a:xfrm>
            <a:off x="1106800" y="1333812"/>
            <a:ext cx="4594850" cy="354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6800" y="5076600"/>
            <a:ext cx="4986000" cy="16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70"/>
          <p:cNvSpPr txBox="1"/>
          <p:nvPr/>
        </p:nvSpPr>
        <p:spPr>
          <a:xfrm>
            <a:off x="6118975" y="806750"/>
            <a:ext cx="566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1"/>
                </a:solidFill>
              </a:rPr>
              <a:t>KOWALSKI </a:t>
            </a:r>
            <a:r>
              <a:rPr b="1" lang="en-US">
                <a:solidFill>
                  <a:schemeClr val="lt1"/>
                </a:solidFill>
              </a:rPr>
              <a:t>ADVANCED MEZZANINE CARD (AMC): RFSoC SDR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913" name="Google Shape;913;p70"/>
          <p:cNvSpPr txBox="1"/>
          <p:nvPr/>
        </p:nvSpPr>
        <p:spPr>
          <a:xfrm>
            <a:off x="54400" y="831313"/>
            <a:ext cx="584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1"/>
                </a:solidFill>
              </a:rPr>
              <a:t>SKIPPER REAR TRANSITION MODULE (RTM)</a:t>
            </a:r>
            <a:r>
              <a:rPr b="1" lang="en-US">
                <a:solidFill>
                  <a:schemeClr val="lt1"/>
                </a:solidFill>
              </a:rPr>
              <a:t>: DIGITAL TRIGGERS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914" name="Google Shape;914;p70"/>
          <p:cNvSpPr txBox="1"/>
          <p:nvPr/>
        </p:nvSpPr>
        <p:spPr>
          <a:xfrm>
            <a:off x="6318025" y="5355525"/>
            <a:ext cx="5130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1"/>
                </a:solidFill>
              </a:rPr>
              <a:t>MicroTCA: Standard, scaleable, replicable form factor for Atom Computing’s control system electronics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1"/>
                </a:solidFill>
              </a:rPr>
              <a:t>https://www.picmg.org/openstandards/microtca/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915" name="Google Shape;915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15825" y="2361661"/>
            <a:ext cx="887575" cy="915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5050" y="2249866"/>
            <a:ext cx="887575" cy="92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750">
        <p:push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71"/>
          <p:cNvSpPr txBox="1"/>
          <p:nvPr/>
        </p:nvSpPr>
        <p:spPr>
          <a:xfrm>
            <a:off x="1362175" y="270875"/>
            <a:ext cx="10422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2900">
                <a:solidFill>
                  <a:schemeClr val="lt1"/>
                </a:solidFill>
              </a:rPr>
              <a:t>Hapyxelor in Action: Rearrangement</a:t>
            </a:r>
            <a:endParaRPr b="0" i="0" sz="2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2" name="Google Shape;922;p71"/>
          <p:cNvCxnSpPr/>
          <p:nvPr/>
        </p:nvCxnSpPr>
        <p:spPr>
          <a:xfrm>
            <a:off x="1223778" y="232832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23" name="Google Shape;923;p71"/>
          <p:cNvPicPr preferRelativeResize="0"/>
          <p:nvPr/>
        </p:nvPicPr>
        <p:blipFill rotWithShape="1">
          <a:blip r:embed="rId3">
            <a:alphaModFix/>
          </a:blip>
          <a:srcRect b="42624" l="9507" r="2788" t="39071"/>
          <a:stretch/>
        </p:blipFill>
        <p:spPr>
          <a:xfrm>
            <a:off x="6900300" y="3657838"/>
            <a:ext cx="5095875" cy="10460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4" name="Google Shape;924;p71"/>
          <p:cNvGrpSpPr/>
          <p:nvPr/>
        </p:nvGrpSpPr>
        <p:grpSpPr>
          <a:xfrm>
            <a:off x="6850200" y="5076975"/>
            <a:ext cx="4934273" cy="1633795"/>
            <a:chOff x="4071350" y="3489200"/>
            <a:chExt cx="4934273" cy="1633795"/>
          </a:xfrm>
        </p:grpSpPr>
        <p:pic>
          <p:nvPicPr>
            <p:cNvPr id="925" name="Google Shape;925;p71"/>
            <p:cNvPicPr preferRelativeResize="0"/>
            <p:nvPr/>
          </p:nvPicPr>
          <p:blipFill rotWithShape="1">
            <a:blip r:embed="rId4">
              <a:alphaModFix/>
            </a:blip>
            <a:srcRect b="14683" l="11119" r="8423" t="13760"/>
            <a:stretch/>
          </p:blipFill>
          <p:spPr>
            <a:xfrm rot="-498958">
              <a:off x="4155327" y="3644110"/>
              <a:ext cx="2238375" cy="1323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6" name="Google Shape;926;p7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490270">
              <a:off x="6712951" y="3639520"/>
              <a:ext cx="2209800" cy="1323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27" name="Google Shape;927;p71"/>
          <p:cNvPicPr preferRelativeResize="0"/>
          <p:nvPr/>
        </p:nvPicPr>
        <p:blipFill rotWithShape="1">
          <a:blip r:embed="rId6">
            <a:alphaModFix/>
          </a:blip>
          <a:srcRect b="10173" l="24642" r="21939" t="9018"/>
          <a:stretch/>
        </p:blipFill>
        <p:spPr>
          <a:xfrm>
            <a:off x="7619975" y="1228925"/>
            <a:ext cx="2113950" cy="213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71"/>
          <p:cNvPicPr preferRelativeResize="0"/>
          <p:nvPr/>
        </p:nvPicPr>
        <p:blipFill rotWithShape="1">
          <a:blip r:embed="rId7">
            <a:alphaModFix/>
          </a:blip>
          <a:srcRect b="10528" l="22390" r="19691" t="12053"/>
          <a:stretch/>
        </p:blipFill>
        <p:spPr>
          <a:xfrm>
            <a:off x="9936125" y="1304848"/>
            <a:ext cx="1974901" cy="197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7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2650" y="1028775"/>
            <a:ext cx="6608124" cy="279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7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84325" y="3982875"/>
            <a:ext cx="2727899" cy="272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750">
        <p:push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72"/>
          <p:cNvSpPr txBox="1"/>
          <p:nvPr/>
        </p:nvSpPr>
        <p:spPr>
          <a:xfrm>
            <a:off x="1330400" y="88775"/>
            <a:ext cx="102321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</a:rPr>
              <a:t>Optical Frequency Comb </a:t>
            </a:r>
            <a:r>
              <a:rPr lang="en-US" sz="3600">
                <a:solidFill>
                  <a:srgbClr val="FFFFFF"/>
                </a:solidFill>
              </a:rPr>
              <a:t>         </a:t>
            </a:r>
            <a:endParaRPr sz="3600">
              <a:solidFill>
                <a:srgbClr val="FFFFFF"/>
              </a:solidFill>
            </a:endParaRPr>
          </a:p>
        </p:txBody>
      </p:sp>
      <p:cxnSp>
        <p:nvCxnSpPr>
          <p:cNvPr id="936" name="Google Shape;936;p72"/>
          <p:cNvCxnSpPr/>
          <p:nvPr/>
        </p:nvCxnSpPr>
        <p:spPr>
          <a:xfrm>
            <a:off x="1223778" y="232832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37" name="Google Shape;937;p72"/>
          <p:cNvSpPr txBox="1"/>
          <p:nvPr/>
        </p:nvSpPr>
        <p:spPr>
          <a:xfrm>
            <a:off x="6973450" y="6257700"/>
            <a:ext cx="4944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Frequency Comb </a:t>
            </a:r>
            <a:r>
              <a:rPr lang="en-US" sz="900">
                <a:solidFill>
                  <a:schemeClr val="lt1"/>
                </a:solidFill>
              </a:rPr>
              <a:t>References: </a:t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https://en.wikipedia.org/wiki/Frequency_comb</a:t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https://www.nist.gov/topics/physics/optical-frequency-combs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938" name="Google Shape;938;p72"/>
          <p:cNvSpPr txBox="1"/>
          <p:nvPr/>
        </p:nvSpPr>
        <p:spPr>
          <a:xfrm>
            <a:off x="135950" y="1093350"/>
            <a:ext cx="7550700" cy="55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Erbium-doped fiber mode-locked laser with a spectrum made up of discrete, equidistant </a:t>
            </a:r>
            <a:r>
              <a:rPr lang="en-US" sz="1600">
                <a:solidFill>
                  <a:schemeClr val="lt1"/>
                </a:solidFill>
              </a:rPr>
              <a:t>frequency components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Mode Locking: laser outputs femtosecond-scale optical pulses in the time domain separated by the round-trip propagation time in the laser cavity.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Pulse train approximates a Dirac Delta function in the time domain and a Dirac Comb in the frequency domain </a:t>
            </a:r>
            <a:r>
              <a:rPr lang="en-US" sz="1600">
                <a:solidFill>
                  <a:schemeClr val="lt1"/>
                </a:solidFill>
              </a:rPr>
              <a:t>defined by offset &amp; repetition rate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The Ultimate Frequency Reference! </a:t>
            </a:r>
            <a:endParaRPr sz="1600">
              <a:solidFill>
                <a:schemeClr val="lt1"/>
              </a:solidFill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</a:pPr>
            <a:r>
              <a:rPr lang="en-US" sz="1600">
                <a:solidFill>
                  <a:schemeClr val="lt1"/>
                </a:solidFill>
              </a:rPr>
              <a:t>Maps RF frequencies (10-300 MHz) onto THz-scale optical frequencies </a:t>
            </a:r>
            <a:endParaRPr sz="1600">
              <a:solidFill>
                <a:schemeClr val="lt1"/>
              </a:solidFill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</a:pPr>
            <a:r>
              <a:rPr lang="en-US" sz="1600">
                <a:solidFill>
                  <a:schemeClr val="lt1"/>
                </a:solidFill>
              </a:rPr>
              <a:t>Jan Hall and Theodore Hänsch: Nobel Prize in Physics 2005</a:t>
            </a:r>
            <a:endParaRPr sz="1600">
              <a:solidFill>
                <a:schemeClr val="lt1"/>
              </a:solidFill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</a:pPr>
            <a:r>
              <a:rPr lang="en-US" sz="1600">
                <a:solidFill>
                  <a:schemeClr val="lt1"/>
                </a:solidFill>
              </a:rPr>
              <a:t>Hall’s student, Prof. Jun Ye of CU Boulder, won the 2022 Breakthrough Prize in Fundamental Physics and is a scientific advisor to Atom Computing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Keeps our veritable plethora of CW lasers frequency locked.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Beat frequencies are in the sweet spot for an Ettus SDR (yes, I’m biased).</a:t>
            </a:r>
            <a:endParaRPr sz="1600">
              <a:solidFill>
                <a:schemeClr val="lt1"/>
              </a:solidFill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</p:txBody>
      </p:sp>
      <p:pic>
        <p:nvPicPr>
          <p:cNvPr id="939" name="Google Shape;93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0575" y="729025"/>
            <a:ext cx="2292898" cy="1528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6650" y="2942588"/>
            <a:ext cx="4382100" cy="972825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72"/>
          <p:cNvSpPr txBox="1"/>
          <p:nvPr/>
        </p:nvSpPr>
        <p:spPr>
          <a:xfrm>
            <a:off x="7932950" y="2257613"/>
            <a:ext cx="413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Electric Field vs. Time of an ultrashort laser pulse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942" name="Google Shape;942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0575" y="4306375"/>
            <a:ext cx="2730150" cy="180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14288" y="5055175"/>
            <a:ext cx="478651" cy="40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" name="Google Shape;948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4451" y="1016463"/>
            <a:ext cx="2386448" cy="208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7863" y="855923"/>
            <a:ext cx="1410275" cy="789775"/>
          </a:xfrm>
          <a:prstGeom prst="rect">
            <a:avLst/>
          </a:prstGeom>
          <a:noFill/>
          <a:ln>
            <a:noFill/>
          </a:ln>
        </p:spPr>
      </p:pic>
      <p:sp>
        <p:nvSpPr>
          <p:cNvPr id="950" name="Google Shape;950;p73"/>
          <p:cNvSpPr/>
          <p:nvPr/>
        </p:nvSpPr>
        <p:spPr>
          <a:xfrm>
            <a:off x="8822712" y="1152794"/>
            <a:ext cx="74100" cy="1299600"/>
          </a:xfrm>
          <a:prstGeom prst="rect">
            <a:avLst/>
          </a:prstGeom>
          <a:solidFill>
            <a:srgbClr val="FF0000">
              <a:alpha val="173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1" name="Google Shape;951;p73"/>
          <p:cNvSpPr/>
          <p:nvPr/>
        </p:nvSpPr>
        <p:spPr>
          <a:xfrm>
            <a:off x="9086715" y="1152794"/>
            <a:ext cx="74100" cy="1299600"/>
          </a:xfrm>
          <a:prstGeom prst="rect">
            <a:avLst/>
          </a:prstGeom>
          <a:solidFill>
            <a:srgbClr val="FF0000">
              <a:alpha val="173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952" name="Google Shape;952;p73"/>
          <p:cNvPicPr preferRelativeResize="0"/>
          <p:nvPr/>
        </p:nvPicPr>
        <p:blipFill rotWithShape="1">
          <a:blip r:embed="rId5">
            <a:alphaModFix/>
          </a:blip>
          <a:srcRect b="-5449" l="32290" r="-32290" t="5450"/>
          <a:stretch/>
        </p:blipFill>
        <p:spPr>
          <a:xfrm>
            <a:off x="7614450" y="3188001"/>
            <a:ext cx="3119400" cy="3669998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73"/>
          <p:cNvSpPr txBox="1"/>
          <p:nvPr/>
        </p:nvSpPr>
        <p:spPr>
          <a:xfrm>
            <a:off x="355750" y="1781450"/>
            <a:ext cx="6723900" cy="16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</a:pPr>
            <a:r>
              <a:rPr lang="en-US">
                <a:solidFill>
                  <a:schemeClr val="lt1"/>
                </a:solidFill>
              </a:rPr>
              <a:t>Measure</a:t>
            </a:r>
            <a:r>
              <a:rPr lang="en-US">
                <a:solidFill>
                  <a:schemeClr val="lt1"/>
                </a:solidFill>
              </a:rPr>
              <a:t> beatnote RF FFT spectrum with Ettus USRP N210 + UBX-40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</a:pPr>
            <a:r>
              <a:rPr lang="en-US">
                <a:solidFill>
                  <a:schemeClr val="lt1"/>
                </a:solidFill>
              </a:rPr>
              <a:t>Integrate PSD in band at carrier and a few MHz away</a:t>
            </a:r>
            <a:endParaRPr sz="3600"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</a:pPr>
            <a:r>
              <a:rPr lang="en-US">
                <a:solidFill>
                  <a:schemeClr val="lt1"/>
                </a:solidFill>
              </a:rPr>
              <a:t>Calculate ratio of integrated powers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</a:pPr>
            <a:r>
              <a:rPr lang="en-US">
                <a:solidFill>
                  <a:schemeClr val="lt1"/>
                </a:solidFill>
              </a:rPr>
              <a:t>See if power ratio has decreased, if so, change the current setpoint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</a:pPr>
            <a:r>
              <a:rPr lang="en-US">
                <a:solidFill>
                  <a:schemeClr val="lt1"/>
                </a:solidFill>
              </a:rPr>
              <a:t>Periodically monitor beatnotes of all lasers in the system with an RF switch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54" name="Google Shape;954;p73"/>
          <p:cNvSpPr txBox="1"/>
          <p:nvPr/>
        </p:nvSpPr>
        <p:spPr>
          <a:xfrm>
            <a:off x="1330400" y="88775"/>
            <a:ext cx="102321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77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</a:rPr>
              <a:t>LLLama: </a:t>
            </a:r>
            <a:r>
              <a:rPr b="1" lang="en-US" sz="3600">
                <a:solidFill>
                  <a:srgbClr val="FFFFFF"/>
                </a:solidFill>
              </a:rPr>
              <a:t>L</a:t>
            </a:r>
            <a:r>
              <a:rPr lang="en-US" sz="3600">
                <a:solidFill>
                  <a:srgbClr val="FFFFFF"/>
                </a:solidFill>
              </a:rPr>
              <a:t>ong-term </a:t>
            </a:r>
            <a:r>
              <a:rPr b="1" lang="en-US" sz="3600">
                <a:solidFill>
                  <a:srgbClr val="FFFFFF"/>
                </a:solidFill>
              </a:rPr>
              <a:t>L</a:t>
            </a:r>
            <a:r>
              <a:rPr lang="en-US" sz="3600">
                <a:solidFill>
                  <a:srgbClr val="FFFFFF"/>
                </a:solidFill>
              </a:rPr>
              <a:t>aser </a:t>
            </a:r>
            <a:r>
              <a:rPr b="1" lang="en-US" sz="3600">
                <a:solidFill>
                  <a:srgbClr val="FFFFFF"/>
                </a:solidFill>
              </a:rPr>
              <a:t>L</a:t>
            </a:r>
            <a:r>
              <a:rPr lang="en-US" sz="3600">
                <a:solidFill>
                  <a:srgbClr val="FFFFFF"/>
                </a:solidFill>
              </a:rPr>
              <a:t>ocking </a:t>
            </a:r>
            <a:r>
              <a:rPr b="1" lang="en-US" sz="3600">
                <a:solidFill>
                  <a:srgbClr val="FFFFFF"/>
                </a:solidFill>
              </a:rPr>
              <a:t>a</a:t>
            </a:r>
            <a:r>
              <a:rPr lang="en-US" sz="3600">
                <a:solidFill>
                  <a:srgbClr val="FFFFFF"/>
                </a:solidFill>
              </a:rPr>
              <a:t>nd </a:t>
            </a:r>
            <a:r>
              <a:rPr b="1" lang="en-US" sz="3600">
                <a:solidFill>
                  <a:srgbClr val="FFFFFF"/>
                </a:solidFill>
              </a:rPr>
              <a:t>M</a:t>
            </a:r>
            <a:r>
              <a:rPr lang="en-US" sz="3600">
                <a:solidFill>
                  <a:srgbClr val="FFFFFF"/>
                </a:solidFill>
              </a:rPr>
              <a:t>onitoring </a:t>
            </a:r>
            <a:r>
              <a:rPr b="1" lang="en-US" sz="3600">
                <a:solidFill>
                  <a:srgbClr val="FFFFFF"/>
                </a:solidFill>
              </a:rPr>
              <a:t>A</a:t>
            </a:r>
            <a:r>
              <a:rPr lang="en-US" sz="3600">
                <a:solidFill>
                  <a:srgbClr val="FFFFFF"/>
                </a:solidFill>
              </a:rPr>
              <a:t>pparatus             </a:t>
            </a:r>
            <a:endParaRPr sz="3600">
              <a:solidFill>
                <a:srgbClr val="FFFFFF"/>
              </a:solidFill>
            </a:endParaRPr>
          </a:p>
        </p:txBody>
      </p:sp>
      <p:cxnSp>
        <p:nvCxnSpPr>
          <p:cNvPr id="955" name="Google Shape;955;p73"/>
          <p:cNvCxnSpPr/>
          <p:nvPr/>
        </p:nvCxnSpPr>
        <p:spPr>
          <a:xfrm>
            <a:off x="1223778" y="232832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56" name="Google Shape;956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77875" y="3359087"/>
            <a:ext cx="4024849" cy="3174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74"/>
          <p:cNvSpPr txBox="1"/>
          <p:nvPr/>
        </p:nvSpPr>
        <p:spPr>
          <a:xfrm>
            <a:off x="1330400" y="88775"/>
            <a:ext cx="102321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</a:rPr>
              <a:t>LLLama GNU Radio Flowgraph: 1 μBalint?         </a:t>
            </a:r>
            <a:endParaRPr sz="3600">
              <a:solidFill>
                <a:srgbClr val="FFFFFF"/>
              </a:solidFill>
            </a:endParaRPr>
          </a:p>
        </p:txBody>
      </p:sp>
      <p:cxnSp>
        <p:nvCxnSpPr>
          <p:cNvPr id="962" name="Google Shape;962;p74"/>
          <p:cNvCxnSpPr/>
          <p:nvPr/>
        </p:nvCxnSpPr>
        <p:spPr>
          <a:xfrm>
            <a:off x="1223778" y="232832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63" name="Google Shape;963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6025" y="1084700"/>
            <a:ext cx="8496600" cy="4746750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74"/>
          <p:cNvSpPr txBox="1"/>
          <p:nvPr/>
        </p:nvSpPr>
        <p:spPr>
          <a:xfrm>
            <a:off x="1171475" y="6016450"/>
            <a:ext cx="10695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US">
                <a:solidFill>
                  <a:schemeClr val="lt1"/>
                </a:solidFill>
              </a:rPr>
              <a:t>T</a:t>
            </a:r>
            <a:r>
              <a:rPr b="1" lang="en-US">
                <a:solidFill>
                  <a:schemeClr val="lt1"/>
                </a:solidFill>
              </a:rPr>
              <a:t>his </a:t>
            </a:r>
            <a:r>
              <a:rPr b="1" lang="en-US">
                <a:solidFill>
                  <a:schemeClr val="lt1"/>
                </a:solidFill>
              </a:rPr>
              <a:t>underwhelming GNU Radio Flowgraph has increased the uptime of our lasers from O(days) to O(weeks)! </a:t>
            </a:r>
            <a:endParaRPr b="1"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b="1" lang="en-US">
                <a:solidFill>
                  <a:schemeClr val="lt1"/>
                </a:solidFill>
              </a:rPr>
              <a:t>Laser lock status is displayed in a real-time environmental monitoring display 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75"/>
          <p:cNvSpPr txBox="1"/>
          <p:nvPr/>
        </p:nvSpPr>
        <p:spPr>
          <a:xfrm>
            <a:off x="499203" y="2458375"/>
            <a:ext cx="61995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3900">
                <a:solidFill>
                  <a:schemeClr val="lt1"/>
                </a:solidFill>
              </a:rPr>
              <a:t>ATOM COMPUTING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p75"/>
          <p:cNvSpPr txBox="1"/>
          <p:nvPr/>
        </p:nvSpPr>
        <p:spPr>
          <a:xfrm>
            <a:off x="499199" y="3335850"/>
            <a:ext cx="5338500" cy="29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 sz="1500">
                <a:solidFill>
                  <a:schemeClr val="lt1"/>
                </a:solidFill>
              </a:rPr>
              <a:t>WE’RE HIRING SOFTWARE AND FPGA ENGINEERS</a:t>
            </a:r>
            <a:endParaRPr b="1" sz="15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 sz="1500" u="sng">
                <a:solidFill>
                  <a:schemeClr val="hlink"/>
                </a:solidFill>
                <a:hlinkClick r:id="rId3"/>
              </a:rPr>
              <a:t>www.atom-computing.com/careers</a:t>
            </a:r>
            <a:endParaRPr b="1" sz="15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sz="15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 sz="1200">
                <a:solidFill>
                  <a:schemeClr val="lt1"/>
                </a:solidFill>
              </a:rPr>
              <a:t>We build quantum computers using optically-trapped neutral atoms.</a:t>
            </a:r>
            <a:endParaRPr b="1" sz="1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 sz="1200">
                <a:solidFill>
                  <a:schemeClr val="lt1"/>
                </a:solidFill>
              </a:rPr>
              <a:t>Founded in 2018 by Ben Bloom and Jonathan King</a:t>
            </a:r>
            <a:endParaRPr b="1" sz="1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 sz="1200">
                <a:solidFill>
                  <a:schemeClr val="lt1"/>
                </a:solidFill>
              </a:rPr>
              <a:t>Funded by VC and U.S. Government grants</a:t>
            </a:r>
            <a:endParaRPr b="1" sz="1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 sz="1200">
                <a:solidFill>
                  <a:schemeClr val="lt1"/>
                </a:solidFill>
              </a:rPr>
              <a:t>30+ people and growing</a:t>
            </a:r>
            <a:endParaRPr b="1" sz="1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 sz="1200">
                <a:solidFill>
                  <a:schemeClr val="lt1"/>
                </a:solidFill>
              </a:rPr>
              <a:t>HQ in Berkeley, CA </a:t>
            </a:r>
            <a:endParaRPr b="1" sz="1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 sz="1200">
                <a:solidFill>
                  <a:schemeClr val="lt1"/>
                </a:solidFill>
              </a:rPr>
              <a:t>Offices in Boulder, CO, Austin, TX, and Cary, NC</a:t>
            </a:r>
            <a:endParaRPr b="1" sz="1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sz="1200">
              <a:solidFill>
                <a:schemeClr val="lt1"/>
              </a:solidFill>
            </a:endParaRPr>
          </a:p>
        </p:txBody>
      </p:sp>
      <p:cxnSp>
        <p:nvCxnSpPr>
          <p:cNvPr id="971" name="Google Shape;971;p75"/>
          <p:cNvCxnSpPr/>
          <p:nvPr/>
        </p:nvCxnSpPr>
        <p:spPr>
          <a:xfrm>
            <a:off x="363253" y="2555482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72" name="Google Shape;972;p75"/>
          <p:cNvPicPr preferRelativeResize="0"/>
          <p:nvPr/>
        </p:nvPicPr>
        <p:blipFill rotWithShape="1">
          <a:blip r:embed="rId4">
            <a:alphaModFix/>
          </a:blip>
          <a:srcRect b="38680" l="0" r="0" t="38571"/>
          <a:stretch/>
        </p:blipFill>
        <p:spPr>
          <a:xfrm>
            <a:off x="6851887" y="815150"/>
            <a:ext cx="4741625" cy="10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5850" y="2222550"/>
            <a:ext cx="5741348" cy="410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750">
        <p:push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49"/>
          <p:cNvSpPr txBox="1"/>
          <p:nvPr/>
        </p:nvSpPr>
        <p:spPr>
          <a:xfrm>
            <a:off x="869479" y="886300"/>
            <a:ext cx="6356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2800">
                <a:solidFill>
                  <a:schemeClr val="lt1"/>
                </a:solidFill>
              </a:rPr>
              <a:t>What is a Quantum Computer?</a:t>
            </a:r>
            <a:endParaRPr b="1" sz="2800">
              <a:solidFill>
                <a:schemeClr val="lt1"/>
              </a:solidFill>
            </a:endParaRPr>
          </a:p>
        </p:txBody>
      </p:sp>
      <p:cxnSp>
        <p:nvCxnSpPr>
          <p:cNvPr id="682" name="Google Shape;682;p49"/>
          <p:cNvCxnSpPr/>
          <p:nvPr/>
        </p:nvCxnSpPr>
        <p:spPr>
          <a:xfrm>
            <a:off x="610278" y="853689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83" name="Google Shape;683;p49"/>
          <p:cNvSpPr txBox="1"/>
          <p:nvPr/>
        </p:nvSpPr>
        <p:spPr>
          <a:xfrm>
            <a:off x="296275" y="1599100"/>
            <a:ext cx="11495700" cy="75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➔"/>
            </a:pPr>
            <a:r>
              <a:rPr b="1" lang="en-US" sz="1600">
                <a:solidFill>
                  <a:schemeClr val="lt1"/>
                </a:solidFill>
              </a:rPr>
              <a:t>Quantum Computers employ a computational model based on the principles of quantum mechanics</a:t>
            </a:r>
            <a:endParaRPr b="1"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➔"/>
            </a:pPr>
            <a:r>
              <a:rPr b="1" lang="en-US" sz="1600">
                <a:solidFill>
                  <a:schemeClr val="lt1"/>
                </a:solidFill>
              </a:rPr>
              <a:t>Quantum Strong Church-Turing Thesis: any physical computing device can be simulated efficiently by a fault-tolerant quantum computer</a:t>
            </a:r>
            <a:endParaRPr b="1" sz="1600">
              <a:solidFill>
                <a:schemeClr val="lt1"/>
              </a:solidFill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◆"/>
            </a:pPr>
            <a:r>
              <a:rPr lang="en-US" sz="1600">
                <a:solidFill>
                  <a:schemeClr val="lt1"/>
                </a:solidFill>
              </a:rPr>
              <a:t>Extension to SCTT: any algorithmic process can be simulated efficiently by a probabilistic Turing Machine</a:t>
            </a:r>
            <a:endParaRPr sz="1600">
              <a:solidFill>
                <a:schemeClr val="lt1"/>
              </a:solidFill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◆"/>
            </a:pPr>
            <a:r>
              <a:rPr lang="en-US" sz="1600">
                <a:solidFill>
                  <a:schemeClr val="lt1"/>
                </a:solidFill>
              </a:rPr>
              <a:t>Processes dictated by classical physics cannot </a:t>
            </a:r>
            <a:r>
              <a:rPr lang="en-US" sz="1600">
                <a:solidFill>
                  <a:schemeClr val="lt1"/>
                </a:solidFill>
              </a:rPr>
              <a:t>simulate quantum mechanics in tractable timeframes (pointed out by Feynman, Deutsch, and others in the 1970s and 1980s).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➔"/>
            </a:pPr>
            <a:r>
              <a:rPr b="1" lang="en-US" sz="1600">
                <a:solidFill>
                  <a:schemeClr val="lt1"/>
                </a:solidFill>
              </a:rPr>
              <a:t>Both classical and quantum computers can be expressed in terms of a </a:t>
            </a:r>
            <a:r>
              <a:rPr b="1" lang="en-US" sz="1600" u="sng">
                <a:solidFill>
                  <a:schemeClr val="lt1"/>
                </a:solidFill>
              </a:rPr>
              <a:t>uniform set of reversible circuits</a:t>
            </a:r>
            <a:endParaRPr b="1" sz="1600" u="sng">
              <a:solidFill>
                <a:schemeClr val="lt1"/>
              </a:solidFill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◆"/>
            </a:pPr>
            <a:r>
              <a:rPr lang="en-US" sz="1600">
                <a:solidFill>
                  <a:schemeClr val="lt1"/>
                </a:solidFill>
              </a:rPr>
              <a:t>Classical Computer: Binary Bits (0 or 1) and, e.g. {NAND, FANOUT}</a:t>
            </a:r>
            <a:endParaRPr sz="1600">
              <a:solidFill>
                <a:schemeClr val="lt1"/>
              </a:solidFill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◆"/>
            </a:pPr>
            <a:r>
              <a:rPr lang="en-US" sz="1600">
                <a:solidFill>
                  <a:schemeClr val="lt1"/>
                </a:solidFill>
              </a:rPr>
              <a:t>Quantum Computer: Qubits and, e.g. {Rotation Operators, Phase Shift, CNOT &lt;-&gt; 1 and 2 qubit gates}</a:t>
            </a:r>
            <a:endParaRPr sz="1600">
              <a:solidFill>
                <a:schemeClr val="lt1"/>
              </a:solidFill>
            </a:endParaRPr>
          </a:p>
          <a:p>
            <a:pPr indent="-3302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Rotation by angle 𝛳 about x, y, z axis of the Bloch sphere</a:t>
            </a:r>
            <a:endParaRPr sz="1600">
              <a:solidFill>
                <a:schemeClr val="lt1"/>
              </a:solidFill>
            </a:endParaRPr>
          </a:p>
          <a:p>
            <a:pPr indent="-3302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Phase shift: trace a horizontal circle on the Bloch sphere by ɸ  radians.</a:t>
            </a:r>
            <a:endParaRPr sz="1600">
              <a:solidFill>
                <a:schemeClr val="lt1"/>
              </a:solidFill>
            </a:endParaRPr>
          </a:p>
          <a:p>
            <a:pPr indent="-3302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CNOT: acts on 2 qubits, and performs the NOT operation on the second qubit only when the first qubit is |1&gt;</a:t>
            </a:r>
            <a:endParaRPr sz="1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</a:endParaRPr>
          </a:p>
          <a:p>
            <a:pPr indent="0" lvl="0" marL="1371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750">
        <p:push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50"/>
          <p:cNvSpPr txBox="1"/>
          <p:nvPr/>
        </p:nvSpPr>
        <p:spPr>
          <a:xfrm>
            <a:off x="1338629" y="204650"/>
            <a:ext cx="64113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2700">
                <a:solidFill>
                  <a:schemeClr val="lt1"/>
                </a:solidFill>
              </a:rPr>
              <a:t>Qubit? Bloch Sphere? Eh?</a:t>
            </a:r>
            <a:endParaRPr b="1" sz="27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sz="2400">
              <a:solidFill>
                <a:schemeClr val="lt1"/>
              </a:solidFill>
            </a:endParaRPr>
          </a:p>
        </p:txBody>
      </p:sp>
      <p:sp>
        <p:nvSpPr>
          <p:cNvPr id="689" name="Google Shape;689;p50"/>
          <p:cNvSpPr txBox="1"/>
          <p:nvPr/>
        </p:nvSpPr>
        <p:spPr>
          <a:xfrm>
            <a:off x="553884" y="3153148"/>
            <a:ext cx="4777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0" name="Google Shape;690;p50"/>
          <p:cNvCxnSpPr/>
          <p:nvPr/>
        </p:nvCxnSpPr>
        <p:spPr>
          <a:xfrm>
            <a:off x="1207828" y="243357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91" name="Google Shape;691;p50"/>
          <p:cNvSpPr txBox="1"/>
          <p:nvPr/>
        </p:nvSpPr>
        <p:spPr>
          <a:xfrm>
            <a:off x="553875" y="837975"/>
            <a:ext cx="7769100" cy="58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Qubit: the fundamental unit of quantum computation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The physical realization of a qubit is a two-state quantum mechanical system.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Mind-bending Oddity of Quantum Mechanics: a qubit is a coherent </a:t>
            </a:r>
            <a:r>
              <a:rPr lang="en-US" sz="1600" u="sng">
                <a:solidFill>
                  <a:schemeClr val="lt1"/>
                </a:solidFill>
              </a:rPr>
              <a:t>superposition</a:t>
            </a:r>
            <a:r>
              <a:rPr lang="en-US" sz="1600">
                <a:solidFill>
                  <a:schemeClr val="lt1"/>
                </a:solidFill>
              </a:rPr>
              <a:t> of both states </a:t>
            </a:r>
            <a:endParaRPr sz="1600">
              <a:solidFill>
                <a:schemeClr val="lt1"/>
              </a:solidFill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</a:pPr>
            <a:r>
              <a:rPr lang="en-US" sz="1600">
                <a:solidFill>
                  <a:schemeClr val="lt1"/>
                </a:solidFill>
              </a:rPr>
              <a:t>Superposition = complex linear combination </a:t>
            </a:r>
            <a:r>
              <a:rPr b="1" lang="en-US" sz="1600" u="sng">
                <a:solidFill>
                  <a:schemeClr val="lt1"/>
                </a:solidFill>
              </a:rPr>
              <a:t>not</a:t>
            </a:r>
            <a:r>
              <a:rPr lang="en-US" sz="1600">
                <a:solidFill>
                  <a:schemeClr val="lt1"/>
                </a:solidFill>
              </a:rPr>
              <a:t> “in both states at the same time” </a:t>
            </a:r>
            <a:endParaRPr sz="1600">
              <a:solidFill>
                <a:schemeClr val="lt1"/>
              </a:solidFill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</a:pPr>
            <a:r>
              <a:rPr lang="en-US" sz="1600">
                <a:solidFill>
                  <a:schemeClr val="lt1"/>
                </a:solidFill>
              </a:rPr>
              <a:t>Probability amplitudes represented by complex numbers:  𝜶|0&gt; + 𝜷|1&gt;</a:t>
            </a:r>
            <a:endParaRPr sz="1600">
              <a:solidFill>
                <a:schemeClr val="lt1"/>
              </a:solidFill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</a:pPr>
            <a:r>
              <a:rPr lang="en-US" sz="1600">
                <a:solidFill>
                  <a:schemeClr val="lt1"/>
                </a:solidFill>
              </a:rPr>
              <a:t>Probability amplitudes can both constructively &amp; destructively </a:t>
            </a:r>
            <a:r>
              <a:rPr lang="en-US" sz="1600" u="sng">
                <a:solidFill>
                  <a:schemeClr val="lt1"/>
                </a:solidFill>
              </a:rPr>
              <a:t>interfere</a:t>
            </a:r>
            <a:r>
              <a:rPr lang="en-US" sz="1600">
                <a:solidFill>
                  <a:schemeClr val="lt1"/>
                </a:solidFill>
              </a:rPr>
              <a:t> (quantified by relative phase of  𝜶 and 𝜷)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Qubit collapses to one of the two states only upon measurement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Decoherence introduced by external perturbations to a quantum system can mimic erroneous measurements, hence the need for fault-tolerance. 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Bloch Sphere: Geometrical representation of a qubit </a:t>
            </a:r>
            <a:endParaRPr sz="1600">
              <a:solidFill>
                <a:schemeClr val="lt1"/>
              </a:solidFill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</a:pPr>
            <a:r>
              <a:rPr lang="en-US" sz="1600">
                <a:solidFill>
                  <a:schemeClr val="lt1"/>
                </a:solidFill>
              </a:rPr>
              <a:t>State probabilities determined by θ   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Operations on qubits can be represented by rotations on the Bloch sphere.</a:t>
            </a:r>
            <a:endParaRPr sz="1600">
              <a:solidFill>
                <a:schemeClr val="lt1"/>
              </a:solidFill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692" name="Google Shape;692;p50"/>
          <p:cNvSpPr txBox="1"/>
          <p:nvPr/>
        </p:nvSpPr>
        <p:spPr>
          <a:xfrm>
            <a:off x="8708950" y="5045725"/>
            <a:ext cx="2879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lt1"/>
                </a:solidFill>
              </a:rPr>
              <a:t>By Smite-Meister - Own work, CC BY-SA 3.0, </a:t>
            </a:r>
            <a:endParaRPr sz="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lt1"/>
                </a:solidFill>
              </a:rPr>
              <a:t>https://commons.wikimedia.org/w/index.php?curid=5829358</a:t>
            </a:r>
            <a:endParaRPr sz="800">
              <a:solidFill>
                <a:schemeClr val="lt1"/>
              </a:solidFill>
            </a:endParaRPr>
          </a:p>
        </p:txBody>
      </p:sp>
      <p:pic>
        <p:nvPicPr>
          <p:cNvPr id="693" name="Google Shape;69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7850" y="1278126"/>
            <a:ext cx="3429126" cy="3646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750">
        <p:push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51"/>
          <p:cNvSpPr txBox="1"/>
          <p:nvPr/>
        </p:nvSpPr>
        <p:spPr>
          <a:xfrm>
            <a:off x="869479" y="794200"/>
            <a:ext cx="6356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2800">
                <a:solidFill>
                  <a:schemeClr val="lt1"/>
                </a:solidFill>
              </a:rPr>
              <a:t>Quantum Computation</a:t>
            </a:r>
            <a:endParaRPr b="1" sz="2800">
              <a:solidFill>
                <a:schemeClr val="lt1"/>
              </a:solidFill>
            </a:endParaRPr>
          </a:p>
        </p:txBody>
      </p:sp>
      <p:cxnSp>
        <p:nvCxnSpPr>
          <p:cNvPr id="699" name="Google Shape;699;p51"/>
          <p:cNvCxnSpPr/>
          <p:nvPr/>
        </p:nvCxnSpPr>
        <p:spPr>
          <a:xfrm>
            <a:off x="610278" y="751539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00" name="Google Shape;700;p51"/>
          <p:cNvSpPr txBox="1"/>
          <p:nvPr/>
        </p:nvSpPr>
        <p:spPr>
          <a:xfrm>
            <a:off x="442300" y="1294200"/>
            <a:ext cx="11461800" cy="82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AutoNum type="arabicPeriod"/>
            </a:pPr>
            <a:r>
              <a:rPr lang="en-US" sz="1600">
                <a:solidFill>
                  <a:schemeClr val="lt1"/>
                </a:solidFill>
              </a:rPr>
              <a:t>The inputs to a quantum </a:t>
            </a:r>
            <a:r>
              <a:rPr lang="en-US" sz="1600">
                <a:solidFill>
                  <a:schemeClr val="lt1"/>
                </a:solidFill>
              </a:rPr>
              <a:t>computer are registers of qubits in an initial state</a:t>
            </a:r>
            <a:r>
              <a:rPr lang="en-US" sz="1600">
                <a:solidFill>
                  <a:schemeClr val="lt1"/>
                </a:solidFill>
              </a:rPr>
              <a:t>.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AutoNum type="arabicPeriod"/>
            </a:pPr>
            <a:r>
              <a:rPr lang="en-US" sz="1600">
                <a:solidFill>
                  <a:schemeClr val="lt1"/>
                </a:solidFill>
              </a:rPr>
              <a:t>A q</a:t>
            </a:r>
            <a:r>
              <a:rPr lang="en-US" sz="1600">
                <a:solidFill>
                  <a:schemeClr val="lt1"/>
                </a:solidFill>
              </a:rPr>
              <a:t>uantum</a:t>
            </a:r>
            <a:r>
              <a:rPr lang="en-US" sz="1600">
                <a:solidFill>
                  <a:schemeClr val="lt1"/>
                </a:solidFill>
              </a:rPr>
              <a:t> circuit selectively interferes the components of the input according to a predetermined algorithm. 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AutoNum type="arabicPeriod"/>
            </a:pPr>
            <a:r>
              <a:rPr lang="en-US" sz="1600">
                <a:solidFill>
                  <a:schemeClr val="lt1"/>
                </a:solidFill>
              </a:rPr>
              <a:t>The magic of quantum interference results in the cancellation of all </a:t>
            </a:r>
            <a:r>
              <a:rPr lang="en-US" sz="1600">
                <a:solidFill>
                  <a:schemeClr val="lt1"/>
                </a:solidFill>
              </a:rPr>
              <a:t>possibilities except the solution to the algorithm.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For </a:t>
            </a:r>
            <a:r>
              <a:rPr lang="en-US" sz="1600">
                <a:solidFill>
                  <a:schemeClr val="lt1"/>
                </a:solidFill>
              </a:rPr>
              <a:t>operations</a:t>
            </a:r>
            <a:r>
              <a:rPr lang="en-US" sz="1600">
                <a:solidFill>
                  <a:schemeClr val="lt1"/>
                </a:solidFill>
              </a:rPr>
              <a:t> with </a:t>
            </a:r>
            <a:r>
              <a:rPr lang="en-US" sz="1600">
                <a:solidFill>
                  <a:schemeClr val="lt1"/>
                </a:solidFill>
              </a:rPr>
              <a:t>multiple</a:t>
            </a:r>
            <a:r>
              <a:rPr lang="en-US" sz="1600">
                <a:solidFill>
                  <a:schemeClr val="lt1"/>
                </a:solidFill>
              </a:rPr>
              <a:t> entangled qubits, the combined state contains more information than each qubit individually.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Quantum computers must support at least 2-qubit gates to take advantage of entanglement.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Quantum Teleportation: impart information from one entangled </a:t>
            </a:r>
            <a:r>
              <a:rPr lang="en-US" sz="1600">
                <a:solidFill>
                  <a:schemeClr val="lt1"/>
                </a:solidFill>
              </a:rPr>
              <a:t>qubit</a:t>
            </a:r>
            <a:r>
              <a:rPr lang="en-US" sz="1600">
                <a:solidFill>
                  <a:schemeClr val="lt1"/>
                </a:solidFill>
              </a:rPr>
              <a:t> to another regardless of physical separation! 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Entangled qubits enable the generation of the most random of random numbers.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Sampling from Probability Distributions: pattern recognition, probabilistic inference, better Monte Carlos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Simulation of Quantum Systems and Quantum Chemistry Computations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Linear algebra on steroids!  Optimization problems!  Deep learning tensor networks!  Break the blockchain!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Some Examples: https://www.ibm.com/quantum-computing/busine</a:t>
            </a:r>
            <a:r>
              <a:rPr b="1" lang="en-US" sz="1600">
                <a:solidFill>
                  <a:schemeClr val="lt1"/>
                </a:solidFill>
              </a:rPr>
              <a:t>ss/</a:t>
            </a:r>
            <a:endParaRPr b="1" sz="1600">
              <a:solidFill>
                <a:schemeClr val="lt1"/>
              </a:solidFill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</a:endParaRPr>
          </a:p>
          <a:p>
            <a:pPr indent="0" lvl="0" marL="1371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51"/>
          <p:cNvSpPr txBox="1"/>
          <p:nvPr/>
        </p:nvSpPr>
        <p:spPr>
          <a:xfrm>
            <a:off x="869479" y="2575375"/>
            <a:ext cx="6356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2800">
                <a:solidFill>
                  <a:schemeClr val="lt1"/>
                </a:solidFill>
              </a:rPr>
              <a:t>Quantum Entanglement</a:t>
            </a:r>
            <a:endParaRPr b="1" sz="2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sz="2800">
              <a:solidFill>
                <a:schemeClr val="lt1"/>
              </a:solidFill>
            </a:endParaRPr>
          </a:p>
        </p:txBody>
      </p:sp>
      <p:cxnSp>
        <p:nvCxnSpPr>
          <p:cNvPr id="702" name="Google Shape;702;p51"/>
          <p:cNvCxnSpPr/>
          <p:nvPr/>
        </p:nvCxnSpPr>
        <p:spPr>
          <a:xfrm>
            <a:off x="610278" y="2575364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03" name="Google Shape;703;p51"/>
          <p:cNvSpPr txBox="1"/>
          <p:nvPr/>
        </p:nvSpPr>
        <p:spPr>
          <a:xfrm>
            <a:off x="915900" y="4787350"/>
            <a:ext cx="6356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2800">
                <a:solidFill>
                  <a:schemeClr val="lt1"/>
                </a:solidFill>
              </a:rPr>
              <a:t>Applications for Quantum Computers</a:t>
            </a:r>
            <a:endParaRPr b="1" sz="2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sz="2800">
              <a:solidFill>
                <a:schemeClr val="lt1"/>
              </a:solidFill>
            </a:endParaRPr>
          </a:p>
        </p:txBody>
      </p:sp>
      <p:cxnSp>
        <p:nvCxnSpPr>
          <p:cNvPr id="704" name="Google Shape;704;p51"/>
          <p:cNvCxnSpPr/>
          <p:nvPr/>
        </p:nvCxnSpPr>
        <p:spPr>
          <a:xfrm>
            <a:off x="693878" y="4787339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5" name="Google Shape;705;p51"/>
          <p:cNvPicPr preferRelativeResize="0"/>
          <p:nvPr/>
        </p:nvPicPr>
        <p:blipFill rotWithShape="1">
          <a:blip r:embed="rId3">
            <a:alphaModFix/>
          </a:blip>
          <a:srcRect b="29947" l="37316" r="38392" t="25913"/>
          <a:stretch/>
        </p:blipFill>
        <p:spPr>
          <a:xfrm>
            <a:off x="5124630" y="2605225"/>
            <a:ext cx="594399" cy="5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51"/>
          <p:cNvPicPr preferRelativeResize="0"/>
          <p:nvPr/>
        </p:nvPicPr>
        <p:blipFill rotWithShape="1">
          <a:blip r:embed="rId3">
            <a:alphaModFix/>
          </a:blip>
          <a:srcRect b="29947" l="37316" r="38392" t="25913"/>
          <a:stretch/>
        </p:blipFill>
        <p:spPr>
          <a:xfrm>
            <a:off x="4996905" y="720437"/>
            <a:ext cx="594399" cy="5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4125" y="4738250"/>
            <a:ext cx="594400" cy="5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750">
        <p:push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52"/>
          <p:cNvSpPr txBox="1"/>
          <p:nvPr/>
        </p:nvSpPr>
        <p:spPr>
          <a:xfrm>
            <a:off x="1338624" y="204650"/>
            <a:ext cx="87318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2700">
                <a:solidFill>
                  <a:schemeClr val="lt1"/>
                </a:solidFill>
              </a:rPr>
              <a:t>Why Neutral Atoms for Quantum Computing?</a:t>
            </a:r>
            <a:endParaRPr b="1" sz="27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sz="2400">
              <a:solidFill>
                <a:schemeClr val="lt1"/>
              </a:solidFill>
            </a:endParaRPr>
          </a:p>
        </p:txBody>
      </p:sp>
      <p:sp>
        <p:nvSpPr>
          <p:cNvPr id="713" name="Google Shape;713;p52"/>
          <p:cNvSpPr txBox="1"/>
          <p:nvPr/>
        </p:nvSpPr>
        <p:spPr>
          <a:xfrm>
            <a:off x="553884" y="3153148"/>
            <a:ext cx="4777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4" name="Google Shape;714;p52"/>
          <p:cNvCxnSpPr/>
          <p:nvPr/>
        </p:nvCxnSpPr>
        <p:spPr>
          <a:xfrm>
            <a:off x="1207828" y="243357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15" name="Google Shape;715;p52"/>
          <p:cNvSpPr txBox="1"/>
          <p:nvPr/>
        </p:nvSpPr>
        <p:spPr>
          <a:xfrm>
            <a:off x="781025" y="848775"/>
            <a:ext cx="81864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u="sng">
                <a:solidFill>
                  <a:schemeClr val="lt1"/>
                </a:solidFill>
              </a:rPr>
              <a:t>Alternative </a:t>
            </a:r>
            <a:r>
              <a:rPr b="1" lang="en-US" sz="1600" u="sng">
                <a:solidFill>
                  <a:schemeClr val="lt1"/>
                </a:solidFill>
              </a:rPr>
              <a:t>Approaches</a:t>
            </a:r>
            <a:r>
              <a:rPr b="1" lang="en-US" sz="1600">
                <a:solidFill>
                  <a:schemeClr val="lt1"/>
                </a:solidFill>
              </a:rPr>
              <a:t>: </a:t>
            </a:r>
            <a:r>
              <a:rPr lang="en-US" sz="1600">
                <a:solidFill>
                  <a:schemeClr val="lt1"/>
                </a:solidFill>
              </a:rPr>
              <a:t> 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Superconducting transmon qubits made from Josephson junctions (IBM, Google)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Trapped ions (Honeywell, IonQ) and Photonics (PsiQuantum, Xanadu)</a:t>
            </a:r>
            <a:endParaRPr sz="1600">
              <a:solidFill>
                <a:schemeClr val="lt1"/>
              </a:solidFill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</p:txBody>
      </p:sp>
      <p:pic>
        <p:nvPicPr>
          <p:cNvPr id="716" name="Google Shape;716;p52"/>
          <p:cNvPicPr preferRelativeResize="0"/>
          <p:nvPr/>
        </p:nvPicPr>
        <p:blipFill rotWithShape="1">
          <a:blip r:embed="rId3">
            <a:alphaModFix/>
          </a:blip>
          <a:srcRect b="30001" l="7730" r="87131" t="0"/>
          <a:stretch/>
        </p:blipFill>
        <p:spPr>
          <a:xfrm>
            <a:off x="10727750" y="2281175"/>
            <a:ext cx="434801" cy="350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1150" y="2133825"/>
            <a:ext cx="1997800" cy="104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52"/>
          <p:cNvPicPr preferRelativeResize="0"/>
          <p:nvPr/>
        </p:nvPicPr>
        <p:blipFill rotWithShape="1">
          <a:blip r:embed="rId5">
            <a:alphaModFix/>
          </a:blip>
          <a:srcRect b="5958" l="0" r="26040" t="58950"/>
          <a:stretch/>
        </p:blipFill>
        <p:spPr>
          <a:xfrm>
            <a:off x="858909" y="2043137"/>
            <a:ext cx="1770887" cy="1047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60293" y="2043135"/>
            <a:ext cx="1570357" cy="10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52"/>
          <p:cNvSpPr txBox="1"/>
          <p:nvPr/>
        </p:nvSpPr>
        <p:spPr>
          <a:xfrm>
            <a:off x="701100" y="3153150"/>
            <a:ext cx="9606900" cy="3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u="sng">
                <a:solidFill>
                  <a:schemeClr val="lt1"/>
                </a:solidFill>
              </a:rPr>
              <a:t>Advantages of Neutral Atoms:  </a:t>
            </a:r>
            <a:endParaRPr b="1" sz="1600" u="sng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Long qubit coherence times (&gt;10s) compared to &lt;10⁻⁴ s for transmons &amp; &lt;0.1 s for </a:t>
            </a:r>
            <a:r>
              <a:rPr lang="en-US" sz="1600">
                <a:solidFill>
                  <a:schemeClr val="lt1"/>
                </a:solidFill>
              </a:rPr>
              <a:t>trapped</a:t>
            </a:r>
            <a:r>
              <a:rPr lang="en-US" sz="1600">
                <a:solidFill>
                  <a:schemeClr val="lt1"/>
                </a:solidFill>
              </a:rPr>
              <a:t> ions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Arrays of identical atoms that can be trapped and cooled with lasers.  </a:t>
            </a:r>
            <a:endParaRPr sz="1600">
              <a:solidFill>
                <a:schemeClr val="lt1"/>
              </a:solidFill>
            </a:endParaRPr>
          </a:p>
          <a:p>
            <a:pPr indent="-330200" lvl="1" marL="1371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</a:pPr>
            <a:r>
              <a:rPr lang="en-US" sz="1600">
                <a:solidFill>
                  <a:schemeClr val="lt1"/>
                </a:solidFill>
              </a:rPr>
              <a:t>No semiconductor process variations across qubits.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Alkaline-earth elements: have atomic level structures conducive to qubit operations 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Can operate at room temperature without bulky dilution refrigerators.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Low-loss readout by taking images.   No need for dedicated readout electronics for each qubit.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Smaller than semiconductor qubits.   Attainable array size scales with </a:t>
            </a:r>
            <a:r>
              <a:rPr lang="en-US" sz="1600">
                <a:solidFill>
                  <a:schemeClr val="lt1"/>
                </a:solidFill>
              </a:rPr>
              <a:t>laser power.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</p:txBody>
      </p:sp>
      <p:pic>
        <p:nvPicPr>
          <p:cNvPr id="721" name="Google Shape;721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73900" y="2159624"/>
            <a:ext cx="1770900" cy="996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750">
        <p:push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53"/>
          <p:cNvSpPr txBox="1"/>
          <p:nvPr/>
        </p:nvSpPr>
        <p:spPr>
          <a:xfrm>
            <a:off x="674200" y="734250"/>
            <a:ext cx="9217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2500">
                <a:solidFill>
                  <a:schemeClr val="lt1"/>
                </a:solidFill>
              </a:rPr>
              <a:t>Lasers, Magnets, and the Magic of Atomic Physics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7" name="Google Shape;727;p53"/>
          <p:cNvCxnSpPr/>
          <p:nvPr/>
        </p:nvCxnSpPr>
        <p:spPr>
          <a:xfrm>
            <a:off x="526303" y="734257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28" name="Google Shape;72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5575" y="3276950"/>
            <a:ext cx="819000" cy="69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9725" y="1275750"/>
            <a:ext cx="3334775" cy="2795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8350" y="1591275"/>
            <a:ext cx="2291600" cy="15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4125" y="1402623"/>
            <a:ext cx="2367649" cy="2399296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53"/>
          <p:cNvSpPr txBox="1"/>
          <p:nvPr/>
        </p:nvSpPr>
        <p:spPr>
          <a:xfrm>
            <a:off x="71700" y="4526025"/>
            <a:ext cx="120486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Use lasers and magnetic fields to cool atoms down to μK and compensate for the Doppler effect (1997 Nobel Prize in Physics)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Use magnetic fields to split atomic energy levels into closely packed sub-states that can be individually addressed with lasers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Use lasers to prepare atoms in state configurations conducive to quantum computation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Use lasers for state-specific qubit readout with a CCD imager: count photons emitted when atom decays back to ground state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US" sz="1600">
                <a:solidFill>
                  <a:schemeClr val="lt1"/>
                </a:solidFill>
              </a:rPr>
              <a:t>In order to orchestrate these interactions, we need to precisely control the duration, frequency, amplitude, and </a:t>
            </a:r>
            <a:r>
              <a:rPr lang="en-US" sz="1600">
                <a:solidFill>
                  <a:schemeClr val="lt1"/>
                </a:solidFill>
              </a:rPr>
              <a:t>phase of the suite of lasers in the control system at ns timescales→ use RF pulses to control lasers → SDR!</a:t>
            </a:r>
            <a:endParaRPr sz="1600">
              <a:solidFill>
                <a:schemeClr val="lt1"/>
              </a:solidFill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733" name="Google Shape;733;p53"/>
          <p:cNvSpPr txBox="1"/>
          <p:nvPr/>
        </p:nvSpPr>
        <p:spPr>
          <a:xfrm>
            <a:off x="3549175" y="3228900"/>
            <a:ext cx="318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Laser Cooling</a:t>
            </a:r>
            <a:r>
              <a:rPr lang="en-US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34" name="Google Shape;734;p53"/>
          <p:cNvSpPr txBox="1"/>
          <p:nvPr/>
        </p:nvSpPr>
        <p:spPr>
          <a:xfrm>
            <a:off x="846600" y="3801913"/>
            <a:ext cx="318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Atoms + Lasers</a:t>
            </a:r>
            <a:r>
              <a:rPr lang="en-US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35" name="Google Shape;735;p53"/>
          <p:cNvSpPr txBox="1"/>
          <p:nvPr/>
        </p:nvSpPr>
        <p:spPr>
          <a:xfrm>
            <a:off x="6332113" y="4071475"/>
            <a:ext cx="318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Optically</a:t>
            </a:r>
            <a:r>
              <a:rPr lang="en-US">
                <a:solidFill>
                  <a:schemeClr val="lt1"/>
                </a:solidFill>
              </a:rPr>
              <a:t> Trapped Neutral Atoms</a:t>
            </a:r>
            <a:r>
              <a:rPr lang="en-US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736" name="Google Shape;736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91407" y="1292513"/>
            <a:ext cx="2497343" cy="15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594275" y="2924846"/>
            <a:ext cx="2291599" cy="1008304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53"/>
          <p:cNvSpPr txBox="1"/>
          <p:nvPr/>
        </p:nvSpPr>
        <p:spPr>
          <a:xfrm>
            <a:off x="9973413" y="3969975"/>
            <a:ext cx="318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Shelving &amp; Imaging </a:t>
            </a:r>
            <a:r>
              <a:rPr lang="en-US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750">
        <p:push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54"/>
          <p:cNvSpPr txBox="1"/>
          <p:nvPr/>
        </p:nvSpPr>
        <p:spPr>
          <a:xfrm>
            <a:off x="869479" y="886300"/>
            <a:ext cx="6356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2800">
                <a:solidFill>
                  <a:schemeClr val="lt1"/>
                </a:solidFill>
              </a:rPr>
              <a:t>Quantum Control of Neutral Atoms</a:t>
            </a:r>
            <a:endParaRPr b="1" sz="2800">
              <a:solidFill>
                <a:schemeClr val="lt1"/>
              </a:solidFill>
            </a:endParaRPr>
          </a:p>
        </p:txBody>
      </p:sp>
      <p:cxnSp>
        <p:nvCxnSpPr>
          <p:cNvPr id="744" name="Google Shape;744;p54"/>
          <p:cNvCxnSpPr/>
          <p:nvPr/>
        </p:nvCxnSpPr>
        <p:spPr>
          <a:xfrm>
            <a:off x="610278" y="853689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45" name="Google Shape;745;p54"/>
          <p:cNvSpPr txBox="1"/>
          <p:nvPr/>
        </p:nvSpPr>
        <p:spPr>
          <a:xfrm>
            <a:off x="296275" y="1599100"/>
            <a:ext cx="11495700" cy="7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AutoNum type="arabicPeriod"/>
            </a:pPr>
            <a:r>
              <a:rPr b="1" lang="en-US" sz="1600">
                <a:solidFill>
                  <a:schemeClr val="lt1"/>
                </a:solidFill>
              </a:rPr>
              <a:t>Make a single qubit</a:t>
            </a:r>
            <a:endParaRPr b="1" sz="1600">
              <a:solidFill>
                <a:schemeClr val="lt1"/>
              </a:solidFill>
            </a:endParaRPr>
          </a:p>
          <a:p>
            <a:pPr indent="-3302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</a:pPr>
            <a:r>
              <a:rPr b="1" lang="en-US" sz="1600">
                <a:solidFill>
                  <a:schemeClr val="lt1"/>
                </a:solidFill>
              </a:rPr>
              <a:t>Start with a cloud of Strontium-87 atoms boiled off of a block of Sr in an oven</a:t>
            </a:r>
            <a:endParaRPr b="1" sz="1600">
              <a:solidFill>
                <a:schemeClr val="lt1"/>
              </a:solidFill>
            </a:endParaRPr>
          </a:p>
          <a:p>
            <a:pPr indent="-3302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</a:pPr>
            <a:r>
              <a:rPr b="1" lang="en-US" sz="1600">
                <a:solidFill>
                  <a:schemeClr val="lt1"/>
                </a:solidFill>
              </a:rPr>
              <a:t>Cool the atoms</a:t>
            </a:r>
            <a:endParaRPr b="1" sz="1600">
              <a:solidFill>
                <a:schemeClr val="lt1"/>
              </a:solidFill>
            </a:endParaRPr>
          </a:p>
          <a:p>
            <a:pPr indent="-3302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</a:pPr>
            <a:r>
              <a:rPr b="1" lang="en-US" sz="1600">
                <a:solidFill>
                  <a:schemeClr val="lt1"/>
                </a:solidFill>
              </a:rPr>
              <a:t>Isolate a single atom in an optical dipole trap formed by focused laser beams</a:t>
            </a:r>
            <a:endParaRPr b="1" sz="1600">
              <a:solidFill>
                <a:schemeClr val="lt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AutoNum type="arabicPeriod"/>
            </a:pPr>
            <a:r>
              <a:rPr b="1" lang="en-US" sz="1600">
                <a:solidFill>
                  <a:schemeClr val="lt1"/>
                </a:solidFill>
              </a:rPr>
              <a:t>Scale to many qubits</a:t>
            </a:r>
            <a:endParaRPr b="1" sz="1600">
              <a:solidFill>
                <a:schemeClr val="lt1"/>
              </a:solidFill>
            </a:endParaRPr>
          </a:p>
          <a:p>
            <a:pPr indent="-3302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</a:pPr>
            <a:r>
              <a:rPr b="1" lang="en-US" sz="1600">
                <a:solidFill>
                  <a:schemeClr val="lt1"/>
                </a:solidFill>
              </a:rPr>
              <a:t>Make an array of traps  </a:t>
            </a:r>
            <a:endParaRPr b="1" sz="1600">
              <a:solidFill>
                <a:schemeClr val="lt1"/>
              </a:solidFill>
            </a:endParaRPr>
          </a:p>
          <a:p>
            <a:pPr indent="-3302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</a:pPr>
            <a:r>
              <a:rPr b="1" lang="en-US" sz="1600">
                <a:solidFill>
                  <a:schemeClr val="lt1"/>
                </a:solidFill>
              </a:rPr>
              <a:t>Cool the atoms some more</a:t>
            </a:r>
            <a:endParaRPr b="1" sz="1600">
              <a:solidFill>
                <a:schemeClr val="lt1"/>
              </a:solidFill>
            </a:endParaRPr>
          </a:p>
          <a:p>
            <a:pPr indent="-3302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</a:pPr>
            <a:r>
              <a:rPr b="1" lang="en-US" sz="1600">
                <a:solidFill>
                  <a:schemeClr val="lt1"/>
                </a:solidFill>
              </a:rPr>
              <a:t>Completely fill the portion of the array dedicated to quantum computation</a:t>
            </a:r>
            <a:endParaRPr b="1" sz="1600">
              <a:solidFill>
                <a:schemeClr val="lt1"/>
              </a:solidFill>
            </a:endParaRPr>
          </a:p>
          <a:p>
            <a:pPr indent="-330200" lvl="0" marL="5143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AutoNum type="arabicPeriod"/>
            </a:pPr>
            <a:r>
              <a:rPr b="1" lang="en-US" sz="1600">
                <a:solidFill>
                  <a:schemeClr val="lt1"/>
                </a:solidFill>
              </a:rPr>
              <a:t>Perform gate operations on qubits</a:t>
            </a:r>
            <a:endParaRPr b="1" sz="1600">
              <a:solidFill>
                <a:schemeClr val="lt1"/>
              </a:solidFill>
            </a:endParaRPr>
          </a:p>
          <a:p>
            <a:pPr indent="-3302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</a:pPr>
            <a:r>
              <a:rPr b="1" lang="en-US" sz="1600">
                <a:solidFill>
                  <a:schemeClr val="lt1"/>
                </a:solidFill>
              </a:rPr>
              <a:t>Address individual atoms</a:t>
            </a:r>
            <a:endParaRPr b="1" sz="1600">
              <a:solidFill>
                <a:schemeClr val="lt1"/>
              </a:solidFill>
            </a:endParaRPr>
          </a:p>
          <a:p>
            <a:pPr indent="-3302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</a:pPr>
            <a:r>
              <a:rPr b="1" lang="en-US" sz="1600">
                <a:solidFill>
                  <a:schemeClr val="lt1"/>
                </a:solidFill>
              </a:rPr>
              <a:t>Construct and 1-qubit and 2-qubit gates with sequences of laser pulses</a:t>
            </a:r>
            <a:endParaRPr b="1" sz="1600">
              <a:solidFill>
                <a:schemeClr val="lt1"/>
              </a:solidFill>
            </a:endParaRPr>
          </a:p>
          <a:p>
            <a:pPr indent="-330200" lvl="2" marL="1828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AutoNum type="romanLcPeriod"/>
            </a:pPr>
            <a:r>
              <a:rPr b="1" lang="en-US" sz="1600">
                <a:solidFill>
                  <a:schemeClr val="lt1"/>
                </a:solidFill>
              </a:rPr>
              <a:t>𝜋-pulse </a:t>
            </a:r>
            <a:r>
              <a:rPr lang="en-US" sz="1600">
                <a:solidFill>
                  <a:schemeClr val="lt1"/>
                </a:solidFill>
              </a:rPr>
              <a:t>is a 180 degree rotation on the Bloch sphere (translates from |0&gt; to |1&gt; and vice versa). </a:t>
            </a:r>
            <a:endParaRPr sz="1600">
              <a:solidFill>
                <a:schemeClr val="lt1"/>
              </a:solidFill>
            </a:endParaRPr>
          </a:p>
          <a:p>
            <a:pPr indent="-330200" lvl="2" marL="1828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AutoNum type="romanLcPeriod"/>
            </a:pPr>
            <a:r>
              <a:rPr b="1" lang="en-US" sz="1600">
                <a:solidFill>
                  <a:schemeClr val="lt1"/>
                </a:solidFill>
              </a:rPr>
              <a:t>𝜋/2-pulse</a:t>
            </a:r>
            <a:r>
              <a:rPr lang="en-US" sz="1600">
                <a:solidFill>
                  <a:schemeClr val="lt1"/>
                </a:solidFill>
              </a:rPr>
              <a:t> creates an equal superposition of |0&gt; and |1&gt; states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</a:rPr>
              <a:t>	</a:t>
            </a:r>
            <a:endParaRPr b="1" sz="1600">
              <a:solidFill>
                <a:schemeClr val="lt1"/>
              </a:solidFill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</a:endParaRPr>
          </a:p>
          <a:p>
            <a:pPr indent="0" lvl="0" marL="1371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750">
        <p:push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5"/>
          <p:cNvSpPr txBox="1"/>
          <p:nvPr/>
        </p:nvSpPr>
        <p:spPr>
          <a:xfrm>
            <a:off x="809649" y="778100"/>
            <a:ext cx="740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3200">
                <a:solidFill>
                  <a:schemeClr val="lt1"/>
                </a:solidFill>
              </a:rPr>
              <a:t>One-Qubit ⁸⁷Sr Gates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1" name="Google Shape;751;p55"/>
          <p:cNvCxnSpPr/>
          <p:nvPr/>
        </p:nvCxnSpPr>
        <p:spPr>
          <a:xfrm>
            <a:off x="625953" y="776307"/>
            <a:ext cx="0" cy="4962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52" name="Google Shape;75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900" y="1683599"/>
            <a:ext cx="11124751" cy="4725799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55"/>
          <p:cNvSpPr txBox="1"/>
          <p:nvPr/>
        </p:nvSpPr>
        <p:spPr>
          <a:xfrm>
            <a:off x="7072825" y="6457800"/>
            <a:ext cx="329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750">
        <p:push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Tema Office">
  <a:themeElements>
    <a:clrScheme name="Custom 1">
      <a:dk1>
        <a:srgbClr val="141E27"/>
      </a:dk1>
      <a:lt1>
        <a:srgbClr val="FFFFFF"/>
      </a:lt1>
      <a:dk2>
        <a:srgbClr val="141E27"/>
      </a:dk2>
      <a:lt2>
        <a:srgbClr val="141E27"/>
      </a:lt2>
      <a:accent1>
        <a:srgbClr val="E9534D"/>
      </a:accent1>
      <a:accent2>
        <a:srgbClr val="EFF5FA"/>
      </a:accent2>
      <a:accent3>
        <a:srgbClr val="0DAEF3"/>
      </a:accent3>
      <a:accent4>
        <a:srgbClr val="141E27"/>
      </a:accent4>
      <a:accent5>
        <a:srgbClr val="141E27"/>
      </a:accent5>
      <a:accent6>
        <a:srgbClr val="141E27"/>
      </a:accent6>
      <a:hlink>
        <a:srgbClr val="E9534D"/>
      </a:hlink>
      <a:folHlink>
        <a:srgbClr val="E9534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Office">
  <a:themeElements>
    <a:clrScheme name="Custom 1">
      <a:dk1>
        <a:srgbClr val="141E27"/>
      </a:dk1>
      <a:lt1>
        <a:srgbClr val="FFFFFF"/>
      </a:lt1>
      <a:dk2>
        <a:srgbClr val="141E27"/>
      </a:dk2>
      <a:lt2>
        <a:srgbClr val="141E27"/>
      </a:lt2>
      <a:accent1>
        <a:srgbClr val="E9534D"/>
      </a:accent1>
      <a:accent2>
        <a:srgbClr val="EFF5FA"/>
      </a:accent2>
      <a:accent3>
        <a:srgbClr val="0DAEF3"/>
      </a:accent3>
      <a:accent4>
        <a:srgbClr val="141E27"/>
      </a:accent4>
      <a:accent5>
        <a:srgbClr val="141E27"/>
      </a:accent5>
      <a:accent6>
        <a:srgbClr val="141E27"/>
      </a:accent6>
      <a:hlink>
        <a:srgbClr val="E9534D"/>
      </a:hlink>
      <a:folHlink>
        <a:srgbClr val="E9534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